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sldIdLst>
    <p:sldId id="256" r:id="rId5"/>
    <p:sldId id="640" r:id="rId6"/>
    <p:sldId id="646" r:id="rId7"/>
    <p:sldId id="631" r:id="rId8"/>
    <p:sldId id="650" r:id="rId9"/>
    <p:sldId id="647" r:id="rId10"/>
    <p:sldId id="643" r:id="rId11"/>
    <p:sldId id="644" r:id="rId12"/>
    <p:sldId id="645" r:id="rId13"/>
    <p:sldId id="626" r:id="rId14"/>
    <p:sldId id="648" r:id="rId15"/>
    <p:sldId id="628" r:id="rId16"/>
    <p:sldId id="629" r:id="rId17"/>
    <p:sldId id="630" r:id="rId18"/>
    <p:sldId id="632" r:id="rId19"/>
    <p:sldId id="649" r:id="rId20"/>
    <p:sldId id="638" r:id="rId21"/>
    <p:sldId id="639" r:id="rId22"/>
    <p:sldId id="651"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0B9F351-D27E-4B72-AC7C-2056D7EF22B9}">
          <p14:sldIdLst>
            <p14:sldId id="256"/>
            <p14:sldId id="640"/>
            <p14:sldId id="646"/>
            <p14:sldId id="631"/>
            <p14:sldId id="650"/>
            <p14:sldId id="647"/>
            <p14:sldId id="643"/>
            <p14:sldId id="644"/>
            <p14:sldId id="645"/>
            <p14:sldId id="626"/>
            <p14:sldId id="648"/>
            <p14:sldId id="628"/>
            <p14:sldId id="629"/>
            <p14:sldId id="630"/>
            <p14:sldId id="632"/>
            <p14:sldId id="649"/>
            <p14:sldId id="638"/>
            <p14:sldId id="639"/>
            <p14:sldId id="65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kholt, R.G.J. (Rens)" initials="ER(" lastIdx="1" clrIdx="0">
    <p:extLst>
      <p:ext uri="{19B8F6BF-5375-455C-9EA6-DF929625EA0E}">
        <p15:presenceInfo xmlns:p15="http://schemas.microsoft.com/office/powerpoint/2012/main" userId="S-1-5-21-1789600257-1808789601-1919347443-484200" providerId="AD"/>
      </p:ext>
    </p:extLst>
  </p:cmAuthor>
  <p:cmAuthor id="2" name="Vossenberg Marianne" initials="VM" lastIdx="1" clrIdx="1">
    <p:extLst>
      <p:ext uri="{19B8F6BF-5375-455C-9EA6-DF929625EA0E}">
        <p15:presenceInfo xmlns:p15="http://schemas.microsoft.com/office/powerpoint/2012/main" userId="S::czoek@han.nl::0786a116-57cb-4cad-8a4e-572ead994dbf" providerId="AD"/>
      </p:ext>
    </p:extLst>
  </p:cmAuthor>
  <p:cmAuthor id="3" name="Kroeze Chris" initials="KC" lastIdx="17" clrIdx="2">
    <p:extLst>
      <p:ext uri="{19B8F6BF-5375-455C-9EA6-DF929625EA0E}">
        <p15:presenceInfo xmlns:p15="http://schemas.microsoft.com/office/powerpoint/2012/main" userId="S::krzc@han.nl::9e163ba9-8554-4ec0-949f-f21243495646" providerId="AD"/>
      </p:ext>
    </p:extLst>
  </p:cmAuthor>
  <p:cmAuthor id="4" name="Nobbe Loes" initials="NL" lastIdx="24" clrIdx="3">
    <p:extLst>
      <p:ext uri="{19B8F6BF-5375-455C-9EA6-DF929625EA0E}">
        <p15:presenceInfo xmlns:p15="http://schemas.microsoft.com/office/powerpoint/2012/main" userId="S::dbthr@han.nl::ffa8e0b9-7535-4905-8572-b9fcf93b53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9D310A-C954-48D6-8327-F0EBC8345D26}" v="14" dt="2020-06-26T11:38:02.11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23" autoAdjust="0"/>
  </p:normalViewPr>
  <p:slideViewPr>
    <p:cSldViewPr snapToGrid="0">
      <p:cViewPr varScale="1">
        <p:scale>
          <a:sx n="59" d="100"/>
          <a:sy n="59" d="100"/>
        </p:scale>
        <p:origin x="1152"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2574C-EFD3-4490-B963-E395C11AE07B}" type="datetimeFigureOut">
              <a:rPr lang="nl-NL" smtClean="0"/>
              <a:t>26-6-2020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EDC6E-437A-4393-9198-47CD534CA84D}" type="slidenum">
              <a:rPr lang="nl-NL" smtClean="0"/>
              <a:t>‹nr.›</a:t>
            </a:fld>
            <a:endParaRPr lang="nl-NL"/>
          </a:p>
        </p:txBody>
      </p:sp>
    </p:spTree>
    <p:extLst>
      <p:ext uri="{BB962C8B-B14F-4D97-AF65-F5344CB8AC3E}">
        <p14:creationId xmlns:p14="http://schemas.microsoft.com/office/powerpoint/2010/main" val="290735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fontAlgn="base">
              <a:buFont typeface="Arial" panose="020B0604020202020204" pitchFamily="34" charset="0"/>
              <a:buChar char="•"/>
            </a:pPr>
            <a:endParaRPr lang="nl-NL" sz="2000">
              <a:highlight>
                <a:srgbClr val="FFFF00"/>
              </a:highlight>
            </a:endParaRPr>
          </a:p>
        </p:txBody>
      </p:sp>
      <p:sp>
        <p:nvSpPr>
          <p:cNvPr id="4" name="Tijdelijke aanduiding voor dianummer 3"/>
          <p:cNvSpPr>
            <a:spLocks noGrp="1"/>
          </p:cNvSpPr>
          <p:nvPr>
            <p:ph type="sldNum" sz="quarter" idx="5"/>
          </p:nvPr>
        </p:nvSpPr>
        <p:spPr/>
        <p:txBody>
          <a:bodyPr/>
          <a:lstStyle/>
          <a:p>
            <a:fld id="{F4DEDC6E-437A-4393-9198-47CD534CA84D}" type="slidenum">
              <a:rPr lang="nl-NL" smtClean="0"/>
              <a:t>1</a:t>
            </a:fld>
            <a:endParaRPr lang="nl-NL"/>
          </a:p>
        </p:txBody>
      </p:sp>
    </p:spTree>
    <p:extLst>
      <p:ext uri="{BB962C8B-B14F-4D97-AF65-F5344CB8AC3E}">
        <p14:creationId xmlns:p14="http://schemas.microsoft.com/office/powerpoint/2010/main" val="733290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F4DEDC6E-437A-4393-9198-47CD534CA84D}" type="slidenum">
              <a:rPr lang="nl-NL" smtClean="0"/>
              <a:t>18</a:t>
            </a:fld>
            <a:endParaRPr lang="nl-NL"/>
          </a:p>
        </p:txBody>
      </p:sp>
    </p:spTree>
    <p:extLst>
      <p:ext uri="{BB962C8B-B14F-4D97-AF65-F5344CB8AC3E}">
        <p14:creationId xmlns:p14="http://schemas.microsoft.com/office/powerpoint/2010/main" val="1681564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endParaRPr lang="nl-NL" sz="2000"/>
          </a:p>
        </p:txBody>
      </p:sp>
      <p:sp>
        <p:nvSpPr>
          <p:cNvPr id="4" name="Tijdelijke aanduiding voor dianummer 3"/>
          <p:cNvSpPr>
            <a:spLocks noGrp="1"/>
          </p:cNvSpPr>
          <p:nvPr>
            <p:ph type="sldNum" sz="quarter" idx="5"/>
          </p:nvPr>
        </p:nvSpPr>
        <p:spPr/>
        <p:txBody>
          <a:bodyPr/>
          <a:lstStyle/>
          <a:p>
            <a:fld id="{F4DEDC6E-437A-4393-9198-47CD534CA84D}" type="slidenum">
              <a:rPr lang="nl-NL" smtClean="0"/>
              <a:t>2</a:t>
            </a:fld>
            <a:endParaRPr lang="nl-NL"/>
          </a:p>
        </p:txBody>
      </p:sp>
    </p:spTree>
    <p:extLst>
      <p:ext uri="{BB962C8B-B14F-4D97-AF65-F5344CB8AC3E}">
        <p14:creationId xmlns:p14="http://schemas.microsoft.com/office/powerpoint/2010/main" val="15356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F4DEDC6E-437A-4393-9198-47CD534CA84D}" type="slidenum">
              <a:rPr lang="nl-NL" smtClean="0"/>
              <a:t>4</a:t>
            </a:fld>
            <a:endParaRPr lang="nl-NL"/>
          </a:p>
        </p:txBody>
      </p:sp>
    </p:spTree>
    <p:extLst>
      <p:ext uri="{BB962C8B-B14F-4D97-AF65-F5344CB8AC3E}">
        <p14:creationId xmlns:p14="http://schemas.microsoft.com/office/powerpoint/2010/main" val="110071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4DEDC6E-437A-4393-9198-47CD534CA84D}" type="slidenum">
              <a:rPr lang="nl-NL" smtClean="0"/>
              <a:t>6</a:t>
            </a:fld>
            <a:endParaRPr lang="nl-NL"/>
          </a:p>
        </p:txBody>
      </p:sp>
    </p:spTree>
    <p:extLst>
      <p:ext uri="{BB962C8B-B14F-4D97-AF65-F5344CB8AC3E}">
        <p14:creationId xmlns:p14="http://schemas.microsoft.com/office/powerpoint/2010/main" val="79167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F4DEDC6E-437A-4393-9198-47CD534CA84D}" type="slidenum">
              <a:rPr lang="nl-NL" smtClean="0"/>
              <a:t>7</a:t>
            </a:fld>
            <a:endParaRPr lang="nl-NL"/>
          </a:p>
        </p:txBody>
      </p:sp>
    </p:spTree>
    <p:extLst>
      <p:ext uri="{BB962C8B-B14F-4D97-AF65-F5344CB8AC3E}">
        <p14:creationId xmlns:p14="http://schemas.microsoft.com/office/powerpoint/2010/main" val="137021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Voordat de student start</a:t>
            </a:r>
            <a:endParaRPr lang="en-NL"/>
          </a:p>
        </p:txBody>
      </p:sp>
      <p:sp>
        <p:nvSpPr>
          <p:cNvPr id="4" name="Tijdelijke aanduiding voor dianummer 3"/>
          <p:cNvSpPr>
            <a:spLocks noGrp="1"/>
          </p:cNvSpPr>
          <p:nvPr>
            <p:ph type="sldNum" sz="quarter" idx="5"/>
          </p:nvPr>
        </p:nvSpPr>
        <p:spPr/>
        <p:txBody>
          <a:bodyPr/>
          <a:lstStyle/>
          <a:p>
            <a:fld id="{F4DEDC6E-437A-4393-9198-47CD534CA84D}" type="slidenum">
              <a:rPr lang="nl-NL" smtClean="0"/>
              <a:t>8</a:t>
            </a:fld>
            <a:endParaRPr lang="nl-NL"/>
          </a:p>
        </p:txBody>
      </p:sp>
    </p:spTree>
    <p:extLst>
      <p:ext uri="{BB962C8B-B14F-4D97-AF65-F5344CB8AC3E}">
        <p14:creationId xmlns:p14="http://schemas.microsoft.com/office/powerpoint/2010/main" val="3521363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Afspraken hoe we verder gaan?</a:t>
            </a:r>
            <a:endParaRPr lang="en-NL"/>
          </a:p>
        </p:txBody>
      </p:sp>
      <p:sp>
        <p:nvSpPr>
          <p:cNvPr id="4" name="Tijdelijke aanduiding voor dianummer 3"/>
          <p:cNvSpPr>
            <a:spLocks noGrp="1"/>
          </p:cNvSpPr>
          <p:nvPr>
            <p:ph type="sldNum" sz="quarter" idx="5"/>
          </p:nvPr>
        </p:nvSpPr>
        <p:spPr/>
        <p:txBody>
          <a:bodyPr/>
          <a:lstStyle/>
          <a:p>
            <a:fld id="{F4DEDC6E-437A-4393-9198-47CD534CA84D}" type="slidenum">
              <a:rPr lang="nl-NL" smtClean="0"/>
              <a:t>10</a:t>
            </a:fld>
            <a:endParaRPr lang="nl-NL"/>
          </a:p>
        </p:txBody>
      </p:sp>
    </p:spTree>
    <p:extLst>
      <p:ext uri="{BB962C8B-B14F-4D97-AF65-F5344CB8AC3E}">
        <p14:creationId xmlns:p14="http://schemas.microsoft.com/office/powerpoint/2010/main" val="105615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F4DEDC6E-437A-4393-9198-47CD534CA84D}" type="slidenum">
              <a:rPr lang="nl-NL" smtClean="0"/>
              <a:t>15</a:t>
            </a:fld>
            <a:endParaRPr lang="nl-NL"/>
          </a:p>
        </p:txBody>
      </p:sp>
    </p:spTree>
    <p:extLst>
      <p:ext uri="{BB962C8B-B14F-4D97-AF65-F5344CB8AC3E}">
        <p14:creationId xmlns:p14="http://schemas.microsoft.com/office/powerpoint/2010/main" val="244821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4DEDC6E-437A-4393-9198-47CD534CA84D}" type="slidenum">
              <a:rPr lang="nl-NL" smtClean="0"/>
              <a:t>16</a:t>
            </a:fld>
            <a:endParaRPr lang="nl-NL"/>
          </a:p>
        </p:txBody>
      </p:sp>
    </p:spTree>
    <p:extLst>
      <p:ext uri="{BB962C8B-B14F-4D97-AF65-F5344CB8AC3E}">
        <p14:creationId xmlns:p14="http://schemas.microsoft.com/office/powerpoint/2010/main" val="873749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7" name="Afbeelding 2">
            <a:extLst>
              <a:ext uri="{FF2B5EF4-FFF2-40B4-BE49-F238E27FC236}">
                <a16:creationId xmlns:a16="http://schemas.microsoft.com/office/drawing/2014/main" id="{53E0A2FF-C6A9-4782-95AC-C5656966EB0C}"/>
              </a:ext>
            </a:extLst>
          </p:cNvPr>
          <p:cNvPicPr>
            <a:picLocks noChangeAspect="1"/>
          </p:cNvPicPr>
          <p:nvPr/>
        </p:nvPicPr>
        <p:blipFill>
          <a:blip r:embed="rId2"/>
          <a:stretch>
            <a:fillRect/>
          </a:stretch>
        </p:blipFill>
        <p:spPr>
          <a:xfrm>
            <a:off x="4092228" y="1053888"/>
            <a:ext cx="5635557" cy="3581124"/>
          </a:xfrm>
          <a:prstGeom prst="rect">
            <a:avLst/>
          </a:prstGeom>
        </p:spPr>
      </p:pic>
      <p:sp>
        <p:nvSpPr>
          <p:cNvPr id="27" name="Tijdelijke aanduiding voor tekst 26">
            <a:extLst>
              <a:ext uri="{FF2B5EF4-FFF2-40B4-BE49-F238E27FC236}">
                <a16:creationId xmlns:a16="http://schemas.microsoft.com/office/drawing/2014/main" id="{7AD8D30E-2AA9-47F3-90D8-82AAE93B8929}"/>
              </a:ext>
              <a:ext uri="{C183D7F6-B498-43B3-948B-1728B52AA6E4}">
                <adec:decorative xmlns:adec="http://schemas.microsoft.com/office/drawing/2017/decorative" val="0"/>
              </a:ext>
            </a:extLst>
          </p:cNvPr>
          <p:cNvSpPr>
            <a:spLocks noGrp="1"/>
          </p:cNvSpPr>
          <p:nvPr>
            <p:ph type="body" sz="quarter" idx="10" hasCustomPrompt="1"/>
          </p:nvPr>
        </p:nvSpPr>
        <p:spPr>
          <a:xfrm>
            <a:off x="889000" y="4764088"/>
            <a:ext cx="10414000" cy="804863"/>
          </a:xfrm>
        </p:spPr>
        <p:txBody>
          <a:bodyPr anchor="ctr">
            <a:normAutofit/>
          </a:bodyPr>
          <a:lstStyle>
            <a:lvl1pPr marL="0" indent="0">
              <a:buNone/>
              <a:defRPr sz="3450">
                <a:latin typeface="Avenir Next Condensed"/>
              </a:defRPr>
            </a:lvl1pPr>
          </a:lstStyle>
          <a:p>
            <a:pPr lvl="0"/>
            <a:r>
              <a:rPr lang="nl-NL" sz="3450">
                <a:latin typeface="Avenir Next Condensed"/>
              </a:rPr>
              <a:t>VOORBEELD VAN EEN ONDERTITEL</a:t>
            </a:r>
            <a:endParaRPr lang="en-GB"/>
          </a:p>
        </p:txBody>
      </p:sp>
      <p:sp>
        <p:nvSpPr>
          <p:cNvPr id="3" name="Tijdelijke aanduiding voor tekst 2">
            <a:extLst>
              <a:ext uri="{FF2B5EF4-FFF2-40B4-BE49-F238E27FC236}">
                <a16:creationId xmlns:a16="http://schemas.microsoft.com/office/drawing/2014/main" id="{06780FE8-8C68-47EE-B9EE-55E3A0D91C77}"/>
              </a:ext>
            </a:extLst>
          </p:cNvPr>
          <p:cNvSpPr>
            <a:spLocks noGrp="1"/>
          </p:cNvSpPr>
          <p:nvPr>
            <p:ph type="body" sz="quarter" idx="11" hasCustomPrompt="1"/>
          </p:nvPr>
        </p:nvSpPr>
        <p:spPr>
          <a:xfrm>
            <a:off x="900021" y="1212043"/>
            <a:ext cx="10402888" cy="515679"/>
          </a:xfrm>
        </p:spPr>
        <p:txBody>
          <a:bodyPr anchor="b"/>
          <a:lstStyle>
            <a:lvl1pPr marL="0" indent="0" algn="l" defTabSz="457200" rtl="0" eaLnBrk="1" latinLnBrk="0" hangingPunct="1">
              <a:buNone/>
              <a:defRPr lang="nl-NL" sz="2600" b="0" kern="1200" dirty="0" smtClean="0">
                <a:solidFill>
                  <a:srgbClr val="E50856"/>
                </a:solidFill>
                <a:latin typeface="Avenir Next Condensed"/>
                <a:ea typeface="Avenir Next Condensed"/>
                <a:cs typeface="Arial" panose="020B0604020202020204" pitchFamily="34" charset="0"/>
                <a:sym typeface="Avenir Next Condensed Demi Bold"/>
              </a:defRPr>
            </a:lvl1pPr>
          </a:lstStyle>
          <a:p>
            <a:pPr lvl="0"/>
            <a:r>
              <a:rPr lang="nl-NL"/>
              <a:t>NAAM OPLEIDING/FACULTEIT</a:t>
            </a:r>
          </a:p>
        </p:txBody>
      </p:sp>
      <p:sp>
        <p:nvSpPr>
          <p:cNvPr id="4" name="Text Placeholder 3">
            <a:extLst>
              <a:ext uri="{FF2B5EF4-FFF2-40B4-BE49-F238E27FC236}">
                <a16:creationId xmlns:a16="http://schemas.microsoft.com/office/drawing/2014/main" id="{F9147C81-E32F-47C0-A314-1179C95A089A}"/>
              </a:ext>
            </a:extLst>
          </p:cNvPr>
          <p:cNvSpPr>
            <a:spLocks noGrp="1"/>
          </p:cNvSpPr>
          <p:nvPr>
            <p:ph type="body" sz="quarter" idx="12" hasCustomPrompt="1"/>
          </p:nvPr>
        </p:nvSpPr>
        <p:spPr>
          <a:xfrm>
            <a:off x="900112" y="1947069"/>
            <a:ext cx="10414000" cy="2599531"/>
          </a:xfrm>
        </p:spPr>
        <p:txBody>
          <a:bodyPr>
            <a:normAutofit/>
          </a:bodyPr>
          <a:lstStyle>
            <a:lvl1pPr marL="65700" indent="0">
              <a:buNone/>
              <a:defRPr sz="6950" b="1">
                <a:latin typeface="Avenir Next Condensed"/>
              </a:defRPr>
            </a:lvl1pPr>
          </a:lstStyle>
          <a:p>
            <a:pPr lvl="0"/>
            <a:r>
              <a:rPr lang="nl-NL" sz="6950" b="1">
                <a:latin typeface="Avenir Next Condensed"/>
              </a:rPr>
              <a:t>VOORBEELD VAN</a:t>
            </a:r>
            <a:br>
              <a:rPr lang="nl-NL" sz="6950" b="1">
                <a:latin typeface="Avenir Next Condensed"/>
              </a:rPr>
            </a:br>
            <a:r>
              <a:rPr lang="nl-NL" sz="6950" b="1">
                <a:latin typeface="Avenir Next Condensed"/>
              </a:rPr>
              <a:t>EEN TITEL_</a:t>
            </a:r>
          </a:p>
        </p:txBody>
      </p:sp>
    </p:spTree>
    <p:extLst>
      <p:ext uri="{BB962C8B-B14F-4D97-AF65-F5344CB8AC3E}">
        <p14:creationId xmlns:p14="http://schemas.microsoft.com/office/powerpoint/2010/main" val="209964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838200" y="365127"/>
            <a:ext cx="10515600" cy="1033906"/>
          </a:xfrm>
        </p:spPr>
        <p:txBody>
          <a:bodyPr anchor="b">
            <a:normAutofit/>
          </a:bodyPr>
          <a:lstStyle>
            <a:lvl1pPr>
              <a:defRPr sz="3450" baseline="0">
                <a:solidFill>
                  <a:srgbClr val="E50856"/>
                </a:solidFill>
                <a:latin typeface="Avenir Next Condensed"/>
                <a:cs typeface="Arial" panose="020B0604020202020204" pitchFamily="34" charset="0"/>
              </a:defRPr>
            </a:lvl1pPr>
          </a:lstStyle>
          <a:p>
            <a:r>
              <a:rPr lang="nl-NL"/>
              <a:t>VOORBEELD VAN EEN ONDERWERP</a:t>
            </a:r>
            <a:endParaRPr lang="en-GB"/>
          </a:p>
        </p:txBody>
      </p:sp>
      <p:sp>
        <p:nvSpPr>
          <p:cNvPr id="24" name="Tijdelijke aanduiding voor tekst 23">
            <a:extLst>
              <a:ext uri="{FF2B5EF4-FFF2-40B4-BE49-F238E27FC236}">
                <a16:creationId xmlns:a16="http://schemas.microsoft.com/office/drawing/2014/main" id="{1BB83FB7-4001-4182-B381-73600F02BCC2}"/>
              </a:ext>
            </a:extLst>
          </p:cNvPr>
          <p:cNvSpPr>
            <a:spLocks noGrp="1"/>
          </p:cNvSpPr>
          <p:nvPr>
            <p:ph type="body" sz="quarter" idx="12" hasCustomPrompt="1"/>
          </p:nvPr>
        </p:nvSpPr>
        <p:spPr>
          <a:xfrm>
            <a:off x="844296" y="1534788"/>
            <a:ext cx="10515600" cy="4648200"/>
          </a:xfrm>
        </p:spPr>
        <p:txBody>
          <a:bodyPr>
            <a:normAutofit/>
          </a:bodyPr>
          <a:lstStyle>
            <a:lvl1pPr marL="0" indent="0">
              <a:spcBef>
                <a:spcPts val="750"/>
              </a:spcBef>
              <a:buFont typeface="Arial" panose="020B0604020202020204" pitchFamily="34" charset="0"/>
              <a:buNone/>
              <a:defRPr sz="2100" b="0">
                <a:latin typeface="Arial" panose="020B0604020202020204" pitchFamily="34" charset="0"/>
                <a:cs typeface="Arial" panose="020B0604020202020204" pitchFamily="34" charset="0"/>
              </a:defRPr>
            </a:lvl1pPr>
          </a:lstStyle>
          <a:p>
            <a:pPr lvl="0"/>
            <a:r>
              <a:rPr lang="nl-NL"/>
              <a:t>Voorbeeldtekst</a:t>
            </a:r>
            <a:endParaRPr lang="en-GB"/>
          </a:p>
        </p:txBody>
      </p:sp>
    </p:spTree>
    <p:extLst>
      <p:ext uri="{BB962C8B-B14F-4D97-AF65-F5344CB8AC3E}">
        <p14:creationId xmlns:p14="http://schemas.microsoft.com/office/powerpoint/2010/main" val="4203864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en halve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838200" y="365127"/>
            <a:ext cx="10515600" cy="1033906"/>
          </a:xfrm>
        </p:spPr>
        <p:txBody>
          <a:bodyPr anchor="b">
            <a:normAutofit/>
          </a:bodyPr>
          <a:lstStyle>
            <a:lvl1pPr>
              <a:defRPr sz="3450">
                <a:solidFill>
                  <a:srgbClr val="E50856"/>
                </a:solidFill>
                <a:latin typeface="Avenir Next Condensed"/>
                <a:cs typeface="Arial" panose="020B0604020202020204" pitchFamily="34" charset="0"/>
              </a:defRPr>
            </a:lvl1pPr>
          </a:lstStyle>
          <a:p>
            <a:r>
              <a:rPr lang="nl-NL"/>
              <a:t>VOORBEELD VAN EEN ONDERWERP</a:t>
            </a:r>
            <a:endParaRPr lang="en-GB"/>
          </a:p>
        </p:txBody>
      </p:sp>
      <p:sp>
        <p:nvSpPr>
          <p:cNvPr id="4" name="Tijdelijke aanduiding voor tekst 23">
            <a:extLst>
              <a:ext uri="{FF2B5EF4-FFF2-40B4-BE49-F238E27FC236}">
                <a16:creationId xmlns:a16="http://schemas.microsoft.com/office/drawing/2014/main" id="{7F9DE86C-009D-467B-BE5F-C910B7853BC8}"/>
              </a:ext>
            </a:extLst>
          </p:cNvPr>
          <p:cNvSpPr>
            <a:spLocks noGrp="1"/>
          </p:cNvSpPr>
          <p:nvPr>
            <p:ph type="body" sz="quarter" idx="12" hasCustomPrompt="1"/>
          </p:nvPr>
        </p:nvSpPr>
        <p:spPr>
          <a:xfrm>
            <a:off x="844296" y="1534788"/>
            <a:ext cx="5251704" cy="4648200"/>
          </a:xfrm>
        </p:spPr>
        <p:txBody>
          <a:bodyPr>
            <a:normAutofit/>
          </a:bodyPr>
          <a:lstStyle>
            <a:lvl1pPr marL="0" indent="0">
              <a:spcBef>
                <a:spcPts val="750"/>
              </a:spcBef>
              <a:buFont typeface="Arial" panose="020B0604020202020204" pitchFamily="34" charset="0"/>
              <a:buNone/>
              <a:defRPr sz="2100" b="0">
                <a:latin typeface="Arial" panose="020B0604020202020204" pitchFamily="34" charset="0"/>
                <a:cs typeface="Arial" panose="020B0604020202020204" pitchFamily="34" charset="0"/>
              </a:defRPr>
            </a:lvl1pPr>
          </a:lstStyle>
          <a:p>
            <a:pPr lvl="0"/>
            <a:r>
              <a:rPr lang="nl-NL"/>
              <a:t>Voorbeeldtekst</a:t>
            </a:r>
            <a:endParaRPr lang="en-GB"/>
          </a:p>
        </p:txBody>
      </p:sp>
    </p:spTree>
    <p:extLst>
      <p:ext uri="{BB962C8B-B14F-4D97-AF65-F5344CB8AC3E}">
        <p14:creationId xmlns:p14="http://schemas.microsoft.com/office/powerpoint/2010/main" val="3225870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en Afbeeldin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4D6A13EF-0E0A-48A4-A5A6-2E8A94B7B2FB}"/>
              </a:ext>
            </a:extLst>
          </p:cNvPr>
          <p:cNvSpPr>
            <a:spLocks noGrp="1"/>
          </p:cNvSpPr>
          <p:nvPr>
            <p:ph type="pic" sz="quarter" idx="10"/>
          </p:nvPr>
        </p:nvSpPr>
        <p:spPr>
          <a:xfrm>
            <a:off x="6584950" y="1532249"/>
            <a:ext cx="4762500" cy="4611624"/>
          </a:xfrm>
        </p:spPr>
        <p:txBody>
          <a:bodyPr>
            <a:normAutofit/>
          </a:bodyPr>
          <a:lstStyle>
            <a:lvl1pPr>
              <a:defRPr sz="1600">
                <a:latin typeface="Avenir Next Condensed"/>
              </a:defRPr>
            </a:lvl1pPr>
          </a:lstStyle>
          <a:p>
            <a:r>
              <a:rPr lang="nl-NL" sz="1900"/>
              <a:t>Klik op het pictogram als u een afbeelding wilt toevoegen</a:t>
            </a:r>
            <a:endParaRPr lang="en-GB"/>
          </a:p>
        </p:txBody>
      </p:sp>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838200" y="365127"/>
            <a:ext cx="10515600" cy="1033906"/>
          </a:xfrm>
        </p:spPr>
        <p:txBody>
          <a:bodyPr anchor="b">
            <a:normAutofit/>
          </a:bodyPr>
          <a:lstStyle>
            <a:lvl1pPr>
              <a:defRPr sz="3450">
                <a:solidFill>
                  <a:srgbClr val="E50856"/>
                </a:solidFill>
                <a:latin typeface="Avenir Next Condensed"/>
                <a:cs typeface="Arial" panose="020B0604020202020204" pitchFamily="34" charset="0"/>
              </a:defRPr>
            </a:lvl1pPr>
          </a:lstStyle>
          <a:p>
            <a:r>
              <a:rPr lang="nl-NL"/>
              <a:t>VOORBEELD VAN EEN ONDERWERP</a:t>
            </a:r>
            <a:endParaRPr lang="en-GB"/>
          </a:p>
        </p:txBody>
      </p:sp>
      <p:sp>
        <p:nvSpPr>
          <p:cNvPr id="5" name="Tijdelijke aanduiding voor tekst 23">
            <a:extLst>
              <a:ext uri="{FF2B5EF4-FFF2-40B4-BE49-F238E27FC236}">
                <a16:creationId xmlns:a16="http://schemas.microsoft.com/office/drawing/2014/main" id="{DDE06981-2174-4DEE-86D8-CF89DBCF4693}"/>
              </a:ext>
            </a:extLst>
          </p:cNvPr>
          <p:cNvSpPr>
            <a:spLocks noGrp="1"/>
          </p:cNvSpPr>
          <p:nvPr>
            <p:ph type="body" sz="quarter" idx="12" hasCustomPrompt="1"/>
          </p:nvPr>
        </p:nvSpPr>
        <p:spPr>
          <a:xfrm>
            <a:off x="844296" y="1534788"/>
            <a:ext cx="4762500" cy="4648200"/>
          </a:xfrm>
        </p:spPr>
        <p:txBody>
          <a:bodyPr>
            <a:normAutofit/>
          </a:bodyPr>
          <a:lstStyle>
            <a:lvl1pPr marL="0" indent="0">
              <a:spcBef>
                <a:spcPts val="750"/>
              </a:spcBef>
              <a:buFont typeface="Arial" panose="020B0604020202020204" pitchFamily="34" charset="0"/>
              <a:buNone/>
              <a:defRPr sz="2100" b="0">
                <a:latin typeface="Arial" panose="020B0604020202020204" pitchFamily="34" charset="0"/>
                <a:cs typeface="Arial" panose="020B0604020202020204" pitchFamily="34" charset="0"/>
              </a:defRPr>
            </a:lvl1pPr>
          </a:lstStyle>
          <a:p>
            <a:pPr lvl="0"/>
            <a:r>
              <a:rPr lang="nl-NL"/>
              <a:t>Voorbeeldtekst</a:t>
            </a:r>
            <a:endParaRPr lang="en-GB"/>
          </a:p>
        </p:txBody>
      </p:sp>
    </p:spTree>
    <p:extLst>
      <p:ext uri="{BB962C8B-B14F-4D97-AF65-F5344CB8AC3E}">
        <p14:creationId xmlns:p14="http://schemas.microsoft.com/office/powerpoint/2010/main" val="341920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ubbele Titel en Tekst">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F50177EE-ACA9-4FC5-BEF9-9131A50F2DBE}"/>
              </a:ext>
            </a:extLst>
          </p:cNvPr>
          <p:cNvSpPr>
            <a:spLocks noGrp="1"/>
          </p:cNvSpPr>
          <p:nvPr>
            <p:ph type="title" hasCustomPrompt="1"/>
          </p:nvPr>
        </p:nvSpPr>
        <p:spPr>
          <a:xfrm>
            <a:off x="838200" y="365127"/>
            <a:ext cx="10515600" cy="1033906"/>
          </a:xfrm>
        </p:spPr>
        <p:txBody>
          <a:bodyPr anchor="b">
            <a:normAutofit/>
          </a:bodyPr>
          <a:lstStyle>
            <a:lvl1pPr>
              <a:defRPr sz="3450">
                <a:solidFill>
                  <a:srgbClr val="E50856"/>
                </a:solidFill>
                <a:latin typeface="Avenir Next Condensed"/>
                <a:cs typeface="Arial" panose="020B0604020202020204" pitchFamily="34" charset="0"/>
              </a:defRPr>
            </a:lvl1pPr>
          </a:lstStyle>
          <a:p>
            <a:r>
              <a:rPr lang="nl-NL"/>
              <a:t>VOORBEELD VAN EEN ONDERWERP</a:t>
            </a:r>
            <a:endParaRPr lang="en-GB"/>
          </a:p>
        </p:txBody>
      </p:sp>
      <p:sp>
        <p:nvSpPr>
          <p:cNvPr id="3" name="Tijdelijke aanduiding voor tekst 2">
            <a:extLst>
              <a:ext uri="{FF2B5EF4-FFF2-40B4-BE49-F238E27FC236}">
                <a16:creationId xmlns:a16="http://schemas.microsoft.com/office/drawing/2014/main" id="{A988C64C-A8F8-41EF-A3B5-A2E44C985F5B}"/>
              </a:ext>
            </a:extLst>
          </p:cNvPr>
          <p:cNvSpPr>
            <a:spLocks noGrp="1"/>
          </p:cNvSpPr>
          <p:nvPr>
            <p:ph type="body" sz="quarter" idx="14" hasCustomPrompt="1"/>
          </p:nvPr>
        </p:nvSpPr>
        <p:spPr>
          <a:xfrm>
            <a:off x="838200" y="1577339"/>
            <a:ext cx="4768850" cy="644653"/>
          </a:xfrm>
        </p:spPr>
        <p:txBody>
          <a:bodyPr anchor="ctr">
            <a:normAutofit/>
          </a:bodyPr>
          <a:lstStyle>
            <a:lvl1pPr marL="0" indent="0">
              <a:buNone/>
              <a:defRPr sz="1800" b="1"/>
            </a:lvl1pPr>
          </a:lstStyle>
          <a:p>
            <a:pPr lvl="0"/>
            <a:r>
              <a:rPr lang="nl-NL" b="1"/>
              <a:t>Klik om een tekst toe te voegen</a:t>
            </a:r>
            <a:endParaRPr lang="en-GB"/>
          </a:p>
        </p:txBody>
      </p:sp>
      <p:sp>
        <p:nvSpPr>
          <p:cNvPr id="9" name="Tijdelijke aanduiding voor tekst 2">
            <a:extLst>
              <a:ext uri="{FF2B5EF4-FFF2-40B4-BE49-F238E27FC236}">
                <a16:creationId xmlns:a16="http://schemas.microsoft.com/office/drawing/2014/main" id="{02EDF56B-6E7F-4216-83EF-17E2E8350304}"/>
              </a:ext>
            </a:extLst>
          </p:cNvPr>
          <p:cNvSpPr>
            <a:spLocks noGrp="1"/>
          </p:cNvSpPr>
          <p:nvPr>
            <p:ph type="body" sz="quarter" idx="15" hasCustomPrompt="1"/>
          </p:nvPr>
        </p:nvSpPr>
        <p:spPr>
          <a:xfrm>
            <a:off x="6578600" y="1575054"/>
            <a:ext cx="4768850" cy="644653"/>
          </a:xfrm>
        </p:spPr>
        <p:txBody>
          <a:bodyPr anchor="ctr">
            <a:normAutofit/>
          </a:bodyPr>
          <a:lstStyle>
            <a:lvl1pPr marL="0" indent="0">
              <a:buNone/>
              <a:defRPr sz="1800" b="1"/>
            </a:lvl1pPr>
          </a:lstStyle>
          <a:p>
            <a:pPr lvl="0"/>
            <a:r>
              <a:rPr lang="nl-NL" b="1"/>
              <a:t>Klik om een tekst toe te voegen</a:t>
            </a:r>
            <a:endParaRPr lang="en-GB"/>
          </a:p>
        </p:txBody>
      </p:sp>
      <p:sp>
        <p:nvSpPr>
          <p:cNvPr id="7" name="Tijdelijke aanduiding voor tekst 23">
            <a:extLst>
              <a:ext uri="{FF2B5EF4-FFF2-40B4-BE49-F238E27FC236}">
                <a16:creationId xmlns:a16="http://schemas.microsoft.com/office/drawing/2014/main" id="{274B2596-0B01-450B-9031-A0AAE106DE4D}"/>
              </a:ext>
            </a:extLst>
          </p:cNvPr>
          <p:cNvSpPr>
            <a:spLocks noGrp="1"/>
          </p:cNvSpPr>
          <p:nvPr>
            <p:ph type="body" sz="quarter" idx="12" hasCustomPrompt="1"/>
          </p:nvPr>
        </p:nvSpPr>
        <p:spPr>
          <a:xfrm>
            <a:off x="844296" y="2400299"/>
            <a:ext cx="4768850" cy="3782690"/>
          </a:xfrm>
        </p:spPr>
        <p:txBody>
          <a:bodyPr>
            <a:normAutofit/>
          </a:bodyPr>
          <a:lstStyle>
            <a:lvl1pPr marL="0" indent="0">
              <a:spcBef>
                <a:spcPts val="750"/>
              </a:spcBef>
              <a:buFont typeface="Arial" panose="020B0604020202020204" pitchFamily="34" charset="0"/>
              <a:buNone/>
              <a:defRPr sz="1800" b="0">
                <a:latin typeface="Arial" panose="020B0604020202020204" pitchFamily="34" charset="0"/>
                <a:cs typeface="Arial" panose="020B0604020202020204" pitchFamily="34" charset="0"/>
              </a:defRPr>
            </a:lvl1pPr>
          </a:lstStyle>
          <a:p>
            <a:pPr lvl="0"/>
            <a:r>
              <a:rPr lang="nl-NL"/>
              <a:t>Voorbeeldtekst</a:t>
            </a:r>
            <a:endParaRPr lang="en-GB"/>
          </a:p>
        </p:txBody>
      </p:sp>
      <p:sp>
        <p:nvSpPr>
          <p:cNvPr id="10" name="Tijdelijke aanduiding voor tekst 23">
            <a:extLst>
              <a:ext uri="{FF2B5EF4-FFF2-40B4-BE49-F238E27FC236}">
                <a16:creationId xmlns:a16="http://schemas.microsoft.com/office/drawing/2014/main" id="{C5DDD57A-0F26-40D8-BFAE-22505B8183C6}"/>
              </a:ext>
            </a:extLst>
          </p:cNvPr>
          <p:cNvSpPr>
            <a:spLocks noGrp="1"/>
          </p:cNvSpPr>
          <p:nvPr>
            <p:ph type="body" sz="quarter" idx="16" hasCustomPrompt="1"/>
          </p:nvPr>
        </p:nvSpPr>
        <p:spPr>
          <a:xfrm>
            <a:off x="6584950" y="2400299"/>
            <a:ext cx="4768850" cy="3782690"/>
          </a:xfrm>
        </p:spPr>
        <p:txBody>
          <a:bodyPr>
            <a:normAutofit/>
          </a:bodyPr>
          <a:lstStyle>
            <a:lvl1pPr marL="0" indent="0">
              <a:spcBef>
                <a:spcPts val="750"/>
              </a:spcBef>
              <a:buFont typeface="Arial" panose="020B0604020202020204" pitchFamily="34" charset="0"/>
              <a:buNone/>
              <a:defRPr sz="1800" b="0">
                <a:latin typeface="Arial" panose="020B0604020202020204" pitchFamily="34" charset="0"/>
                <a:cs typeface="Arial" panose="020B0604020202020204" pitchFamily="34" charset="0"/>
              </a:defRPr>
            </a:lvl1pPr>
          </a:lstStyle>
          <a:p>
            <a:pPr lvl="0"/>
            <a:r>
              <a:rPr lang="nl-NL"/>
              <a:t>Voorbeeldtekst</a:t>
            </a:r>
            <a:endParaRPr lang="en-GB"/>
          </a:p>
        </p:txBody>
      </p:sp>
    </p:spTree>
    <p:extLst>
      <p:ext uri="{BB962C8B-B14F-4D97-AF65-F5344CB8AC3E}">
        <p14:creationId xmlns:p14="http://schemas.microsoft.com/office/powerpoint/2010/main" val="418068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Zwarte Achtergrond)">
    <p:spTree>
      <p:nvGrpSpPr>
        <p:cNvPr id="1" name=""/>
        <p:cNvGrpSpPr/>
        <p:nvPr/>
      </p:nvGrpSpPr>
      <p:grpSpPr>
        <a:xfrm>
          <a:off x="0" y="0"/>
          <a:ext cx="0" cy="0"/>
          <a:chOff x="0" y="0"/>
          <a:chExt cx="0" cy="0"/>
        </a:xfrm>
      </p:grpSpPr>
      <p:sp>
        <p:nvSpPr>
          <p:cNvPr id="6" name="Rechthoek">
            <a:extLst>
              <a:ext uri="{FF2B5EF4-FFF2-40B4-BE49-F238E27FC236}">
                <a16:creationId xmlns:a16="http://schemas.microsoft.com/office/drawing/2014/main" id="{7879249E-A50C-45DE-96B7-F06C153223BF}"/>
              </a:ext>
            </a:extLst>
          </p:cNvPr>
          <p:cNvSpPr/>
          <p:nvPr/>
        </p:nvSpPr>
        <p:spPr>
          <a:xfrm>
            <a:off x="3378200" y="544415"/>
            <a:ext cx="5435600" cy="5742086"/>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9" name="Afbeelding 2">
            <a:extLst>
              <a:ext uri="{FF2B5EF4-FFF2-40B4-BE49-F238E27FC236}">
                <a16:creationId xmlns:a16="http://schemas.microsoft.com/office/drawing/2014/main" id="{C90DC811-97A5-4EDB-A364-F004C34F4AD1}"/>
              </a:ext>
            </a:extLst>
          </p:cNvPr>
          <p:cNvPicPr>
            <a:picLocks noChangeAspect="1"/>
          </p:cNvPicPr>
          <p:nvPr/>
        </p:nvPicPr>
        <p:blipFill>
          <a:blip r:embed="rId2"/>
          <a:stretch>
            <a:fillRect/>
          </a:stretch>
        </p:blipFill>
        <p:spPr>
          <a:xfrm>
            <a:off x="3708424" y="380274"/>
            <a:ext cx="316524" cy="264378"/>
          </a:xfrm>
          <a:prstGeom prst="rect">
            <a:avLst/>
          </a:prstGeom>
        </p:spPr>
      </p:pic>
      <p:sp>
        <p:nvSpPr>
          <p:cNvPr id="11" name="Titel 10">
            <a:extLst>
              <a:ext uri="{FF2B5EF4-FFF2-40B4-BE49-F238E27FC236}">
                <a16:creationId xmlns:a16="http://schemas.microsoft.com/office/drawing/2014/main" id="{1FDDF9DF-A68B-4D5B-A047-4D2F41CAFA5A}"/>
              </a:ext>
            </a:extLst>
          </p:cNvPr>
          <p:cNvSpPr>
            <a:spLocks noGrp="1"/>
          </p:cNvSpPr>
          <p:nvPr>
            <p:ph type="title" hasCustomPrompt="1"/>
          </p:nvPr>
        </p:nvSpPr>
        <p:spPr>
          <a:xfrm>
            <a:off x="3708425" y="1354361"/>
            <a:ext cx="4775151" cy="4149279"/>
          </a:xfrm>
        </p:spPr>
        <p:txBody>
          <a:bodyPr anchor="t">
            <a:normAutofit/>
          </a:bodyPr>
          <a:lstStyle>
            <a:lvl1pPr>
              <a:lnSpc>
                <a:spcPct val="100000"/>
              </a:lnSpc>
              <a:defRPr sz="3450" b="1">
                <a:solidFill>
                  <a:schemeClr val="bg1"/>
                </a:solidFill>
              </a:defRPr>
            </a:lvl1pPr>
          </a:lstStyle>
          <a:p>
            <a:r>
              <a:rPr lang="nl-NL" sz="3450" b="1"/>
              <a:t>‘Quote’</a:t>
            </a:r>
            <a:endParaRPr lang="en-GB"/>
          </a:p>
        </p:txBody>
      </p:sp>
      <p:sp>
        <p:nvSpPr>
          <p:cNvPr id="13" name="Tijdelijke aanduiding voor tekst 12">
            <a:extLst>
              <a:ext uri="{FF2B5EF4-FFF2-40B4-BE49-F238E27FC236}">
                <a16:creationId xmlns:a16="http://schemas.microsoft.com/office/drawing/2014/main" id="{57D2A8AE-2D31-490B-9B2F-0BCA2DD1CDED}"/>
              </a:ext>
            </a:extLst>
          </p:cNvPr>
          <p:cNvSpPr>
            <a:spLocks noGrp="1"/>
          </p:cNvSpPr>
          <p:nvPr>
            <p:ph type="body" sz="quarter" idx="10" hasCustomPrompt="1"/>
          </p:nvPr>
        </p:nvSpPr>
        <p:spPr>
          <a:xfrm>
            <a:off x="3708424" y="5628183"/>
            <a:ext cx="4775151" cy="571450"/>
          </a:xfrm>
        </p:spPr>
        <p:txBody>
          <a:bodyPr anchor="ctr">
            <a:normAutofit/>
          </a:bodyPr>
          <a:lstStyle>
            <a:lvl1pPr marL="0" indent="0">
              <a:buNone/>
              <a:defRPr sz="2600">
                <a:solidFill>
                  <a:schemeClr val="bg1"/>
                </a:solidFill>
              </a:defRPr>
            </a:lvl1pPr>
          </a:lstStyle>
          <a:p>
            <a:pPr lvl="0"/>
            <a:r>
              <a:rPr lang="nl-NL"/>
              <a:t>NAAM</a:t>
            </a:r>
            <a:endParaRPr lang="en-GB"/>
          </a:p>
        </p:txBody>
      </p:sp>
    </p:spTree>
    <p:extLst>
      <p:ext uri="{BB962C8B-B14F-4D97-AF65-F5344CB8AC3E}">
        <p14:creationId xmlns:p14="http://schemas.microsoft.com/office/powerpoint/2010/main" val="297499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A122C0B-1DA5-48FE-8590-DAD2255A1400}" type="datetimeFigureOut">
              <a:rPr lang="nl-NL" smtClean="0"/>
              <a:t>26-6-2020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FDECF5-D269-452E-9B73-D3E3B0602CD9}" type="slidenum">
              <a:rPr lang="nl-NL" smtClean="0"/>
              <a:t>‹nr.›</a:t>
            </a:fld>
            <a:endParaRPr lang="nl-NL"/>
          </a:p>
        </p:txBody>
      </p:sp>
    </p:spTree>
    <p:extLst>
      <p:ext uri="{BB962C8B-B14F-4D97-AF65-F5344CB8AC3E}">
        <p14:creationId xmlns:p14="http://schemas.microsoft.com/office/powerpoint/2010/main" val="3222033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A665683-14B5-4F14-8351-A53C807938F7}" type="datetimeFigureOut">
              <a:rPr lang="en-US" smtClean="0">
                <a:solidFill>
                  <a:srgbClr val="000000"/>
                </a:solidFill>
              </a:rPr>
              <a:pPr>
                <a:defRPr/>
              </a:pPr>
              <a:t>6/26/2020</a:t>
            </a:fld>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7AD671A4-6628-4BE3-937D-D5DE17F74DAC}" type="slidenum">
              <a:rPr lang="en-US" altLang="nl-NL" smtClean="0">
                <a:solidFill>
                  <a:srgbClr val="000000"/>
                </a:solidFill>
              </a:rPr>
              <a:pPr>
                <a:defRPr/>
              </a:pPr>
              <a:t>‹nr.›</a:t>
            </a:fld>
            <a:endParaRPr lang="en-US" altLang="nl-NL">
              <a:solidFill>
                <a:srgbClr val="000000"/>
              </a:solidFill>
            </a:endParaRPr>
          </a:p>
        </p:txBody>
      </p:sp>
    </p:spTree>
    <p:extLst>
      <p:ext uri="{BB962C8B-B14F-4D97-AF65-F5344CB8AC3E}">
        <p14:creationId xmlns:p14="http://schemas.microsoft.com/office/powerpoint/2010/main" val="304015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8268BCB-36EE-4F6D-A352-B00B9ED15EE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STIJL AAN TE PASSEN</a:t>
            </a:r>
            <a:endParaRPr lang="en-GB"/>
          </a:p>
        </p:txBody>
      </p:sp>
      <p:sp>
        <p:nvSpPr>
          <p:cNvPr id="3" name="Tijdelijke aanduiding voor tekst 2">
            <a:extLst>
              <a:ext uri="{FF2B5EF4-FFF2-40B4-BE49-F238E27FC236}">
                <a16:creationId xmlns:a16="http://schemas.microsoft.com/office/drawing/2014/main" id="{6243F09E-6E46-4B73-8800-8C4A93D4E8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pic>
        <p:nvPicPr>
          <p:cNvPr id="4" name="Afbeelding 3">
            <a:extLst>
              <a:ext uri="{FF2B5EF4-FFF2-40B4-BE49-F238E27FC236}">
                <a16:creationId xmlns:a16="http://schemas.microsoft.com/office/drawing/2014/main" id="{893AAD6B-53D4-4BD5-8261-9B43AABD5C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6126" y="6199632"/>
            <a:ext cx="1563643" cy="677499"/>
          </a:xfrm>
          <a:prstGeom prst="rect">
            <a:avLst/>
          </a:prstGeom>
        </p:spPr>
      </p:pic>
    </p:spTree>
    <p:extLst>
      <p:ext uri="{BB962C8B-B14F-4D97-AF65-F5344CB8AC3E}">
        <p14:creationId xmlns:p14="http://schemas.microsoft.com/office/powerpoint/2010/main" val="453530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457200" rtl="0" eaLnBrk="1" latinLnBrk="0" hangingPunct="1">
        <a:lnSpc>
          <a:spcPct val="90000"/>
        </a:lnSpc>
        <a:spcBef>
          <a:spcPct val="0"/>
        </a:spcBef>
        <a:buNone/>
        <a:defRPr lang="nl-NL" sz="3450" kern="1200" dirty="0">
          <a:solidFill>
            <a:srgbClr val="E50856"/>
          </a:solidFill>
          <a:latin typeface="Avenir Next Condensed"/>
          <a:ea typeface="+mj-ea"/>
          <a:cs typeface="Arial" panose="020B0604020202020204" pitchFamily="34" charset="0"/>
        </a:defRPr>
      </a:lvl1pPr>
    </p:titleStyle>
    <p:bodyStyle>
      <a:lvl1pPr marL="180000" indent="-114300" algn="l" defTabSz="457200" rtl="0" eaLnBrk="1" latinLnBrk="0" hangingPunct="1">
        <a:lnSpc>
          <a:spcPct val="8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000" indent="-114300" algn="l" defTabSz="457200" rtl="0" eaLnBrk="1" latinLnBrk="0" hangingPunct="1">
        <a:lnSpc>
          <a:spcPct val="8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40000" indent="-114300" algn="l" defTabSz="457200" rtl="0" eaLnBrk="1" latinLnBrk="0" hangingPunct="1">
        <a:lnSpc>
          <a:spcPct val="80000"/>
        </a:lnSpc>
        <a:spcBef>
          <a:spcPts val="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810000" indent="-114300" algn="l" defTabSz="457200" rtl="0" eaLnBrk="1" latinLnBrk="0" hangingPunct="1">
        <a:lnSpc>
          <a:spcPct val="80000"/>
        </a:lnSpc>
        <a:spcBef>
          <a:spcPts val="25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035000" indent="-114300" algn="l" defTabSz="457200" rtl="0" eaLnBrk="1" latinLnBrk="0" hangingPunct="1">
        <a:lnSpc>
          <a:spcPct val="80000"/>
        </a:lnSpc>
        <a:spcBef>
          <a:spcPts val="25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B31190F-E894-E247-8BD4-5F10F9F12061}"/>
              </a:ext>
            </a:extLst>
          </p:cNvPr>
          <p:cNvSpPr>
            <a:spLocks noGrp="1"/>
          </p:cNvSpPr>
          <p:nvPr>
            <p:ph type="body" sz="quarter" idx="10"/>
          </p:nvPr>
        </p:nvSpPr>
        <p:spPr>
          <a:xfrm>
            <a:off x="900020" y="4764088"/>
            <a:ext cx="10402979" cy="1518725"/>
          </a:xfrm>
        </p:spPr>
        <p:txBody>
          <a:bodyPr>
            <a:normAutofit/>
          </a:bodyPr>
          <a:lstStyle/>
          <a:p>
            <a:r>
              <a:rPr lang="en-US" sz="2000" b="1" err="1">
                <a:latin typeface="+mn-lt"/>
                <a:cs typeface="Lucida Sans Unicode"/>
              </a:rPr>
              <a:t>Werkwijze</a:t>
            </a:r>
            <a:r>
              <a:rPr lang="en-US" sz="2000" b="1">
                <a:latin typeface="+mn-lt"/>
                <a:cs typeface="Lucida Sans Unicode"/>
              </a:rPr>
              <a:t> </a:t>
            </a:r>
            <a:r>
              <a:rPr lang="en-US" sz="2000" b="1" err="1">
                <a:latin typeface="+mn-lt"/>
                <a:cs typeface="Lucida Sans Unicode"/>
              </a:rPr>
              <a:t>en</a:t>
            </a:r>
            <a:r>
              <a:rPr lang="en-US" sz="2000" b="1">
                <a:latin typeface="+mn-lt"/>
                <a:cs typeface="Lucida Sans Unicode"/>
              </a:rPr>
              <a:t> </a:t>
            </a:r>
            <a:r>
              <a:rPr lang="en-US" sz="2000" b="1" err="1">
                <a:latin typeface="+mn-lt"/>
                <a:cs typeface="Lucida Sans Unicode"/>
              </a:rPr>
              <a:t>toelichting</a:t>
            </a:r>
            <a:r>
              <a:rPr lang="en-US" sz="2000" b="1">
                <a:latin typeface="+mn-lt"/>
                <a:cs typeface="Lucida Sans Unicode"/>
              </a:rPr>
              <a:t> op het </a:t>
            </a:r>
            <a:r>
              <a:rPr lang="en-US" sz="2000" b="1" err="1">
                <a:latin typeface="+mn-lt"/>
                <a:cs typeface="Lucida Sans Unicode"/>
              </a:rPr>
              <a:t>startgesprek</a:t>
            </a:r>
            <a:r>
              <a:rPr lang="en-US" sz="2000" b="1">
                <a:latin typeface="+mn-lt"/>
                <a:cs typeface="Lucida Sans Unicode"/>
              </a:rPr>
              <a:t>, de </a:t>
            </a:r>
            <a:r>
              <a:rPr lang="en-US" sz="2000" b="1" err="1">
                <a:latin typeface="+mn-lt"/>
                <a:cs typeface="Lucida Sans Unicode"/>
              </a:rPr>
              <a:t>tussen</a:t>
            </a:r>
            <a:r>
              <a:rPr lang="en-US" sz="2000" b="1">
                <a:latin typeface="+mn-lt"/>
                <a:cs typeface="Lucida Sans Unicode"/>
              </a:rPr>
              <a:t>- </a:t>
            </a:r>
            <a:r>
              <a:rPr lang="en-US" sz="2000" b="1" err="1">
                <a:latin typeface="+mn-lt"/>
                <a:cs typeface="Lucida Sans Unicode"/>
              </a:rPr>
              <a:t>en</a:t>
            </a:r>
            <a:r>
              <a:rPr lang="en-US" sz="2000" b="1">
                <a:latin typeface="+mn-lt"/>
                <a:cs typeface="Lucida Sans Unicode"/>
              </a:rPr>
              <a:t> </a:t>
            </a:r>
            <a:r>
              <a:rPr lang="en-US" sz="2000" b="1" err="1">
                <a:latin typeface="+mn-lt"/>
                <a:cs typeface="Lucida Sans Unicode"/>
              </a:rPr>
              <a:t>eindbeoordeling</a:t>
            </a:r>
            <a:endParaRPr lang="en-US" sz="2000" b="1">
              <a:latin typeface="+mn-lt"/>
              <a:cs typeface="Lucida Sans Unicode"/>
            </a:endParaRPr>
          </a:p>
        </p:txBody>
      </p:sp>
      <p:sp>
        <p:nvSpPr>
          <p:cNvPr id="3" name="Tijdelijke aanduiding voor tekst 2">
            <a:extLst>
              <a:ext uri="{FF2B5EF4-FFF2-40B4-BE49-F238E27FC236}">
                <a16:creationId xmlns:a16="http://schemas.microsoft.com/office/drawing/2014/main" id="{F7177926-A651-DB47-88DC-6D721B324C04}"/>
              </a:ext>
            </a:extLst>
          </p:cNvPr>
          <p:cNvSpPr>
            <a:spLocks noGrp="1"/>
          </p:cNvSpPr>
          <p:nvPr>
            <p:ph type="body" sz="quarter" idx="11"/>
          </p:nvPr>
        </p:nvSpPr>
        <p:spPr/>
        <p:txBody>
          <a:bodyPr/>
          <a:lstStyle/>
          <a:p>
            <a:r>
              <a:rPr lang="en-US">
                <a:cs typeface="Arial"/>
              </a:rPr>
              <a:t>Academie </a:t>
            </a:r>
            <a:r>
              <a:rPr lang="en-US" err="1">
                <a:cs typeface="Arial"/>
              </a:rPr>
              <a:t>Educatie</a:t>
            </a:r>
            <a:r>
              <a:rPr lang="en-US">
                <a:cs typeface="Arial"/>
              </a:rPr>
              <a:t> </a:t>
            </a:r>
          </a:p>
        </p:txBody>
      </p:sp>
      <p:sp>
        <p:nvSpPr>
          <p:cNvPr id="4" name="Tijdelijke aanduiding voor tekst 3">
            <a:extLst>
              <a:ext uri="{FF2B5EF4-FFF2-40B4-BE49-F238E27FC236}">
                <a16:creationId xmlns:a16="http://schemas.microsoft.com/office/drawing/2014/main" id="{8A2F0236-15F6-AB4F-B19E-AC1D3FC04151}"/>
              </a:ext>
            </a:extLst>
          </p:cNvPr>
          <p:cNvSpPr>
            <a:spLocks noGrp="1"/>
          </p:cNvSpPr>
          <p:nvPr>
            <p:ph type="body" sz="quarter" idx="12"/>
          </p:nvPr>
        </p:nvSpPr>
        <p:spPr>
          <a:xfrm>
            <a:off x="888999" y="3006671"/>
            <a:ext cx="10936208" cy="1862212"/>
          </a:xfrm>
        </p:spPr>
        <p:txBody>
          <a:bodyPr vert="horz" lIns="91440" tIns="45720" rIns="91440" bIns="45720" rtlCol="0" anchor="t">
            <a:normAutofit/>
          </a:bodyPr>
          <a:lstStyle/>
          <a:p>
            <a:pPr marL="65405"/>
            <a:endParaRPr lang="en-US" sz="6000"/>
          </a:p>
          <a:p>
            <a:pPr marL="65405"/>
            <a:r>
              <a:rPr lang="en-US" sz="6000">
                <a:cs typeface="Arial"/>
              </a:rPr>
              <a:t>Gesprekscyclus </a:t>
            </a:r>
            <a:r>
              <a:rPr lang="en-US" sz="6000" err="1">
                <a:cs typeface="Arial"/>
              </a:rPr>
              <a:t>werkplekleren</a:t>
            </a:r>
            <a:endParaRPr lang="en-US" sz="6000">
              <a:cs typeface="Arial"/>
            </a:endParaRPr>
          </a:p>
        </p:txBody>
      </p:sp>
      <p:pic>
        <p:nvPicPr>
          <p:cNvPr id="7" name="Audio 6">
            <a:hlinkClick r:id="" action="ppaction://media"/>
            <a:extLst>
              <a:ext uri="{FF2B5EF4-FFF2-40B4-BE49-F238E27FC236}">
                <a16:creationId xmlns:a16="http://schemas.microsoft.com/office/drawing/2014/main" id="{3C0C92D5-97E0-4D3B-92EA-8FF5B924F0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7144653"/>
      </p:ext>
    </p:extLst>
  </p:cSld>
  <p:clrMapOvr>
    <a:masterClrMapping/>
  </p:clrMapOvr>
  <mc:AlternateContent xmlns:mc="http://schemas.openxmlformats.org/markup-compatibility/2006" xmlns:p14="http://schemas.microsoft.com/office/powerpoint/2010/main">
    <mc:Choice Requires="p14">
      <p:transition spd="slow" p14:dur="2000" advTm="17861"/>
    </mc:Choice>
    <mc:Fallback xmlns="">
      <p:transition spd="slow" advTm="17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8C35B-55DF-4AE5-9F4B-996672CCE671}"/>
              </a:ext>
            </a:extLst>
          </p:cNvPr>
          <p:cNvSpPr>
            <a:spLocks noGrp="1"/>
          </p:cNvSpPr>
          <p:nvPr>
            <p:ph type="title"/>
          </p:nvPr>
        </p:nvSpPr>
        <p:spPr>
          <a:xfrm>
            <a:off x="838200" y="365127"/>
            <a:ext cx="10501223" cy="688850"/>
          </a:xfrm>
        </p:spPr>
        <p:txBody>
          <a:bodyPr>
            <a:normAutofit/>
          </a:bodyPr>
          <a:lstStyle/>
          <a:p>
            <a:r>
              <a:rPr lang="nl-NL" sz="3600" dirty="0">
                <a:cs typeface="Arial"/>
              </a:rPr>
              <a:t>2. Startgesprek: bedoeling en invulling</a:t>
            </a:r>
          </a:p>
        </p:txBody>
      </p:sp>
      <p:sp>
        <p:nvSpPr>
          <p:cNvPr id="3" name="Tijdelijke aanduiding voor tekst 2">
            <a:extLst>
              <a:ext uri="{FF2B5EF4-FFF2-40B4-BE49-F238E27FC236}">
                <a16:creationId xmlns:a16="http://schemas.microsoft.com/office/drawing/2014/main" id="{8A725D66-F501-4496-A711-70CE2399E1B4}"/>
              </a:ext>
            </a:extLst>
          </p:cNvPr>
          <p:cNvSpPr>
            <a:spLocks noGrp="1"/>
          </p:cNvSpPr>
          <p:nvPr>
            <p:ph type="body" sz="quarter" idx="12"/>
          </p:nvPr>
        </p:nvSpPr>
        <p:spPr>
          <a:xfrm>
            <a:off x="844296" y="1232864"/>
            <a:ext cx="10515600" cy="4950124"/>
          </a:xfrm>
        </p:spPr>
        <p:txBody>
          <a:bodyPr vert="horz" lIns="91440" tIns="45720" rIns="91440" bIns="45720" rtlCol="0" anchor="t">
            <a:normAutofit/>
          </a:bodyPr>
          <a:lstStyle/>
          <a:p>
            <a:r>
              <a:rPr lang="nl-NL" sz="2000" dirty="0">
                <a:latin typeface="Arial"/>
                <a:cs typeface="Arial"/>
              </a:rPr>
              <a:t>Bedoeling: </a:t>
            </a:r>
          </a:p>
          <a:p>
            <a:pPr marL="342900" indent="-342900">
              <a:buChar char="•"/>
            </a:pPr>
            <a:r>
              <a:rPr lang="nl-NL" sz="2000" dirty="0">
                <a:latin typeface="Arial"/>
                <a:cs typeface="Arial"/>
              </a:rPr>
              <a:t>Aansluiting tussen individuele student en de specifieke context </a:t>
            </a:r>
          </a:p>
          <a:p>
            <a:pPr marL="342900" indent="-342900">
              <a:buChar char="•"/>
            </a:pPr>
            <a:r>
              <a:rPr lang="nl-NL" sz="2000" dirty="0">
                <a:latin typeface="Arial"/>
                <a:cs typeface="Arial"/>
              </a:rPr>
              <a:t>Beelden uitwisselen over de leeruitkomsten</a:t>
            </a:r>
          </a:p>
          <a:p>
            <a:endParaRPr lang="nl-NL" sz="2000" dirty="0">
              <a:latin typeface="Arial"/>
              <a:cs typeface="Arial"/>
            </a:endParaRPr>
          </a:p>
          <a:p>
            <a:r>
              <a:rPr lang="nl-NL" sz="2000" dirty="0">
                <a:latin typeface="Arial"/>
                <a:cs typeface="Arial"/>
              </a:rPr>
              <a:t>Invulling:</a:t>
            </a:r>
          </a:p>
          <a:p>
            <a:pPr marL="457200" indent="-457200">
              <a:buFont typeface="Arial,Sans-Serif"/>
              <a:buChar char="•"/>
            </a:pPr>
            <a:r>
              <a:rPr lang="nl-NL" sz="2000" dirty="0">
                <a:latin typeface="Arial"/>
                <a:cs typeface="Arial"/>
              </a:rPr>
              <a:t>Wat zijn de leeruitkomsten? (kan al voorafgaand aan het gesprek bekeken worden)</a:t>
            </a:r>
          </a:p>
          <a:p>
            <a:pPr marL="457200" indent="-457200">
              <a:buFont typeface="Arial,Sans-Serif"/>
              <a:buChar char="•"/>
            </a:pPr>
            <a:r>
              <a:rPr lang="nl-NL" sz="2000" dirty="0">
                <a:latin typeface="Arial"/>
                <a:cs typeface="Arial"/>
              </a:rPr>
              <a:t>Welke leeruitkomsten zijn voor mij belangrijk en waarom?</a:t>
            </a:r>
          </a:p>
          <a:p>
            <a:pPr marL="457200" indent="-457200">
              <a:buFont typeface="Arial,Sans-Serif"/>
              <a:buChar char="•"/>
            </a:pPr>
            <a:r>
              <a:rPr lang="nl-NL" sz="2000" dirty="0">
                <a:latin typeface="Arial"/>
                <a:cs typeface="Arial"/>
              </a:rPr>
              <a:t>Wat moet ik doen om daar te komen?</a:t>
            </a:r>
          </a:p>
          <a:p>
            <a:pPr marL="457200" indent="-457200">
              <a:buFont typeface="Arial,Sans-Serif"/>
              <a:buChar char="•"/>
            </a:pPr>
            <a:r>
              <a:rPr lang="nl-NL" sz="2000" dirty="0">
                <a:latin typeface="Arial"/>
                <a:cs typeface="Arial"/>
              </a:rPr>
              <a:t>Wanneer zijn we tevreden?</a:t>
            </a:r>
          </a:p>
          <a:p>
            <a:endParaRPr lang="nl-NL" sz="2000" dirty="0">
              <a:highlight>
                <a:srgbClr val="FFFF00"/>
              </a:highlight>
            </a:endParaRPr>
          </a:p>
        </p:txBody>
      </p:sp>
      <p:sp>
        <p:nvSpPr>
          <p:cNvPr id="5" name="Tekstvak 4">
            <a:extLst>
              <a:ext uri="{FF2B5EF4-FFF2-40B4-BE49-F238E27FC236}">
                <a16:creationId xmlns:a16="http://schemas.microsoft.com/office/drawing/2014/main" id="{58E5589B-29F3-4F1F-BBC3-041F0155565E}"/>
              </a:ext>
            </a:extLst>
          </p:cNvPr>
          <p:cNvSpPr txBox="1"/>
          <p:nvPr/>
        </p:nvSpPr>
        <p:spPr>
          <a:xfrm>
            <a:off x="832104" y="6054174"/>
            <a:ext cx="7772400" cy="338554"/>
          </a:xfrm>
          <a:prstGeom prst="rect">
            <a:avLst/>
          </a:prstGeom>
          <a:noFill/>
        </p:spPr>
        <p:txBody>
          <a:bodyPr wrap="square" rtlCol="0">
            <a:spAutoFit/>
          </a:bodyPr>
          <a:lstStyle/>
          <a:p>
            <a:r>
              <a:rPr lang="nl-NL" sz="1600" dirty="0">
                <a:solidFill>
                  <a:srgbClr val="E50856"/>
                </a:solidFill>
                <a:latin typeface="Avenir Next Condensed"/>
                <a:ea typeface="+mj-ea"/>
                <a:cs typeface="Arial" panose="020B0604020202020204" pitchFamily="34" charset="0"/>
              </a:rPr>
              <a:t>kennismakingsgesprek – </a:t>
            </a:r>
            <a:r>
              <a:rPr lang="nl-NL" sz="1600" b="1" dirty="0">
                <a:solidFill>
                  <a:srgbClr val="E50856"/>
                </a:solidFill>
                <a:latin typeface="Avenir Next Condensed"/>
                <a:ea typeface="+mj-ea"/>
                <a:cs typeface="Arial" panose="020B0604020202020204" pitchFamily="34" charset="0"/>
              </a:rPr>
              <a:t>startgesprek</a:t>
            </a:r>
            <a:r>
              <a:rPr lang="nl-NL" sz="1600" dirty="0">
                <a:solidFill>
                  <a:srgbClr val="E50856"/>
                </a:solidFill>
                <a:latin typeface="Avenir Next Condensed"/>
                <a:ea typeface="+mj-ea"/>
                <a:cs typeface="Arial" panose="020B0604020202020204" pitchFamily="34" charset="0"/>
              </a:rPr>
              <a:t> – tussenevaluatie – eindbeoordeling </a:t>
            </a:r>
          </a:p>
        </p:txBody>
      </p:sp>
      <p:pic>
        <p:nvPicPr>
          <p:cNvPr id="15" name="Audio 14">
            <a:hlinkClick r:id="" action="ppaction://media"/>
            <a:extLst>
              <a:ext uri="{FF2B5EF4-FFF2-40B4-BE49-F238E27FC236}">
                <a16:creationId xmlns:a16="http://schemas.microsoft.com/office/drawing/2014/main" id="{A5EBA42C-61BA-4281-93C4-3DEDC38EF2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6363544"/>
      </p:ext>
    </p:extLst>
  </p:cSld>
  <p:clrMapOvr>
    <a:masterClrMapping/>
  </p:clrMapOvr>
  <mc:AlternateContent xmlns:mc="http://schemas.openxmlformats.org/markup-compatibility/2006" xmlns:p14="http://schemas.microsoft.com/office/powerpoint/2010/main">
    <mc:Choice Requires="p14">
      <p:transition spd="slow" p14:dur="2000" advTm="28838"/>
    </mc:Choice>
    <mc:Fallback xmlns="">
      <p:transition spd="slow" advTm="28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A216B-78C2-4152-80F6-7DF6A062B516}"/>
              </a:ext>
            </a:extLst>
          </p:cNvPr>
          <p:cNvSpPr>
            <a:spLocks noGrp="1"/>
          </p:cNvSpPr>
          <p:nvPr>
            <p:ph type="title"/>
          </p:nvPr>
        </p:nvSpPr>
        <p:spPr/>
        <p:txBody>
          <a:bodyPr/>
          <a:lstStyle/>
          <a:p>
            <a:r>
              <a:rPr lang="nl-NL" dirty="0"/>
              <a:t>2. Startgesprek: kaders voor het gesprek</a:t>
            </a:r>
          </a:p>
        </p:txBody>
      </p:sp>
      <p:sp>
        <p:nvSpPr>
          <p:cNvPr id="3" name="Tijdelijke aanduiding voor tekst 2">
            <a:extLst>
              <a:ext uri="{FF2B5EF4-FFF2-40B4-BE49-F238E27FC236}">
                <a16:creationId xmlns:a16="http://schemas.microsoft.com/office/drawing/2014/main" id="{96EC5DCB-50F4-4A17-B7EA-EF2EC4BFBB4F}"/>
              </a:ext>
            </a:extLst>
          </p:cNvPr>
          <p:cNvSpPr>
            <a:spLocks noGrp="1"/>
          </p:cNvSpPr>
          <p:nvPr>
            <p:ph type="body" sz="quarter" idx="12"/>
          </p:nvPr>
        </p:nvSpPr>
        <p:spPr>
          <a:xfrm>
            <a:off x="838200" y="1534788"/>
            <a:ext cx="10515600" cy="4648200"/>
          </a:xfrm>
        </p:spPr>
        <p:txBody>
          <a:bodyPr/>
          <a:lstStyle/>
          <a:p>
            <a:pPr marL="342900" indent="-342900">
              <a:buFont typeface="Arial" panose="020B0604020202020204" pitchFamily="34" charset="0"/>
              <a:buChar char="•"/>
            </a:pPr>
            <a:r>
              <a:rPr lang="nl-NL" sz="2000" dirty="0">
                <a:latin typeface="Arial"/>
                <a:cs typeface="Arial"/>
              </a:rPr>
              <a:t>Student is het meest aan het woord en start het gesprek.</a:t>
            </a:r>
          </a:p>
          <a:p>
            <a:pPr marL="702900" lvl="1" indent="-342900"/>
            <a:r>
              <a:rPr lang="nl-NL" sz="2000" dirty="0">
                <a:latin typeface="Arial"/>
                <a:cs typeface="Arial"/>
              </a:rPr>
              <a:t>Student schetst hoe hij de invulling van een leeruitkomst op zijn nieuwe plek voor zich ziet</a:t>
            </a:r>
          </a:p>
          <a:p>
            <a:pPr marL="702900" lvl="1" indent="-342900"/>
            <a:r>
              <a:rPr lang="nl-NL" sz="2000" dirty="0">
                <a:latin typeface="Arial"/>
                <a:cs typeface="Arial"/>
              </a:rPr>
              <a:t>Opleiders vragen door om een goed beeld te krijgen</a:t>
            </a:r>
          </a:p>
          <a:p>
            <a:endParaRPr lang="nl-NL" sz="2000" dirty="0">
              <a:latin typeface="Arial"/>
              <a:cs typeface="Arial"/>
            </a:endParaRPr>
          </a:p>
          <a:p>
            <a:endParaRPr lang="nl-NL" sz="2000" dirty="0">
              <a:latin typeface="Arial"/>
              <a:cs typeface="Arial"/>
            </a:endParaRPr>
          </a:p>
          <a:p>
            <a:pPr marL="342900" indent="-342900">
              <a:buFont typeface="Arial" panose="020B0604020202020204" pitchFamily="34" charset="0"/>
              <a:buChar char="•"/>
            </a:pPr>
            <a:r>
              <a:rPr lang="nl-NL" sz="2000" dirty="0">
                <a:latin typeface="Arial"/>
                <a:cs typeface="Arial"/>
              </a:rPr>
              <a:t>Opleiders schetsen opleidings- en schoolperspectief</a:t>
            </a:r>
            <a:br>
              <a:rPr lang="nl-NL" sz="2000" dirty="0">
                <a:latin typeface="Arial"/>
                <a:cs typeface="Arial"/>
              </a:rPr>
            </a:br>
            <a:endParaRPr lang="nl-NL" sz="2000" dirty="0">
              <a:latin typeface="Arial"/>
              <a:cs typeface="Arial"/>
            </a:endParaRPr>
          </a:p>
          <a:p>
            <a:pPr marL="342900" indent="-342900">
              <a:buFont typeface="Arial" panose="020B0604020202020204" pitchFamily="34" charset="0"/>
              <a:buChar char="•"/>
            </a:pPr>
            <a:endParaRPr lang="nl-NL" sz="2000" dirty="0">
              <a:latin typeface="Arial"/>
              <a:cs typeface="Arial"/>
            </a:endParaRPr>
          </a:p>
          <a:p>
            <a:pPr marL="342900" indent="-342900">
              <a:buFont typeface="Arial" panose="020B0604020202020204" pitchFamily="34" charset="0"/>
              <a:buChar char="•"/>
            </a:pPr>
            <a:r>
              <a:rPr lang="nl-NL" sz="2000" dirty="0">
                <a:latin typeface="Arial"/>
                <a:cs typeface="Arial"/>
              </a:rPr>
              <a:t>Samen kom je tot een concrete invulling, een passende route en een passende meetlat</a:t>
            </a:r>
            <a:r>
              <a:rPr lang="nl-NL" sz="2400" dirty="0">
                <a:latin typeface="Arial"/>
                <a:cs typeface="Arial"/>
              </a:rPr>
              <a:t> </a:t>
            </a:r>
            <a:r>
              <a:rPr lang="nl-NL" sz="2000" dirty="0">
                <a:latin typeface="Arial"/>
                <a:cs typeface="Arial"/>
              </a:rPr>
              <a:t> </a:t>
            </a:r>
          </a:p>
          <a:p>
            <a:endParaRPr lang="nl-NL" dirty="0"/>
          </a:p>
        </p:txBody>
      </p:sp>
      <p:pic>
        <p:nvPicPr>
          <p:cNvPr id="5" name="Audio 4">
            <a:hlinkClick r:id="" action="ppaction://media"/>
            <a:extLst>
              <a:ext uri="{FF2B5EF4-FFF2-40B4-BE49-F238E27FC236}">
                <a16:creationId xmlns:a16="http://schemas.microsoft.com/office/drawing/2014/main" id="{7175970B-66BA-4C96-B89F-E1B181DA2D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8215554"/>
      </p:ext>
    </p:extLst>
  </p:cSld>
  <p:clrMapOvr>
    <a:masterClrMapping/>
  </p:clrMapOvr>
  <mc:AlternateContent xmlns:mc="http://schemas.openxmlformats.org/markup-compatibility/2006" xmlns:p14="http://schemas.microsoft.com/office/powerpoint/2010/main">
    <mc:Choice Requires="p14">
      <p:transition spd="slow" p14:dur="2000" advTm="23429"/>
    </mc:Choice>
    <mc:Fallback xmlns="">
      <p:transition spd="slow" advTm="23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2A92D3C-9B59-4202-AF18-CD1A466BB270}"/>
              </a:ext>
            </a:extLst>
          </p:cNvPr>
          <p:cNvSpPr>
            <a:spLocks noGrp="1"/>
          </p:cNvSpPr>
          <p:nvPr>
            <p:ph type="body" sz="quarter" idx="12"/>
          </p:nvPr>
        </p:nvSpPr>
        <p:spPr>
          <a:xfrm>
            <a:off x="887428" y="729658"/>
            <a:ext cx="10472468" cy="5453330"/>
          </a:xfrm>
        </p:spPr>
        <p:txBody>
          <a:bodyPr vert="horz" lIns="91440" tIns="45720" rIns="91440" bIns="45720" rtlCol="0" anchor="t">
            <a:noAutofit/>
          </a:bodyPr>
          <a:lstStyle/>
          <a:p>
            <a:endParaRPr lang="nl-NL" sz="2000" dirty="0">
              <a:latin typeface="Arial"/>
              <a:cs typeface="Arial"/>
            </a:endParaRPr>
          </a:p>
          <a:p>
            <a:endParaRPr lang="nl-NL" sz="2000" dirty="0">
              <a:latin typeface="Arial"/>
              <a:cs typeface="Arial"/>
            </a:endParaRPr>
          </a:p>
          <a:p>
            <a:endParaRPr lang="nl-NL" sz="2000" dirty="0">
              <a:latin typeface="Arial"/>
              <a:cs typeface="Arial"/>
            </a:endParaRPr>
          </a:p>
          <a:p>
            <a:pPr marL="342900" indent="-342900">
              <a:buFont typeface="Arial" panose="020B0604020202020204" pitchFamily="34" charset="0"/>
              <a:buChar char="•"/>
            </a:pPr>
            <a:r>
              <a:rPr lang="nl-NL" sz="2000" dirty="0">
                <a:latin typeface="Arial"/>
                <a:cs typeface="Arial"/>
              </a:rPr>
              <a:t>Wat stel ik me bij een leeruitkomst voor? </a:t>
            </a:r>
          </a:p>
          <a:p>
            <a:pPr marL="342900" indent="-342900">
              <a:buFont typeface="Arial" panose="020B0604020202020204" pitchFamily="34" charset="0"/>
              <a:buChar char="•"/>
            </a:pPr>
            <a:r>
              <a:rPr lang="nl-NL" sz="2000" dirty="0">
                <a:latin typeface="Arial"/>
                <a:cs typeface="Arial"/>
              </a:rPr>
              <a:t>Wat zouden eerste leerdoelen kunnen zijn bij de leeruitkomsten? </a:t>
            </a:r>
            <a:endParaRPr lang="nl-NL" dirty="0"/>
          </a:p>
          <a:p>
            <a:pPr marL="342900" indent="-342900">
              <a:buFont typeface="Arial" panose="020B0604020202020204" pitchFamily="34" charset="0"/>
              <a:buChar char="•"/>
            </a:pPr>
            <a:r>
              <a:rPr lang="nl-NL" sz="2000" dirty="0">
                <a:latin typeface="Arial"/>
                <a:cs typeface="Arial"/>
              </a:rPr>
              <a:t>Hoe wil ik aan de leeruitkomsten en leerdoelen werken? </a:t>
            </a:r>
          </a:p>
          <a:p>
            <a:pPr marL="342900" indent="-342900">
              <a:buFont typeface="Arial" panose="020B0604020202020204" pitchFamily="34" charset="0"/>
              <a:buChar char="•"/>
            </a:pPr>
            <a:r>
              <a:rPr lang="nl-NL" sz="2000" dirty="0">
                <a:latin typeface="Arial"/>
                <a:cs typeface="Arial"/>
              </a:rPr>
              <a:t>Wat doe ik waar en/ of bij welke klas?</a:t>
            </a:r>
            <a:endParaRPr lang="nl-NL" sz="2000" dirty="0"/>
          </a:p>
          <a:p>
            <a:pPr marL="342900" indent="-342900">
              <a:buFont typeface="Arial" panose="020B0604020202020204" pitchFamily="34" charset="0"/>
              <a:buChar char="•"/>
            </a:pPr>
            <a:r>
              <a:rPr lang="nl-NL" sz="2000" dirty="0">
                <a:latin typeface="Arial"/>
                <a:cs typeface="Arial"/>
              </a:rPr>
              <a:t>Wie of wat heb ik nodig om aan mijn leeruitkomsten en doelen te werken?</a:t>
            </a:r>
          </a:p>
          <a:p>
            <a:pPr marL="342900" indent="-342900">
              <a:buFont typeface="Arial" panose="020B0604020202020204" pitchFamily="34" charset="0"/>
              <a:buChar char="•"/>
            </a:pPr>
            <a:r>
              <a:rPr lang="nl-NL" sz="2000" dirty="0">
                <a:latin typeface="Arial"/>
                <a:cs typeface="Arial"/>
              </a:rPr>
              <a:t>Per leeruitkomst: Wanneer ben ik tevreden? </a:t>
            </a:r>
          </a:p>
          <a:p>
            <a:pPr marL="342900" indent="-342900">
              <a:buFont typeface="Arial" panose="020B0604020202020204" pitchFamily="34" charset="0"/>
              <a:buChar char="•"/>
            </a:pPr>
            <a:r>
              <a:rPr lang="nl-NL" sz="2000" dirty="0">
                <a:latin typeface="Arial"/>
                <a:cs typeface="Arial"/>
              </a:rPr>
              <a:t>Hoe zorg ik dat mijn begeleiders inzicht krijgen in mijn ontwikkeling? </a:t>
            </a:r>
            <a:endParaRPr lang="nl-NL" sz="2000" dirty="0"/>
          </a:p>
          <a:p>
            <a:endParaRPr lang="nl-NL" sz="2000" dirty="0">
              <a:highlight>
                <a:srgbClr val="FFFF00"/>
              </a:highlight>
            </a:endParaRPr>
          </a:p>
          <a:p>
            <a:endParaRPr lang="nl-NL" dirty="0"/>
          </a:p>
        </p:txBody>
      </p:sp>
      <p:sp>
        <p:nvSpPr>
          <p:cNvPr id="5" name="Titel 4">
            <a:extLst>
              <a:ext uri="{FF2B5EF4-FFF2-40B4-BE49-F238E27FC236}">
                <a16:creationId xmlns:a16="http://schemas.microsoft.com/office/drawing/2014/main" id="{91B625A2-31D4-4EB1-8D36-FA05D899EA31}"/>
              </a:ext>
            </a:extLst>
          </p:cNvPr>
          <p:cNvSpPr>
            <a:spLocks noGrp="1"/>
          </p:cNvSpPr>
          <p:nvPr>
            <p:ph type="title"/>
          </p:nvPr>
        </p:nvSpPr>
        <p:spPr>
          <a:xfrm>
            <a:off x="885825" y="365126"/>
            <a:ext cx="10453598" cy="677861"/>
          </a:xfrm>
        </p:spPr>
        <p:txBody>
          <a:bodyPr>
            <a:normAutofit/>
          </a:bodyPr>
          <a:lstStyle/>
          <a:p>
            <a:r>
              <a:rPr lang="nl-NL" sz="3600" dirty="0">
                <a:cs typeface="Arial"/>
              </a:rPr>
              <a:t>2. Startgesprek: voorbeelden van vragen</a:t>
            </a:r>
            <a:endParaRPr lang="nl-NL" sz="3600" dirty="0"/>
          </a:p>
        </p:txBody>
      </p:sp>
      <p:sp>
        <p:nvSpPr>
          <p:cNvPr id="6" name="Tekstvak 5">
            <a:extLst>
              <a:ext uri="{FF2B5EF4-FFF2-40B4-BE49-F238E27FC236}">
                <a16:creationId xmlns:a16="http://schemas.microsoft.com/office/drawing/2014/main" id="{A6D3636B-F2E7-42C8-82CD-A2462547DB8E}"/>
              </a:ext>
            </a:extLst>
          </p:cNvPr>
          <p:cNvSpPr txBox="1"/>
          <p:nvPr/>
        </p:nvSpPr>
        <p:spPr>
          <a:xfrm>
            <a:off x="832104" y="6054174"/>
            <a:ext cx="7772400" cy="338554"/>
          </a:xfrm>
          <a:prstGeom prst="rect">
            <a:avLst/>
          </a:prstGeom>
          <a:noFill/>
        </p:spPr>
        <p:txBody>
          <a:bodyPr wrap="square" rtlCol="0">
            <a:spAutoFit/>
          </a:bodyPr>
          <a:lstStyle/>
          <a:p>
            <a:r>
              <a:rPr lang="nl-NL" sz="1600" dirty="0">
                <a:solidFill>
                  <a:srgbClr val="E50856"/>
                </a:solidFill>
                <a:latin typeface="Avenir Next Condensed"/>
                <a:ea typeface="+mj-ea"/>
                <a:cs typeface="Arial" panose="020B0604020202020204" pitchFamily="34" charset="0"/>
              </a:rPr>
              <a:t>kennismakingsgesprek – </a:t>
            </a:r>
            <a:r>
              <a:rPr lang="nl-NL" sz="1600" b="1" dirty="0">
                <a:solidFill>
                  <a:srgbClr val="E50856"/>
                </a:solidFill>
                <a:latin typeface="Avenir Next Condensed"/>
                <a:ea typeface="+mj-ea"/>
                <a:cs typeface="Arial" panose="020B0604020202020204" pitchFamily="34" charset="0"/>
              </a:rPr>
              <a:t>startgesprek</a:t>
            </a:r>
            <a:r>
              <a:rPr lang="nl-NL" sz="1600" dirty="0">
                <a:solidFill>
                  <a:srgbClr val="E50856"/>
                </a:solidFill>
                <a:latin typeface="Avenir Next Condensed"/>
                <a:ea typeface="+mj-ea"/>
                <a:cs typeface="Arial" panose="020B0604020202020204" pitchFamily="34" charset="0"/>
              </a:rPr>
              <a:t> – tussenevaluatie – eindbeoordeling </a:t>
            </a:r>
          </a:p>
        </p:txBody>
      </p:sp>
      <p:pic>
        <p:nvPicPr>
          <p:cNvPr id="7" name="Audio 6">
            <a:hlinkClick r:id="" action="ppaction://media"/>
            <a:extLst>
              <a:ext uri="{FF2B5EF4-FFF2-40B4-BE49-F238E27FC236}">
                <a16:creationId xmlns:a16="http://schemas.microsoft.com/office/drawing/2014/main" id="{48DD0786-9DCB-4A5D-BA22-B7E395B487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730851"/>
      </p:ext>
    </p:extLst>
  </p:cSld>
  <p:clrMapOvr>
    <a:masterClrMapping/>
  </p:clrMapOvr>
  <mc:AlternateContent xmlns:mc="http://schemas.openxmlformats.org/markup-compatibility/2006" xmlns:p14="http://schemas.microsoft.com/office/powerpoint/2010/main">
    <mc:Choice Requires="p14">
      <p:transition spd="slow" p14:dur="2000" advTm="30200"/>
    </mc:Choice>
    <mc:Fallback xmlns="">
      <p:transition spd="slow" advTm="3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F9DF9-515F-4C81-8B4B-1F3B6A9C0791}"/>
              </a:ext>
            </a:extLst>
          </p:cNvPr>
          <p:cNvSpPr>
            <a:spLocks noGrp="1"/>
          </p:cNvSpPr>
          <p:nvPr>
            <p:ph type="title"/>
          </p:nvPr>
        </p:nvSpPr>
        <p:spPr/>
        <p:txBody>
          <a:bodyPr>
            <a:normAutofit/>
          </a:bodyPr>
          <a:lstStyle/>
          <a:p>
            <a:r>
              <a:rPr lang="nl-NL" sz="3600" dirty="0">
                <a:cs typeface="Arial"/>
              </a:rPr>
              <a:t>2. Startgesprek: organisatie</a:t>
            </a:r>
          </a:p>
        </p:txBody>
      </p:sp>
      <p:sp>
        <p:nvSpPr>
          <p:cNvPr id="3" name="Tijdelijke aanduiding voor tekst 2">
            <a:extLst>
              <a:ext uri="{FF2B5EF4-FFF2-40B4-BE49-F238E27FC236}">
                <a16:creationId xmlns:a16="http://schemas.microsoft.com/office/drawing/2014/main" id="{DA2D1530-38BD-40BE-977F-572AF98B1E15}"/>
              </a:ext>
            </a:extLst>
          </p:cNvPr>
          <p:cNvSpPr>
            <a:spLocks noGrp="1"/>
          </p:cNvSpPr>
          <p:nvPr>
            <p:ph type="body" sz="quarter" idx="12"/>
          </p:nvPr>
        </p:nvSpPr>
        <p:spPr/>
        <p:txBody>
          <a:bodyPr vert="horz" lIns="91440" tIns="45720" rIns="91440" bIns="45720" rtlCol="0" anchor="t">
            <a:normAutofit/>
          </a:bodyPr>
          <a:lstStyle/>
          <a:p>
            <a:endParaRPr lang="nl-NL" sz="2000" dirty="0">
              <a:latin typeface="Arial"/>
              <a:cs typeface="Arial"/>
            </a:endParaRPr>
          </a:p>
          <a:p>
            <a:pPr marL="342900" indent="-342900">
              <a:buFont typeface="Arial" panose="020B0604020202020204" pitchFamily="34" charset="0"/>
              <a:buChar char="•"/>
            </a:pPr>
            <a:r>
              <a:rPr lang="nl-NL" sz="2000" dirty="0">
                <a:latin typeface="Arial"/>
                <a:cs typeface="Arial"/>
              </a:rPr>
              <a:t>Het heeft de sterke voorkeur om het gesprek in de driehoek (student, school, instituut) te voeren. Daarmee zijn alle perspectieven aanwezig.</a:t>
            </a:r>
          </a:p>
          <a:p>
            <a:pPr marL="342900" indent="-342900">
              <a:buFont typeface="Arial" panose="020B0604020202020204" pitchFamily="34" charset="0"/>
              <a:buChar char="•"/>
            </a:pPr>
            <a:endParaRPr lang="nl-NL" sz="2000" dirty="0">
              <a:latin typeface="Arial"/>
              <a:cs typeface="Arial"/>
            </a:endParaRPr>
          </a:p>
          <a:p>
            <a:pPr marL="342900" indent="-342900">
              <a:buFont typeface="Arial" panose="020B0604020202020204" pitchFamily="34" charset="0"/>
              <a:buChar char="•"/>
            </a:pPr>
            <a:r>
              <a:rPr lang="nl-NL" sz="2000" dirty="0">
                <a:latin typeface="Arial"/>
                <a:cs typeface="Arial"/>
              </a:rPr>
              <a:t>De organisatie van het startgesprek is een verantwoordelijkheid van de student. </a:t>
            </a:r>
          </a:p>
          <a:p>
            <a:pPr marL="342900" indent="-342900">
              <a:buFont typeface="Arial" panose="020B0604020202020204" pitchFamily="34" charset="0"/>
              <a:buChar char="•"/>
            </a:pPr>
            <a:r>
              <a:rPr lang="nl-NL" sz="2000" dirty="0">
                <a:latin typeface="Arial"/>
                <a:cs typeface="Arial"/>
              </a:rPr>
              <a:t>Bij opleidingsscholen stemt de student met het opleidingsteam af op welke wijze dit wordt vormgegeven.</a:t>
            </a:r>
          </a:p>
          <a:p>
            <a:pPr marL="342900" indent="-342900">
              <a:buFont typeface="Arial" panose="020B0604020202020204" pitchFamily="34" charset="0"/>
              <a:buChar char="•"/>
            </a:pPr>
            <a:r>
              <a:rPr lang="nl-NL" sz="2000" dirty="0">
                <a:latin typeface="Arial"/>
                <a:cs typeface="Arial"/>
              </a:rPr>
              <a:t>Bij stagescholen stemt de student dit af met de wpb en de ipd.</a:t>
            </a:r>
          </a:p>
          <a:p>
            <a:pPr marL="342900" indent="-342900">
              <a:buFont typeface="Arial" panose="020B0604020202020204" pitchFamily="34" charset="0"/>
              <a:buChar char="•"/>
            </a:pPr>
            <a:r>
              <a:rPr lang="nl-NL" sz="2000" dirty="0">
                <a:latin typeface="Arial"/>
                <a:cs typeface="Arial"/>
              </a:rPr>
              <a:t>Het is een mogelijkheid om het startgesprek via Teams uit te voeren.</a:t>
            </a:r>
          </a:p>
          <a:p>
            <a:pPr marL="342900" indent="-342900">
              <a:buFont typeface="Arial" panose="020B0604020202020204" pitchFamily="34" charset="0"/>
              <a:buChar char="•"/>
            </a:pPr>
            <a:endParaRPr lang="nl-NL" sz="2000" dirty="0">
              <a:latin typeface="Arial"/>
              <a:cs typeface="Arial"/>
            </a:endParaRPr>
          </a:p>
          <a:p>
            <a:pPr marL="342900" indent="-342900">
              <a:buFont typeface="Arial" panose="020B0604020202020204" pitchFamily="34" charset="0"/>
              <a:buChar char="•"/>
            </a:pPr>
            <a:endParaRPr lang="nl-NL" sz="2000" dirty="0">
              <a:latin typeface="Arial"/>
              <a:cs typeface="Arial"/>
            </a:endParaRPr>
          </a:p>
          <a:p>
            <a:pPr marL="342900" indent="-342900">
              <a:buFont typeface="Arial" panose="020B0604020202020204" pitchFamily="34" charset="0"/>
              <a:buChar char="•"/>
            </a:pPr>
            <a:endParaRPr lang="nl-NL" sz="2000" dirty="0"/>
          </a:p>
          <a:p>
            <a:pPr marL="342900" indent="-342900">
              <a:buChar char="•"/>
            </a:pPr>
            <a:endParaRPr lang="nl-NL" sz="2000" dirty="0"/>
          </a:p>
          <a:p>
            <a:endParaRPr lang="nl-NL" sz="2000" dirty="0"/>
          </a:p>
          <a:p>
            <a:endParaRPr lang="nl-NL" dirty="0"/>
          </a:p>
          <a:p>
            <a:endParaRPr lang="nl-NL" dirty="0"/>
          </a:p>
        </p:txBody>
      </p:sp>
      <p:pic>
        <p:nvPicPr>
          <p:cNvPr id="6" name="Audio 5">
            <a:hlinkClick r:id="" action="ppaction://media"/>
            <a:extLst>
              <a:ext uri="{FF2B5EF4-FFF2-40B4-BE49-F238E27FC236}">
                <a16:creationId xmlns:a16="http://schemas.microsoft.com/office/drawing/2014/main" id="{715FE9AB-F513-4EB6-852A-A01C3DFE19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kstvak 4">
            <a:extLst>
              <a:ext uri="{FF2B5EF4-FFF2-40B4-BE49-F238E27FC236}">
                <a16:creationId xmlns:a16="http://schemas.microsoft.com/office/drawing/2014/main" id="{D5905C67-8497-47C8-A422-34E2949D898F}"/>
              </a:ext>
            </a:extLst>
          </p:cNvPr>
          <p:cNvSpPr txBox="1"/>
          <p:nvPr/>
        </p:nvSpPr>
        <p:spPr>
          <a:xfrm>
            <a:off x="832104" y="6054174"/>
            <a:ext cx="7772400" cy="338554"/>
          </a:xfrm>
          <a:prstGeom prst="rect">
            <a:avLst/>
          </a:prstGeom>
          <a:noFill/>
        </p:spPr>
        <p:txBody>
          <a:bodyPr wrap="square" rtlCol="0">
            <a:spAutoFit/>
          </a:bodyPr>
          <a:lstStyle/>
          <a:p>
            <a:r>
              <a:rPr lang="nl-NL" sz="1600" dirty="0">
                <a:solidFill>
                  <a:srgbClr val="E50856"/>
                </a:solidFill>
                <a:latin typeface="Avenir Next Condensed"/>
                <a:ea typeface="+mj-ea"/>
                <a:cs typeface="Arial" panose="020B0604020202020204" pitchFamily="34" charset="0"/>
              </a:rPr>
              <a:t>kennismakingsgesprek – </a:t>
            </a:r>
            <a:r>
              <a:rPr lang="nl-NL" sz="1600" b="1" dirty="0">
                <a:solidFill>
                  <a:srgbClr val="E50856"/>
                </a:solidFill>
                <a:latin typeface="Avenir Next Condensed"/>
                <a:ea typeface="+mj-ea"/>
                <a:cs typeface="Arial" panose="020B0604020202020204" pitchFamily="34" charset="0"/>
              </a:rPr>
              <a:t>startgesprek</a:t>
            </a:r>
            <a:r>
              <a:rPr lang="nl-NL" sz="1600" dirty="0">
                <a:solidFill>
                  <a:srgbClr val="E50856"/>
                </a:solidFill>
                <a:latin typeface="Avenir Next Condensed"/>
                <a:ea typeface="+mj-ea"/>
                <a:cs typeface="Arial" panose="020B0604020202020204" pitchFamily="34" charset="0"/>
              </a:rPr>
              <a:t> – tussenevaluatie – eindbeoordeling </a:t>
            </a:r>
          </a:p>
        </p:txBody>
      </p:sp>
    </p:spTree>
    <p:extLst>
      <p:ext uri="{BB962C8B-B14F-4D97-AF65-F5344CB8AC3E}">
        <p14:creationId xmlns:p14="http://schemas.microsoft.com/office/powerpoint/2010/main" val="1786672992"/>
      </p:ext>
    </p:extLst>
  </p:cSld>
  <p:clrMapOvr>
    <a:masterClrMapping/>
  </p:clrMapOvr>
  <mc:AlternateContent xmlns:mc="http://schemas.openxmlformats.org/markup-compatibility/2006" xmlns:p14="http://schemas.microsoft.com/office/powerpoint/2010/main">
    <mc:Choice Requires="p14">
      <p:transition spd="slow" p14:dur="2000" advTm="20002"/>
    </mc:Choice>
    <mc:Fallback xmlns="">
      <p:transition spd="slow" advTm="2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C7451-C1E6-4293-B2E4-2B49E3D0397F}"/>
              </a:ext>
            </a:extLst>
          </p:cNvPr>
          <p:cNvSpPr>
            <a:spLocks noGrp="1"/>
          </p:cNvSpPr>
          <p:nvPr>
            <p:ph type="title"/>
          </p:nvPr>
        </p:nvSpPr>
        <p:spPr>
          <a:xfrm>
            <a:off x="838200" y="365127"/>
            <a:ext cx="10515600" cy="1333044"/>
          </a:xfrm>
        </p:spPr>
        <p:txBody>
          <a:bodyPr>
            <a:normAutofit fontScale="90000"/>
          </a:bodyPr>
          <a:lstStyle/>
          <a:p>
            <a:br>
              <a:rPr lang="nl-NL" sz="4000" dirty="0">
                <a:cs typeface="Arial"/>
              </a:rPr>
            </a:br>
            <a:br>
              <a:rPr lang="nl-NL" sz="4000" dirty="0">
                <a:cs typeface="Arial"/>
              </a:rPr>
            </a:br>
            <a:br>
              <a:rPr lang="nl-NL" sz="4000" dirty="0">
                <a:cs typeface="Arial"/>
              </a:rPr>
            </a:br>
            <a:r>
              <a:rPr lang="nl-NL" sz="4000" dirty="0">
                <a:cs typeface="Arial"/>
              </a:rPr>
              <a:t>Van startgesprek naar tussenevaluatie</a:t>
            </a:r>
            <a:br>
              <a:rPr lang="nl-NL" dirty="0"/>
            </a:br>
            <a:endParaRPr lang="nl-NL" dirty="0"/>
          </a:p>
        </p:txBody>
      </p:sp>
      <p:sp>
        <p:nvSpPr>
          <p:cNvPr id="3" name="Tijdelijke aanduiding voor tekst 2">
            <a:extLst>
              <a:ext uri="{FF2B5EF4-FFF2-40B4-BE49-F238E27FC236}">
                <a16:creationId xmlns:a16="http://schemas.microsoft.com/office/drawing/2014/main" id="{97B1FB86-7C6B-43CA-8C69-6E09B7870991}"/>
              </a:ext>
            </a:extLst>
          </p:cNvPr>
          <p:cNvSpPr>
            <a:spLocks noGrp="1"/>
          </p:cNvSpPr>
          <p:nvPr>
            <p:ph type="body" sz="quarter" idx="12"/>
          </p:nvPr>
        </p:nvSpPr>
        <p:spPr>
          <a:xfrm>
            <a:off x="850900" y="1552073"/>
            <a:ext cx="10515600" cy="4648200"/>
          </a:xfrm>
        </p:spPr>
        <p:txBody>
          <a:bodyPr vert="horz" lIns="91440" tIns="45720" rIns="91440" bIns="45720" rtlCol="0" anchor="t">
            <a:normAutofit/>
          </a:bodyPr>
          <a:lstStyle/>
          <a:p>
            <a:pPr marL="342900" indent="-342900">
              <a:buChar char="•"/>
            </a:pPr>
            <a:r>
              <a:rPr lang="nl-NL" sz="2000" dirty="0">
                <a:latin typeface="Arial"/>
                <a:cs typeface="Arial"/>
              </a:rPr>
              <a:t>De weerslag van het gesprek komt in het groeidossier. Begeleiders geven eventueel feedback</a:t>
            </a:r>
          </a:p>
          <a:p>
            <a:endParaRPr lang="nl-NL" sz="2000" dirty="0"/>
          </a:p>
          <a:p>
            <a:pPr marL="342900" indent="-342900">
              <a:buChar char="•"/>
            </a:pPr>
            <a:r>
              <a:rPr lang="nl-NL" sz="2000" dirty="0">
                <a:latin typeface="Arial"/>
                <a:cs typeface="Arial"/>
              </a:rPr>
              <a:t>Tijdens de begeleidingsgesprekken reflecteert de student systematisch op de leeractiviteiten, stelt nieuwe doelen en zorgt ervoor dat zijn ontwikkeling navolgbaar is in zijn groeidossier</a:t>
            </a:r>
          </a:p>
          <a:p>
            <a:endParaRPr lang="nl-NL" sz="2000" dirty="0">
              <a:latin typeface="Arial"/>
              <a:cs typeface="Arial"/>
            </a:endParaRPr>
          </a:p>
          <a:p>
            <a:pPr marL="342900" indent="-342900">
              <a:buChar char="•"/>
            </a:pPr>
            <a:r>
              <a:rPr lang="nl-NL" sz="2000" dirty="0">
                <a:latin typeface="Arial"/>
                <a:cs typeface="Arial"/>
              </a:rPr>
              <a:t>Werkt de student continue aan:</a:t>
            </a:r>
          </a:p>
          <a:p>
            <a:pPr marL="702310" lvl="1" indent="-342900"/>
            <a:r>
              <a:rPr lang="nl-NL" sz="2000" dirty="0">
                <a:latin typeface="Arial"/>
                <a:cs typeface="Arial"/>
              </a:rPr>
              <a:t>Handelingsrepertoire uitbreiden</a:t>
            </a:r>
          </a:p>
          <a:p>
            <a:pPr marL="702310" lvl="1" indent="-342900"/>
            <a:r>
              <a:rPr lang="nl-NL" sz="2000" dirty="0">
                <a:latin typeface="Arial"/>
                <a:cs typeface="Arial"/>
              </a:rPr>
              <a:t>Experimenteren</a:t>
            </a:r>
          </a:p>
          <a:p>
            <a:pPr marL="702310" lvl="1" indent="-342900"/>
            <a:r>
              <a:rPr lang="nl-NL" sz="2000" dirty="0">
                <a:latin typeface="Arial"/>
                <a:cs typeface="Arial"/>
              </a:rPr>
              <a:t>Routines uitbreiden</a:t>
            </a:r>
          </a:p>
          <a:p>
            <a:pPr marL="702310" lvl="1" indent="-342900"/>
            <a:r>
              <a:rPr lang="nl-NL" sz="2000" dirty="0">
                <a:latin typeface="Arial"/>
                <a:cs typeface="Arial"/>
              </a:rPr>
              <a:t>Theorie koppelen</a:t>
            </a:r>
          </a:p>
          <a:p>
            <a:pPr marL="702310" lvl="1" indent="-342900"/>
            <a:r>
              <a:rPr lang="nl-NL" sz="2000" dirty="0">
                <a:latin typeface="Arial"/>
                <a:cs typeface="Arial"/>
              </a:rPr>
              <a:t>Ontwikkeling zichtbaar maken (o.a. in zijn groeidossier)</a:t>
            </a:r>
          </a:p>
          <a:p>
            <a:endParaRPr lang="nl-NL" dirty="0"/>
          </a:p>
          <a:p>
            <a:endParaRPr lang="nl-NL" dirty="0"/>
          </a:p>
        </p:txBody>
      </p:sp>
      <p:sp>
        <p:nvSpPr>
          <p:cNvPr id="5" name="Tekstvak 4">
            <a:extLst>
              <a:ext uri="{FF2B5EF4-FFF2-40B4-BE49-F238E27FC236}">
                <a16:creationId xmlns:a16="http://schemas.microsoft.com/office/drawing/2014/main" id="{84D1E083-99C3-40DC-BF20-962D8619321D}"/>
              </a:ext>
            </a:extLst>
          </p:cNvPr>
          <p:cNvSpPr txBox="1"/>
          <p:nvPr/>
        </p:nvSpPr>
        <p:spPr>
          <a:xfrm>
            <a:off x="832104" y="6054174"/>
            <a:ext cx="7772400" cy="338554"/>
          </a:xfrm>
          <a:prstGeom prst="rect">
            <a:avLst/>
          </a:prstGeom>
          <a:noFill/>
        </p:spPr>
        <p:txBody>
          <a:bodyPr wrap="square" rtlCol="0">
            <a:spAutoFit/>
          </a:bodyPr>
          <a:lstStyle/>
          <a:p>
            <a:r>
              <a:rPr lang="nl-NL" sz="1600" dirty="0">
                <a:solidFill>
                  <a:srgbClr val="E50856"/>
                </a:solidFill>
                <a:latin typeface="Avenir Next Condensed"/>
                <a:ea typeface="+mj-ea"/>
                <a:cs typeface="Arial" panose="020B0604020202020204" pitchFamily="34" charset="0"/>
              </a:rPr>
              <a:t>kennismakingsgesprek – startgesprek</a:t>
            </a:r>
            <a:r>
              <a:rPr lang="nl-NL" sz="1600" b="1" dirty="0">
                <a:solidFill>
                  <a:srgbClr val="E50856"/>
                </a:solidFill>
                <a:latin typeface="Avenir Next Condensed"/>
                <a:ea typeface="+mj-ea"/>
                <a:cs typeface="Arial" panose="020B0604020202020204" pitchFamily="34" charset="0"/>
              </a:rPr>
              <a:t> – </a:t>
            </a:r>
            <a:r>
              <a:rPr lang="nl-NL" sz="1600" dirty="0">
                <a:solidFill>
                  <a:srgbClr val="E50856"/>
                </a:solidFill>
                <a:latin typeface="Avenir Next Condensed"/>
                <a:ea typeface="+mj-ea"/>
                <a:cs typeface="Arial" panose="020B0604020202020204" pitchFamily="34" charset="0"/>
              </a:rPr>
              <a:t>tussenevaluatie – eindbeoordeling </a:t>
            </a:r>
          </a:p>
        </p:txBody>
      </p:sp>
      <p:pic>
        <p:nvPicPr>
          <p:cNvPr id="8" name="Audio 7">
            <a:hlinkClick r:id="" action="ppaction://media"/>
            <a:extLst>
              <a:ext uri="{FF2B5EF4-FFF2-40B4-BE49-F238E27FC236}">
                <a16:creationId xmlns:a16="http://schemas.microsoft.com/office/drawing/2014/main" id="{C4A24A11-53DA-4626-A271-19F9B4B14A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7963027"/>
      </p:ext>
    </p:extLst>
  </p:cSld>
  <p:clrMapOvr>
    <a:masterClrMapping/>
  </p:clrMapOvr>
  <mc:AlternateContent xmlns:mc="http://schemas.openxmlformats.org/markup-compatibility/2006" xmlns:p14="http://schemas.microsoft.com/office/powerpoint/2010/main">
    <mc:Choice Requires="p14">
      <p:transition spd="slow" p14:dur="2000" advTm="32848"/>
    </mc:Choice>
    <mc:Fallback xmlns="">
      <p:transition spd="slow" advTm="3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9AE6E-E2B6-48D2-8D54-BE31F98FA0EA}"/>
              </a:ext>
            </a:extLst>
          </p:cNvPr>
          <p:cNvSpPr>
            <a:spLocks noGrp="1"/>
          </p:cNvSpPr>
          <p:nvPr>
            <p:ph type="title"/>
          </p:nvPr>
        </p:nvSpPr>
        <p:spPr/>
        <p:txBody>
          <a:bodyPr>
            <a:normAutofit/>
          </a:bodyPr>
          <a:lstStyle/>
          <a:p>
            <a:r>
              <a:rPr lang="nl-NL" sz="3600" dirty="0"/>
              <a:t>3. Tussenevaluatie</a:t>
            </a:r>
            <a:endParaRPr lang="nl-NL" sz="3600" strike="sngStrike" dirty="0"/>
          </a:p>
        </p:txBody>
      </p:sp>
      <p:sp>
        <p:nvSpPr>
          <p:cNvPr id="3" name="Tijdelijke aanduiding voor tekst 2">
            <a:extLst>
              <a:ext uri="{FF2B5EF4-FFF2-40B4-BE49-F238E27FC236}">
                <a16:creationId xmlns:a16="http://schemas.microsoft.com/office/drawing/2014/main" id="{58995E06-1957-4D45-9DA6-E866D300E3FB}"/>
              </a:ext>
            </a:extLst>
          </p:cNvPr>
          <p:cNvSpPr>
            <a:spLocks noGrp="1"/>
          </p:cNvSpPr>
          <p:nvPr>
            <p:ph type="body" sz="quarter" idx="12"/>
          </p:nvPr>
        </p:nvSpPr>
        <p:spPr/>
        <p:txBody>
          <a:bodyPr vert="horz" lIns="91440" tIns="45720" rIns="91440" bIns="45720" rtlCol="0" anchor="t">
            <a:normAutofit fontScale="92500" lnSpcReduction="20000"/>
          </a:bodyPr>
          <a:lstStyle/>
          <a:p>
            <a:r>
              <a:rPr lang="nl-NL" sz="2200" dirty="0">
                <a:latin typeface="Arial"/>
                <a:cs typeface="Arial"/>
              </a:rPr>
              <a:t>Bedoeling:</a:t>
            </a:r>
          </a:p>
          <a:p>
            <a:pPr marL="342900" indent="-342900">
              <a:buFont typeface="Arial" panose="020B0604020202020204" pitchFamily="34" charset="0"/>
              <a:buChar char="•"/>
            </a:pPr>
            <a:r>
              <a:rPr lang="nl-NL" sz="2200" dirty="0">
                <a:latin typeface="Arial"/>
                <a:cs typeface="Arial"/>
              </a:rPr>
              <a:t>De student weet waar hij staat in zijn ontwikkeling en wat hij te leren heeft in het tweede deel van de stage</a:t>
            </a:r>
          </a:p>
          <a:p>
            <a:pPr marL="342900" indent="-342900">
              <a:buFont typeface="Arial" panose="020B0604020202020204" pitchFamily="34" charset="0"/>
              <a:buChar char="•"/>
            </a:pPr>
            <a:r>
              <a:rPr lang="nl-NL" sz="2200" dirty="0">
                <a:latin typeface="Arial"/>
                <a:cs typeface="Arial"/>
              </a:rPr>
              <a:t>De begeleider krijgt inzicht in hoe de student kijkt naar zijn eigen ontwikkeling t.o.v. de leeruikomsten</a:t>
            </a:r>
          </a:p>
          <a:p>
            <a:endParaRPr lang="nl-NL" sz="2200" dirty="0">
              <a:latin typeface="Arial"/>
              <a:cs typeface="Arial"/>
            </a:endParaRPr>
          </a:p>
          <a:p>
            <a:r>
              <a:rPr lang="nl-NL" sz="2200" dirty="0">
                <a:latin typeface="Arial"/>
                <a:cs typeface="Arial"/>
              </a:rPr>
              <a:t>Inhoud:</a:t>
            </a:r>
          </a:p>
          <a:p>
            <a:pPr marL="342900" indent="-342900">
              <a:buFont typeface="Arial" panose="020B0604020202020204" pitchFamily="34" charset="0"/>
              <a:buChar char="•"/>
            </a:pPr>
            <a:r>
              <a:rPr lang="nl-NL" sz="2200" dirty="0">
                <a:latin typeface="Arial"/>
                <a:cs typeface="Arial"/>
              </a:rPr>
              <a:t>De student toont aan hoe hij/zij terugblikt en vooruitkijkt op zijn/haar ontwikkeling</a:t>
            </a:r>
          </a:p>
          <a:p>
            <a:r>
              <a:rPr lang="nl-NL" sz="2200" dirty="0">
                <a:latin typeface="Arial"/>
                <a:cs typeface="Arial"/>
              </a:rPr>
              <a:t>     bij werkplekleren. De student benoemt en toont met voorbeelden aan waar hij/zij  </a:t>
            </a:r>
          </a:p>
          <a:p>
            <a:r>
              <a:rPr lang="nl-NL" sz="2200" dirty="0">
                <a:latin typeface="Arial"/>
                <a:cs typeface="Arial"/>
              </a:rPr>
              <a:t> 	staat binnen de bekwaamheidsgebieden. </a:t>
            </a:r>
          </a:p>
          <a:p>
            <a:pPr marL="342900" indent="-342900">
              <a:buChar char="•"/>
            </a:pPr>
            <a:r>
              <a:rPr lang="nl-NL" sz="2200" dirty="0">
                <a:latin typeface="Arial"/>
                <a:cs typeface="Arial"/>
              </a:rPr>
              <a:t>De begeleiders geven feedback op het functioneren van de student.</a:t>
            </a:r>
          </a:p>
          <a:p>
            <a:endParaRPr lang="nl-NL" sz="2200" dirty="0">
              <a:latin typeface="Arial"/>
              <a:cs typeface="Arial"/>
            </a:endParaRPr>
          </a:p>
          <a:p>
            <a:r>
              <a:rPr lang="nl-NL" sz="2200" dirty="0">
                <a:latin typeface="Arial"/>
                <a:cs typeface="Arial"/>
              </a:rPr>
              <a:t>Vorm:</a:t>
            </a:r>
          </a:p>
          <a:p>
            <a:pPr marL="342900" indent="-342900">
              <a:buFont typeface="Arial" panose="020B0604020202020204" pitchFamily="34" charset="0"/>
              <a:buChar char="•"/>
            </a:pPr>
            <a:r>
              <a:rPr lang="nl-NL" sz="2200" dirty="0">
                <a:latin typeface="Arial"/>
                <a:cs typeface="Arial"/>
              </a:rPr>
              <a:t>Voor de tussenevaluatie wordt het formulier uit de handleiding gebruikt</a:t>
            </a:r>
          </a:p>
          <a:p>
            <a:pPr marL="342900" indent="-342900">
              <a:buFont typeface="Arial" panose="020B0604020202020204" pitchFamily="34" charset="0"/>
              <a:buChar char="•"/>
            </a:pPr>
            <a:r>
              <a:rPr lang="nl-NL" sz="2200" dirty="0">
                <a:latin typeface="Arial"/>
                <a:cs typeface="Arial"/>
              </a:rPr>
              <a:t>Voor wpl 1 voltijd geldt dat de tussenevaluatie een summatief moment is. Hier geldt een</a:t>
            </a:r>
          </a:p>
          <a:p>
            <a:r>
              <a:rPr lang="nl-NL" sz="2200" dirty="0">
                <a:latin typeface="Arial"/>
                <a:cs typeface="Arial"/>
              </a:rPr>
              <a:t>     andere werkwijze. Zie handleiding. </a:t>
            </a:r>
          </a:p>
          <a:p>
            <a:pPr marL="342900" indent="-342900">
              <a:buFont typeface="Arial" panose="020B0604020202020204" pitchFamily="34" charset="0"/>
              <a:buChar char="•"/>
            </a:pPr>
            <a:r>
              <a:rPr lang="nl-NL" sz="2200" dirty="0">
                <a:latin typeface="Arial"/>
                <a:cs typeface="Arial"/>
              </a:rPr>
              <a:t>Na het gesprek plaatst de student de tussenevaluatie in het groeidossier. </a:t>
            </a:r>
            <a:endParaRPr lang="nl-NL" sz="2200" dirty="0"/>
          </a:p>
          <a:p>
            <a:endParaRPr lang="nl-NL" dirty="0">
              <a:highlight>
                <a:srgbClr val="FFFF00"/>
              </a:highlight>
            </a:endParaRPr>
          </a:p>
        </p:txBody>
      </p:sp>
      <p:sp>
        <p:nvSpPr>
          <p:cNvPr id="5" name="Tekstvak 4">
            <a:extLst>
              <a:ext uri="{FF2B5EF4-FFF2-40B4-BE49-F238E27FC236}">
                <a16:creationId xmlns:a16="http://schemas.microsoft.com/office/drawing/2014/main" id="{D65EA4ED-FDDE-467B-B252-B85F8548E14C}"/>
              </a:ext>
            </a:extLst>
          </p:cNvPr>
          <p:cNvSpPr txBox="1"/>
          <p:nvPr/>
        </p:nvSpPr>
        <p:spPr>
          <a:xfrm>
            <a:off x="832104" y="6054174"/>
            <a:ext cx="7772400" cy="338554"/>
          </a:xfrm>
          <a:prstGeom prst="rect">
            <a:avLst/>
          </a:prstGeom>
          <a:noFill/>
        </p:spPr>
        <p:txBody>
          <a:bodyPr wrap="square" rtlCol="0">
            <a:spAutoFit/>
          </a:bodyPr>
          <a:lstStyle/>
          <a:p>
            <a:r>
              <a:rPr lang="nl-NL" sz="1600" dirty="0">
                <a:solidFill>
                  <a:srgbClr val="E50856"/>
                </a:solidFill>
                <a:latin typeface="Avenir Next Condensed"/>
                <a:ea typeface="+mj-ea"/>
                <a:cs typeface="Arial" panose="020B0604020202020204" pitchFamily="34" charset="0"/>
              </a:rPr>
              <a:t>kennismakingsgesprek – startgesprek – </a:t>
            </a:r>
            <a:r>
              <a:rPr lang="nl-NL" sz="1600" b="1" dirty="0">
                <a:solidFill>
                  <a:srgbClr val="E50856"/>
                </a:solidFill>
                <a:latin typeface="Avenir Next Condensed"/>
                <a:ea typeface="+mj-ea"/>
                <a:cs typeface="Arial" panose="020B0604020202020204" pitchFamily="34" charset="0"/>
              </a:rPr>
              <a:t>tussenevaluatie</a:t>
            </a:r>
            <a:r>
              <a:rPr lang="nl-NL" sz="1600" dirty="0">
                <a:solidFill>
                  <a:srgbClr val="E50856"/>
                </a:solidFill>
                <a:latin typeface="Avenir Next Condensed"/>
                <a:ea typeface="+mj-ea"/>
                <a:cs typeface="Arial" panose="020B0604020202020204" pitchFamily="34" charset="0"/>
              </a:rPr>
              <a:t> – eindbeoordeling </a:t>
            </a:r>
          </a:p>
        </p:txBody>
      </p:sp>
      <p:pic>
        <p:nvPicPr>
          <p:cNvPr id="4" name="Audio 3">
            <a:hlinkClick r:id="" action="ppaction://media"/>
            <a:extLst>
              <a:ext uri="{FF2B5EF4-FFF2-40B4-BE49-F238E27FC236}">
                <a16:creationId xmlns:a16="http://schemas.microsoft.com/office/drawing/2014/main" id="{4CE2D477-83ED-4606-89F1-6141933C64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98872"/>
      </p:ext>
    </p:extLst>
  </p:cSld>
  <p:clrMapOvr>
    <a:masterClrMapping/>
  </p:clrMapOvr>
  <mc:AlternateContent xmlns:mc="http://schemas.openxmlformats.org/markup-compatibility/2006" xmlns:p14="http://schemas.microsoft.com/office/powerpoint/2010/main">
    <mc:Choice Requires="p14">
      <p:transition spd="slow" p14:dur="2000" advTm="53754"/>
    </mc:Choice>
    <mc:Fallback xmlns="">
      <p:transition spd="slow" advTm="53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C7451-C1E6-4293-B2E4-2B49E3D0397F}"/>
              </a:ext>
            </a:extLst>
          </p:cNvPr>
          <p:cNvSpPr>
            <a:spLocks noGrp="1"/>
          </p:cNvSpPr>
          <p:nvPr>
            <p:ph type="title"/>
          </p:nvPr>
        </p:nvSpPr>
        <p:spPr>
          <a:xfrm>
            <a:off x="838200" y="365127"/>
            <a:ext cx="10515600" cy="1333044"/>
          </a:xfrm>
        </p:spPr>
        <p:txBody>
          <a:bodyPr>
            <a:normAutofit fontScale="90000"/>
          </a:bodyPr>
          <a:lstStyle/>
          <a:p>
            <a:br>
              <a:rPr lang="nl-NL" sz="4000" dirty="0">
                <a:cs typeface="Arial"/>
              </a:rPr>
            </a:br>
            <a:br>
              <a:rPr lang="nl-NL" sz="4000" dirty="0">
                <a:cs typeface="Arial"/>
              </a:rPr>
            </a:br>
            <a:br>
              <a:rPr lang="nl-NL" sz="4000" dirty="0">
                <a:cs typeface="Arial"/>
              </a:rPr>
            </a:br>
            <a:r>
              <a:rPr lang="nl-NL" sz="4000" dirty="0">
                <a:cs typeface="Arial"/>
              </a:rPr>
              <a:t>Van tussenevaluatie naar eindbeoordeling</a:t>
            </a:r>
            <a:br>
              <a:rPr lang="nl-NL" dirty="0"/>
            </a:br>
            <a:endParaRPr lang="nl-NL" dirty="0"/>
          </a:p>
        </p:txBody>
      </p:sp>
      <p:sp>
        <p:nvSpPr>
          <p:cNvPr id="3" name="Tijdelijke aanduiding voor tekst 2">
            <a:extLst>
              <a:ext uri="{FF2B5EF4-FFF2-40B4-BE49-F238E27FC236}">
                <a16:creationId xmlns:a16="http://schemas.microsoft.com/office/drawing/2014/main" id="{97B1FB86-7C6B-43CA-8C69-6E09B7870991}"/>
              </a:ext>
            </a:extLst>
          </p:cNvPr>
          <p:cNvSpPr>
            <a:spLocks noGrp="1"/>
          </p:cNvSpPr>
          <p:nvPr>
            <p:ph type="body" sz="quarter" idx="12"/>
          </p:nvPr>
        </p:nvSpPr>
        <p:spPr>
          <a:xfrm>
            <a:off x="850900" y="1552073"/>
            <a:ext cx="10515600" cy="4648200"/>
          </a:xfrm>
        </p:spPr>
        <p:txBody>
          <a:bodyPr vert="horz" lIns="91440" tIns="45720" rIns="91440" bIns="45720" rtlCol="0" anchor="t">
            <a:normAutofit/>
          </a:bodyPr>
          <a:lstStyle/>
          <a:p>
            <a:pPr marL="342900" indent="-342900">
              <a:buChar char="•"/>
            </a:pPr>
            <a:r>
              <a:rPr lang="nl-NL" sz="2000" dirty="0">
                <a:latin typeface="Arial"/>
                <a:cs typeface="Arial"/>
              </a:rPr>
              <a:t>Weerslag van de tussenevaluatie komt in het groeidossier. Begeleiders geven eventueel feedback</a:t>
            </a:r>
          </a:p>
          <a:p>
            <a:pPr marL="342900" indent="-342900">
              <a:buChar char="•"/>
            </a:pPr>
            <a:endParaRPr lang="nl-NL" sz="2000" dirty="0">
              <a:latin typeface="Arial"/>
              <a:cs typeface="Arial"/>
            </a:endParaRPr>
          </a:p>
          <a:p>
            <a:endParaRPr lang="nl-NL" sz="2000" dirty="0"/>
          </a:p>
          <a:p>
            <a:pPr marL="342900" indent="-342900">
              <a:buChar char="•"/>
            </a:pPr>
            <a:r>
              <a:rPr lang="nl-NL" sz="2000" dirty="0">
                <a:latin typeface="Arial"/>
                <a:cs typeface="Arial"/>
              </a:rPr>
              <a:t>Tijdens de begeleidingsgesprekken reflecteert de student systematisch op de leeractiviteiten, stelt nieuwe doelen en zorgt ervoor dat zijn ontwikkeling navolgbaar is in zijn groeidossier</a:t>
            </a:r>
          </a:p>
          <a:p>
            <a:pPr marL="342900" indent="-342900">
              <a:buChar char="•"/>
            </a:pPr>
            <a:endParaRPr lang="nl-NL" sz="2000" dirty="0">
              <a:latin typeface="Arial"/>
              <a:cs typeface="Arial"/>
            </a:endParaRPr>
          </a:p>
          <a:p>
            <a:pPr marL="342900" indent="-342900">
              <a:buChar char="•"/>
            </a:pPr>
            <a:r>
              <a:rPr lang="nl-NL" sz="2000" dirty="0">
                <a:latin typeface="Arial"/>
                <a:cs typeface="Arial"/>
              </a:rPr>
              <a:t>Werkt de student continue aan:</a:t>
            </a:r>
          </a:p>
          <a:p>
            <a:pPr marL="702310" lvl="1" indent="-342900"/>
            <a:r>
              <a:rPr lang="nl-NL" sz="2000" dirty="0">
                <a:latin typeface="Arial"/>
                <a:cs typeface="Arial"/>
              </a:rPr>
              <a:t>Handelingsrepertoire uitbreiden</a:t>
            </a:r>
          </a:p>
          <a:p>
            <a:pPr marL="702310" lvl="1" indent="-342900"/>
            <a:r>
              <a:rPr lang="nl-NL" sz="2000" dirty="0">
                <a:latin typeface="Arial"/>
                <a:cs typeface="Arial"/>
              </a:rPr>
              <a:t>Experimenteren</a:t>
            </a:r>
          </a:p>
          <a:p>
            <a:pPr marL="702310" lvl="1" indent="-342900"/>
            <a:r>
              <a:rPr lang="nl-NL" sz="2000" dirty="0">
                <a:latin typeface="Arial"/>
                <a:cs typeface="Arial"/>
              </a:rPr>
              <a:t>Routines uitbreiden</a:t>
            </a:r>
          </a:p>
          <a:p>
            <a:pPr marL="702310" lvl="1" indent="-342900"/>
            <a:r>
              <a:rPr lang="nl-NL" sz="2000" dirty="0">
                <a:latin typeface="Arial"/>
                <a:cs typeface="Arial"/>
              </a:rPr>
              <a:t>Theorie koppelen</a:t>
            </a:r>
          </a:p>
          <a:p>
            <a:pPr marL="702310" lvl="1" indent="-342900"/>
            <a:r>
              <a:rPr lang="nl-NL" sz="2000" dirty="0">
                <a:latin typeface="Arial"/>
                <a:cs typeface="Arial"/>
              </a:rPr>
              <a:t>Ontwikkeling zichtbaar maken (o.a. in zijn groeidossier)</a:t>
            </a:r>
          </a:p>
          <a:p>
            <a:endParaRPr lang="nl-NL" dirty="0"/>
          </a:p>
          <a:p>
            <a:endParaRPr lang="nl-NL" dirty="0"/>
          </a:p>
        </p:txBody>
      </p:sp>
      <p:sp>
        <p:nvSpPr>
          <p:cNvPr id="5" name="Tekstvak 4">
            <a:extLst>
              <a:ext uri="{FF2B5EF4-FFF2-40B4-BE49-F238E27FC236}">
                <a16:creationId xmlns:a16="http://schemas.microsoft.com/office/drawing/2014/main" id="{84D1E083-99C3-40DC-BF20-962D8619321D}"/>
              </a:ext>
            </a:extLst>
          </p:cNvPr>
          <p:cNvSpPr txBox="1"/>
          <p:nvPr/>
        </p:nvSpPr>
        <p:spPr>
          <a:xfrm>
            <a:off x="832104" y="6054174"/>
            <a:ext cx="7772400" cy="338554"/>
          </a:xfrm>
          <a:prstGeom prst="rect">
            <a:avLst/>
          </a:prstGeom>
          <a:noFill/>
        </p:spPr>
        <p:txBody>
          <a:bodyPr wrap="square" rtlCol="0">
            <a:spAutoFit/>
          </a:bodyPr>
          <a:lstStyle/>
          <a:p>
            <a:r>
              <a:rPr lang="nl-NL" sz="1600" dirty="0">
                <a:solidFill>
                  <a:srgbClr val="E50856"/>
                </a:solidFill>
                <a:latin typeface="Avenir Next Condensed"/>
                <a:ea typeface="+mj-ea"/>
                <a:cs typeface="Arial" panose="020B0604020202020204" pitchFamily="34" charset="0"/>
              </a:rPr>
              <a:t>kennismakingsgesprek – startgesprek</a:t>
            </a:r>
            <a:r>
              <a:rPr lang="nl-NL" sz="1600" b="1" dirty="0">
                <a:solidFill>
                  <a:srgbClr val="E50856"/>
                </a:solidFill>
                <a:latin typeface="Avenir Next Condensed"/>
                <a:ea typeface="+mj-ea"/>
                <a:cs typeface="Arial" panose="020B0604020202020204" pitchFamily="34" charset="0"/>
              </a:rPr>
              <a:t> </a:t>
            </a:r>
            <a:r>
              <a:rPr lang="nl-NL" sz="1600" dirty="0">
                <a:solidFill>
                  <a:srgbClr val="E50856"/>
                </a:solidFill>
                <a:latin typeface="Avenir Next Condensed"/>
                <a:ea typeface="+mj-ea"/>
                <a:cs typeface="Arial" panose="020B0604020202020204" pitchFamily="34" charset="0"/>
              </a:rPr>
              <a:t>– tussenevaluatie </a:t>
            </a:r>
            <a:r>
              <a:rPr lang="nl-NL" sz="1600" b="1" dirty="0">
                <a:solidFill>
                  <a:srgbClr val="E50856"/>
                </a:solidFill>
                <a:latin typeface="Avenir Next Condensed"/>
                <a:ea typeface="+mj-ea"/>
                <a:cs typeface="Arial" panose="020B0604020202020204" pitchFamily="34" charset="0"/>
              </a:rPr>
              <a:t>– </a:t>
            </a:r>
            <a:r>
              <a:rPr lang="nl-NL" sz="1600" dirty="0">
                <a:solidFill>
                  <a:srgbClr val="E50856"/>
                </a:solidFill>
                <a:latin typeface="Avenir Next Condensed"/>
                <a:ea typeface="+mj-ea"/>
                <a:cs typeface="Arial" panose="020B0604020202020204" pitchFamily="34" charset="0"/>
              </a:rPr>
              <a:t>eindbeoordeling </a:t>
            </a:r>
          </a:p>
        </p:txBody>
      </p:sp>
      <p:pic>
        <p:nvPicPr>
          <p:cNvPr id="13" name="Audio 12">
            <a:hlinkClick r:id="" action="ppaction://media"/>
            <a:extLst>
              <a:ext uri="{FF2B5EF4-FFF2-40B4-BE49-F238E27FC236}">
                <a16:creationId xmlns:a16="http://schemas.microsoft.com/office/drawing/2014/main" id="{496A0164-A4CD-4281-87FD-DCFA0C250E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5593157"/>
      </p:ext>
    </p:extLst>
  </p:cSld>
  <p:clrMapOvr>
    <a:masterClrMapping/>
  </p:clrMapOvr>
  <mc:AlternateContent xmlns:mc="http://schemas.openxmlformats.org/markup-compatibility/2006" xmlns:p14="http://schemas.microsoft.com/office/powerpoint/2010/main">
    <mc:Choice Requires="p14">
      <p:transition spd="slow" p14:dur="2000" advTm="13055"/>
    </mc:Choice>
    <mc:Fallback xmlns="">
      <p:transition spd="slow" advTm="1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B6FD2-2DA3-476C-9F9C-9A1DB381E863}"/>
              </a:ext>
            </a:extLst>
          </p:cNvPr>
          <p:cNvSpPr>
            <a:spLocks noGrp="1"/>
          </p:cNvSpPr>
          <p:nvPr>
            <p:ph type="title"/>
          </p:nvPr>
        </p:nvSpPr>
        <p:spPr/>
        <p:txBody>
          <a:bodyPr>
            <a:normAutofit/>
          </a:bodyPr>
          <a:lstStyle/>
          <a:p>
            <a:r>
              <a:rPr lang="nl-NL" sz="3600" dirty="0"/>
              <a:t>4. Eindbeoordeling</a:t>
            </a:r>
          </a:p>
        </p:txBody>
      </p:sp>
      <p:sp>
        <p:nvSpPr>
          <p:cNvPr id="3" name="Tijdelijke aanduiding voor tekst 2">
            <a:extLst>
              <a:ext uri="{FF2B5EF4-FFF2-40B4-BE49-F238E27FC236}">
                <a16:creationId xmlns:a16="http://schemas.microsoft.com/office/drawing/2014/main" id="{ECAE5439-0182-45E9-826C-E0BC752D9E46}"/>
              </a:ext>
            </a:extLst>
          </p:cNvPr>
          <p:cNvSpPr>
            <a:spLocks noGrp="1"/>
          </p:cNvSpPr>
          <p:nvPr>
            <p:ph type="body" sz="quarter" idx="12"/>
          </p:nvPr>
        </p:nvSpPr>
        <p:spPr>
          <a:xfrm>
            <a:off x="844296" y="1534788"/>
            <a:ext cx="10515600" cy="4648200"/>
          </a:xfrm>
        </p:spPr>
        <p:txBody>
          <a:bodyPr vert="horz" lIns="91440" tIns="45720" rIns="91440" bIns="45720" rtlCol="0" anchor="t">
            <a:normAutofit fontScale="92500" lnSpcReduction="20000"/>
          </a:bodyPr>
          <a:lstStyle/>
          <a:p>
            <a:r>
              <a:rPr lang="nl-NL" sz="2000" dirty="0">
                <a:latin typeface="Arial"/>
                <a:cs typeface="Arial"/>
              </a:rPr>
              <a:t>Bedoeling:</a:t>
            </a:r>
          </a:p>
          <a:p>
            <a:pPr marL="342900" indent="-342900">
              <a:buFont typeface="Arial" panose="020B0604020202020204" pitchFamily="34" charset="0"/>
              <a:buChar char="•"/>
            </a:pPr>
            <a:r>
              <a:rPr lang="nl-NL" sz="2000" dirty="0">
                <a:latin typeface="Arial"/>
                <a:cs typeface="Arial"/>
              </a:rPr>
              <a:t>De student weet waar hij staat in zijn ontwikkeling </a:t>
            </a:r>
          </a:p>
          <a:p>
            <a:pPr marL="342900" indent="-342900">
              <a:buFont typeface="Arial" panose="020B0604020202020204" pitchFamily="34" charset="0"/>
              <a:buChar char="•"/>
            </a:pPr>
            <a:r>
              <a:rPr lang="nl-NL" sz="2000" dirty="0">
                <a:latin typeface="Arial"/>
                <a:cs typeface="Arial"/>
              </a:rPr>
              <a:t>De begeleider krijgt inzicht in hoe de student kijkt naar zijn eigen ontwikkeling t.o.v. de</a:t>
            </a:r>
          </a:p>
          <a:p>
            <a:r>
              <a:rPr lang="nl-NL" sz="2000" dirty="0">
                <a:latin typeface="Arial"/>
                <a:cs typeface="Arial"/>
              </a:rPr>
              <a:t>     leeruitkomsten</a:t>
            </a:r>
          </a:p>
          <a:p>
            <a:pPr marL="342900" indent="-342900">
              <a:buFont typeface="Arial" panose="020B0604020202020204" pitchFamily="34" charset="0"/>
              <a:buChar char="•"/>
            </a:pPr>
            <a:r>
              <a:rPr lang="nl-NL" sz="2000" dirty="0">
                <a:latin typeface="Arial"/>
                <a:cs typeface="Arial"/>
              </a:rPr>
              <a:t>De student krijgt een oordeel</a:t>
            </a:r>
          </a:p>
          <a:p>
            <a:endParaRPr lang="nl-NL" sz="2000" dirty="0">
              <a:latin typeface="Arial"/>
              <a:cs typeface="Arial"/>
            </a:endParaRPr>
          </a:p>
          <a:p>
            <a:r>
              <a:rPr lang="nl-NL" sz="2000" dirty="0">
                <a:latin typeface="Arial"/>
                <a:cs typeface="Arial"/>
              </a:rPr>
              <a:t>Inhoud:</a:t>
            </a:r>
          </a:p>
          <a:p>
            <a:pPr marL="342900" indent="-342900">
              <a:buFont typeface="Arial" panose="020B0604020202020204" pitchFamily="34" charset="0"/>
              <a:buChar char="•"/>
            </a:pPr>
            <a:r>
              <a:rPr lang="nl-NL" sz="2000" dirty="0">
                <a:latin typeface="Arial"/>
                <a:cs typeface="Arial"/>
              </a:rPr>
              <a:t>De student toont aan dat en op welke wijze hij de leeruitkomsten behaald heeft. </a:t>
            </a:r>
          </a:p>
          <a:p>
            <a:pPr marL="342900" indent="-342900">
              <a:buFont typeface="Arial" panose="020B0604020202020204" pitchFamily="34" charset="0"/>
              <a:buChar char="•"/>
            </a:pPr>
            <a:r>
              <a:rPr lang="nl-NL" sz="2000" dirty="0">
                <a:latin typeface="Arial"/>
                <a:cs typeface="Arial"/>
              </a:rPr>
              <a:t>De student benoemt waar hij/zij zich in de (nabije) toekomst verder in wil ontwikkelen. </a:t>
            </a:r>
          </a:p>
          <a:p>
            <a:pPr marL="342900" indent="-342900">
              <a:buFont typeface="Arial" panose="020B0604020202020204" pitchFamily="34" charset="0"/>
              <a:buChar char="•"/>
            </a:pPr>
            <a:r>
              <a:rPr lang="nl-NL" sz="2000" dirty="0">
                <a:latin typeface="Arial"/>
                <a:cs typeface="Arial"/>
              </a:rPr>
              <a:t>De begeleiders geven feedback op het functioneren van de student.</a:t>
            </a:r>
          </a:p>
          <a:p>
            <a:endParaRPr lang="nl-NL" sz="2000" dirty="0">
              <a:latin typeface="Arial"/>
              <a:cs typeface="Arial"/>
            </a:endParaRPr>
          </a:p>
          <a:p>
            <a:r>
              <a:rPr lang="nl-NL" sz="2000" dirty="0">
                <a:latin typeface="Arial"/>
                <a:cs typeface="Arial"/>
              </a:rPr>
              <a:t>Vorm:</a:t>
            </a:r>
          </a:p>
          <a:p>
            <a:pPr marL="342900" indent="-342900">
              <a:buFont typeface="Arial" panose="020B0604020202020204" pitchFamily="34" charset="0"/>
              <a:buChar char="•"/>
            </a:pPr>
            <a:r>
              <a:rPr lang="nl-NL" sz="2000" dirty="0">
                <a:latin typeface="Arial"/>
                <a:cs typeface="Arial"/>
              </a:rPr>
              <a:t>Voor de eindbeoordeling wordt het formulier uit de handleiding gebruikt</a:t>
            </a:r>
          </a:p>
          <a:p>
            <a:pPr marL="342900" indent="-342900">
              <a:buFont typeface="Arial" panose="020B0604020202020204" pitchFamily="34" charset="0"/>
              <a:buChar char="•"/>
            </a:pPr>
            <a:r>
              <a:rPr lang="nl-NL" sz="2000" dirty="0">
                <a:latin typeface="Arial"/>
                <a:cs typeface="Arial"/>
              </a:rPr>
              <a:t>De student toont zijn ontwikkeling aan. Dit kan verschillende vormen hebben: een</a:t>
            </a:r>
          </a:p>
          <a:p>
            <a:r>
              <a:rPr lang="nl-NL" sz="2000" dirty="0">
                <a:latin typeface="Arial"/>
                <a:cs typeface="Arial"/>
              </a:rPr>
              <a:t>     presentatie(dossier), een reflectieverslag of op andere wijze. </a:t>
            </a:r>
          </a:p>
          <a:p>
            <a:pPr marL="342900" indent="-342900">
              <a:buFont typeface="Arial" panose="020B0604020202020204" pitchFamily="34" charset="0"/>
              <a:buChar char="•"/>
            </a:pPr>
            <a:r>
              <a:rPr lang="nl-NL" sz="2000" dirty="0">
                <a:latin typeface="Arial"/>
                <a:cs typeface="Arial"/>
              </a:rPr>
              <a:t>De invulling wordt bepaald door de opleidingsschool of in overleg met de ipd.</a:t>
            </a:r>
          </a:p>
          <a:p>
            <a:endParaRPr lang="nl-NL" sz="2000" dirty="0">
              <a:latin typeface="Arial"/>
              <a:cs typeface="Arial"/>
            </a:endParaRPr>
          </a:p>
          <a:p>
            <a:endParaRPr lang="nl-NL" sz="2000" dirty="0">
              <a:latin typeface="Arial"/>
              <a:cs typeface="Arial"/>
            </a:endParaRPr>
          </a:p>
          <a:p>
            <a:endParaRPr lang="nl-NL" sz="2000" dirty="0">
              <a:latin typeface="Arial"/>
              <a:cs typeface="Arial"/>
            </a:endParaRPr>
          </a:p>
          <a:p>
            <a:endParaRPr lang="nl-NL" sz="2000" dirty="0"/>
          </a:p>
          <a:p>
            <a:endParaRPr lang="nl-NL" dirty="0"/>
          </a:p>
        </p:txBody>
      </p:sp>
      <p:sp>
        <p:nvSpPr>
          <p:cNvPr id="5" name="Tekstvak 4">
            <a:extLst>
              <a:ext uri="{FF2B5EF4-FFF2-40B4-BE49-F238E27FC236}">
                <a16:creationId xmlns:a16="http://schemas.microsoft.com/office/drawing/2014/main" id="{E07AE9A5-7A70-4C9D-96D4-7AC96061390A}"/>
              </a:ext>
            </a:extLst>
          </p:cNvPr>
          <p:cNvSpPr txBox="1"/>
          <p:nvPr/>
        </p:nvSpPr>
        <p:spPr>
          <a:xfrm>
            <a:off x="832104" y="6054174"/>
            <a:ext cx="7772400" cy="338554"/>
          </a:xfrm>
          <a:prstGeom prst="rect">
            <a:avLst/>
          </a:prstGeom>
          <a:noFill/>
        </p:spPr>
        <p:txBody>
          <a:bodyPr wrap="square" rtlCol="0">
            <a:spAutoFit/>
          </a:bodyPr>
          <a:lstStyle/>
          <a:p>
            <a:r>
              <a:rPr lang="nl-NL" sz="1600" dirty="0">
                <a:solidFill>
                  <a:srgbClr val="E50856"/>
                </a:solidFill>
                <a:latin typeface="Avenir Next Condensed"/>
                <a:ea typeface="+mj-ea"/>
                <a:cs typeface="Arial" panose="020B0604020202020204" pitchFamily="34" charset="0"/>
              </a:rPr>
              <a:t>kennismakingsgesprek – startgesprek – tussenevaluatie – </a:t>
            </a:r>
            <a:r>
              <a:rPr lang="nl-NL" sz="1600" b="1" dirty="0">
                <a:solidFill>
                  <a:srgbClr val="E50856"/>
                </a:solidFill>
                <a:latin typeface="Avenir Next Condensed"/>
                <a:ea typeface="+mj-ea"/>
                <a:cs typeface="Arial" panose="020B0604020202020204" pitchFamily="34" charset="0"/>
              </a:rPr>
              <a:t>eindbeoordeling </a:t>
            </a:r>
          </a:p>
        </p:txBody>
      </p:sp>
      <p:pic>
        <p:nvPicPr>
          <p:cNvPr id="8" name="Audio 7">
            <a:hlinkClick r:id="" action="ppaction://media"/>
            <a:extLst>
              <a:ext uri="{FF2B5EF4-FFF2-40B4-BE49-F238E27FC236}">
                <a16:creationId xmlns:a16="http://schemas.microsoft.com/office/drawing/2014/main" id="{EF401DA7-0625-4BBE-B153-C25B39AC7E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6227052"/>
      </p:ext>
    </p:extLst>
  </p:cSld>
  <p:clrMapOvr>
    <a:masterClrMapping/>
  </p:clrMapOvr>
  <mc:AlternateContent xmlns:mc="http://schemas.openxmlformats.org/markup-compatibility/2006" xmlns:p14="http://schemas.microsoft.com/office/powerpoint/2010/main">
    <mc:Choice Requires="p14">
      <p:transition spd="slow" p14:dur="2000" advTm="50292"/>
    </mc:Choice>
    <mc:Fallback xmlns="">
      <p:transition spd="slow" advTm="50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E187E-92EC-4928-A783-DEC3AEA158CB}"/>
              </a:ext>
            </a:extLst>
          </p:cNvPr>
          <p:cNvSpPr>
            <a:spLocks noGrp="1"/>
          </p:cNvSpPr>
          <p:nvPr>
            <p:ph type="title"/>
          </p:nvPr>
        </p:nvSpPr>
        <p:spPr/>
        <p:txBody>
          <a:bodyPr>
            <a:normAutofit/>
          </a:bodyPr>
          <a:lstStyle/>
          <a:p>
            <a:r>
              <a:rPr lang="nl-NL" sz="3600"/>
              <a:t>Na de eindbeoordeling</a:t>
            </a:r>
          </a:p>
        </p:txBody>
      </p:sp>
      <p:sp>
        <p:nvSpPr>
          <p:cNvPr id="3" name="Tijdelijke aanduiding voor tekst 2">
            <a:extLst>
              <a:ext uri="{FF2B5EF4-FFF2-40B4-BE49-F238E27FC236}">
                <a16:creationId xmlns:a16="http://schemas.microsoft.com/office/drawing/2014/main" id="{AF72F65E-DC6B-4F07-949D-72B2537C4243}"/>
              </a:ext>
            </a:extLst>
          </p:cNvPr>
          <p:cNvSpPr>
            <a:spLocks noGrp="1"/>
          </p:cNvSpPr>
          <p:nvPr>
            <p:ph type="body" sz="quarter" idx="12"/>
          </p:nvPr>
        </p:nvSpPr>
        <p:spPr/>
        <p:txBody>
          <a:bodyPr vert="horz" lIns="91440" tIns="45720" rIns="91440" bIns="45720" rtlCol="0" anchor="t">
            <a:normAutofit/>
          </a:bodyPr>
          <a:lstStyle/>
          <a:p>
            <a:pPr marL="342900" indent="-342900">
              <a:buFont typeface="Arial" panose="020B0604020202020204" pitchFamily="34" charset="0"/>
              <a:buChar char="•"/>
            </a:pPr>
            <a:r>
              <a:rPr lang="nl-NL" sz="2000" dirty="0">
                <a:latin typeface="Arial"/>
                <a:cs typeface="Arial"/>
              </a:rPr>
              <a:t>Plaatst de student een korte samenvatting met eventueel leerdoelen voor de toekomst in het groeidossier.</a:t>
            </a:r>
          </a:p>
          <a:p>
            <a:pPr marL="342900" indent="-342900">
              <a:buFont typeface="Arial" panose="020B0604020202020204" pitchFamily="34" charset="0"/>
              <a:buChar char="•"/>
            </a:pPr>
            <a:r>
              <a:rPr lang="nl-NL" sz="2000" dirty="0">
                <a:latin typeface="Arial"/>
                <a:cs typeface="Arial"/>
              </a:rPr>
              <a:t>De beoordeling wordt ingeleverd (in WORD) in </a:t>
            </a:r>
            <a:r>
              <a:rPr lang="nl-NL" sz="2000" dirty="0" err="1">
                <a:latin typeface="Arial"/>
                <a:cs typeface="Arial"/>
              </a:rPr>
              <a:t>Handin</a:t>
            </a:r>
            <a:r>
              <a:rPr lang="nl-NL" sz="2000" dirty="0">
                <a:latin typeface="Arial"/>
                <a:cs typeface="Arial"/>
              </a:rPr>
              <a:t>. </a:t>
            </a:r>
          </a:p>
          <a:p>
            <a:pPr marL="342900" indent="-342900">
              <a:buFont typeface="Arial" panose="020B0604020202020204" pitchFamily="34" charset="0"/>
              <a:buChar char="•"/>
            </a:pPr>
            <a:r>
              <a:rPr lang="nl-NL" sz="2000" dirty="0">
                <a:latin typeface="Arial"/>
                <a:cs typeface="Arial"/>
              </a:rPr>
              <a:t>De IO/IPD voert het cijfer in en accordeert de beoordeling in </a:t>
            </a:r>
            <a:r>
              <a:rPr lang="nl-NL" sz="2000" dirty="0" err="1">
                <a:latin typeface="Arial"/>
                <a:cs typeface="Arial"/>
              </a:rPr>
              <a:t>Handin</a:t>
            </a:r>
            <a:r>
              <a:rPr lang="nl-NL" sz="2000" dirty="0">
                <a:latin typeface="Arial"/>
                <a:cs typeface="Arial"/>
              </a:rPr>
              <a:t>. (dit vervangt de procedure/handtekeningen)</a:t>
            </a:r>
          </a:p>
          <a:p>
            <a:pPr marL="342900" indent="-342900">
              <a:buFont typeface="Arial" panose="020B0604020202020204" pitchFamily="34" charset="0"/>
              <a:buChar char="•"/>
            </a:pPr>
            <a:endParaRPr lang="nl-NL" sz="2000" dirty="0"/>
          </a:p>
          <a:p>
            <a:endParaRPr lang="nl-NL" dirty="0"/>
          </a:p>
          <a:p>
            <a:endParaRPr lang="nl-NL" dirty="0"/>
          </a:p>
        </p:txBody>
      </p:sp>
      <p:pic>
        <p:nvPicPr>
          <p:cNvPr id="8" name="Audio 7">
            <a:hlinkClick r:id="" action="ppaction://media"/>
            <a:extLst>
              <a:ext uri="{FF2B5EF4-FFF2-40B4-BE49-F238E27FC236}">
                <a16:creationId xmlns:a16="http://schemas.microsoft.com/office/drawing/2014/main" id="{A992CA29-776A-4CFD-A88C-424777AC19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6956815"/>
      </p:ext>
    </p:extLst>
  </p:cSld>
  <p:clrMapOvr>
    <a:masterClrMapping/>
  </p:clrMapOvr>
  <mc:AlternateContent xmlns:mc="http://schemas.openxmlformats.org/markup-compatibility/2006" xmlns:p14="http://schemas.microsoft.com/office/powerpoint/2010/main">
    <mc:Choice Requires="p14">
      <p:transition spd="slow" p14:dur="2000" advTm="25759"/>
    </mc:Choice>
    <mc:Fallback xmlns="">
      <p:transition spd="slow" advTm="2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C6316-0DFE-4905-89BA-F57F80C87AFB}"/>
              </a:ext>
            </a:extLst>
          </p:cNvPr>
          <p:cNvSpPr>
            <a:spLocks noGrp="1"/>
          </p:cNvSpPr>
          <p:nvPr>
            <p:ph type="title"/>
          </p:nvPr>
        </p:nvSpPr>
        <p:spPr/>
        <p:txBody>
          <a:bodyPr/>
          <a:lstStyle/>
          <a:p>
            <a:r>
              <a:rPr lang="nl-NL" dirty="0">
                <a:cs typeface="Arial"/>
              </a:rPr>
              <a:t>Website van Bureau Extern: extra info!</a:t>
            </a:r>
            <a:endParaRPr lang="nl-NL" dirty="0"/>
          </a:p>
        </p:txBody>
      </p:sp>
      <p:sp>
        <p:nvSpPr>
          <p:cNvPr id="3" name="Tijdelijke aanduiding voor tekst 2">
            <a:extLst>
              <a:ext uri="{FF2B5EF4-FFF2-40B4-BE49-F238E27FC236}">
                <a16:creationId xmlns:a16="http://schemas.microsoft.com/office/drawing/2014/main" id="{BB753130-7C67-493D-A786-08F1965822CF}"/>
              </a:ext>
            </a:extLst>
          </p:cNvPr>
          <p:cNvSpPr>
            <a:spLocks noGrp="1"/>
          </p:cNvSpPr>
          <p:nvPr>
            <p:ph type="body" sz="quarter" idx="12"/>
          </p:nvPr>
        </p:nvSpPr>
        <p:spPr/>
        <p:txBody>
          <a:bodyPr vert="horz" lIns="91440" tIns="45720" rIns="91440" bIns="45720" rtlCol="0" anchor="t">
            <a:normAutofit/>
          </a:bodyPr>
          <a:lstStyle/>
          <a:p>
            <a:pPr marL="285750" indent="-285750">
              <a:buFont typeface="Arial"/>
              <a:buChar char="•"/>
            </a:pPr>
            <a:r>
              <a:rPr lang="nl-NL" sz="2000" dirty="0">
                <a:latin typeface="Arial"/>
                <a:cs typeface="Arial"/>
              </a:rPr>
              <a:t>Handleiding voor studenten per niveau</a:t>
            </a:r>
            <a:endParaRPr lang="nl-NL" sz="2000" dirty="0"/>
          </a:p>
          <a:p>
            <a:pPr marL="285750" indent="-285750">
              <a:buFont typeface="Arial"/>
              <a:buChar char="•"/>
            </a:pPr>
            <a:r>
              <a:rPr lang="nl-NL" sz="2000" dirty="0">
                <a:latin typeface="Arial"/>
                <a:cs typeface="Arial"/>
              </a:rPr>
              <a:t>Handleiding groeidossier</a:t>
            </a:r>
          </a:p>
          <a:p>
            <a:pPr marL="285750" indent="-285750">
              <a:buFont typeface="Arial"/>
              <a:buChar char="•"/>
            </a:pPr>
            <a:r>
              <a:rPr lang="nl-NL" sz="2000" dirty="0">
                <a:latin typeface="Arial"/>
                <a:cs typeface="Arial"/>
              </a:rPr>
              <a:t>Beoordelingsformulieren per niveau</a:t>
            </a:r>
          </a:p>
          <a:p>
            <a:pPr marL="285750" indent="-285750">
              <a:buFont typeface="Arial"/>
              <a:buChar char="•"/>
            </a:pPr>
            <a:r>
              <a:rPr lang="nl-NL" sz="2000" dirty="0">
                <a:latin typeface="Arial"/>
                <a:cs typeface="Arial"/>
              </a:rPr>
              <a:t>PowerPoint gesprekscyclus</a:t>
            </a:r>
          </a:p>
          <a:p>
            <a:pPr marL="285750" indent="-285750">
              <a:buFont typeface="Arial"/>
              <a:buChar char="•"/>
            </a:pPr>
            <a:r>
              <a:rPr lang="nl-NL" sz="2000" dirty="0">
                <a:latin typeface="Arial"/>
                <a:cs typeface="Arial"/>
              </a:rPr>
              <a:t>FAQ</a:t>
            </a:r>
          </a:p>
          <a:p>
            <a:endParaRPr lang="nl-NL" dirty="0"/>
          </a:p>
          <a:p>
            <a:endParaRPr lang="nl-NL" dirty="0"/>
          </a:p>
        </p:txBody>
      </p:sp>
      <p:pic>
        <p:nvPicPr>
          <p:cNvPr id="5" name="Audio 4">
            <a:hlinkClick r:id="" action="ppaction://media"/>
            <a:extLst>
              <a:ext uri="{FF2B5EF4-FFF2-40B4-BE49-F238E27FC236}">
                <a16:creationId xmlns:a16="http://schemas.microsoft.com/office/drawing/2014/main" id="{57B2AF6E-9179-437D-BB9E-DBB595F312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6825774"/>
      </p:ext>
    </p:extLst>
  </p:cSld>
  <p:clrMapOvr>
    <a:masterClrMapping/>
  </p:clrMapOvr>
  <mc:AlternateContent xmlns:mc="http://schemas.openxmlformats.org/markup-compatibility/2006" xmlns:p14="http://schemas.microsoft.com/office/powerpoint/2010/main">
    <mc:Choice Requires="p14">
      <p:transition spd="slow" p14:dur="2000" advTm="16715"/>
    </mc:Choice>
    <mc:Fallback xmlns="">
      <p:transition spd="slow" advTm="1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B0015-8533-4A77-872E-7D5F501AAC25}"/>
              </a:ext>
            </a:extLst>
          </p:cNvPr>
          <p:cNvSpPr>
            <a:spLocks noGrp="1"/>
          </p:cNvSpPr>
          <p:nvPr>
            <p:ph type="title"/>
          </p:nvPr>
        </p:nvSpPr>
        <p:spPr/>
        <p:txBody>
          <a:bodyPr>
            <a:normAutofit fontScale="90000"/>
          </a:bodyPr>
          <a:lstStyle/>
          <a:p>
            <a:r>
              <a:rPr lang="nl-NL" sz="4000">
                <a:cs typeface="Arial"/>
              </a:rPr>
              <a:t>Van competenties </a:t>
            </a:r>
            <a:r>
              <a:rPr lang="nl-NL" sz="4000">
                <a:cs typeface="Arial"/>
                <a:sym typeface="Wingdings" panose="05000000000000000000" pitchFamily="2" charset="2"/>
              </a:rPr>
              <a:t> bekwaamheden</a:t>
            </a:r>
            <a:br>
              <a:rPr lang="nl-NL">
                <a:cs typeface="Arial"/>
                <a:sym typeface="Wingdings" panose="05000000000000000000" pitchFamily="2" charset="2"/>
              </a:rPr>
            </a:br>
            <a:endParaRPr lang="nl-NL">
              <a:highlight>
                <a:srgbClr val="FFFF00"/>
              </a:highlight>
            </a:endParaRPr>
          </a:p>
        </p:txBody>
      </p:sp>
      <p:sp>
        <p:nvSpPr>
          <p:cNvPr id="3" name="Tijdelijke aanduiding voor tekst 2">
            <a:extLst>
              <a:ext uri="{FF2B5EF4-FFF2-40B4-BE49-F238E27FC236}">
                <a16:creationId xmlns:a16="http://schemas.microsoft.com/office/drawing/2014/main" id="{E078F03C-B832-4FD5-9C9C-3765738E2D0A}"/>
              </a:ext>
            </a:extLst>
          </p:cNvPr>
          <p:cNvSpPr>
            <a:spLocks noGrp="1"/>
          </p:cNvSpPr>
          <p:nvPr>
            <p:ph type="body" sz="quarter" idx="12"/>
          </p:nvPr>
        </p:nvSpPr>
        <p:spPr/>
        <p:txBody>
          <a:bodyPr/>
          <a:lstStyle/>
          <a:p>
            <a:endParaRPr lang="nl-NL" dirty="0"/>
          </a:p>
        </p:txBody>
      </p:sp>
      <p:pic>
        <p:nvPicPr>
          <p:cNvPr id="4" name="Afbeelding 3">
            <a:extLst>
              <a:ext uri="{FF2B5EF4-FFF2-40B4-BE49-F238E27FC236}">
                <a16:creationId xmlns:a16="http://schemas.microsoft.com/office/drawing/2014/main" id="{F038E2EF-D461-4B4A-AEFE-73474D73892F}"/>
              </a:ext>
            </a:extLst>
          </p:cNvPr>
          <p:cNvPicPr/>
          <p:nvPr/>
        </p:nvPicPr>
        <p:blipFill rotWithShape="1">
          <a:blip r:embed="rId5"/>
          <a:srcRect l="18819" t="37643" r="59401" b="16580"/>
          <a:stretch/>
        </p:blipFill>
        <p:spPr bwMode="auto">
          <a:xfrm>
            <a:off x="1187844" y="2108919"/>
            <a:ext cx="5138103" cy="3678238"/>
          </a:xfrm>
          <a:prstGeom prst="rect">
            <a:avLst/>
          </a:prstGeom>
          <a:ln>
            <a:noFill/>
          </a:ln>
          <a:extLst>
            <a:ext uri="{53640926-AAD7-44D8-BBD7-CCE9431645EC}">
              <a14:shadowObscured xmlns:a14="http://schemas.microsoft.com/office/drawing/2010/main"/>
            </a:ext>
          </a:extLst>
        </p:spPr>
      </p:pic>
      <p:pic>
        <p:nvPicPr>
          <p:cNvPr id="6" name="Afbeelding 2">
            <a:extLst>
              <a:ext uri="{FF2B5EF4-FFF2-40B4-BE49-F238E27FC236}">
                <a16:creationId xmlns:a16="http://schemas.microsoft.com/office/drawing/2014/main" id="{CAF53E1B-C93F-4F73-94EE-09057F470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2806" y="2565100"/>
            <a:ext cx="2405169" cy="240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a:extLst>
              <a:ext uri="{FF2B5EF4-FFF2-40B4-BE49-F238E27FC236}">
                <a16:creationId xmlns:a16="http://schemas.microsoft.com/office/drawing/2014/main" id="{77B6C150-418D-445A-A77E-0BE551450D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0224143"/>
      </p:ext>
    </p:extLst>
  </p:cSld>
  <p:clrMapOvr>
    <a:masterClrMapping/>
  </p:clrMapOvr>
  <mc:AlternateContent xmlns:mc="http://schemas.openxmlformats.org/markup-compatibility/2006" xmlns:p14="http://schemas.microsoft.com/office/powerpoint/2010/main">
    <mc:Choice Requires="p14">
      <p:transition spd="slow" p14:dur="2000" advTm="34041"/>
    </mc:Choice>
    <mc:Fallback xmlns="">
      <p:transition spd="slow" advTm="34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F1E027-747E-40F7-9C0F-BD5B38181395}"/>
              </a:ext>
            </a:extLst>
          </p:cNvPr>
          <p:cNvSpPr>
            <a:spLocks noGrp="1"/>
          </p:cNvSpPr>
          <p:nvPr>
            <p:ph type="title"/>
          </p:nvPr>
        </p:nvSpPr>
        <p:spPr/>
        <p:txBody>
          <a:bodyPr>
            <a:normAutofit/>
          </a:bodyPr>
          <a:lstStyle/>
          <a:p>
            <a:r>
              <a:rPr lang="nl-NL" dirty="0"/>
              <a:t>Werkwijze werkplekleren</a:t>
            </a:r>
            <a:endParaRPr lang="en-NL" dirty="0"/>
          </a:p>
        </p:txBody>
      </p:sp>
      <p:sp>
        <p:nvSpPr>
          <p:cNvPr id="3" name="Tijdelijke aanduiding voor tekst 2">
            <a:extLst>
              <a:ext uri="{FF2B5EF4-FFF2-40B4-BE49-F238E27FC236}">
                <a16:creationId xmlns:a16="http://schemas.microsoft.com/office/drawing/2014/main" id="{9DECE7FB-74A5-4B8A-81ED-BA22B3A56A4D}"/>
              </a:ext>
            </a:extLst>
          </p:cNvPr>
          <p:cNvSpPr>
            <a:spLocks noGrp="1"/>
          </p:cNvSpPr>
          <p:nvPr>
            <p:ph type="body" sz="quarter" idx="12"/>
          </p:nvPr>
        </p:nvSpPr>
        <p:spPr/>
        <p:txBody>
          <a:bodyPr>
            <a:normAutofit/>
          </a:bodyPr>
          <a:lstStyle/>
          <a:p>
            <a:endParaRPr lang="nl-NL" dirty="0"/>
          </a:p>
          <a:p>
            <a:r>
              <a:rPr lang="nl-NL" dirty="0"/>
              <a:t>We gaan werken met </a:t>
            </a:r>
            <a:r>
              <a:rPr lang="nl-NL" b="1" dirty="0"/>
              <a:t>leeruitkomsten</a:t>
            </a:r>
            <a:r>
              <a:rPr lang="nl-NL" dirty="0"/>
              <a:t> die in de driehoek (student, werkplek en instituut) geëxpliciteerd worden. </a:t>
            </a:r>
          </a:p>
          <a:p>
            <a:endParaRPr lang="nl-NL" dirty="0"/>
          </a:p>
          <a:p>
            <a:r>
              <a:rPr lang="nl-NL" dirty="0"/>
              <a:t>Hulpmiddelen</a:t>
            </a:r>
          </a:p>
          <a:p>
            <a:pPr marL="457200" indent="-457200">
              <a:buFont typeface="+mj-lt"/>
              <a:buAutoNum type="arabicPeriod"/>
            </a:pPr>
            <a:r>
              <a:rPr lang="nl-NL" dirty="0"/>
              <a:t>Gesprekscyclus: waarin de student met zijn begeleiders het leren richt, evalueert en bijstelt.</a:t>
            </a:r>
          </a:p>
          <a:p>
            <a:pPr marL="457200" indent="-457200">
              <a:buFont typeface="+mj-lt"/>
              <a:buAutoNum type="arabicPeriod"/>
            </a:pPr>
            <a:r>
              <a:rPr lang="nl-NL" dirty="0"/>
              <a:t>Groeidossier: een plek waar de student zijn ontwikkeling zichtbaar maakt.  </a:t>
            </a:r>
          </a:p>
        </p:txBody>
      </p:sp>
      <p:pic>
        <p:nvPicPr>
          <p:cNvPr id="10" name="Audio 9">
            <a:hlinkClick r:id="" action="ppaction://media"/>
            <a:extLst>
              <a:ext uri="{FF2B5EF4-FFF2-40B4-BE49-F238E27FC236}">
                <a16:creationId xmlns:a16="http://schemas.microsoft.com/office/drawing/2014/main" id="{1B6F5F4F-9E23-495C-981A-5E0F9D9328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3625039"/>
      </p:ext>
    </p:extLst>
  </p:cSld>
  <p:clrMapOvr>
    <a:masterClrMapping/>
  </p:clrMapOvr>
  <mc:AlternateContent xmlns:mc="http://schemas.openxmlformats.org/markup-compatibility/2006" xmlns:p14="http://schemas.microsoft.com/office/powerpoint/2010/main">
    <mc:Choice Requires="p14">
      <p:transition spd="slow" p14:dur="2000" advTm="24938"/>
    </mc:Choice>
    <mc:Fallback xmlns="">
      <p:transition spd="slow" advTm="2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A0E67-F370-43CC-AEAE-FB160F32AB3A}"/>
              </a:ext>
            </a:extLst>
          </p:cNvPr>
          <p:cNvSpPr>
            <a:spLocks noGrp="1"/>
          </p:cNvSpPr>
          <p:nvPr>
            <p:ph type="title"/>
          </p:nvPr>
        </p:nvSpPr>
        <p:spPr>
          <a:xfrm>
            <a:off x="822071" y="675012"/>
            <a:ext cx="10496550" cy="698944"/>
          </a:xfrm>
        </p:spPr>
        <p:txBody>
          <a:bodyPr>
            <a:noAutofit/>
          </a:bodyPr>
          <a:lstStyle/>
          <a:p>
            <a:br>
              <a:rPr lang="nl-NL" sz="3600" dirty="0">
                <a:cs typeface="Arial"/>
              </a:rPr>
            </a:br>
            <a:br>
              <a:rPr lang="nl-NL" sz="3600" dirty="0">
                <a:cs typeface="Arial"/>
              </a:rPr>
            </a:br>
            <a:br>
              <a:rPr lang="nl-NL" sz="3600" dirty="0">
                <a:cs typeface="Arial"/>
              </a:rPr>
            </a:br>
            <a:br>
              <a:rPr lang="nl-NL" sz="3600" dirty="0">
                <a:cs typeface="Arial"/>
              </a:rPr>
            </a:br>
            <a:br>
              <a:rPr lang="nl-NL" sz="3600" dirty="0">
                <a:cs typeface="Arial"/>
              </a:rPr>
            </a:br>
            <a:br>
              <a:rPr lang="nl-NL" sz="3600" dirty="0">
                <a:cs typeface="Arial"/>
              </a:rPr>
            </a:br>
            <a:r>
              <a:rPr lang="nl-NL" sz="3600" dirty="0">
                <a:cs typeface="Arial"/>
              </a:rPr>
              <a:t>Leeruitkomst versus leerdoel</a:t>
            </a:r>
            <a:br>
              <a:rPr lang="nl-NL" sz="3600" dirty="0"/>
            </a:br>
            <a:endParaRPr lang="nl-NL" sz="3600" dirty="0"/>
          </a:p>
        </p:txBody>
      </p:sp>
      <p:sp>
        <p:nvSpPr>
          <p:cNvPr id="3" name="Tijdelijke aanduiding voor tekst 2">
            <a:extLst>
              <a:ext uri="{FF2B5EF4-FFF2-40B4-BE49-F238E27FC236}">
                <a16:creationId xmlns:a16="http://schemas.microsoft.com/office/drawing/2014/main" id="{77AA6A0C-B235-4694-8B69-2CC84CBDA06C}"/>
              </a:ext>
            </a:extLst>
          </p:cNvPr>
          <p:cNvSpPr>
            <a:spLocks noGrp="1"/>
          </p:cNvSpPr>
          <p:nvPr>
            <p:ph type="body" sz="quarter" idx="12"/>
          </p:nvPr>
        </p:nvSpPr>
        <p:spPr>
          <a:xfrm>
            <a:off x="750053" y="1024484"/>
            <a:ext cx="10531221" cy="4954263"/>
          </a:xfrm>
        </p:spPr>
        <p:txBody>
          <a:bodyPr vert="horz" lIns="91440" tIns="45720" rIns="91440" bIns="45720" rtlCol="0" anchor="t">
            <a:normAutofit/>
          </a:bodyPr>
          <a:lstStyle/>
          <a:p>
            <a:r>
              <a:rPr lang="nl-NL" sz="2000" dirty="0">
                <a:latin typeface="Arial"/>
                <a:cs typeface="Arial"/>
              </a:rPr>
              <a:t>Leeruitkomst</a:t>
            </a:r>
          </a:p>
          <a:p>
            <a:r>
              <a:rPr lang="nl-NL" sz="2000" dirty="0">
                <a:latin typeface="Arial"/>
                <a:cs typeface="Arial"/>
              </a:rPr>
              <a:t>Beoogde uitkomst van het leerproces binnen de bekwaamheidsgebieden. </a:t>
            </a:r>
          </a:p>
          <a:p>
            <a:pPr marL="342900" indent="-342900">
              <a:buFont typeface="Arial" panose="020B0604020202020204" pitchFamily="34" charset="0"/>
              <a:buChar char="•"/>
            </a:pPr>
            <a:r>
              <a:rPr lang="nl-NL" sz="2000" dirty="0">
                <a:latin typeface="Arial"/>
                <a:cs typeface="Arial"/>
              </a:rPr>
              <a:t>Het betreft een vastgesteld niveau dat aan het einde van het proces behaald moet zijn. </a:t>
            </a:r>
          </a:p>
          <a:p>
            <a:pPr marL="342900" indent="-342900">
              <a:buFont typeface="Arial" panose="020B0604020202020204" pitchFamily="34" charset="0"/>
              <a:buChar char="•"/>
            </a:pPr>
            <a:r>
              <a:rPr lang="nl-NL" sz="2000" dirty="0">
                <a:latin typeface="Arial"/>
                <a:cs typeface="Arial"/>
              </a:rPr>
              <a:t>In iedere specifieke context wordt bepaald wanneer een leeruitkomst is behaald.</a:t>
            </a:r>
          </a:p>
          <a:p>
            <a:endParaRPr lang="nl-NL" sz="2000" i="1" dirty="0">
              <a:latin typeface="Arial"/>
              <a:cs typeface="Arial"/>
            </a:endParaRPr>
          </a:p>
          <a:p>
            <a:endParaRPr lang="nl-NL" sz="2000" dirty="0">
              <a:latin typeface="Arial"/>
              <a:cs typeface="Arial"/>
            </a:endParaRPr>
          </a:p>
          <a:p>
            <a:endParaRPr lang="nl-NL" sz="2000" dirty="0">
              <a:latin typeface="Arial"/>
              <a:cs typeface="Arial"/>
            </a:endParaRPr>
          </a:p>
          <a:p>
            <a:endParaRPr lang="nl-NL" sz="2000" dirty="0">
              <a:latin typeface="Arial"/>
              <a:cs typeface="Arial"/>
            </a:endParaRPr>
          </a:p>
          <a:p>
            <a:endParaRPr lang="nl-NL" sz="2000" dirty="0">
              <a:latin typeface="Arial"/>
              <a:cs typeface="Arial"/>
            </a:endParaRPr>
          </a:p>
          <a:p>
            <a:r>
              <a:rPr lang="nl-NL" sz="2000" dirty="0">
                <a:latin typeface="Arial"/>
                <a:cs typeface="Arial"/>
              </a:rPr>
              <a:t>Leerdoel: </a:t>
            </a:r>
          </a:p>
          <a:p>
            <a:pPr marL="342900" indent="-342900">
              <a:buFont typeface="Arial" panose="020B0604020202020204" pitchFamily="34" charset="0"/>
              <a:buChar char="•"/>
            </a:pPr>
            <a:r>
              <a:rPr lang="nl-NL" sz="2000" dirty="0">
                <a:latin typeface="Arial"/>
                <a:cs typeface="Arial"/>
              </a:rPr>
              <a:t>een concrete uitwerking op weg naar de leeruitkomst. </a:t>
            </a:r>
          </a:p>
          <a:p>
            <a:pPr marL="342900" indent="-342900">
              <a:buFont typeface="Arial" panose="020B0604020202020204" pitchFamily="34" charset="0"/>
              <a:buChar char="•"/>
            </a:pPr>
            <a:endParaRPr lang="nl-NL" sz="2000" dirty="0">
              <a:latin typeface="Arial"/>
              <a:cs typeface="Arial"/>
            </a:endParaRPr>
          </a:p>
          <a:p>
            <a:endParaRPr lang="nl-NL" sz="2000" dirty="0">
              <a:latin typeface="Arial"/>
              <a:cs typeface="Arial"/>
            </a:endParaRPr>
          </a:p>
          <a:p>
            <a:endParaRPr lang="nl-NL" sz="2000" dirty="0">
              <a:latin typeface="Arial"/>
              <a:cs typeface="Arial"/>
            </a:endParaRPr>
          </a:p>
          <a:p>
            <a:endParaRPr lang="nl-NL" sz="2000" dirty="0">
              <a:latin typeface="Arial"/>
              <a:cs typeface="Arial"/>
            </a:endParaRPr>
          </a:p>
          <a:p>
            <a:endParaRPr lang="nl-NL" sz="2000" i="1" dirty="0">
              <a:latin typeface="Arial"/>
              <a:cs typeface="Arial"/>
            </a:endParaRPr>
          </a:p>
          <a:p>
            <a:endParaRPr lang="nl-NL" sz="2000" i="1" dirty="0"/>
          </a:p>
          <a:p>
            <a:endParaRPr lang="nl-NL" sz="2400" dirty="0"/>
          </a:p>
          <a:p>
            <a:endParaRPr lang="nl-NL" sz="2400" dirty="0"/>
          </a:p>
        </p:txBody>
      </p:sp>
      <p:sp>
        <p:nvSpPr>
          <p:cNvPr id="8" name="Tekstvak 7">
            <a:extLst>
              <a:ext uri="{FF2B5EF4-FFF2-40B4-BE49-F238E27FC236}">
                <a16:creationId xmlns:a16="http://schemas.microsoft.com/office/drawing/2014/main" id="{25F830F6-E575-4745-AD91-894CB30E0017}"/>
              </a:ext>
            </a:extLst>
          </p:cNvPr>
          <p:cNvSpPr txBox="1"/>
          <p:nvPr/>
        </p:nvSpPr>
        <p:spPr>
          <a:xfrm>
            <a:off x="640688" y="2495319"/>
            <a:ext cx="10640586" cy="1477328"/>
          </a:xfrm>
          <a:prstGeom prst="rect">
            <a:avLst/>
          </a:prstGeom>
          <a:noFill/>
          <a:ln>
            <a:solidFill>
              <a:schemeClr val="tx1"/>
            </a:solidFill>
          </a:ln>
        </p:spPr>
        <p:txBody>
          <a:bodyPr wrap="square" rtlCol="0">
            <a:spAutoFit/>
          </a:bodyPr>
          <a:lstStyle/>
          <a:p>
            <a:r>
              <a:rPr lang="nl-NL" dirty="0">
                <a:latin typeface="Arial"/>
                <a:cs typeface="Arial"/>
              </a:rPr>
              <a:t>Voorbeeld leeruitkomst: </a:t>
            </a:r>
          </a:p>
          <a:p>
            <a:r>
              <a:rPr lang="nl-NL" dirty="0">
                <a:latin typeface="Arial"/>
                <a:cs typeface="Arial"/>
              </a:rPr>
              <a:t>Pedagogisch bekwaam bij wpl1: </a:t>
            </a:r>
            <a:r>
              <a:rPr lang="nl-NL" i="1" dirty="0">
                <a:latin typeface="Arial"/>
                <a:cs typeface="Arial"/>
              </a:rPr>
              <a:t>"De student maakt contact met leerlingen/studenten. Hij levert een bijdrage aan het creëren van een veilige sfeer door gewenst gedrag en grenzen aan te geven, waarderend feedback te geven en oog te hebben voor de basisbehoeften en ontwikkeling van leerlingen/studenten. Hij bespreekt zijn aanpak met begeleiders.“</a:t>
            </a:r>
          </a:p>
        </p:txBody>
      </p:sp>
      <p:sp>
        <p:nvSpPr>
          <p:cNvPr id="12" name="Tekstvak 11">
            <a:extLst>
              <a:ext uri="{FF2B5EF4-FFF2-40B4-BE49-F238E27FC236}">
                <a16:creationId xmlns:a16="http://schemas.microsoft.com/office/drawing/2014/main" id="{1F7CADB4-01DF-47F3-9FC2-114B9CA1019A}"/>
              </a:ext>
            </a:extLst>
          </p:cNvPr>
          <p:cNvSpPr txBox="1"/>
          <p:nvPr/>
        </p:nvSpPr>
        <p:spPr>
          <a:xfrm>
            <a:off x="750053" y="5094010"/>
            <a:ext cx="10640586" cy="1477328"/>
          </a:xfrm>
          <a:prstGeom prst="rect">
            <a:avLst/>
          </a:prstGeom>
          <a:noFill/>
          <a:ln>
            <a:solidFill>
              <a:schemeClr val="tx1"/>
            </a:solidFill>
          </a:ln>
        </p:spPr>
        <p:txBody>
          <a:bodyPr wrap="square" rtlCol="0">
            <a:spAutoFit/>
          </a:bodyPr>
          <a:lstStyle/>
          <a:p>
            <a:r>
              <a:rPr lang="nl-NL" dirty="0">
                <a:latin typeface="Arial"/>
                <a:cs typeface="Arial"/>
              </a:rPr>
              <a:t>Voorbeeld passend leerdoel:</a:t>
            </a:r>
          </a:p>
          <a:p>
            <a:r>
              <a:rPr lang="nl-NL" i="1" dirty="0">
                <a:latin typeface="Arial"/>
                <a:cs typeface="Arial"/>
              </a:rPr>
              <a:t>“Aan het eind van mijn wpl1 ben ik in staat om tijdens iedere les gewenst gedrag te benoemen en duidelijke grenzen te stellen. Ik vraag mijn wpb en medestudenten om hier wekelijks feedback op te geven’. </a:t>
            </a:r>
          </a:p>
          <a:p>
            <a:endParaRPr lang="nl-NL" i="1" dirty="0">
              <a:latin typeface="Arial"/>
              <a:cs typeface="Arial"/>
            </a:endParaRPr>
          </a:p>
        </p:txBody>
      </p:sp>
      <p:pic>
        <p:nvPicPr>
          <p:cNvPr id="11" name="Audio 10">
            <a:hlinkClick r:id="" action="ppaction://media"/>
            <a:extLst>
              <a:ext uri="{FF2B5EF4-FFF2-40B4-BE49-F238E27FC236}">
                <a16:creationId xmlns:a16="http://schemas.microsoft.com/office/drawing/2014/main" id="{F5C546C7-5A42-4B21-BA38-4EEEDC36A8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8925015"/>
      </p:ext>
    </p:extLst>
  </p:cSld>
  <p:clrMapOvr>
    <a:masterClrMapping/>
  </p:clrMapOvr>
  <mc:AlternateContent xmlns:mc="http://schemas.openxmlformats.org/markup-compatibility/2006" xmlns:p14="http://schemas.microsoft.com/office/powerpoint/2010/main">
    <mc:Choice Requires="p14">
      <p:transition spd="slow" p14:dur="2000" advTm="73104"/>
    </mc:Choice>
    <mc:Fallback xmlns="">
      <p:transition spd="slow" advTm="73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37019-5B9D-4E76-8364-20EBE13F67DF}"/>
              </a:ext>
            </a:extLst>
          </p:cNvPr>
          <p:cNvSpPr>
            <a:spLocks noGrp="1"/>
          </p:cNvSpPr>
          <p:nvPr>
            <p:ph type="title"/>
          </p:nvPr>
        </p:nvSpPr>
        <p:spPr/>
        <p:txBody>
          <a:bodyPr/>
          <a:lstStyle/>
          <a:p>
            <a:r>
              <a:rPr lang="nl-NL" dirty="0">
                <a:cs typeface="Arial"/>
              </a:rPr>
              <a:t>Groeidossier</a:t>
            </a:r>
            <a:endParaRPr lang="nl-NL"/>
          </a:p>
        </p:txBody>
      </p:sp>
      <p:sp>
        <p:nvSpPr>
          <p:cNvPr id="3" name="Tijdelijke aanduiding voor tekst 2">
            <a:extLst>
              <a:ext uri="{FF2B5EF4-FFF2-40B4-BE49-F238E27FC236}">
                <a16:creationId xmlns:a16="http://schemas.microsoft.com/office/drawing/2014/main" id="{4D920C5A-C717-4D79-BE9D-F01973A50C57}"/>
              </a:ext>
            </a:extLst>
          </p:cNvPr>
          <p:cNvSpPr>
            <a:spLocks noGrp="1"/>
          </p:cNvSpPr>
          <p:nvPr>
            <p:ph type="body" sz="quarter" idx="12"/>
          </p:nvPr>
        </p:nvSpPr>
        <p:spPr>
          <a:xfrm>
            <a:off x="754743" y="1534787"/>
            <a:ext cx="10856686" cy="5141784"/>
          </a:xfrm>
        </p:spPr>
        <p:txBody>
          <a:bodyPr vert="horz" lIns="91440" tIns="45720" rIns="91440" bIns="45720" rtlCol="0" anchor="t">
            <a:normAutofit fontScale="77500" lnSpcReduction="20000"/>
          </a:bodyPr>
          <a:lstStyle/>
          <a:p>
            <a:r>
              <a:rPr lang="nl-NL" sz="2600" dirty="0">
                <a:latin typeface="Arial"/>
                <a:cs typeface="Arial"/>
              </a:rPr>
              <a:t>Het groeidossier is een middel om de ontwikkeling van de student zichtbaar te maken en om daar de dialoog over te voeren.</a:t>
            </a:r>
          </a:p>
          <a:p>
            <a:endParaRPr lang="nl-NL" sz="2600" dirty="0"/>
          </a:p>
          <a:p>
            <a:r>
              <a:rPr lang="nl-NL" sz="2600" dirty="0">
                <a:latin typeface="Arial"/>
                <a:cs typeface="Arial"/>
              </a:rPr>
              <a:t>Bedoeling</a:t>
            </a:r>
          </a:p>
          <a:p>
            <a:pPr marL="285750" indent="-285750">
              <a:buFont typeface="Arial"/>
              <a:buChar char="•"/>
            </a:pPr>
            <a:r>
              <a:rPr lang="nl-NL" sz="2600" dirty="0">
                <a:latin typeface="Arial"/>
                <a:cs typeface="Arial"/>
              </a:rPr>
              <a:t>Zelfsturing stimuleren</a:t>
            </a:r>
          </a:p>
          <a:p>
            <a:pPr marL="285750" indent="-285750">
              <a:buFont typeface="Arial"/>
              <a:buChar char="•"/>
            </a:pPr>
            <a:r>
              <a:rPr lang="nl-NL" sz="2600" dirty="0">
                <a:latin typeface="Arial"/>
                <a:cs typeface="Arial"/>
              </a:rPr>
              <a:t>Aansluiting tussen leeromgevingen (bijvoorbeeld tussen het werken in de praktijk en kennisoverdracht) bewerkstelligen.</a:t>
            </a:r>
          </a:p>
          <a:p>
            <a:pPr marL="285750" indent="-285750">
              <a:buFont typeface="Arial"/>
              <a:buChar char="•"/>
            </a:pPr>
            <a:r>
              <a:rPr lang="nl-NL" sz="2600" dirty="0">
                <a:latin typeface="Arial"/>
                <a:cs typeface="Arial"/>
              </a:rPr>
              <a:t>Feedbackcultuur stimuleren</a:t>
            </a:r>
          </a:p>
          <a:p>
            <a:endParaRPr lang="nl-NL" sz="2600" dirty="0"/>
          </a:p>
          <a:p>
            <a:r>
              <a:rPr lang="nl-NL" sz="2600" dirty="0">
                <a:latin typeface="Arial"/>
                <a:cs typeface="Arial"/>
              </a:rPr>
              <a:t>Inhoud</a:t>
            </a:r>
          </a:p>
          <a:p>
            <a:pPr marL="285750" indent="-285750">
              <a:buFont typeface="Arial"/>
              <a:buChar char="•"/>
            </a:pPr>
            <a:r>
              <a:rPr lang="nl-NL" sz="2600" dirty="0">
                <a:latin typeface="Arial"/>
                <a:cs typeface="Arial"/>
              </a:rPr>
              <a:t>Studenten bouwen een rijk en actueel groeidossier</a:t>
            </a:r>
          </a:p>
          <a:p>
            <a:pPr marL="285750" indent="-285750">
              <a:buFont typeface="Arial"/>
              <a:buChar char="•"/>
            </a:pPr>
            <a:r>
              <a:rPr lang="nl-NL" sz="2600" dirty="0">
                <a:latin typeface="Arial"/>
                <a:cs typeface="Arial"/>
              </a:rPr>
              <a:t>Studenten vragen feedback aan </a:t>
            </a:r>
            <a:r>
              <a:rPr lang="nl-NL" sz="2600" dirty="0" err="1">
                <a:latin typeface="Arial"/>
                <a:cs typeface="Arial"/>
              </a:rPr>
              <a:t>peers</a:t>
            </a:r>
            <a:r>
              <a:rPr lang="nl-NL" sz="2600" dirty="0">
                <a:latin typeface="Arial"/>
                <a:cs typeface="Arial"/>
              </a:rPr>
              <a:t> en begeleiders</a:t>
            </a:r>
          </a:p>
          <a:p>
            <a:pPr marL="285750" indent="-285750">
              <a:buFont typeface="Arial"/>
              <a:buChar char="•"/>
            </a:pPr>
            <a:r>
              <a:rPr lang="nl-NL" sz="2600" dirty="0">
                <a:latin typeface="Arial"/>
                <a:cs typeface="Arial"/>
              </a:rPr>
              <a:t>Begeleiders geven regelmatig feedback en stellen vragen om de student te helpen nadenken over de waarde van de geplaatste informatie t.a.v. de ontwikkeling</a:t>
            </a:r>
          </a:p>
          <a:p>
            <a:endParaRPr lang="nl-NL" sz="2600" dirty="0"/>
          </a:p>
          <a:p>
            <a:r>
              <a:rPr lang="nl-NL" sz="2600" dirty="0">
                <a:latin typeface="Arial"/>
                <a:cs typeface="Arial"/>
              </a:rPr>
              <a:t>Vorm</a:t>
            </a:r>
          </a:p>
          <a:p>
            <a:pPr marL="285750" indent="-285750">
              <a:buFont typeface="Arial"/>
              <a:buChar char="•"/>
            </a:pPr>
            <a:r>
              <a:rPr lang="nl-NL" sz="2600" dirty="0"/>
              <a:t>Zowel studenten als begeleiders maken gebruik van het programma ‘</a:t>
            </a:r>
            <a:r>
              <a:rPr lang="nl-NL" sz="2600" dirty="0" err="1"/>
              <a:t>Bulb</a:t>
            </a:r>
            <a:r>
              <a:rPr lang="nl-NL" sz="2600" dirty="0"/>
              <a:t>’</a:t>
            </a:r>
          </a:p>
          <a:p>
            <a:pPr marL="285750" indent="-285750">
              <a:buFont typeface="Arial"/>
              <a:buChar char="•"/>
            </a:pPr>
            <a:r>
              <a:rPr lang="nl-NL" sz="2600" dirty="0"/>
              <a:t>Studenten en begeleiders ontvangen een uitnodiging om een account aan te maken.</a:t>
            </a:r>
          </a:p>
          <a:p>
            <a:pPr marL="285750" indent="-285750">
              <a:buFont typeface="Arial"/>
              <a:buChar char="•"/>
            </a:pPr>
            <a:r>
              <a:rPr lang="nl-NL" sz="2600" dirty="0"/>
              <a:t>Meer informatie over de werkwijze is te vinden in de ‘handleiding groeidossier’</a:t>
            </a:r>
          </a:p>
          <a:p>
            <a:endParaRPr lang="nl-NL" dirty="0"/>
          </a:p>
        </p:txBody>
      </p:sp>
      <p:pic>
        <p:nvPicPr>
          <p:cNvPr id="6" name="Audio 5">
            <a:hlinkClick r:id="" action="ppaction://media"/>
            <a:extLst>
              <a:ext uri="{FF2B5EF4-FFF2-40B4-BE49-F238E27FC236}">
                <a16:creationId xmlns:a16="http://schemas.microsoft.com/office/drawing/2014/main" id="{0BDD28A5-FF5E-4EFB-92D5-16013B5B7C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2656125"/>
      </p:ext>
    </p:extLst>
  </p:cSld>
  <p:clrMapOvr>
    <a:masterClrMapping/>
  </p:clrMapOvr>
  <mc:AlternateContent xmlns:mc="http://schemas.openxmlformats.org/markup-compatibility/2006" xmlns:p14="http://schemas.microsoft.com/office/powerpoint/2010/main">
    <mc:Choice Requires="p14">
      <p:transition spd="slow" p14:dur="2000" advTm="54343"/>
    </mc:Choice>
    <mc:Fallback xmlns="">
      <p:transition spd="slow" advTm="5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EB0C4-9089-4A2D-A3F7-D8AA026AAD3C}"/>
              </a:ext>
            </a:extLst>
          </p:cNvPr>
          <p:cNvSpPr>
            <a:spLocks noGrp="1"/>
          </p:cNvSpPr>
          <p:nvPr>
            <p:ph type="title"/>
          </p:nvPr>
        </p:nvSpPr>
        <p:spPr/>
        <p:txBody>
          <a:bodyPr/>
          <a:lstStyle/>
          <a:p>
            <a:r>
              <a:rPr lang="nl-NL" dirty="0"/>
              <a:t>De gesprekscyclus</a:t>
            </a:r>
          </a:p>
        </p:txBody>
      </p:sp>
      <p:sp>
        <p:nvSpPr>
          <p:cNvPr id="3" name="Tijdelijke aanduiding voor tekst 2">
            <a:extLst>
              <a:ext uri="{FF2B5EF4-FFF2-40B4-BE49-F238E27FC236}">
                <a16:creationId xmlns:a16="http://schemas.microsoft.com/office/drawing/2014/main" id="{1EF2D2DA-CC7E-48BF-B672-E47B42727496}"/>
              </a:ext>
            </a:extLst>
          </p:cNvPr>
          <p:cNvSpPr>
            <a:spLocks noGrp="1"/>
          </p:cNvSpPr>
          <p:nvPr>
            <p:ph type="body" sz="quarter" idx="12"/>
          </p:nvPr>
        </p:nvSpPr>
        <p:spPr/>
        <p:txBody>
          <a:bodyPr/>
          <a:lstStyle/>
          <a:p>
            <a:endParaRPr lang="nl-NL"/>
          </a:p>
        </p:txBody>
      </p:sp>
      <p:pic>
        <p:nvPicPr>
          <p:cNvPr id="7" name="Audio 6">
            <a:hlinkClick r:id="" action="ppaction://media"/>
            <a:extLst>
              <a:ext uri="{FF2B5EF4-FFF2-40B4-BE49-F238E27FC236}">
                <a16:creationId xmlns:a16="http://schemas.microsoft.com/office/drawing/2014/main" id="{8998AD67-1B37-4546-8353-A756C4FA43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6956853"/>
      </p:ext>
    </p:extLst>
  </p:cSld>
  <p:clrMapOvr>
    <a:masterClrMapping/>
  </p:clrMapOvr>
  <mc:AlternateContent xmlns:mc="http://schemas.openxmlformats.org/markup-compatibility/2006" xmlns:p14="http://schemas.microsoft.com/office/powerpoint/2010/main">
    <mc:Choice Requires="p14">
      <p:transition spd="slow" p14:dur="2000" advTm="5769"/>
    </mc:Choice>
    <mc:Fallback xmlns="">
      <p:transition spd="slow" advTm="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CB52A3C-75AA-404E-A79B-2C6480C50C51}"/>
              </a:ext>
            </a:extLst>
          </p:cNvPr>
          <p:cNvPicPr>
            <a:picLocks noChangeAspect="1"/>
          </p:cNvPicPr>
          <p:nvPr/>
        </p:nvPicPr>
        <p:blipFill>
          <a:blip r:embed="rId5"/>
          <a:stretch>
            <a:fillRect/>
          </a:stretch>
        </p:blipFill>
        <p:spPr>
          <a:xfrm>
            <a:off x="1036538" y="301969"/>
            <a:ext cx="9988296" cy="5894832"/>
          </a:xfrm>
          <a:prstGeom prst="rect">
            <a:avLst/>
          </a:prstGeom>
        </p:spPr>
      </p:pic>
      <p:pic>
        <p:nvPicPr>
          <p:cNvPr id="9" name="Audio 8">
            <a:hlinkClick r:id="" action="ppaction://media"/>
            <a:extLst>
              <a:ext uri="{FF2B5EF4-FFF2-40B4-BE49-F238E27FC236}">
                <a16:creationId xmlns:a16="http://schemas.microsoft.com/office/drawing/2014/main" id="{FD018DE3-BB0C-4681-9540-F44EFEBBB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44522765"/>
      </p:ext>
    </p:extLst>
  </p:cSld>
  <p:clrMapOvr>
    <a:masterClrMapping/>
  </p:clrMapOvr>
  <mc:AlternateContent xmlns:mc="http://schemas.openxmlformats.org/markup-compatibility/2006">
    <mc:Choice xmlns:p14="http://schemas.microsoft.com/office/powerpoint/2010/main" Requires="p14">
      <p:transition spd="slow" p14:dur="2000" advTm="63370"/>
    </mc:Choice>
    <mc:Fallback>
      <p:transition spd="slow" advTm="63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C3A27BE-ECEA-4E95-87C8-4EDF9FE1BEBA}"/>
              </a:ext>
            </a:extLst>
          </p:cNvPr>
          <p:cNvSpPr>
            <a:spLocks noGrp="1"/>
          </p:cNvSpPr>
          <p:nvPr>
            <p:ph type="title"/>
          </p:nvPr>
        </p:nvSpPr>
        <p:spPr/>
        <p:txBody>
          <a:bodyPr>
            <a:normAutofit/>
          </a:bodyPr>
          <a:lstStyle/>
          <a:p>
            <a:r>
              <a:rPr lang="nl-NL" sz="3600"/>
              <a:t>De voorbereiding vooraf..</a:t>
            </a:r>
            <a:endParaRPr lang="en-NL" sz="3600"/>
          </a:p>
        </p:txBody>
      </p:sp>
      <p:sp>
        <p:nvSpPr>
          <p:cNvPr id="4" name="Tijdelijke aanduiding voor tekst 3">
            <a:extLst>
              <a:ext uri="{FF2B5EF4-FFF2-40B4-BE49-F238E27FC236}">
                <a16:creationId xmlns:a16="http://schemas.microsoft.com/office/drawing/2014/main" id="{479F5904-D475-46CE-A5B8-7ADD2B399602}"/>
              </a:ext>
            </a:extLst>
          </p:cNvPr>
          <p:cNvSpPr>
            <a:spLocks noGrp="1"/>
          </p:cNvSpPr>
          <p:nvPr>
            <p:ph type="body" sz="quarter" idx="12"/>
          </p:nvPr>
        </p:nvSpPr>
        <p:spPr>
          <a:xfrm>
            <a:off x="844295" y="1534788"/>
            <a:ext cx="10385679" cy="4648200"/>
          </a:xfrm>
        </p:spPr>
        <p:txBody>
          <a:bodyPr>
            <a:normAutofit/>
          </a:bodyPr>
          <a:lstStyle/>
          <a:p>
            <a:pPr marL="342900" indent="-342900">
              <a:buChar char="•"/>
            </a:pPr>
            <a:r>
              <a:rPr lang="nl-NL" sz="2000" dirty="0">
                <a:latin typeface="Arial"/>
                <a:cs typeface="Arial"/>
              </a:rPr>
              <a:t>Betrokkenen lezen en/ of bekijken relevante stage-informatie op de site van Bureau Extern: BE-&gt;studenten-&gt; jouw stage-informatie:</a:t>
            </a:r>
          </a:p>
          <a:p>
            <a:pPr marL="702310" lvl="1" indent="-342900"/>
            <a:r>
              <a:rPr lang="nl-NL" sz="1700" dirty="0">
                <a:latin typeface="Arial"/>
                <a:cs typeface="Arial"/>
              </a:rPr>
              <a:t>Handleiding</a:t>
            </a:r>
          </a:p>
          <a:p>
            <a:pPr marL="702310" lvl="1" indent="-342900"/>
            <a:r>
              <a:rPr lang="nl-NL" sz="1700" dirty="0">
                <a:latin typeface="Arial"/>
                <a:cs typeface="Arial"/>
              </a:rPr>
              <a:t>Beoordelingsformulier met de leeruitkomsten</a:t>
            </a:r>
          </a:p>
          <a:p>
            <a:endParaRPr lang="nl-NL" sz="2000" dirty="0">
              <a:latin typeface="Arial"/>
              <a:cs typeface="Arial"/>
            </a:endParaRPr>
          </a:p>
          <a:p>
            <a:pPr marL="342900" indent="-342900">
              <a:buChar char="•"/>
            </a:pPr>
            <a:r>
              <a:rPr lang="nl-NL" sz="2000" dirty="0">
                <a:latin typeface="Arial"/>
                <a:cs typeface="Arial"/>
              </a:rPr>
              <a:t>Studenten denken vooraf na over waar hun belangrijkste ontwikkelpunten zitten t.o.v. de leeruitkomsten</a:t>
            </a:r>
          </a:p>
          <a:p>
            <a:endParaRPr lang="nl-NL" sz="2000" dirty="0">
              <a:highlight>
                <a:srgbClr val="FFFF00"/>
              </a:highlight>
              <a:latin typeface="Arial"/>
              <a:cs typeface="Arial"/>
            </a:endParaRPr>
          </a:p>
          <a:p>
            <a:pPr marL="342900" indent="-342900">
              <a:buFont typeface="Arial" panose="020B0604020202020204" pitchFamily="34" charset="0"/>
              <a:buChar char="•"/>
            </a:pPr>
            <a:r>
              <a:rPr lang="nl-NL" sz="2000" dirty="0">
                <a:latin typeface="Arial"/>
                <a:cs typeface="Arial"/>
              </a:rPr>
              <a:t>De scholen denken na over wat hun context bijzonder maakt en welke leermogelijkheden er zijn. </a:t>
            </a:r>
            <a:endParaRPr lang="nl-NL" sz="2000" dirty="0">
              <a:highlight>
                <a:srgbClr val="FFFF00"/>
              </a:highlight>
              <a:latin typeface="Arial"/>
              <a:cs typeface="Arial"/>
            </a:endParaRPr>
          </a:p>
          <a:p>
            <a:endParaRPr lang="en-NL" dirty="0"/>
          </a:p>
        </p:txBody>
      </p:sp>
      <p:pic>
        <p:nvPicPr>
          <p:cNvPr id="6" name="Audio 5">
            <a:hlinkClick r:id="" action="ppaction://media"/>
            <a:extLst>
              <a:ext uri="{FF2B5EF4-FFF2-40B4-BE49-F238E27FC236}">
                <a16:creationId xmlns:a16="http://schemas.microsoft.com/office/drawing/2014/main" id="{6DB0030B-F38E-441A-9329-BF4BBDB742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7359230"/>
      </p:ext>
    </p:extLst>
  </p:cSld>
  <p:clrMapOvr>
    <a:masterClrMapping/>
  </p:clrMapOvr>
  <mc:AlternateContent xmlns:mc="http://schemas.openxmlformats.org/markup-compatibility/2006" xmlns:p14="http://schemas.microsoft.com/office/powerpoint/2010/main">
    <mc:Choice Requires="p14">
      <p:transition spd="slow" p14:dur="2000" advTm="25069"/>
    </mc:Choice>
    <mc:Fallback xmlns="">
      <p:transition spd="slow" advTm="25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94958-151D-4022-A139-FD169F65415D}"/>
              </a:ext>
            </a:extLst>
          </p:cNvPr>
          <p:cNvSpPr>
            <a:spLocks noGrp="1"/>
          </p:cNvSpPr>
          <p:nvPr>
            <p:ph type="title"/>
          </p:nvPr>
        </p:nvSpPr>
        <p:spPr/>
        <p:txBody>
          <a:bodyPr>
            <a:normAutofit/>
          </a:bodyPr>
          <a:lstStyle/>
          <a:p>
            <a:r>
              <a:rPr lang="nl-NL" sz="3600" dirty="0"/>
              <a:t>1. Kennismakingsgesprek</a:t>
            </a:r>
            <a:endParaRPr lang="en-NL" sz="3600" dirty="0"/>
          </a:p>
        </p:txBody>
      </p:sp>
      <p:sp>
        <p:nvSpPr>
          <p:cNvPr id="3" name="Tijdelijke aanduiding voor tekst 2">
            <a:extLst>
              <a:ext uri="{FF2B5EF4-FFF2-40B4-BE49-F238E27FC236}">
                <a16:creationId xmlns:a16="http://schemas.microsoft.com/office/drawing/2014/main" id="{C6F4BC2B-361A-4986-8C70-42FCBC0F6FE4}"/>
              </a:ext>
            </a:extLst>
          </p:cNvPr>
          <p:cNvSpPr>
            <a:spLocks noGrp="1"/>
          </p:cNvSpPr>
          <p:nvPr>
            <p:ph type="body" sz="quarter" idx="12"/>
          </p:nvPr>
        </p:nvSpPr>
        <p:spPr/>
        <p:txBody>
          <a:bodyPr vert="horz" lIns="91440" tIns="45720" rIns="91440" bIns="45720" rtlCol="0" anchor="t">
            <a:normAutofit/>
          </a:bodyPr>
          <a:lstStyle/>
          <a:p>
            <a:r>
              <a:rPr lang="nl-NL" dirty="0">
                <a:latin typeface="Arial"/>
                <a:cs typeface="Arial"/>
              </a:rPr>
              <a:t>Tijdens het kennismakingsgesprek krijgen de opleiders een eerste beeld van de student en krijgt de student een eerste beeld van opleiders. Daarnaast worden er praktische  afspraken gemaakt in algemene zin. </a:t>
            </a:r>
          </a:p>
          <a:p>
            <a:endParaRPr lang="nl-NL" dirty="0">
              <a:latin typeface="Arial"/>
              <a:cs typeface="Arial"/>
            </a:endParaRPr>
          </a:p>
          <a:p>
            <a:r>
              <a:rPr lang="nl-NL" dirty="0">
                <a:latin typeface="Arial"/>
                <a:cs typeface="Arial"/>
              </a:rPr>
              <a:t>Denk bijvoorbeeld aan:</a:t>
            </a:r>
          </a:p>
          <a:p>
            <a:pPr marL="342900" indent="-342900">
              <a:buFontTx/>
              <a:buChar char="-"/>
            </a:pPr>
            <a:endParaRPr lang="nl-NL" dirty="0">
              <a:latin typeface="Arial"/>
              <a:cs typeface="Arial"/>
            </a:endParaRPr>
          </a:p>
          <a:p>
            <a:pPr marL="342900" indent="-342900">
              <a:buChar char="•"/>
            </a:pPr>
            <a:r>
              <a:rPr lang="nl-NL" dirty="0">
                <a:latin typeface="Arial"/>
                <a:cs typeface="Arial"/>
              </a:rPr>
              <a:t>Wat is je ervaring in voorgaande stage? Hoe was de begeleiding? Welke begeleiding past bij jou?</a:t>
            </a:r>
          </a:p>
          <a:p>
            <a:pPr marL="342900" indent="-342900">
              <a:buChar char="•"/>
            </a:pPr>
            <a:r>
              <a:rPr lang="nl-NL" dirty="0">
                <a:latin typeface="Arial"/>
                <a:cs typeface="Arial"/>
              </a:rPr>
              <a:t>Welke dagen ben je aanwezig;</a:t>
            </a:r>
            <a:endParaRPr lang="nl-NL" dirty="0"/>
          </a:p>
          <a:p>
            <a:pPr marL="342900" indent="-342900">
              <a:buFont typeface="Arial"/>
              <a:buChar char="•"/>
            </a:pPr>
            <a:r>
              <a:rPr lang="nl-NL" dirty="0"/>
              <a:t>Welke klassen geef je les;</a:t>
            </a:r>
          </a:p>
          <a:p>
            <a:pPr marL="342900" indent="-342900">
              <a:buFont typeface="Arial"/>
              <a:buChar char="•"/>
            </a:pPr>
            <a:r>
              <a:rPr lang="nl-NL" dirty="0"/>
              <a:t>Welke momenten worden ingepland om te evalueren; </a:t>
            </a:r>
          </a:p>
          <a:p>
            <a:pPr marL="342900" indent="-342900">
              <a:buFont typeface="Arial"/>
              <a:buChar char="•"/>
            </a:pPr>
            <a:r>
              <a:rPr lang="nl-NL" dirty="0"/>
              <a:t>Welke overige informatie is belangrijk om uit te wisselen?</a:t>
            </a:r>
          </a:p>
          <a:p>
            <a:pPr marL="342900" indent="-342900">
              <a:buFont typeface="Arial"/>
              <a:buChar char="•"/>
            </a:pPr>
            <a:endParaRPr lang="nl-NL" dirty="0"/>
          </a:p>
        </p:txBody>
      </p:sp>
      <p:pic>
        <p:nvPicPr>
          <p:cNvPr id="7" name="Audio 6">
            <a:hlinkClick r:id="" action="ppaction://media"/>
            <a:extLst>
              <a:ext uri="{FF2B5EF4-FFF2-40B4-BE49-F238E27FC236}">
                <a16:creationId xmlns:a16="http://schemas.microsoft.com/office/drawing/2014/main" id="{FB90A52E-BB91-49CF-894C-449DB8EBDF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Tekstvak 3">
            <a:extLst>
              <a:ext uri="{FF2B5EF4-FFF2-40B4-BE49-F238E27FC236}">
                <a16:creationId xmlns:a16="http://schemas.microsoft.com/office/drawing/2014/main" id="{627971C8-7BEF-4BFC-A264-C74CE915A3D4}"/>
              </a:ext>
            </a:extLst>
          </p:cNvPr>
          <p:cNvSpPr txBox="1"/>
          <p:nvPr/>
        </p:nvSpPr>
        <p:spPr>
          <a:xfrm>
            <a:off x="844296" y="6043288"/>
            <a:ext cx="7772400" cy="338554"/>
          </a:xfrm>
          <a:prstGeom prst="rect">
            <a:avLst/>
          </a:prstGeom>
          <a:noFill/>
        </p:spPr>
        <p:txBody>
          <a:bodyPr wrap="square" rtlCol="0">
            <a:spAutoFit/>
          </a:bodyPr>
          <a:lstStyle/>
          <a:p>
            <a:r>
              <a:rPr lang="nl-NL" sz="1600" b="1" dirty="0">
                <a:solidFill>
                  <a:srgbClr val="E50856"/>
                </a:solidFill>
                <a:latin typeface="Avenir Next Condensed"/>
                <a:ea typeface="+mj-ea"/>
                <a:cs typeface="Arial" panose="020B0604020202020204" pitchFamily="34" charset="0"/>
              </a:rPr>
              <a:t>kennismakingsgesprek</a:t>
            </a:r>
            <a:r>
              <a:rPr lang="nl-NL" sz="1600" dirty="0">
                <a:solidFill>
                  <a:srgbClr val="E50856"/>
                </a:solidFill>
                <a:latin typeface="Avenir Next Condensed"/>
                <a:ea typeface="+mj-ea"/>
                <a:cs typeface="Arial" panose="020B0604020202020204" pitchFamily="34" charset="0"/>
              </a:rPr>
              <a:t> – startgesprek – tussenevaluatie – eindbeoordeling </a:t>
            </a:r>
          </a:p>
        </p:txBody>
      </p:sp>
    </p:spTree>
    <p:extLst>
      <p:ext uri="{BB962C8B-B14F-4D97-AF65-F5344CB8AC3E}">
        <p14:creationId xmlns:p14="http://schemas.microsoft.com/office/powerpoint/2010/main" val="1624902891"/>
      </p:ext>
    </p:extLst>
  </p:cSld>
  <p:clrMapOvr>
    <a:masterClrMapping/>
  </p:clrMapOvr>
  <mc:AlternateContent xmlns:mc="http://schemas.openxmlformats.org/markup-compatibility/2006" xmlns:p14="http://schemas.microsoft.com/office/powerpoint/2010/main">
    <mc:Choice Requires="p14">
      <p:transition spd="slow" p14:dur="2000" advTm="31464"/>
    </mc:Choice>
    <mc:Fallback xmlns="">
      <p:transition spd="slow" advTm="31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A breed wi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eed_wit_v4" id="{9A12BDB5-8A6F-F848-AD51-80984DC1F264}" vid="{22027339-6D5E-B64B-A391-99728E79C976}"/>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9A1EDFE80EFE469C1980B3E949D614" ma:contentTypeVersion="11" ma:contentTypeDescription="Een nieuw document maken." ma:contentTypeScope="" ma:versionID="65d9bf567a55091e95bcbf5cb1ba5d54">
  <xsd:schema xmlns:xsd="http://www.w3.org/2001/XMLSchema" xmlns:xs="http://www.w3.org/2001/XMLSchema" xmlns:p="http://schemas.microsoft.com/office/2006/metadata/properties" xmlns:ns3="da73304f-5c8d-43e1-9199-4b44297b6cab" xmlns:ns4="2c5a451c-c627-4caf-8178-81a3c92f8375" targetNamespace="http://schemas.microsoft.com/office/2006/metadata/properties" ma:root="true" ma:fieldsID="da03a16421f9b0862477287d394d2f09" ns3:_="" ns4:_="">
    <xsd:import namespace="da73304f-5c8d-43e1-9199-4b44297b6cab"/>
    <xsd:import namespace="2c5a451c-c627-4caf-8178-81a3c92f837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73304f-5c8d-43e1-9199-4b44297b6c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5a451c-c627-4caf-8178-81a3c92f8375"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SharingHintHash" ma:index="15"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70BE8F-EA3F-4BEF-9231-AD7AED2579C3}">
  <ds:schemaRefs>
    <ds:schemaRef ds:uri="http://schemas.microsoft.com/sharepoint/v3/contenttype/forms"/>
  </ds:schemaRefs>
</ds:datastoreItem>
</file>

<file path=customXml/itemProps2.xml><?xml version="1.0" encoding="utf-8"?>
<ds:datastoreItem xmlns:ds="http://schemas.openxmlformats.org/officeDocument/2006/customXml" ds:itemID="{B0759AA0-5391-4BF3-924B-C9A29364567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c5a451c-c627-4caf-8178-81a3c92f8375"/>
    <ds:schemaRef ds:uri="http://purl.org/dc/elements/1.1/"/>
    <ds:schemaRef ds:uri="http://schemas.microsoft.com/office/2006/metadata/properties"/>
    <ds:schemaRef ds:uri="da73304f-5c8d-43e1-9199-4b44297b6cab"/>
    <ds:schemaRef ds:uri="http://www.w3.org/XML/1998/namespace"/>
    <ds:schemaRef ds:uri="http://purl.org/dc/dcmitype/"/>
  </ds:schemaRefs>
</ds:datastoreItem>
</file>

<file path=customXml/itemProps3.xml><?xml version="1.0" encoding="utf-8"?>
<ds:datastoreItem xmlns:ds="http://schemas.openxmlformats.org/officeDocument/2006/customXml" ds:itemID="{A42841C8-A767-4C05-B7C2-32BF106A6A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73304f-5c8d-43e1-9199-4b44297b6cab"/>
    <ds:schemaRef ds:uri="2c5a451c-c627-4caf-8178-81a3c92f83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1112</Words>
  <Application>Microsoft Office PowerPoint</Application>
  <PresentationFormat>Breedbeeld</PresentationFormat>
  <Paragraphs>203</Paragraphs>
  <Slides>19</Slides>
  <Notes>10</Notes>
  <HiddenSlides>0</HiddenSlides>
  <MMClips>19</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19</vt:i4>
      </vt:variant>
    </vt:vector>
  </HeadingPairs>
  <TitlesOfParts>
    <vt:vector size="24" baseType="lpstr">
      <vt:lpstr>Arial</vt:lpstr>
      <vt:lpstr>Arial,Sans-Serif</vt:lpstr>
      <vt:lpstr>Avenir Next Condensed</vt:lpstr>
      <vt:lpstr>Calibri</vt:lpstr>
      <vt:lpstr>A breed wit</vt:lpstr>
      <vt:lpstr>PowerPoint-presentatie</vt:lpstr>
      <vt:lpstr>Van competenties  bekwaamheden </vt:lpstr>
      <vt:lpstr>Werkwijze werkplekleren</vt:lpstr>
      <vt:lpstr>      Leeruitkomst versus leerdoel </vt:lpstr>
      <vt:lpstr>Groeidossier</vt:lpstr>
      <vt:lpstr>De gesprekscyclus</vt:lpstr>
      <vt:lpstr>PowerPoint-presentatie</vt:lpstr>
      <vt:lpstr>De voorbereiding vooraf..</vt:lpstr>
      <vt:lpstr>1. Kennismakingsgesprek</vt:lpstr>
      <vt:lpstr>2. Startgesprek: bedoeling en invulling</vt:lpstr>
      <vt:lpstr>2. Startgesprek: kaders voor het gesprek</vt:lpstr>
      <vt:lpstr>2. Startgesprek: voorbeelden van vragen</vt:lpstr>
      <vt:lpstr>2. Startgesprek: organisatie</vt:lpstr>
      <vt:lpstr>   Van startgesprek naar tussenevaluatie </vt:lpstr>
      <vt:lpstr>3. Tussenevaluatie</vt:lpstr>
      <vt:lpstr>   Van tussenevaluatie naar eindbeoordeling </vt:lpstr>
      <vt:lpstr>4. Eindbeoordeling</vt:lpstr>
      <vt:lpstr>Na de eindbeoordeling</vt:lpstr>
      <vt:lpstr>Website van Bureau Extern: extra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Vossenberg Marianne</dc:creator>
  <cp:lastModifiedBy>Vossenberg Marianne</cp:lastModifiedBy>
  <cp:revision>391</cp:revision>
  <dcterms:created xsi:type="dcterms:W3CDTF">2020-06-11T12:01:23Z</dcterms:created>
  <dcterms:modified xsi:type="dcterms:W3CDTF">2020-06-26T11:41:09Z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0x010100B49A1EDFE80EFE469C1980B3E949D614</vt:lpwstr>
  </property>
</Properties>
</file>