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sldIdLst>
    <p:sldId id="258"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89DE0A-CB20-2E48-8E4E-BCCEB54C0EFE}" v="2987" dt="2024-10-16T12:42:48.0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970"/>
    <p:restoredTop sz="94719"/>
  </p:normalViewPr>
  <p:slideViewPr>
    <p:cSldViewPr snapToGrid="0">
      <p:cViewPr>
        <p:scale>
          <a:sx n="120" d="100"/>
          <a:sy n="120" d="100"/>
        </p:scale>
        <p:origin x="107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jnierse,  C." userId="39031118-1ed6-4fc2-a619-ae90d8a42f71" providerId="ADAL" clId="{A75DF6F9-C9AF-4ADF-B2B0-F65E85D7FD99}"/>
    <pc:docChg chg="custSel modSld">
      <pc:chgData name="Reijnierse,  C." userId="39031118-1ed6-4fc2-a619-ae90d8a42f71" providerId="ADAL" clId="{A75DF6F9-C9AF-4ADF-B2B0-F65E85D7FD99}" dt="2020-07-14T14:42:50.995" v="18" actId="478"/>
      <pc:docMkLst>
        <pc:docMk/>
      </pc:docMkLst>
      <pc:sldChg chg="delSp modSp mod">
        <pc:chgData name="Reijnierse,  C." userId="39031118-1ed6-4fc2-a619-ae90d8a42f71" providerId="ADAL" clId="{A75DF6F9-C9AF-4ADF-B2B0-F65E85D7FD99}" dt="2020-07-14T14:42:50.995" v="18" actId="478"/>
        <pc:sldMkLst>
          <pc:docMk/>
          <pc:sldMk cId="3106190707" sldId="258"/>
        </pc:sldMkLst>
        <pc:spChg chg="mod">
          <ac:chgData name="Reijnierse,  C." userId="39031118-1ed6-4fc2-a619-ae90d8a42f71" providerId="ADAL" clId="{A75DF6F9-C9AF-4ADF-B2B0-F65E85D7FD99}" dt="2020-07-14T14:42:10.557" v="14"/>
          <ac:spMkLst>
            <pc:docMk/>
            <pc:sldMk cId="3106190707" sldId="258"/>
            <ac:spMk id="2" creationId="{9632E9F9-BE2C-457B-9E73-A33D0DB3351B}"/>
          </ac:spMkLst>
        </pc:spChg>
        <pc:spChg chg="del">
          <ac:chgData name="Reijnierse,  C." userId="39031118-1ed6-4fc2-a619-ae90d8a42f71" providerId="ADAL" clId="{A75DF6F9-C9AF-4ADF-B2B0-F65E85D7FD99}" dt="2020-07-14T14:42:50.995" v="18" actId="478"/>
          <ac:spMkLst>
            <pc:docMk/>
            <pc:sldMk cId="3106190707" sldId="258"/>
            <ac:spMk id="5" creationId="{9CDBD84A-C93F-40C0-B91A-2EDD3197AF22}"/>
          </ac:spMkLst>
        </pc:spChg>
        <pc:graphicFrameChg chg="mod modGraphic">
          <ac:chgData name="Reijnierse,  C." userId="39031118-1ed6-4fc2-a619-ae90d8a42f71" providerId="ADAL" clId="{A75DF6F9-C9AF-4ADF-B2B0-F65E85D7FD99}" dt="2020-07-14T14:42:45.414" v="17" actId="2711"/>
          <ac:graphicFrameMkLst>
            <pc:docMk/>
            <pc:sldMk cId="3106190707" sldId="258"/>
            <ac:graphicFrameMk id="7" creationId="{91866D32-4272-4FF5-8827-E7C7EDE4F14E}"/>
          </ac:graphicFrameMkLst>
        </pc:graphicFrameChg>
      </pc:sldChg>
    </pc:docChg>
  </pc:docChgLst>
  <pc:docChgLst>
    <pc:chgData name="Myrte Legemaate" userId="cc5c461d-9453-4bdd-88e4-5d4cd18098d8" providerId="ADAL" clId="{1989DE0A-CB20-2E48-8E4E-BCCEB54C0EFE}"/>
    <pc:docChg chg="undo custSel delSld modSld">
      <pc:chgData name="Myrte Legemaate" userId="cc5c461d-9453-4bdd-88e4-5d4cd18098d8" providerId="ADAL" clId="{1989DE0A-CB20-2E48-8E4E-BCCEB54C0EFE}" dt="2024-10-16T12:42:58.016" v="5699" actId="6549"/>
      <pc:docMkLst>
        <pc:docMk/>
      </pc:docMkLst>
      <pc:sldChg chg="addSp delSp modSp mod">
        <pc:chgData name="Myrte Legemaate" userId="cc5c461d-9453-4bdd-88e4-5d4cd18098d8" providerId="ADAL" clId="{1989DE0A-CB20-2E48-8E4E-BCCEB54C0EFE}" dt="2024-10-16T12:42:58.016" v="5699" actId="6549"/>
        <pc:sldMkLst>
          <pc:docMk/>
          <pc:sldMk cId="3106190707" sldId="258"/>
        </pc:sldMkLst>
        <pc:spChg chg="add del mod">
          <ac:chgData name="Myrte Legemaate" userId="cc5c461d-9453-4bdd-88e4-5d4cd18098d8" providerId="ADAL" clId="{1989DE0A-CB20-2E48-8E4E-BCCEB54C0EFE}" dt="2024-10-16T12:01:15.180" v="2464" actId="478"/>
          <ac:spMkLst>
            <pc:docMk/>
            <pc:sldMk cId="3106190707" sldId="258"/>
            <ac:spMk id="3" creationId="{94FC7F79-E14A-AA9F-3055-CDFAB9C5306C}"/>
          </ac:spMkLst>
        </pc:spChg>
        <pc:graphicFrameChg chg="mod modGraphic">
          <ac:chgData name="Myrte Legemaate" userId="cc5c461d-9453-4bdd-88e4-5d4cd18098d8" providerId="ADAL" clId="{1989DE0A-CB20-2E48-8E4E-BCCEB54C0EFE}" dt="2024-10-16T12:42:58.016" v="5699" actId="6549"/>
          <ac:graphicFrameMkLst>
            <pc:docMk/>
            <pc:sldMk cId="3106190707" sldId="258"/>
            <ac:graphicFrameMk id="7" creationId="{91866D32-4272-4FF5-8827-E7C7EDE4F14E}"/>
          </ac:graphicFrameMkLst>
        </pc:graphicFrameChg>
      </pc:sldChg>
      <pc:sldChg chg="del">
        <pc:chgData name="Myrte Legemaate" userId="cc5c461d-9453-4bdd-88e4-5d4cd18098d8" providerId="ADAL" clId="{1989DE0A-CB20-2E48-8E4E-BCCEB54C0EFE}" dt="2024-10-15T13:45:40.511" v="4" actId="2696"/>
        <pc:sldMkLst>
          <pc:docMk/>
          <pc:sldMk cId="1458607272" sldId="261"/>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8" name="Picture 7" descr="A picture containing drawing&#10;&#10;Description automatically generated">
            <a:extLst>
              <a:ext uri="{FF2B5EF4-FFF2-40B4-BE49-F238E27FC236}">
                <a16:creationId xmlns:a16="http://schemas.microsoft.com/office/drawing/2014/main" id="{214B9390-45F7-4373-90AB-49B722FA39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id="{2F125E8C-12DE-499D-BA9D-962DEB0F846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16-10-2024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B82D1F"/>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B82D1F"/>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B82D1F"/>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B82D1F"/>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9632E9F9-BE2C-457B-9E73-A33D0DB3351B}"/>
              </a:ext>
            </a:extLst>
          </p:cNvPr>
          <p:cNvSpPr txBox="1"/>
          <p:nvPr/>
        </p:nvSpPr>
        <p:spPr>
          <a:xfrm>
            <a:off x="3894667" y="236997"/>
            <a:ext cx="7006107" cy="523220"/>
          </a:xfrm>
          <a:prstGeom prst="rect">
            <a:avLst/>
          </a:prstGeom>
          <a:noFill/>
        </p:spPr>
        <p:txBody>
          <a:bodyPr wrap="square" rtlCol="0">
            <a:spAutoFit/>
          </a:bodyPr>
          <a:lstStyle/>
          <a:p>
            <a:pPr algn="ctr"/>
            <a:r>
              <a:rPr lang="en-GB" sz="2800" dirty="0" err="1">
                <a:solidFill>
                  <a:schemeClr val="bg1"/>
                </a:solidFill>
                <a:latin typeface="Roboto Slab" pitchFamily="2" charset="0"/>
                <a:ea typeface="Roboto Slab" pitchFamily="2" charset="0"/>
              </a:rPr>
              <a:t>Coachen</a:t>
            </a:r>
            <a:r>
              <a:rPr lang="en-GB" sz="2800" dirty="0">
                <a:solidFill>
                  <a:schemeClr val="bg1"/>
                </a:solidFill>
                <a:latin typeface="Roboto Slab" pitchFamily="2" charset="0"/>
                <a:ea typeface="Roboto Slab" pitchFamily="2" charset="0"/>
              </a:rPr>
              <a:t> </a:t>
            </a:r>
            <a:r>
              <a:rPr lang="en-GB" sz="2800" dirty="0" err="1">
                <a:solidFill>
                  <a:schemeClr val="bg1"/>
                </a:solidFill>
                <a:latin typeface="Roboto Slab" pitchFamily="2" charset="0"/>
                <a:ea typeface="Roboto Slab" pitchFamily="2" charset="0"/>
              </a:rPr>
              <a:t>en</a:t>
            </a:r>
            <a:r>
              <a:rPr lang="en-GB" sz="2800" dirty="0">
                <a:solidFill>
                  <a:schemeClr val="bg1"/>
                </a:solidFill>
                <a:latin typeface="Roboto Slab" pitchFamily="2" charset="0"/>
                <a:ea typeface="Roboto Slab" pitchFamily="2" charset="0"/>
              </a:rPr>
              <a:t> Feedback</a:t>
            </a:r>
          </a:p>
        </p:txBody>
      </p:sp>
      <p:graphicFrame>
        <p:nvGraphicFramePr>
          <p:cNvPr id="7" name="Table 6">
            <a:extLst>
              <a:ext uri="{FF2B5EF4-FFF2-40B4-BE49-F238E27FC236}">
                <a16:creationId xmlns:a16="http://schemas.microsoft.com/office/drawing/2014/main" id="{91866D32-4272-4FF5-8827-E7C7EDE4F14E}"/>
              </a:ext>
            </a:extLst>
          </p:cNvPr>
          <p:cNvGraphicFramePr>
            <a:graphicFrameLocks noGrp="1"/>
          </p:cNvGraphicFramePr>
          <p:nvPr>
            <p:extLst>
              <p:ext uri="{D42A27DB-BD31-4B8C-83A1-F6EECF244321}">
                <p14:modId xmlns:p14="http://schemas.microsoft.com/office/powerpoint/2010/main" val="3938287097"/>
              </p:ext>
            </p:extLst>
          </p:nvPr>
        </p:nvGraphicFramePr>
        <p:xfrm>
          <a:off x="977304" y="1131711"/>
          <a:ext cx="13099644" cy="8067257"/>
        </p:xfrm>
        <a:graphic>
          <a:graphicData uri="http://schemas.openxmlformats.org/drawingml/2006/table">
            <a:tbl>
              <a:tblPr firstRow="1" firstCol="1" bandRow="1"/>
              <a:tblGrid>
                <a:gridCol w="1074780">
                  <a:extLst>
                    <a:ext uri="{9D8B030D-6E8A-4147-A177-3AD203B41FA5}">
                      <a16:colId xmlns:a16="http://schemas.microsoft.com/office/drawing/2014/main" val="1154453502"/>
                    </a:ext>
                  </a:extLst>
                </a:gridCol>
                <a:gridCol w="2211572">
                  <a:extLst>
                    <a:ext uri="{9D8B030D-6E8A-4147-A177-3AD203B41FA5}">
                      <a16:colId xmlns:a16="http://schemas.microsoft.com/office/drawing/2014/main" val="830781641"/>
                    </a:ext>
                  </a:extLst>
                </a:gridCol>
                <a:gridCol w="2764465">
                  <a:extLst>
                    <a:ext uri="{9D8B030D-6E8A-4147-A177-3AD203B41FA5}">
                      <a16:colId xmlns:a16="http://schemas.microsoft.com/office/drawing/2014/main" val="2606964446"/>
                    </a:ext>
                  </a:extLst>
                </a:gridCol>
                <a:gridCol w="4210493">
                  <a:extLst>
                    <a:ext uri="{9D8B030D-6E8A-4147-A177-3AD203B41FA5}">
                      <a16:colId xmlns:a16="http://schemas.microsoft.com/office/drawing/2014/main" val="3074143587"/>
                    </a:ext>
                  </a:extLst>
                </a:gridCol>
                <a:gridCol w="2838334">
                  <a:extLst>
                    <a:ext uri="{9D8B030D-6E8A-4147-A177-3AD203B41FA5}">
                      <a16:colId xmlns:a16="http://schemas.microsoft.com/office/drawing/2014/main" val="1254180881"/>
                    </a:ext>
                  </a:extLst>
                </a:gridCol>
              </a:tblGrid>
              <a:tr h="494991">
                <a:tc>
                  <a:txBody>
                    <a:bodyPr/>
                    <a:lstStyle/>
                    <a:p>
                      <a:pPr algn="l">
                        <a:lnSpc>
                          <a:spcPct val="107000"/>
                        </a:lnSpc>
                        <a:spcAft>
                          <a:spcPts val="0"/>
                        </a:spcAft>
                      </a:pP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a:solidFill>
                            <a:srgbClr val="B82D1F"/>
                          </a:solidFill>
                          <a:effectLst/>
                          <a:latin typeface="Roboto" panose="02000000000000000000" pitchFamily="2" charset="0"/>
                          <a:ea typeface="Roboto" panose="02000000000000000000" pitchFamily="2" charset="0"/>
                          <a:cs typeface="Arial" panose="020B0604020202020204" pitchFamily="34" charset="0"/>
                        </a:rPr>
                        <a:t>Commitment Samen Opleiden</a:t>
                      </a:r>
                      <a:endParaRPr lang="nl-NL" sz="160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a:solidFill>
                            <a:srgbClr val="B82D1F"/>
                          </a:solidFill>
                          <a:effectLst/>
                          <a:latin typeface="Roboto" panose="02000000000000000000" pitchFamily="2" charset="0"/>
                          <a:ea typeface="Roboto" panose="02000000000000000000" pitchFamily="2" charset="0"/>
                          <a:cs typeface="Arial" panose="020B0604020202020204" pitchFamily="34" charset="0"/>
                        </a:rPr>
                        <a:t>Verbinden en verbreden</a:t>
                      </a:r>
                      <a:endParaRPr lang="nl-NL" sz="160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extLst>
                  <a:ext uri="{0D108BD9-81ED-4DB2-BD59-A6C34878D82A}">
                    <a16:rowId xmlns:a16="http://schemas.microsoft.com/office/drawing/2014/main" val="4211209925"/>
                  </a:ext>
                </a:extLst>
              </a:tr>
              <a:tr h="7559828">
                <a:tc>
                  <a:txBody>
                    <a:bodyPr/>
                    <a:lstStyle/>
                    <a:p>
                      <a:pPr algn="l">
                        <a:lnSpc>
                          <a:spcPct val="107000"/>
                        </a:lnSpc>
                        <a:spcAft>
                          <a:spcPts val="0"/>
                        </a:spcAft>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1: Van begeleiden naar opleiden</a:t>
                      </a: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2: </a:t>
                      </a:r>
                    </a:p>
                    <a:p>
                      <a:pPr algn="l">
                        <a:lnSpc>
                          <a:spcPct val="107000"/>
                        </a:lnSpc>
                        <a:spcAft>
                          <a:spcPts val="0"/>
                        </a:spcAft>
                      </a:pPr>
                      <a:r>
                        <a:rPr lang="nl-NL" sz="1100" b="1" i="0" dirty="0">
                          <a:solidFill>
                            <a:schemeClr val="tx1"/>
                          </a:solidFill>
                          <a:effectLst/>
                          <a:latin typeface="Roboto" panose="02000000000000000000" pitchFamily="2" charset="0"/>
                          <a:ea typeface="Roboto" panose="02000000000000000000" pitchFamily="2" charset="0"/>
                          <a:cs typeface="Arial" panose="020B0604020202020204" pitchFamily="34" charset="0"/>
                        </a:rPr>
                        <a:t>Inductie</a:t>
                      </a:r>
                    </a:p>
                    <a:p>
                      <a:pPr algn="l">
                        <a:lnSpc>
                          <a:spcPct val="107000"/>
                        </a:lnSpc>
                        <a:spcAft>
                          <a:spcPts val="0"/>
                        </a:spcAft>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Enculturatie </a:t>
                      </a:r>
                    </a:p>
                    <a:p>
                      <a:pPr algn="l">
                        <a:lnSpc>
                          <a:spcPct val="107000"/>
                        </a:lnSpc>
                        <a:spcAft>
                          <a:spcPts val="0"/>
                        </a:spcAft>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Professionele </a:t>
                      </a:r>
                      <a:r>
                        <a:rPr lang="nl-NL" sz="1100" b="1" dirty="0" err="1">
                          <a:solidFill>
                            <a:schemeClr val="tx1"/>
                          </a:solidFill>
                          <a:effectLst/>
                          <a:latin typeface="Roboto" panose="02000000000000000000" pitchFamily="2" charset="0"/>
                          <a:ea typeface="Roboto" panose="02000000000000000000" pitchFamily="2" charset="0"/>
                          <a:cs typeface="Arial" panose="020B0604020202020204" pitchFamily="34" charset="0"/>
                        </a:rPr>
                        <a:t>identiteits-ontwikkeling</a:t>
                      </a:r>
                      <a:endPar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3: </a:t>
                      </a: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Coaching en feedback</a:t>
                      </a: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4: </a:t>
                      </a: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solidFill>
                            <a:schemeClr val="tx1"/>
                          </a:solidFill>
                          <a:effectLst/>
                          <a:latin typeface="Roboto" panose="02000000000000000000" pitchFamily="2" charset="0"/>
                          <a:ea typeface="Roboto" panose="02000000000000000000" pitchFamily="2" charset="0"/>
                          <a:cs typeface="Arial" panose="020B0604020202020204" pitchFamily="34" charset="0"/>
                        </a:rPr>
                        <a:t>Leren reflecteren</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Rondom het uitvoeren van beroepstaken wordt de student begeleid door een WPB. </a:t>
                      </a:r>
                    </a:p>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Centraal hierbij staan de beelden van de WPB-er en de interesses van de student.</a:t>
                      </a: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Een </a:t>
                      </a:r>
                      <a:r>
                        <a:rPr lang="nl-NL" sz="11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wpb</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spreekt de les na met de student waarbij hij aangeeft wat er goed ging en niet goed ging. Van daaruit formuleert de student zijn aandachtspunten voor een volgende les. </a:t>
                      </a:r>
                    </a:p>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WPB ondersteunt veelal vanuit de eigen opvattingen over de beroepstaak en begeleiding.</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een visie op opleiden.</a:t>
                      </a:r>
                    </a:p>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student/starter wordt begeleid door een </a:t>
                      </a:r>
                      <a:r>
                        <a:rPr lang="nl-NL" sz="11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wpb</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/coach. </a:t>
                      </a:r>
                    </a:p>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Uitgangspunt in de begeleiding zijn zowel de leerdoelen van de student/starter als de beoogde doelen van de stage/inductiefase. Dit vormt het uitgangspunt voor de </a:t>
                      </a:r>
                      <a:r>
                        <a:rPr lang="nl-NL" sz="1100" b="0" dirty="0" err="1">
                          <a:solidFill>
                            <a:schemeClr val="tx1"/>
                          </a:solidFill>
                          <a:effectLst/>
                          <a:latin typeface="Roboto" panose="02000000000000000000" pitchFamily="2" charset="0"/>
                          <a:ea typeface="Roboto" panose="02000000000000000000" pitchFamily="2" charset="0"/>
                          <a:cs typeface="Arial" panose="020B0604020202020204" pitchFamily="34" charset="0"/>
                        </a:rPr>
                        <a:t>bege-leiding</a:t>
                      </a: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 feedback, keuze leeractiviteiten etc. </a:t>
                      </a:r>
                    </a:p>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Iedereen heeft de basis professionalisering gevolgd rondom begeleiden/coachen.</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Er is een inductiebeleid incl. afspraken over </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het faciliteren van starters en de inzet van studenten. In de praktijk wordt dit niet altijd nageleefd.</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In het inductieprogramma worden starters meegenomen in een kennismaking met praktische zaken in de school.</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verschillende begeleiders (o.a. school en instituut) stemmen af over de begeleiding van de individuele </a:t>
                      </a:r>
                      <a:r>
                        <a:rPr lang="nl-NL" sz="1100" strike="noStrike" dirty="0">
                          <a:solidFill>
                            <a:schemeClr val="tx1"/>
                          </a:solidFill>
                          <a:effectLst/>
                          <a:latin typeface="Roboto" panose="02000000000000000000" pitchFamily="2" charset="0"/>
                          <a:ea typeface="Roboto" panose="02000000000000000000" pitchFamily="2" charset="0"/>
                          <a:cs typeface="Arial" panose="020B0604020202020204" pitchFamily="34" charset="0"/>
                        </a:rPr>
                        <a:t>student/starter. </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strike="noStrike" dirty="0">
                          <a:solidFill>
                            <a:schemeClr val="tx1"/>
                          </a:solidFill>
                          <a:effectLst/>
                          <a:latin typeface="Roboto" panose="02000000000000000000" pitchFamily="2" charset="0"/>
                          <a:ea typeface="Roboto" panose="02000000000000000000" pitchFamily="2" charset="0"/>
                          <a:cs typeface="Arial" panose="020B0604020202020204" pitchFamily="34" charset="0"/>
                        </a:rPr>
                        <a:t>Feedback wordt gegeven o.b.v. de inzichten uit de standaard professionalisering. </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strike="noStrike" dirty="0">
                          <a:solidFill>
                            <a:schemeClr val="tx1"/>
                          </a:solidFill>
                          <a:effectLst/>
                          <a:latin typeface="Roboto" panose="02000000000000000000" pitchFamily="2" charset="0"/>
                          <a:ea typeface="Roboto" panose="02000000000000000000" pitchFamily="2" charset="0"/>
                          <a:cs typeface="Arial" panose="020B0604020202020204" pitchFamily="34" charset="0"/>
                        </a:rPr>
                        <a:t>Er is geen gedeelde doorleefde visie op coaching.</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De SO en IO zijn op de hoogte van </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van verschillende vormen van reflectie en kan deze zelf toepassen. </a:t>
                      </a: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De WPB-er/coach stimuleert de student/starter om op een systematische wijze te reflecteren.</a:t>
                      </a: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een visie op opleiden en een visie op coaching.</a:t>
                      </a:r>
                    </a:p>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De student/starter wordt door diverse rollen begeleid, ieder vanuit de eigen expertise en iedereen is op de hoogte van wie welke rol heeft. Voor de student is dit ook helder.</a:t>
                      </a:r>
                    </a:p>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Iedere rol kan in eigen woorden uitleggen wat kenmerkend is voor het beoogde niveau van zijn/haar student/starter en welke implicaties dit over het algemeen heeft voor de coaching en feedback. </a:t>
                      </a:r>
                    </a:p>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(blijvende) professionalisering voor alle collega’s op het gebied van coaching.</a:t>
                      </a: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een inductiebeleid en een driejarig inductieprogramma in de school dat ook in praktijk wordt gebracht voor de grootste doelgroepen.</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wordt expliciet aandacht besteed aan de enculturatie en ontwikkeling van de professionele identiteit. </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effectLst/>
                          <a:latin typeface="Roboto" panose="02000000000000000000" pitchFamily="2" charset="0"/>
                          <a:ea typeface="Roboto" panose="02000000000000000000" pitchFamily="2" charset="0"/>
                          <a:cs typeface="Arial" panose="020B0604020202020204" pitchFamily="34" charset="0"/>
                        </a:rPr>
                        <a:t>Gedeelde doorleefde visie op inductie op korte en lange termijn. </a:t>
                      </a:r>
                      <a:endPar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Bestaande infrastructuur structuur van SO&amp;P wordt benut voor de begeleiding en coaching van startende leraren. </a:t>
                      </a: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Goede feedback is een doorlopend proces, dit leidt er bijvoorbeeld toe dat met de student niet alleen na afloop van lesactiviteiten wordt geëvalueerd maar dat ook voorafgaand aan lesactiviteiten feedback wordt gegeven op de de voorbereiding.  </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Feedback wordt gegeven aan studenten en starters o.b.v. de visie op coaching en feedback in de school.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De opleidingsschool besteedt expliciet aandacht aan leren reflecteren en de ontwikkeling van de persoonlijke professionele identiteit. </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WPB-er/coach is op de hoogte van verschillende vormen van reflectie en kan deze zelf toepassen. In de coaching van studenten/starters wordt betekenisgerichte reflectie van de lerende gestimuleerd. Dit om de ontwikkeling van de persoonlijke professionele identiteit te stimuleren. </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lnSpc>
                          <a:spcPct val="107000"/>
                        </a:lnSpc>
                        <a:spcAft>
                          <a:spcPts val="0"/>
                        </a:spcAft>
                        <a:buFont typeface="Arial" panose="020B0604020202020204" pitchFamily="34" charset="0"/>
                        <a:buChar cha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school heeft een visie op coaching voor leerlingen die ook wordt toegepast voor studenten, starters en de eigen collega’s.</a:t>
                      </a:r>
                    </a:p>
                    <a:p>
                      <a:pPr marL="171450" indent="-171450" algn="l">
                        <a:lnSpc>
                          <a:spcPct val="107000"/>
                        </a:lnSpc>
                        <a:spcAft>
                          <a:spcPts val="0"/>
                        </a:spcAft>
                        <a:buFont typeface="Arial" panose="020B0604020202020204" pitchFamily="34" charset="0"/>
                        <a:buChar cha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De student/starter wordt vanuit erkende expertise begeleid en gecoacht.</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Er wordt continue van en met elkaar geleerd op het gebied van coaching en opleiden t.b.v. van </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studenten, starters en de eigen collega’s.</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sprake van kwalitatief goede inductiebegeleiding voor alle doelgroepen. </a:t>
                      </a:r>
                    </a:p>
                    <a:p>
                      <a:pPr marL="171450" marR="0" lvl="0" indent="-171450" algn="l" defTabSz="14255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Er is aandacht voor en ruimte voor het gesprek in de school over de professionele identiteit en enculturatie met begeleiders en studenten/starters onderling.</a:t>
                      </a: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De school heeft een visie op coaching en feedback voor leerlingen die ook wordt toegepast voor studenten, starters en de eigen collega’s.</a:t>
                      </a: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Leren en reflecteren is een continue activiteit bij iedereen in de school. Begeleiders/coaches reflecteren zelf systematisch alleen en met anderen en zijn daarmee een voorbeeld voor leerlingen, studenten, starters en collega’s.</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106190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5AC174-B2C0-45C8-BA94-5858558D67C4}">
  <ds:schemaRefs>
    <ds:schemaRef ds:uri="2c2cb585-57a7-48c0-ae96-4113c54800d9"/>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9AE23ADD-1283-455A-B775-AFBECDE25E78}"/>
</file>

<file path=docProps/app.xml><?xml version="1.0" encoding="utf-8"?>
<Properties xmlns="http://schemas.openxmlformats.org/officeDocument/2006/extended-properties" xmlns:vt="http://schemas.openxmlformats.org/officeDocument/2006/docPropsVTypes">
  <Template>Office Theme</Template>
  <TotalTime>142</TotalTime>
  <Words>759</Words>
  <Application>Microsoft Macintosh PowerPoint</Application>
  <PresentationFormat>Aangepast</PresentationFormat>
  <Paragraphs>113</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Roboto</vt:lpstr>
      <vt:lpstr>Roboto Slab</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4</cp:revision>
  <dcterms:created xsi:type="dcterms:W3CDTF">2020-03-10T15:20:33Z</dcterms:created>
  <dcterms:modified xsi:type="dcterms:W3CDTF">2024-10-16T12:43:04Z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