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65" r:id="rId5"/>
    <p:sldId id="287" r:id="rId6"/>
    <p:sldId id="271" r:id="rId7"/>
    <p:sldId id="286" r:id="rId8"/>
    <p:sldId id="270" r:id="rId9"/>
    <p:sldId id="273" r:id="rId10"/>
    <p:sldId id="274" r:id="rId11"/>
    <p:sldId id="261" r:id="rId12"/>
    <p:sldId id="282" r:id="rId13"/>
    <p:sldId id="272" r:id="rId14"/>
    <p:sldId id="259" r:id="rId15"/>
    <p:sldId id="277" r:id="rId16"/>
    <p:sldId id="283" r:id="rId17"/>
    <p:sldId id="279" r:id="rId18"/>
    <p:sldId id="285" r:id="rId19"/>
    <p:sldId id="28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6"/>
    <a:srgbClr val="E50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D7AAA-3E07-8D6E-A348-7D87466DD600}" v="74" dt="2026-05-29T09:45:07.42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4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eke Delisse" userId="S::janneke.delisse@han.nl::a2f93123-b8ef-4558-9274-f99b66d49b10" providerId="AD" clId="Web-{BFED7AAA-3E07-8D6E-A348-7D87466DD600}"/>
    <pc:docChg chg="delSld modSld">
      <pc:chgData name="Janneke Delisse" userId="S::janneke.delisse@han.nl::a2f93123-b8ef-4558-9274-f99b66d49b10" providerId="AD" clId="Web-{BFED7AAA-3E07-8D6E-A348-7D87466DD600}" dt="2026-05-29T09:45:07.428" v="43"/>
      <pc:docMkLst>
        <pc:docMk/>
      </pc:docMkLst>
      <pc:sldChg chg="del">
        <pc:chgData name="Janneke Delisse" userId="S::janneke.delisse@han.nl::a2f93123-b8ef-4558-9274-f99b66d49b10" providerId="AD" clId="Web-{BFED7AAA-3E07-8D6E-A348-7D87466DD600}" dt="2026-05-29T09:43:21.705" v="1"/>
        <pc:sldMkLst>
          <pc:docMk/>
          <pc:sldMk cId="375324299" sldId="269"/>
        </pc:sldMkLst>
      </pc:sldChg>
      <pc:sldChg chg="addSp delSp modSp">
        <pc:chgData name="Janneke Delisse" userId="S::janneke.delisse@han.nl::a2f93123-b8ef-4558-9274-f99b66d49b10" providerId="AD" clId="Web-{BFED7AAA-3E07-8D6E-A348-7D87466DD600}" dt="2026-05-29T09:45:07.428" v="43"/>
        <pc:sldMkLst>
          <pc:docMk/>
          <pc:sldMk cId="1733474773" sldId="270"/>
        </pc:sldMkLst>
        <pc:spChg chg="add del mod">
          <ac:chgData name="Janneke Delisse" userId="S::janneke.delisse@han.nl::a2f93123-b8ef-4558-9274-f99b66d49b10" providerId="AD" clId="Web-{BFED7AAA-3E07-8D6E-A348-7D87466DD600}" dt="2026-05-29T09:45:07.428" v="43"/>
          <ac:spMkLst>
            <pc:docMk/>
            <pc:sldMk cId="1733474773" sldId="270"/>
            <ac:spMk id="3" creationId="{BE9E2675-A6BA-9C50-A8A7-5CF9EC38A79F}"/>
          </ac:spMkLst>
        </pc:spChg>
        <pc:spChg chg="add del mod">
          <ac:chgData name="Janneke Delisse" userId="S::janneke.delisse@han.nl::a2f93123-b8ef-4558-9274-f99b66d49b10" providerId="AD" clId="Web-{BFED7AAA-3E07-8D6E-A348-7D87466DD600}" dt="2026-05-29T09:45:04.397" v="40"/>
          <ac:spMkLst>
            <pc:docMk/>
            <pc:sldMk cId="1733474773" sldId="270"/>
            <ac:spMk id="4" creationId="{858CCD5E-6DBC-8405-0F30-AB089805D70D}"/>
          </ac:spMkLst>
        </pc:spChg>
        <pc:spChg chg="del mod">
          <ac:chgData name="Janneke Delisse" userId="S::janneke.delisse@han.nl::a2f93123-b8ef-4558-9274-f99b66d49b10" providerId="AD" clId="Web-{BFED7AAA-3E07-8D6E-A348-7D87466DD600}" dt="2026-05-29T09:43:29.362" v="4"/>
          <ac:spMkLst>
            <pc:docMk/>
            <pc:sldMk cId="1733474773" sldId="270"/>
            <ac:spMk id="11" creationId="{0D8A9DC7-B833-70D1-F7E5-345643F23CD7}"/>
          </ac:spMkLst>
        </pc:spChg>
        <pc:spChg chg="del">
          <ac:chgData name="Janneke Delisse" userId="S::janneke.delisse@han.nl::a2f93123-b8ef-4558-9274-f99b66d49b10" providerId="AD" clId="Web-{BFED7AAA-3E07-8D6E-A348-7D87466DD600}" dt="2026-05-29T09:43:34.956" v="8"/>
          <ac:spMkLst>
            <pc:docMk/>
            <pc:sldMk cId="1733474773" sldId="270"/>
            <ac:spMk id="14" creationId="{8963586D-615E-79D9-4D47-62ECFBB9722C}"/>
          </ac:spMkLst>
        </pc:spChg>
        <pc:spChg chg="del">
          <ac:chgData name="Janneke Delisse" userId="S::janneke.delisse@han.nl::a2f93123-b8ef-4558-9274-f99b66d49b10" providerId="AD" clId="Web-{BFED7AAA-3E07-8D6E-A348-7D87466DD600}" dt="2026-05-29T09:43:33.096" v="7"/>
          <ac:spMkLst>
            <pc:docMk/>
            <pc:sldMk cId="1733474773" sldId="270"/>
            <ac:spMk id="18" creationId="{0A2855FE-96AA-F208-79BA-D0BE2120D99F}"/>
          </ac:spMkLst>
        </pc:spChg>
        <pc:picChg chg="del">
          <ac:chgData name="Janneke Delisse" userId="S::janneke.delisse@han.nl::a2f93123-b8ef-4558-9274-f99b66d49b10" providerId="AD" clId="Web-{BFED7AAA-3E07-8D6E-A348-7D87466DD600}" dt="2026-05-29T09:43:25.893" v="2"/>
          <ac:picMkLst>
            <pc:docMk/>
            <pc:sldMk cId="1733474773" sldId="270"/>
            <ac:picMk id="6" creationId="{DAEA7096-362F-109F-2AB3-30F1DAC37032}"/>
          </ac:picMkLst>
        </pc:picChg>
        <pc:picChg chg="del">
          <ac:chgData name="Janneke Delisse" userId="S::janneke.delisse@han.nl::a2f93123-b8ef-4558-9274-f99b66d49b10" providerId="AD" clId="Web-{BFED7AAA-3E07-8D6E-A348-7D87466DD600}" dt="2026-05-29T09:43:30.377" v="5"/>
          <ac:picMkLst>
            <pc:docMk/>
            <pc:sldMk cId="1733474773" sldId="270"/>
            <ac:picMk id="10" creationId="{EEC9D548-338B-18A5-4F8D-E1F89E62832B}"/>
          </ac:picMkLst>
        </pc:picChg>
        <pc:picChg chg="del">
          <ac:chgData name="Janneke Delisse" userId="S::janneke.delisse@han.nl::a2f93123-b8ef-4558-9274-f99b66d49b10" providerId="AD" clId="Web-{BFED7AAA-3E07-8D6E-A348-7D87466DD600}" dt="2026-05-29T09:43:31.143" v="6"/>
          <ac:picMkLst>
            <pc:docMk/>
            <pc:sldMk cId="1733474773" sldId="270"/>
            <ac:picMk id="17" creationId="{81C9DEE8-5EA5-AD91-605E-8B42AF353092}"/>
          </ac:picMkLst>
        </pc:picChg>
      </pc:sldChg>
      <pc:sldChg chg="del">
        <pc:chgData name="Janneke Delisse" userId="S::janneke.delisse@han.nl::a2f93123-b8ef-4558-9274-f99b66d49b10" providerId="AD" clId="Web-{BFED7AAA-3E07-8D6E-A348-7D87466DD600}" dt="2026-05-29T09:43:11.361" v="0"/>
        <pc:sldMkLst>
          <pc:docMk/>
          <pc:sldMk cId="1678400726"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61007-D337-4A97-AF82-811F77BE9512}" type="datetimeFigureOut">
              <a:rPr lang="nl-NL" smtClean="0"/>
              <a:t>29-5-2026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975E7-4466-4875-9780-79F85FC725BE}" type="slidenum">
              <a:rPr lang="nl-NL" smtClean="0"/>
              <a:t>‹#›</a:t>
            </a:fld>
            <a:endParaRPr lang="nl-NL"/>
          </a:p>
        </p:txBody>
      </p:sp>
    </p:spTree>
    <p:extLst>
      <p:ext uri="{BB962C8B-B14F-4D97-AF65-F5344CB8AC3E}">
        <p14:creationId xmlns:p14="http://schemas.microsoft.com/office/powerpoint/2010/main" val="139989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Toelichten wat Katapult omvat:</a:t>
            </a:r>
          </a:p>
          <a:p>
            <a:r>
              <a:rPr lang="nl-NL" dirty="0"/>
              <a:t>Een netwerk van samenwerkingsverbanden (meer dan 550) tussen beroepsonderwijs en bedrijfsleven. </a:t>
            </a:r>
          </a:p>
          <a:p>
            <a:r>
              <a:rPr lang="nl-NL" b="0" i="0" dirty="0">
                <a:solidFill>
                  <a:srgbClr val="1F1F1F"/>
                </a:solidFill>
                <a:effectLst/>
                <a:latin typeface="Google Sans"/>
              </a:rPr>
              <a:t>De verbinding binnen Katapult zorg voor impact.</a:t>
            </a:r>
          </a:p>
          <a:p>
            <a:endParaRPr lang="nl-NL" b="0" i="0" dirty="0">
              <a:solidFill>
                <a:srgbClr val="1F1F1F"/>
              </a:solidFill>
              <a:effectLst/>
              <a:latin typeface="Google Sans"/>
            </a:endParaRPr>
          </a:p>
          <a:p>
            <a:r>
              <a:rPr lang="nl-NL" b="0" i="0" dirty="0">
                <a:solidFill>
                  <a:srgbClr val="1F1F1F"/>
                </a:solidFill>
                <a:effectLst/>
                <a:latin typeface="Google Sans"/>
              </a:rPr>
              <a:t>De doelstelling van Katapult is om de samenwerking tussen onderwijs, bedrijfsleven en maatschappij te verbeteren. Bijvoorbeeld door professionals uit het bedrijfsleven die lessen verzorgen. </a:t>
            </a:r>
            <a:r>
              <a:rPr lang="nl-NL" b="0" i="0" dirty="0">
                <a:solidFill>
                  <a:srgbClr val="000000"/>
                </a:solidFill>
                <a:effectLst/>
                <a:latin typeface="RO Sans"/>
              </a:rPr>
              <a:t>Of door studenten die tijdens hun opleiding onderzoek doen voor een mkb bedrijf. </a:t>
            </a:r>
            <a:r>
              <a:rPr lang="nl-NL" b="0" i="0" dirty="0">
                <a:solidFill>
                  <a:srgbClr val="666666"/>
                </a:solidFill>
                <a:effectLst/>
                <a:latin typeface="Nunito" panose="020F0502020204030204" pitchFamily="2" charset="0"/>
              </a:rPr>
              <a:t>Er participeren 134.000 studenten, 21.000 bedrijven en 19.000 docenten in deze samenwerkingsverbanden. </a:t>
            </a:r>
            <a:endParaRPr lang="nl-NL" b="0" i="0" dirty="0">
              <a:solidFill>
                <a:srgbClr val="000000"/>
              </a:solidFill>
              <a:effectLst/>
              <a:latin typeface="RO Sans"/>
            </a:endParaRPr>
          </a:p>
          <a:p>
            <a:endParaRPr lang="nl-NL" b="0" i="0" dirty="0">
              <a:solidFill>
                <a:srgbClr val="000000"/>
              </a:solidFill>
              <a:effectLst/>
              <a:latin typeface="RO Sans"/>
            </a:endParaRPr>
          </a:p>
          <a:p>
            <a:r>
              <a:rPr lang="nl-NL" b="0" i="0" dirty="0">
                <a:solidFill>
                  <a:srgbClr val="000000"/>
                </a:solidFill>
                <a:effectLst/>
                <a:latin typeface="RO Sans"/>
              </a:rPr>
              <a:t>Het is een non-profit organisatie.</a:t>
            </a:r>
          </a:p>
          <a:p>
            <a:endParaRPr lang="nl-NL" b="0" i="0" dirty="0">
              <a:solidFill>
                <a:srgbClr val="000000"/>
              </a:solidFill>
              <a:effectLst/>
              <a:latin typeface="RO Sans"/>
            </a:endParaRPr>
          </a:p>
          <a:p>
            <a:r>
              <a:rPr lang="nl-NL" b="0" i="0" dirty="0">
                <a:solidFill>
                  <a:srgbClr val="000000"/>
                </a:solidFill>
                <a:effectLst/>
                <a:latin typeface="RO Sans"/>
              </a:rPr>
              <a:t>Ze verzamelen alle publiek-private samenwerkingen in Nederland, organiseren ontmoetingen, verzamelen relevante kennis over samenwerken en bieden één op één hulp aan van experts.</a:t>
            </a:r>
          </a:p>
          <a:p>
            <a:endParaRPr lang="nl-NL" b="0" i="0" dirty="0">
              <a:solidFill>
                <a:srgbClr val="000000"/>
              </a:solidFill>
              <a:effectLst/>
              <a:latin typeface="RO Sans"/>
            </a:endParaRPr>
          </a:p>
          <a:p>
            <a:endParaRPr lang="en-US" dirty="0"/>
          </a:p>
        </p:txBody>
      </p:sp>
      <p:sp>
        <p:nvSpPr>
          <p:cNvPr id="4" name="Slide Number Placeholder 3"/>
          <p:cNvSpPr>
            <a:spLocks noGrp="1"/>
          </p:cNvSpPr>
          <p:nvPr>
            <p:ph type="sldNum" sz="quarter" idx="5"/>
          </p:nvPr>
        </p:nvSpPr>
        <p:spPr/>
        <p:txBody>
          <a:bodyPr/>
          <a:lstStyle/>
          <a:p>
            <a:fld id="{5EB975E7-4466-4875-9780-79F85FC725BE}" type="slidenum">
              <a:rPr lang="nl-NL" smtClean="0"/>
              <a:t>1</a:t>
            </a:fld>
            <a:endParaRPr lang="nl-NL"/>
          </a:p>
        </p:txBody>
      </p:sp>
    </p:spTree>
    <p:extLst>
      <p:ext uri="{BB962C8B-B14F-4D97-AF65-F5344CB8AC3E}">
        <p14:creationId xmlns:p14="http://schemas.microsoft.com/office/powerpoint/2010/main" val="66017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Antoine en Janneke houden link in de gaten of respondenten zich aanmelden en geven seintje aan docent-onderzoekers om respondent te benaderen.</a:t>
            </a:r>
          </a:p>
          <a:p>
            <a:r>
              <a:rPr lang="nl-NL"/>
              <a:t>Maken spread sheet in Excel waarin bijgehouden wordt wanneer interview is gepland – gehouden – transcript gemaakt etc.</a:t>
            </a:r>
            <a:endParaRPr lang="en-US"/>
          </a:p>
        </p:txBody>
      </p:sp>
      <p:sp>
        <p:nvSpPr>
          <p:cNvPr id="4" name="Slide Number Placeholder 3"/>
          <p:cNvSpPr>
            <a:spLocks noGrp="1"/>
          </p:cNvSpPr>
          <p:nvPr>
            <p:ph type="sldNum" sz="quarter" idx="5"/>
          </p:nvPr>
        </p:nvSpPr>
        <p:spPr/>
        <p:txBody>
          <a:bodyPr/>
          <a:lstStyle/>
          <a:p>
            <a:fld id="{5EB975E7-4466-4875-9780-79F85FC725BE}" type="slidenum">
              <a:rPr lang="nl-NL" smtClean="0"/>
              <a:t>16</a:t>
            </a:fld>
            <a:endParaRPr lang="nl-NL"/>
          </a:p>
        </p:txBody>
      </p:sp>
    </p:spTree>
    <p:extLst>
      <p:ext uri="{BB962C8B-B14F-4D97-AF65-F5344CB8AC3E}">
        <p14:creationId xmlns:p14="http://schemas.microsoft.com/office/powerpoint/2010/main" val="86494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5EAA8-B770-C148-C0B1-9F7A457EF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F2E75-2378-5D17-98D5-8386A54E2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AD020-7342-9D46-1718-3052720E07D7}"/>
              </a:ext>
            </a:extLst>
          </p:cNvPr>
          <p:cNvSpPr>
            <a:spLocks noGrp="1"/>
          </p:cNvSpPr>
          <p:nvPr>
            <p:ph type="body" idx="1"/>
          </p:nvPr>
        </p:nvSpPr>
        <p:spPr/>
        <p:txBody>
          <a:bodyPr/>
          <a:lstStyle/>
          <a:p>
            <a:endParaRPr lang="nl-NL"/>
          </a:p>
          <a:p>
            <a:endParaRPr lang="en-US"/>
          </a:p>
          <a:p>
            <a:r>
              <a:rPr lang="en-US"/>
              <a:t>Hoe </a:t>
            </a:r>
            <a:r>
              <a:rPr lang="en-US" err="1"/>
              <a:t>komen</a:t>
            </a:r>
            <a:r>
              <a:rPr lang="en-US"/>
              <a:t> ze </a:t>
            </a:r>
            <a:r>
              <a:rPr lang="en-US" err="1"/>
              <a:t>aan</a:t>
            </a:r>
            <a:r>
              <a:rPr lang="en-US"/>
              <a:t> </a:t>
            </a:r>
            <a:r>
              <a:rPr lang="en-US" err="1"/>
              <a:t>kaartjes</a:t>
            </a:r>
            <a:r>
              <a:rPr lang="en-US"/>
              <a:t>/</a:t>
            </a:r>
            <a:r>
              <a:rPr lang="en-US" err="1"/>
              <a:t>spelbord</a:t>
            </a:r>
            <a:r>
              <a:rPr lang="en-US"/>
              <a:t>?</a:t>
            </a:r>
          </a:p>
          <a:p>
            <a:endParaRPr lang="en-US"/>
          </a:p>
        </p:txBody>
      </p:sp>
      <p:sp>
        <p:nvSpPr>
          <p:cNvPr id="4" name="Slide Number Placeholder 3">
            <a:extLst>
              <a:ext uri="{FF2B5EF4-FFF2-40B4-BE49-F238E27FC236}">
                <a16:creationId xmlns:a16="http://schemas.microsoft.com/office/drawing/2014/main" id="{5852AF4B-697E-8D67-391B-0324154BF1E6}"/>
              </a:ext>
            </a:extLst>
          </p:cNvPr>
          <p:cNvSpPr>
            <a:spLocks noGrp="1"/>
          </p:cNvSpPr>
          <p:nvPr>
            <p:ph type="sldNum" sz="quarter" idx="5"/>
          </p:nvPr>
        </p:nvSpPr>
        <p:spPr/>
        <p:txBody>
          <a:bodyPr/>
          <a:lstStyle/>
          <a:p>
            <a:fld id="{5EB975E7-4466-4875-9780-79F85FC725BE}" type="slidenum">
              <a:rPr lang="nl-NL" smtClean="0"/>
              <a:t>17</a:t>
            </a:fld>
            <a:endParaRPr lang="nl-NL"/>
          </a:p>
        </p:txBody>
      </p:sp>
    </p:spTree>
    <p:extLst>
      <p:ext uri="{BB962C8B-B14F-4D97-AF65-F5344CB8AC3E}">
        <p14:creationId xmlns:p14="http://schemas.microsoft.com/office/powerpoint/2010/main" val="227610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D03E-4E41-40C5-EAE1-C69F5979754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7D3F52-7174-7439-980C-22FC244736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719F26-C414-B672-3CA5-5A46F31461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Vragen: mogelijk voorstellen eerste interview samen met docentonderzoeker te doen? Dat interview opnemen en allemaal terug laten kijken</a:t>
            </a:r>
          </a:p>
          <a:p>
            <a:endParaRPr lang="nl-NL"/>
          </a:p>
        </p:txBody>
      </p:sp>
      <p:sp>
        <p:nvSpPr>
          <p:cNvPr id="4" name="Tijdelijke aanduiding voor dianummer 3">
            <a:extLst>
              <a:ext uri="{FF2B5EF4-FFF2-40B4-BE49-F238E27FC236}">
                <a16:creationId xmlns:a16="http://schemas.microsoft.com/office/drawing/2014/main" id="{44711FB8-4143-CD12-8A87-5F3F6C51579C}"/>
              </a:ext>
            </a:extLst>
          </p:cNvPr>
          <p:cNvSpPr>
            <a:spLocks noGrp="1"/>
          </p:cNvSpPr>
          <p:nvPr>
            <p:ph type="sldNum" sz="quarter" idx="5"/>
          </p:nvPr>
        </p:nvSpPr>
        <p:spPr/>
        <p:txBody>
          <a:bodyPr/>
          <a:lstStyle/>
          <a:p>
            <a:fld id="{5EB975E7-4466-4875-9780-79F85FC725BE}" type="slidenum">
              <a:rPr lang="nl-NL" smtClean="0"/>
              <a:t>18</a:t>
            </a:fld>
            <a:endParaRPr lang="nl-NL"/>
          </a:p>
        </p:txBody>
      </p:sp>
    </p:spTree>
    <p:extLst>
      <p:ext uri="{BB962C8B-B14F-4D97-AF65-F5344CB8AC3E}">
        <p14:creationId xmlns:p14="http://schemas.microsoft.com/office/powerpoint/2010/main" val="64402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r>
              <a:rPr lang="nl-NL"/>
              <a:t>Spelregels:</a:t>
            </a:r>
          </a:p>
          <a:p>
            <a:pPr marL="171450" indent="-171450">
              <a:buFontTx/>
              <a:buChar char="-"/>
            </a:pPr>
            <a:r>
              <a:rPr lang="nl-NL"/>
              <a:t>Verticale as heeft géén betekenis. Het gaat om de horizontale verdeling (de uitersten links en rechts). De discussie zit hem in de uiteinden de drie linker en rechtervakken.</a:t>
            </a:r>
          </a:p>
          <a:p>
            <a:pPr marL="171450" indent="-171450">
              <a:buFontTx/>
              <a:buChar char="-"/>
            </a:pPr>
            <a:r>
              <a:rPr lang="nl-NL"/>
              <a:t>Je moet het speelbord gebruiken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Tip: Maak eerst drie stapels grove verdeling maken en dan precies neerleggen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De ondernemer legt in stilte de kaartjes op het tableau.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Overige deelnemers sluiten aan.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a:p>
          <a:p>
            <a:pPr marL="171450" indent="-171450">
              <a:buFontTx/>
              <a:buChar char="-"/>
            </a:pPr>
            <a:endParaRPr lang="nl-NL"/>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4</a:t>
            </a:fld>
            <a:endParaRPr lang="nl-NL"/>
          </a:p>
        </p:txBody>
      </p:sp>
    </p:spTree>
    <p:extLst>
      <p:ext uri="{BB962C8B-B14F-4D97-AF65-F5344CB8AC3E}">
        <p14:creationId xmlns:p14="http://schemas.microsoft.com/office/powerpoint/2010/main" val="239181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B975E7-4466-4875-9780-79F85FC725BE}" type="slidenum">
              <a:rPr lang="nl-NL" smtClean="0"/>
              <a:t>7</a:t>
            </a:fld>
            <a:endParaRPr lang="nl-NL"/>
          </a:p>
        </p:txBody>
      </p:sp>
    </p:spTree>
    <p:extLst>
      <p:ext uri="{BB962C8B-B14F-4D97-AF65-F5344CB8AC3E}">
        <p14:creationId xmlns:p14="http://schemas.microsoft.com/office/powerpoint/2010/main" val="288025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925"/>
              </a:lnSpc>
              <a:buNone/>
            </a:pPr>
            <a:r>
              <a:rPr lang="nl-NL" b="1" i="0">
                <a:solidFill>
                  <a:srgbClr val="000000"/>
                </a:solidFill>
                <a:effectLst/>
                <a:latin typeface="Nunito" pitchFamily="2" charset="0"/>
              </a:rPr>
              <a:t>Wat is een publiek private samenwerking?</a:t>
            </a:r>
          </a:p>
          <a:p>
            <a:pPr algn="l"/>
            <a:r>
              <a:rPr lang="nl-NL" b="0" i="0">
                <a:solidFill>
                  <a:srgbClr val="666666"/>
                </a:solidFill>
                <a:effectLst/>
                <a:latin typeface="Nunito" pitchFamily="2" charset="0"/>
              </a:rPr>
              <a:t>We leven in een wereld vol veranderingen: de technologie, maatschappelijke verhoudingen, de manier waarop we zaken doen, alles is in beweging. Al die veranderingen hebben invloed op het werk dat we doen, de kennis die we leren en de manier waarop we leren. Dan ligt het gevaar van een mismatch tussen wat het onderwijs biedt en wat de werkvloer eist snel op de loer. Hoe zorgen we ervoor dat kennis en praktijk gelijke pas houden? Om die kloof te overbruggen is lef nodig. Lef om nieuwe oplossingen een kans te geven, om anders te denken en meer samen te werken. Alleen gaat dat gepaard met versnippering, grote gelduitgaven en energieverspilling. Daarom bundelen we de ideeën en initiatieven in een beweging tussen beroepsonderwijs, bedrijven en maatschappij. Precies dát is </a:t>
            </a:r>
            <a:r>
              <a:rPr lang="nl-NL" b="0" i="0" err="1">
                <a:solidFill>
                  <a:srgbClr val="666666"/>
                </a:solidFill>
                <a:effectLst/>
                <a:latin typeface="Nunito" pitchFamily="2" charset="0"/>
              </a:rPr>
              <a:t>pps</a:t>
            </a:r>
            <a:r>
              <a:rPr lang="nl-NL" b="0" i="0">
                <a:solidFill>
                  <a:srgbClr val="666666"/>
                </a:solidFill>
                <a:effectLst/>
                <a:latin typeface="Nunito" pitchFamily="2" charset="0"/>
              </a:rPr>
              <a:t>, verbinden en kennis delen in een publiek private samenwerkingsvorm. En Katapult is de onafhankelijke aanjager achter al die samenwerkingen.</a:t>
            </a:r>
          </a:p>
          <a:p>
            <a:endParaRPr lang="en-US"/>
          </a:p>
        </p:txBody>
      </p:sp>
      <p:sp>
        <p:nvSpPr>
          <p:cNvPr id="4" name="Slide Number Placeholder 3"/>
          <p:cNvSpPr>
            <a:spLocks noGrp="1"/>
          </p:cNvSpPr>
          <p:nvPr>
            <p:ph type="sldNum" sz="quarter" idx="5"/>
          </p:nvPr>
        </p:nvSpPr>
        <p:spPr/>
        <p:txBody>
          <a:bodyPr/>
          <a:lstStyle/>
          <a:p>
            <a:fld id="{5EB975E7-4466-4875-9780-79F85FC725BE}" type="slidenum">
              <a:rPr lang="nl-NL" smtClean="0"/>
              <a:t>8</a:t>
            </a:fld>
            <a:endParaRPr lang="nl-NL"/>
          </a:p>
        </p:txBody>
      </p:sp>
    </p:spTree>
    <p:extLst>
      <p:ext uri="{BB962C8B-B14F-4D97-AF65-F5344CB8AC3E}">
        <p14:creationId xmlns:p14="http://schemas.microsoft.com/office/powerpoint/2010/main" val="169264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Dus niet alleen in het ondernemend denken maar ook in ondernemend zijn en handelen.</a:t>
            </a:r>
            <a:endParaRPr lang="en-US"/>
          </a:p>
        </p:txBody>
      </p:sp>
      <p:sp>
        <p:nvSpPr>
          <p:cNvPr id="4" name="Slide Number Placeholder 3"/>
          <p:cNvSpPr>
            <a:spLocks noGrp="1"/>
          </p:cNvSpPr>
          <p:nvPr>
            <p:ph type="sldNum" sz="quarter" idx="5"/>
          </p:nvPr>
        </p:nvSpPr>
        <p:spPr/>
        <p:txBody>
          <a:bodyPr/>
          <a:lstStyle/>
          <a:p>
            <a:fld id="{5EB975E7-4466-4875-9780-79F85FC725BE}" type="slidenum">
              <a:rPr lang="nl-NL" smtClean="0"/>
              <a:t>10</a:t>
            </a:fld>
            <a:endParaRPr lang="nl-NL"/>
          </a:p>
        </p:txBody>
      </p:sp>
    </p:spTree>
    <p:extLst>
      <p:ext uri="{BB962C8B-B14F-4D97-AF65-F5344CB8AC3E}">
        <p14:creationId xmlns:p14="http://schemas.microsoft.com/office/powerpoint/2010/main" val="82663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D538-F126-5880-9EB9-4F7464F09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3DA7F-930B-238E-9742-1BFBE85F0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8717B-1186-0C2A-8B7E-D63D25DFF0BF}"/>
              </a:ext>
            </a:extLst>
          </p:cNvPr>
          <p:cNvSpPr>
            <a:spLocks noGrp="1"/>
          </p:cNvSpPr>
          <p:nvPr>
            <p:ph type="body" idx="1"/>
          </p:nvPr>
        </p:nvSpPr>
        <p:spPr/>
        <p:txBody>
          <a:bodyPr/>
          <a:lstStyle/>
          <a:p>
            <a:pPr algn="l">
              <a:lnSpc>
                <a:spcPts val="2925"/>
              </a:lnSpc>
              <a:buNone/>
            </a:pPr>
            <a:r>
              <a:rPr lang="nl-NL"/>
              <a:t>Groep koplopers worden wel bereikt maar niet het brede mkb = het peloton. </a:t>
            </a:r>
          </a:p>
          <a:p>
            <a:pPr algn="l">
              <a:lnSpc>
                <a:spcPts val="2925"/>
              </a:lnSpc>
              <a:buNone/>
            </a:pPr>
            <a:endParaRPr lang="nl-NL" b="1" i="0">
              <a:solidFill>
                <a:srgbClr val="000000"/>
              </a:solidFill>
              <a:effectLst/>
              <a:latin typeface="Nunito" pitchFamily="2" charset="0"/>
            </a:endParaRPr>
          </a:p>
          <a:p>
            <a:r>
              <a:rPr lang="nl-NL"/>
              <a:t>Het bereiken van dat peloton wordt echter steeds belangrijker, om belangrijke transities zoals de energietransitie te kunnen realiseren alsook om productiviteit te kunnen vergroten en concurrerend te kunnen blijven.</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Beide opgaven zijn op dit moment zeer relevant voor het brede mkb, denk bijvoorbeeld aan zero-emissiezones, gebruik van circulaire materialen of eenvoudige AI-toepassingen.</a:t>
            </a:r>
            <a:endParaRPr lang="en-US"/>
          </a:p>
          <a:p>
            <a:endParaRPr lang="en-US"/>
          </a:p>
        </p:txBody>
      </p:sp>
      <p:sp>
        <p:nvSpPr>
          <p:cNvPr id="4" name="Slide Number Placeholder 3">
            <a:extLst>
              <a:ext uri="{FF2B5EF4-FFF2-40B4-BE49-F238E27FC236}">
                <a16:creationId xmlns:a16="http://schemas.microsoft.com/office/drawing/2014/main" id="{21A6B525-8DB7-B873-4CD7-052F88792AE4}"/>
              </a:ext>
            </a:extLst>
          </p:cNvPr>
          <p:cNvSpPr>
            <a:spLocks noGrp="1"/>
          </p:cNvSpPr>
          <p:nvPr>
            <p:ph type="sldNum" sz="quarter" idx="5"/>
          </p:nvPr>
        </p:nvSpPr>
        <p:spPr/>
        <p:txBody>
          <a:bodyPr/>
          <a:lstStyle/>
          <a:p>
            <a:fld id="{5EB975E7-4466-4875-9780-79F85FC725BE}" type="slidenum">
              <a:rPr lang="nl-NL" smtClean="0"/>
              <a:t>12</a:t>
            </a:fld>
            <a:endParaRPr lang="nl-NL"/>
          </a:p>
        </p:txBody>
      </p:sp>
    </p:spTree>
    <p:extLst>
      <p:ext uri="{BB962C8B-B14F-4D97-AF65-F5344CB8AC3E}">
        <p14:creationId xmlns:p14="http://schemas.microsoft.com/office/powerpoint/2010/main" val="70209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 de hoofdvraag van het onderzoeksproject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Dit onderzoek analyseert de werkzame principes van </a:t>
            </a:r>
            <a:r>
              <a:rPr lang="nl-NL" err="1"/>
              <a:t>PPS’en</a:t>
            </a:r>
            <a:r>
              <a:rPr lang="nl-NL"/>
              <a:t> in het zien en benutten van kansen van deze groep mkb’ers en onderzoekt hoe deze structuren effectiever kunnen bijdragen aan het proces en gedrag van het zien, evalueren en benutten van kansen. Het doel is om te identificeren welke factoren bijdragen aan succesvolle </a:t>
            </a:r>
            <a:r>
              <a:rPr lang="nl-NL" err="1"/>
              <a:t>PPS’en</a:t>
            </a:r>
            <a:r>
              <a:rPr lang="nl-NL"/>
              <a:t> en hoe deze kunnen worden opgeschaald om deze bredere groep ondernemers te ondersteunen.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AFBAKENING transitiethema’s: </a:t>
            </a:r>
            <a:r>
              <a:rPr lang="nl-NL" b="0" i="0">
                <a:solidFill>
                  <a:srgbClr val="000000"/>
                </a:solidFill>
                <a:effectLst/>
                <a:latin typeface="Aptos" panose="020B0004020202020204" pitchFamily="34" charset="0"/>
              </a:rPr>
              <a:t>Dit zijn op dit moment twee transitieopgaven die van grote impact zijn op het brede mkb en die ook ‘top-of-mind’ zijn (KvK, 2024). </a:t>
            </a:r>
            <a:endParaRPr lang="nl-NL"/>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13</a:t>
            </a:fld>
            <a:endParaRPr lang="nl-NL"/>
          </a:p>
        </p:txBody>
      </p:sp>
    </p:spTree>
    <p:extLst>
      <p:ext uri="{BB962C8B-B14F-4D97-AF65-F5344CB8AC3E}">
        <p14:creationId xmlns:p14="http://schemas.microsoft.com/office/powerpoint/2010/main" val="375091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DC19D-E6AC-A787-4E09-002E0A47C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D4A6E-E117-81FA-651B-EA8691859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31054-CB6E-45E0-BE67-A2C0BA283574}"/>
              </a:ext>
            </a:extLst>
          </p:cNvPr>
          <p:cNvSpPr>
            <a:spLocks noGrp="1"/>
          </p:cNvSpPr>
          <p:nvPr>
            <p:ph type="body" idx="1"/>
          </p:nvPr>
        </p:nvSpPr>
        <p:spPr/>
        <p:txBody>
          <a:bodyPr/>
          <a:lstStyle/>
          <a:p>
            <a:pPr marL="171450" indent="-171450">
              <a:buFont typeface="Arial" panose="020B0604020202020204" pitchFamily="34" charset="0"/>
              <a:buChar char="•"/>
            </a:pPr>
            <a:r>
              <a:rPr lang="nl-NL"/>
              <a:t>Literatuurstudie en beleidsanalyse van bestaande rapporten/rapportages over PPS en ondernemerschap/mkb.</a:t>
            </a:r>
          </a:p>
          <a:p>
            <a:pPr marL="171450" indent="-171450">
              <a:buFont typeface="Arial" panose="020B0604020202020204" pitchFamily="34" charset="0"/>
              <a:buChar char="•"/>
            </a:pPr>
            <a:r>
              <a:rPr lang="nl-NL"/>
              <a:t>Interviews met vertegenwoordigers van </a:t>
            </a:r>
            <a:r>
              <a:rPr lang="nl-NL" err="1"/>
              <a:t>PPS’en</a:t>
            </a:r>
            <a:r>
              <a:rPr lang="nl-NL"/>
              <a:t> waarin succesfactoren en uitdagingen van het betrekken en ondersteunen t.a.v. de (latent) ondernemende mkb’ers t.a.v. de verduurzaming en digitalisering worden geanalyseerd. </a:t>
            </a:r>
          </a:p>
          <a:p>
            <a:pPr marL="171450" indent="-171450">
              <a:buFont typeface="Arial" panose="020B0604020202020204" pitchFamily="34" charset="0"/>
              <a:buChar char="•"/>
            </a:pPr>
            <a:r>
              <a:rPr lang="nl-NL"/>
              <a:t>Interviews en </a:t>
            </a:r>
            <a:r>
              <a:rPr lang="nl-NL" err="1"/>
              <a:t>surveys</a:t>
            </a:r>
            <a:r>
              <a:rPr lang="nl-NL"/>
              <a:t> onder (latent) ondernemende </a:t>
            </a:r>
            <a:r>
              <a:rPr lang="nl-NL" err="1"/>
              <a:t>MKB’ers</a:t>
            </a:r>
            <a:r>
              <a:rPr lang="nl-NL"/>
              <a:t> om hun ervaringen en drempels in kaart te brengen.</a:t>
            </a:r>
          </a:p>
          <a:p>
            <a:pPr marL="171450" indent="-171450">
              <a:buFont typeface="Arial" panose="020B0604020202020204" pitchFamily="34" charset="0"/>
              <a:buChar char="•"/>
            </a:pPr>
            <a:endParaRPr lang="nl-NL"/>
          </a:p>
        </p:txBody>
      </p:sp>
      <p:sp>
        <p:nvSpPr>
          <p:cNvPr id="4" name="Slide Number Placeholder 3">
            <a:extLst>
              <a:ext uri="{FF2B5EF4-FFF2-40B4-BE49-F238E27FC236}">
                <a16:creationId xmlns:a16="http://schemas.microsoft.com/office/drawing/2014/main" id="{67ADCEC8-D3B0-5C29-87E7-2C894AF24F04}"/>
              </a:ext>
            </a:extLst>
          </p:cNvPr>
          <p:cNvSpPr>
            <a:spLocks noGrp="1"/>
          </p:cNvSpPr>
          <p:nvPr>
            <p:ph type="sldNum" sz="quarter" idx="5"/>
          </p:nvPr>
        </p:nvSpPr>
        <p:spPr/>
        <p:txBody>
          <a:bodyPr/>
          <a:lstStyle/>
          <a:p>
            <a:fld id="{5EB975E7-4466-4875-9780-79F85FC725BE}" type="slidenum">
              <a:rPr lang="nl-NL" smtClean="0"/>
              <a:t>14</a:t>
            </a:fld>
            <a:endParaRPr lang="nl-NL"/>
          </a:p>
        </p:txBody>
      </p:sp>
    </p:spTree>
    <p:extLst>
      <p:ext uri="{BB962C8B-B14F-4D97-AF65-F5344CB8AC3E}">
        <p14:creationId xmlns:p14="http://schemas.microsoft.com/office/powerpoint/2010/main" val="139096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15</a:t>
            </a:fld>
            <a:endParaRPr lang="nl-NL"/>
          </a:p>
        </p:txBody>
      </p:sp>
    </p:spTree>
    <p:extLst>
      <p:ext uri="{BB962C8B-B14F-4D97-AF65-F5344CB8AC3E}">
        <p14:creationId xmlns:p14="http://schemas.microsoft.com/office/powerpoint/2010/main" val="3690248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893235" y="5095875"/>
            <a:ext cx="8397864" cy="1009650"/>
          </a:xfrm>
        </p:spPr>
        <p:txBody>
          <a:bodyPr>
            <a:normAutofit/>
          </a:bodyPr>
          <a:lstStyle>
            <a:lvl1pPr marL="0" indent="0">
              <a:buNone/>
              <a:defRPr lang="en-GB" sz="2475" b="0" i="0" u="none" strike="noStrike" cap="all" spc="0" baseline="0" dirty="0">
                <a:ln>
                  <a:noFill/>
                </a:ln>
                <a:solidFill>
                  <a:srgbClr val="000000"/>
                </a:solidFill>
                <a:uFillTx/>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Medium"/>
              </a:defRPr>
            </a:lvl1pPr>
          </a:lstStyle>
          <a:p>
            <a:pPr lvl="0"/>
            <a:r>
              <a:rPr lang="nl-NL"/>
              <a:t>VOORBEELD VAN EEN ONDERTITEL</a:t>
            </a:r>
            <a:endParaRPr lang="en-GB"/>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893233" y="1196300"/>
            <a:ext cx="10458803" cy="588915"/>
          </a:xfrm>
        </p:spPr>
        <p:txBody>
          <a:bodyPr anchor="b">
            <a:noAutofit/>
          </a:bodyPr>
          <a:lstStyle>
            <a:lvl1pPr marL="0" indent="0">
              <a:buNone/>
              <a:defRPr lang="nl-NL" sz="1846" b="0" kern="1200" cap="all" baseline="0" dirty="0" smtClean="0">
                <a:solidFill>
                  <a:schemeClr val="tx2"/>
                </a:solidFill>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Demi Bold"/>
              </a:defRPr>
            </a:lvl1pPr>
          </a:lstStyle>
          <a:p>
            <a:pPr lvl="0"/>
            <a:r>
              <a:rPr lang="nl-NL"/>
              <a:t>NAAM OPLEIDING/ACADEMIE</a:t>
            </a:r>
          </a:p>
        </p:txBody>
      </p:sp>
      <p:sp>
        <p:nvSpPr>
          <p:cNvPr id="3" name="Tijdelijke aanduiding voor tekst 2">
            <a:extLst>
              <a:ext uri="{FF2B5EF4-FFF2-40B4-BE49-F238E27FC236}">
                <a16:creationId xmlns:a16="http://schemas.microsoft.com/office/drawing/2014/main" id="{D3983EC9-36B1-B744-A87D-1AA0BEB38BFB}"/>
              </a:ext>
            </a:extLst>
          </p:cNvPr>
          <p:cNvSpPr>
            <a:spLocks noGrp="1"/>
          </p:cNvSpPr>
          <p:nvPr>
            <p:ph type="body" sz="quarter" idx="13" hasCustomPrompt="1"/>
          </p:nvPr>
        </p:nvSpPr>
        <p:spPr>
          <a:xfrm>
            <a:off x="893234" y="2214000"/>
            <a:ext cx="10452100" cy="2808000"/>
          </a:xfrm>
        </p:spPr>
        <p:txBody>
          <a:bodyPr>
            <a:normAutofit/>
          </a:bodyPr>
          <a:lstStyle>
            <a:lvl1pPr marL="0" indent="0">
              <a:lnSpc>
                <a:spcPct val="80000"/>
              </a:lnSpc>
              <a:buNone/>
              <a:defRPr sz="6750" b="1" cap="all" baseline="0">
                <a:latin typeface="Avenir Next Condensed Medium" panose="020B0606020202020204" pitchFamily="34" charset="0"/>
              </a:defRPr>
            </a:lvl1pPr>
          </a:lstStyle>
          <a:p>
            <a:r>
              <a:rPr lang="nl-NL"/>
              <a:t>Titel van de presentatie</a:t>
            </a:r>
          </a:p>
        </p:txBody>
      </p:sp>
      <p:sp>
        <p:nvSpPr>
          <p:cNvPr id="7" name="Rechthoek 6">
            <a:extLst>
              <a:ext uri="{FF2B5EF4-FFF2-40B4-BE49-F238E27FC236}">
                <a16:creationId xmlns:a16="http://schemas.microsoft.com/office/drawing/2014/main" id="{401D1CB6-6B35-4216-835D-4B6D7DC10AA2}"/>
              </a:ext>
            </a:extLst>
          </p:cNvPr>
          <p:cNvSpPr/>
          <p:nvPr userDrawn="1"/>
        </p:nvSpPr>
        <p:spPr>
          <a:xfrm>
            <a:off x="9227489" y="5111778"/>
            <a:ext cx="2119048" cy="17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570D387-A9DA-4389-8749-9601C83AD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589" y="5111779"/>
            <a:ext cx="2387821" cy="1836000"/>
          </a:xfrm>
          <a:prstGeom prst="rect">
            <a:avLst/>
          </a:prstGeom>
        </p:spPr>
      </p:pic>
    </p:spTree>
    <p:extLst>
      <p:ext uri="{BB962C8B-B14F-4D97-AF65-F5344CB8AC3E}">
        <p14:creationId xmlns:p14="http://schemas.microsoft.com/office/powerpoint/2010/main" val="358500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a:t>ONDERWERP / titel</a:t>
            </a:r>
          </a:p>
        </p:txBody>
      </p:sp>
      <p:sp>
        <p:nvSpPr>
          <p:cNvPr id="6" name="Tijdelijke aanduiding voor tekst 2"/>
          <p:cNvSpPr>
            <a:spLocks noGrp="1"/>
          </p:cNvSpPr>
          <p:nvPr>
            <p:ph type="body" sz="quarter" idx="11"/>
          </p:nvPr>
        </p:nvSpPr>
        <p:spPr>
          <a:xfrm>
            <a:off x="838200" y="1925638"/>
            <a:ext cx="105156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dianummer 1">
            <a:extLst>
              <a:ext uri="{FF2B5EF4-FFF2-40B4-BE49-F238E27FC236}">
                <a16:creationId xmlns:a16="http://schemas.microsoft.com/office/drawing/2014/main" id="{1B98C57B-182B-4B1A-8517-6B7CDA9A9E1B}"/>
              </a:ext>
            </a:extLst>
          </p:cNvPr>
          <p:cNvSpPr>
            <a:spLocks noGrp="1"/>
          </p:cNvSpPr>
          <p:nvPr>
            <p:ph type="sldNum" sz="quarter" idx="12"/>
          </p:nvPr>
        </p:nvSpPr>
        <p:spPr/>
        <p:txBody>
          <a:bodyPr/>
          <a:lstStyle/>
          <a:p>
            <a:fld id="{FACE7509-F60A-4509-9491-CD4ED7B54EDD}" type="slidenum">
              <a:rPr lang="nl-NL" smtClean="0"/>
              <a:pPr/>
              <a:t>‹#›</a:t>
            </a:fld>
            <a:endParaRPr lang="nl-NL"/>
          </a:p>
        </p:txBody>
      </p:sp>
    </p:spTree>
    <p:extLst>
      <p:ext uri="{BB962C8B-B14F-4D97-AF65-F5344CB8AC3E}">
        <p14:creationId xmlns:p14="http://schemas.microsoft.com/office/powerpoint/2010/main" val="263155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24158585-8C9B-2444-8413-2968F1CB97F5}"/>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a:t>ONDERWERP / titel</a:t>
            </a:r>
          </a:p>
        </p:txBody>
      </p:sp>
      <p:sp>
        <p:nvSpPr>
          <p:cNvPr id="7" name="Tijdelijke aanduiding voor tekst 2"/>
          <p:cNvSpPr>
            <a:spLocks noGrp="1"/>
          </p:cNvSpPr>
          <p:nvPr>
            <p:ph type="body" sz="quarter" idx="11"/>
          </p:nvPr>
        </p:nvSpPr>
        <p:spPr>
          <a:xfrm>
            <a:off x="838200" y="1925638"/>
            <a:ext cx="52578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dianummer 1">
            <a:extLst>
              <a:ext uri="{FF2B5EF4-FFF2-40B4-BE49-F238E27FC236}">
                <a16:creationId xmlns:a16="http://schemas.microsoft.com/office/drawing/2014/main" id="{1D7D2143-8A99-4F87-AD10-03EFEAABE85B}"/>
              </a:ext>
            </a:extLst>
          </p:cNvPr>
          <p:cNvSpPr>
            <a:spLocks noGrp="1"/>
          </p:cNvSpPr>
          <p:nvPr>
            <p:ph type="sldNum" sz="quarter" idx="12"/>
          </p:nvPr>
        </p:nvSpPr>
        <p:spPr/>
        <p:txBody>
          <a:bodyPr/>
          <a:lstStyle/>
          <a:p>
            <a:fld id="{FACE7509-F60A-4509-9491-CD4ED7B54EDD}" type="slidenum">
              <a:rPr lang="nl-NL" smtClean="0"/>
              <a:pPr/>
              <a:t>‹#›</a:t>
            </a:fld>
            <a:endParaRPr lang="nl-NL"/>
          </a:p>
        </p:txBody>
      </p:sp>
    </p:spTree>
    <p:extLst>
      <p:ext uri="{BB962C8B-B14F-4D97-AF65-F5344CB8AC3E}">
        <p14:creationId xmlns:p14="http://schemas.microsoft.com/office/powerpoint/2010/main" val="467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6553203" y="1917701"/>
            <a:ext cx="4800600" cy="4248000"/>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nl-NL"/>
              <a:t>Klik op het pictogram als u een afbeelding wilt toevoegen</a:t>
            </a:r>
            <a:endParaRPr lang="en-GB"/>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a:t>ONDERWERP / titel</a:t>
            </a:r>
          </a:p>
        </p:txBody>
      </p:sp>
      <p:sp>
        <p:nvSpPr>
          <p:cNvPr id="8" name="Tijdelijke aanduiding voor tekst 2"/>
          <p:cNvSpPr>
            <a:spLocks noGrp="1"/>
          </p:cNvSpPr>
          <p:nvPr>
            <p:ph type="body" sz="quarter" idx="12"/>
          </p:nvPr>
        </p:nvSpPr>
        <p:spPr>
          <a:xfrm>
            <a:off x="838200" y="1926000"/>
            <a:ext cx="52578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dianummer 1">
            <a:extLst>
              <a:ext uri="{FF2B5EF4-FFF2-40B4-BE49-F238E27FC236}">
                <a16:creationId xmlns:a16="http://schemas.microsoft.com/office/drawing/2014/main" id="{02897271-9D30-452B-AAF1-F0E2E5634182}"/>
              </a:ext>
            </a:extLst>
          </p:cNvPr>
          <p:cNvSpPr>
            <a:spLocks noGrp="1"/>
          </p:cNvSpPr>
          <p:nvPr>
            <p:ph type="sldNum" sz="quarter" idx="13"/>
          </p:nvPr>
        </p:nvSpPr>
        <p:spPr/>
        <p:txBody>
          <a:bodyPr/>
          <a:lstStyle/>
          <a:p>
            <a:fld id="{FACE7509-F60A-4509-9491-CD4ED7B54EDD}" type="slidenum">
              <a:rPr lang="nl-NL" smtClean="0"/>
              <a:pPr/>
              <a:t>‹#›</a:t>
            </a:fld>
            <a:endParaRPr lang="nl-NL"/>
          </a:p>
        </p:txBody>
      </p:sp>
    </p:spTree>
    <p:extLst>
      <p:ext uri="{BB962C8B-B14F-4D97-AF65-F5344CB8AC3E}">
        <p14:creationId xmlns:p14="http://schemas.microsoft.com/office/powerpoint/2010/main" val="335136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6553200" y="1778435"/>
            <a:ext cx="4800600" cy="413103"/>
          </a:xfrm>
        </p:spPr>
        <p:txBody>
          <a:bodyPr anchor="ctr">
            <a:noAutofit/>
          </a:bodyPr>
          <a:lstStyle>
            <a:lvl1pPr marL="0" indent="0">
              <a:buNone/>
              <a:defRPr sz="2000" b="1" baseline="0"/>
            </a:lvl1pPr>
          </a:lstStyle>
          <a:p>
            <a:pPr lvl="0"/>
            <a:r>
              <a:rPr lang="nl-NL"/>
              <a:t>Klik voor </a:t>
            </a:r>
            <a:r>
              <a:rPr lang="nl-NL" err="1"/>
              <a:t>subkop</a:t>
            </a:r>
            <a:endParaRPr lang="en-GB"/>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838200" y="1778435"/>
            <a:ext cx="4800600" cy="413103"/>
          </a:xfrm>
        </p:spPr>
        <p:txBody>
          <a:bodyPr anchor="ctr">
            <a:noAutofit/>
          </a:bodyPr>
          <a:lstStyle>
            <a:lvl1pPr marL="0" indent="0">
              <a:buNone/>
              <a:defRPr sz="2000" b="1"/>
            </a:lvl1pPr>
          </a:lstStyle>
          <a:p>
            <a:pPr lvl="0"/>
            <a:r>
              <a:rPr lang="nl-NL"/>
              <a:t>Klik voor </a:t>
            </a:r>
            <a:r>
              <a:rPr lang="nl-NL" err="1"/>
              <a:t>subkop</a:t>
            </a:r>
            <a:endParaRPr lang="en-GB"/>
          </a:p>
        </p:txBody>
      </p:sp>
      <p:sp>
        <p:nvSpPr>
          <p:cNvPr id="8" name="Titel 6">
            <a:extLst>
              <a:ext uri="{FF2B5EF4-FFF2-40B4-BE49-F238E27FC236}">
                <a16:creationId xmlns:a16="http://schemas.microsoft.com/office/drawing/2014/main" id="{AB6897B6-1B30-8840-AEF5-653E3015C372}"/>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a:t>ONDERWERP / titel</a:t>
            </a:r>
          </a:p>
        </p:txBody>
      </p:sp>
      <p:sp>
        <p:nvSpPr>
          <p:cNvPr id="3" name="Tijdelijke aanduiding voor tekst 2"/>
          <p:cNvSpPr>
            <a:spLocks noGrp="1"/>
          </p:cNvSpPr>
          <p:nvPr>
            <p:ph type="body" sz="quarter" idx="18"/>
          </p:nvPr>
        </p:nvSpPr>
        <p:spPr>
          <a:xfrm>
            <a:off x="838200" y="2286000"/>
            <a:ext cx="4800600" cy="3905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4"/>
          <p:cNvSpPr>
            <a:spLocks noGrp="1"/>
          </p:cNvSpPr>
          <p:nvPr>
            <p:ph type="body" sz="quarter" idx="19"/>
          </p:nvPr>
        </p:nvSpPr>
        <p:spPr>
          <a:xfrm>
            <a:off x="6553200" y="2286000"/>
            <a:ext cx="4800600" cy="3905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dianummer 1">
            <a:extLst>
              <a:ext uri="{FF2B5EF4-FFF2-40B4-BE49-F238E27FC236}">
                <a16:creationId xmlns:a16="http://schemas.microsoft.com/office/drawing/2014/main" id="{25BC47CD-32CA-4434-A931-60298C186A0B}"/>
              </a:ext>
            </a:extLst>
          </p:cNvPr>
          <p:cNvSpPr>
            <a:spLocks noGrp="1"/>
          </p:cNvSpPr>
          <p:nvPr>
            <p:ph type="sldNum" sz="quarter" idx="20"/>
          </p:nvPr>
        </p:nvSpPr>
        <p:spPr/>
        <p:txBody>
          <a:bodyPr/>
          <a:lstStyle/>
          <a:p>
            <a:fld id="{FACE7509-F60A-4509-9491-CD4ED7B54EDD}" type="slidenum">
              <a:rPr lang="nl-NL" smtClean="0"/>
              <a:pPr/>
              <a:t>‹#›</a:t>
            </a:fld>
            <a:endParaRPr lang="nl-NL"/>
          </a:p>
        </p:txBody>
      </p:sp>
    </p:spTree>
    <p:extLst>
      <p:ext uri="{BB962C8B-B14F-4D97-AF65-F5344CB8AC3E}">
        <p14:creationId xmlns:p14="http://schemas.microsoft.com/office/powerpoint/2010/main" val="2813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3149600" y="733425"/>
            <a:ext cx="58928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3640216" y="5429602"/>
            <a:ext cx="4910667" cy="493713"/>
          </a:xfrm>
        </p:spPr>
        <p:txBody>
          <a:bodyPr anchor="b"/>
          <a:lstStyle>
            <a:lvl1pPr marL="0" indent="0">
              <a:spcBef>
                <a:spcPts val="0"/>
              </a:spcBef>
              <a:buNone/>
              <a:defRPr sz="1800" cap="all" baseline="0">
                <a:solidFill>
                  <a:schemeClr val="bg1"/>
                </a:solidFill>
              </a:defRPr>
            </a:lvl1pPr>
          </a:lstStyle>
          <a:p>
            <a:pPr lvl="0"/>
            <a:r>
              <a:rPr lang="nl-NL"/>
              <a:t>NAAM</a:t>
            </a:r>
            <a:endParaRPr lang="en-GB"/>
          </a:p>
        </p:txBody>
      </p:sp>
      <p:sp>
        <p:nvSpPr>
          <p:cNvPr id="3" name="Tijdelijke aanduiding voor tekst 2">
            <a:extLst>
              <a:ext uri="{FF2B5EF4-FFF2-40B4-BE49-F238E27FC236}">
                <a16:creationId xmlns:a16="http://schemas.microsoft.com/office/drawing/2014/main" id="{B0DA6865-FA7E-094E-A575-DAADE998A20B}"/>
              </a:ext>
            </a:extLst>
          </p:cNvPr>
          <p:cNvSpPr>
            <a:spLocks noGrp="1"/>
          </p:cNvSpPr>
          <p:nvPr>
            <p:ph type="body" sz="quarter" idx="12" hasCustomPrompt="1"/>
          </p:nvPr>
        </p:nvSpPr>
        <p:spPr>
          <a:xfrm>
            <a:off x="3640216" y="1628775"/>
            <a:ext cx="4910667" cy="3600450"/>
          </a:xfrm>
        </p:spPr>
        <p:txBody>
          <a:bodyPr>
            <a:normAutofit/>
          </a:bodyPr>
          <a:lstStyle>
            <a:lvl1pPr marL="0" indent="0">
              <a:spcBef>
                <a:spcPts val="0"/>
              </a:spcBef>
              <a:buNone/>
              <a:defRPr sz="2800" cap="all" baseline="0">
                <a:solidFill>
                  <a:schemeClr val="bg1"/>
                </a:solidFill>
              </a:defRPr>
            </a:lvl1pPr>
          </a:lstStyle>
          <a:p>
            <a:r>
              <a:rPr lang="nl-NL"/>
              <a:t>‘QUOTE’</a:t>
            </a:r>
          </a:p>
        </p:txBody>
      </p:sp>
      <p:pic>
        <p:nvPicPr>
          <p:cNvPr id="6" name="Afbeelding 2">
            <a:extLst>
              <a:ext uri="{FF2B5EF4-FFF2-40B4-BE49-F238E27FC236}">
                <a16:creationId xmlns:a16="http://schemas.microsoft.com/office/drawing/2014/main" id="{FFDA8079-95BD-45E3-8313-ABF6A59ED207}"/>
              </a:ext>
            </a:extLst>
          </p:cNvPr>
          <p:cNvPicPr>
            <a:picLocks noChangeAspect="1"/>
          </p:cNvPicPr>
          <p:nvPr userDrawn="1"/>
        </p:nvPicPr>
        <p:blipFill>
          <a:blip r:embed="rId2"/>
          <a:stretch>
            <a:fillRect/>
          </a:stretch>
        </p:blipFill>
        <p:spPr>
          <a:xfrm>
            <a:off x="3644574" y="601590"/>
            <a:ext cx="355939" cy="297299"/>
          </a:xfrm>
          <a:prstGeom prst="rect">
            <a:avLst/>
          </a:prstGeom>
        </p:spPr>
      </p:pic>
      <p:sp>
        <p:nvSpPr>
          <p:cNvPr id="2" name="Tijdelijke aanduiding voor dianummer 1">
            <a:extLst>
              <a:ext uri="{FF2B5EF4-FFF2-40B4-BE49-F238E27FC236}">
                <a16:creationId xmlns:a16="http://schemas.microsoft.com/office/drawing/2014/main" id="{904E24CA-A573-4CEE-A581-99C9D72CAA2A}"/>
              </a:ext>
            </a:extLst>
          </p:cNvPr>
          <p:cNvSpPr>
            <a:spLocks noGrp="1"/>
          </p:cNvSpPr>
          <p:nvPr>
            <p:ph type="sldNum" sz="quarter" idx="13"/>
          </p:nvPr>
        </p:nvSpPr>
        <p:spPr/>
        <p:txBody>
          <a:bodyPr/>
          <a:lstStyle/>
          <a:p>
            <a:fld id="{FACE7509-F60A-4509-9491-CD4ED7B54EDD}" type="slidenum">
              <a:rPr lang="nl-NL" smtClean="0"/>
              <a:pPr/>
              <a:t>‹#›</a:t>
            </a:fld>
            <a:endParaRPr lang="nl-NL"/>
          </a:p>
        </p:txBody>
      </p:sp>
    </p:spTree>
    <p:extLst>
      <p:ext uri="{BB962C8B-B14F-4D97-AF65-F5344CB8AC3E}">
        <p14:creationId xmlns:p14="http://schemas.microsoft.com/office/powerpoint/2010/main" val="296755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838200" y="365129"/>
            <a:ext cx="10515600" cy="1325563"/>
          </a:xfrm>
          <a:prstGeom prst="rect">
            <a:avLst/>
          </a:prstGeom>
        </p:spPr>
        <p:txBody>
          <a:bodyPr vert="horz" lIns="91440" tIns="45720" rIns="91440" bIns="45720" rtlCol="0" anchor="b">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6" name="Afbeelding 5">
            <a:extLst>
              <a:ext uri="{FF2B5EF4-FFF2-40B4-BE49-F238E27FC236}">
                <a16:creationId xmlns:a16="http://schemas.microsoft.com/office/drawing/2014/main" id="{D2936B9B-9586-48DE-B845-C54BC129D8B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99687" y="6227764"/>
            <a:ext cx="1359194" cy="588915"/>
          </a:xfrm>
          <a:prstGeom prst="rect">
            <a:avLst/>
          </a:prstGeom>
        </p:spPr>
      </p:pic>
      <p:sp>
        <p:nvSpPr>
          <p:cNvPr id="7" name="Tijdelijke aanduiding voor dianummer 5">
            <a:extLst>
              <a:ext uri="{FF2B5EF4-FFF2-40B4-BE49-F238E27FC236}">
                <a16:creationId xmlns:a16="http://schemas.microsoft.com/office/drawing/2014/main" id="{AD4D3619-56D9-4271-9849-15E3BE0631EF}"/>
              </a:ext>
            </a:extLst>
          </p:cNvPr>
          <p:cNvSpPr>
            <a:spLocks noGrp="1"/>
          </p:cNvSpPr>
          <p:nvPr>
            <p:ph type="sldNum" sz="quarter" idx="4"/>
          </p:nvPr>
        </p:nvSpPr>
        <p:spPr>
          <a:xfrm>
            <a:off x="838200" y="6342598"/>
            <a:ext cx="1107478" cy="365125"/>
          </a:xfrm>
          <a:prstGeom prst="rect">
            <a:avLst/>
          </a:prstGeom>
        </p:spPr>
        <p:txBody>
          <a:bodyPr vert="horz" lIns="91440" tIns="45720" rIns="91440" bIns="45720" rtlCol="0" anchor="ctr"/>
          <a:lstStyle>
            <a:lvl1pPr algn="l">
              <a:defRPr sz="1200">
                <a:solidFill>
                  <a:schemeClr val="tx1"/>
                </a:solidFill>
              </a:defRPr>
            </a:lvl1pPr>
          </a:lstStyle>
          <a:p>
            <a:fld id="{FACE7509-F60A-4509-9491-CD4ED7B54EDD}" type="slidenum">
              <a:rPr lang="nl-NL" smtClean="0"/>
              <a:pPr/>
              <a:t>‹#›</a:t>
            </a:fld>
            <a:endParaRPr lang="nl-NL"/>
          </a:p>
        </p:txBody>
      </p:sp>
    </p:spTree>
    <p:extLst>
      <p:ext uri="{BB962C8B-B14F-4D97-AF65-F5344CB8AC3E}">
        <p14:creationId xmlns:p14="http://schemas.microsoft.com/office/powerpoint/2010/main" val="149637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514337" rtl="0" eaLnBrk="1" latinLnBrk="0" hangingPunct="1">
        <a:lnSpc>
          <a:spcPct val="90000"/>
        </a:lnSpc>
        <a:spcBef>
          <a:spcPct val="0"/>
        </a:spcBef>
        <a:buNone/>
        <a:defRPr lang="nl-NL" sz="3200" b="1" kern="1200" cap="all" baseline="0" dirty="0">
          <a:solidFill>
            <a:schemeClr val="tx2"/>
          </a:solidFill>
          <a:latin typeface="Avenir Next Condensed Medium" panose="020B0606020202020204" pitchFamily="34" charset="0"/>
          <a:ea typeface="+mj-ea"/>
          <a:cs typeface="Arial" panose="020B0604020202020204" pitchFamily="34" charset="0"/>
          <a:sym typeface="Avenir Next Condensed Demi Bold"/>
        </a:defRPr>
      </a:lvl1pPr>
    </p:titleStyle>
    <p:bodyStyle>
      <a:lvl1pPr marL="18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FF7D5C68-F3DE-442B-8717-6434BAFEA9C9}"/>
              </a:ext>
            </a:extLst>
          </p:cNvPr>
          <p:cNvSpPr>
            <a:spLocks noGrp="1"/>
          </p:cNvSpPr>
          <p:nvPr>
            <p:ph type="body" sz="quarter" idx="13"/>
          </p:nvPr>
        </p:nvSpPr>
        <p:spPr>
          <a:xfrm>
            <a:off x="1409757" y="1662094"/>
            <a:ext cx="10452100" cy="2808000"/>
          </a:xfrm>
        </p:spPr>
        <p:txBody>
          <a:bodyPr>
            <a:normAutofit/>
          </a:bodyPr>
          <a:lstStyle/>
          <a:p>
            <a:r>
              <a:rPr lang="nl-NL" dirty="0"/>
              <a:t>Het goede gesprek</a:t>
            </a:r>
          </a:p>
        </p:txBody>
      </p:sp>
      <p:pic>
        <p:nvPicPr>
          <p:cNvPr id="5" name="Picture 4">
            <a:extLst>
              <a:ext uri="{FF2B5EF4-FFF2-40B4-BE49-F238E27FC236}">
                <a16:creationId xmlns:a16="http://schemas.microsoft.com/office/drawing/2014/main" id="{BA6F3AC1-6FA3-E5C4-64B7-EE23A04E72DE}"/>
              </a:ext>
            </a:extLst>
          </p:cNvPr>
          <p:cNvPicPr>
            <a:picLocks noChangeAspect="1"/>
          </p:cNvPicPr>
          <p:nvPr/>
        </p:nvPicPr>
        <p:blipFill>
          <a:blip r:embed="rId3"/>
          <a:stretch>
            <a:fillRect/>
          </a:stretch>
        </p:blipFill>
        <p:spPr>
          <a:xfrm>
            <a:off x="7062562" y="5908485"/>
            <a:ext cx="2042250" cy="835947"/>
          </a:xfrm>
          <a:prstGeom prst="rect">
            <a:avLst/>
          </a:prstGeom>
        </p:spPr>
      </p:pic>
      <p:pic>
        <p:nvPicPr>
          <p:cNvPr id="7" name="Picture 6">
            <a:extLst>
              <a:ext uri="{FF2B5EF4-FFF2-40B4-BE49-F238E27FC236}">
                <a16:creationId xmlns:a16="http://schemas.microsoft.com/office/drawing/2014/main" id="{434931AC-FF75-35B0-DB27-9F023991F27B}"/>
              </a:ext>
            </a:extLst>
          </p:cNvPr>
          <p:cNvPicPr>
            <a:picLocks noChangeAspect="1"/>
          </p:cNvPicPr>
          <p:nvPr/>
        </p:nvPicPr>
        <p:blipFill>
          <a:blip r:embed="rId4"/>
          <a:stretch>
            <a:fillRect/>
          </a:stretch>
        </p:blipFill>
        <p:spPr>
          <a:xfrm>
            <a:off x="5866961" y="5908485"/>
            <a:ext cx="884549" cy="835947"/>
          </a:xfrm>
          <a:prstGeom prst="rect">
            <a:avLst/>
          </a:prstGeom>
        </p:spPr>
      </p:pic>
      <p:sp>
        <p:nvSpPr>
          <p:cNvPr id="12" name="Tijdelijke aanduiding voor tekst 8">
            <a:extLst>
              <a:ext uri="{FF2B5EF4-FFF2-40B4-BE49-F238E27FC236}">
                <a16:creationId xmlns:a16="http://schemas.microsoft.com/office/drawing/2014/main" id="{E5871B09-4BEE-1375-885F-4646D60EA2C7}"/>
              </a:ext>
            </a:extLst>
          </p:cNvPr>
          <p:cNvSpPr txBox="1">
            <a:spLocks/>
          </p:cNvSpPr>
          <p:nvPr/>
        </p:nvSpPr>
        <p:spPr>
          <a:xfrm>
            <a:off x="1409757" y="2807272"/>
            <a:ext cx="10452100" cy="2808000"/>
          </a:xfrm>
          <a:prstGeom prst="rect">
            <a:avLst/>
          </a:prstGeom>
        </p:spPr>
        <p:txBody>
          <a:bodyPr vert="horz" lIns="91440" tIns="45720" rIns="91440" bIns="45720" rtlCol="0">
            <a:normAutofit/>
          </a:bodyPr>
          <a:lstStyle>
            <a:lvl1pPr marL="0" indent="0" algn="l" defTabSz="514337" rtl="0" eaLnBrk="1" latinLnBrk="0" hangingPunct="1">
              <a:lnSpc>
                <a:spcPct val="80000"/>
              </a:lnSpc>
              <a:spcBef>
                <a:spcPts val="0"/>
              </a:spcBef>
              <a:buFont typeface="Arial" panose="020B0604020202020204" pitchFamily="34" charset="0"/>
              <a:buNone/>
              <a:defRPr sz="6750" b="1" kern="1200" cap="all" baseline="0">
                <a:solidFill>
                  <a:schemeClr val="tx1"/>
                </a:solidFill>
                <a:latin typeface="Avenir Next Condensed Medium" panose="020B0606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NL" sz="4200" dirty="0"/>
              <a:t>Aan de slag met </a:t>
            </a:r>
            <a:r>
              <a:rPr lang="nl-NL" sz="4400" dirty="0">
                <a:solidFill>
                  <a:srgbClr val="E50856"/>
                </a:solidFill>
              </a:rPr>
              <a:t>De Gesprekstool </a:t>
            </a:r>
            <a:endParaRPr lang="nl-NL" sz="4400" dirty="0"/>
          </a:p>
          <a:p>
            <a:r>
              <a:rPr lang="nl-NL" sz="4200" dirty="0"/>
              <a:t>ondernemerschap in het mkb</a:t>
            </a:r>
          </a:p>
          <a:p>
            <a:r>
              <a:rPr lang="nl-NL" sz="4200" dirty="0"/>
              <a:t> </a:t>
            </a:r>
          </a:p>
        </p:txBody>
      </p:sp>
      <p:sp>
        <p:nvSpPr>
          <p:cNvPr id="16" name="Bijschrift: gebogen lijn 9">
            <a:extLst>
              <a:ext uri="{FF2B5EF4-FFF2-40B4-BE49-F238E27FC236}">
                <a16:creationId xmlns:a16="http://schemas.microsoft.com/office/drawing/2014/main" id="{39F06B79-5DF4-8B5B-55D7-3809FCC560DB}"/>
              </a:ext>
            </a:extLst>
          </p:cNvPr>
          <p:cNvSpPr/>
          <p:nvPr/>
        </p:nvSpPr>
        <p:spPr>
          <a:xfrm>
            <a:off x="969935" y="4470094"/>
            <a:ext cx="3417735" cy="1378226"/>
          </a:xfrm>
          <a:prstGeom prst="borderCallout2">
            <a:avLst>
              <a:gd name="adj1" fmla="val 99969"/>
              <a:gd name="adj2" fmla="val 44393"/>
              <a:gd name="adj3" fmla="val 152404"/>
              <a:gd name="adj4" fmla="val 82596"/>
              <a:gd name="adj5" fmla="val 130780"/>
              <a:gd name="adj6" fmla="val 1390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Een netwerk van samenwerkingsverbanden tussen beroepsonderwijs en bedrijfsleven</a:t>
            </a:r>
          </a:p>
        </p:txBody>
      </p:sp>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ABCCD-9670-99BA-146B-55DC291608F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10B39D5-2B63-ADA3-45D4-4E2310D32078}"/>
              </a:ext>
            </a:extLst>
          </p:cNvPr>
          <p:cNvSpPr>
            <a:spLocks noGrp="1"/>
          </p:cNvSpPr>
          <p:nvPr>
            <p:ph type="title"/>
          </p:nvPr>
        </p:nvSpPr>
        <p:spPr/>
        <p:txBody>
          <a:bodyPr/>
          <a:lstStyle/>
          <a:p>
            <a:r>
              <a:rPr lang="nl-NL"/>
              <a:t>Hindernissen voor PPS’en</a:t>
            </a:r>
          </a:p>
        </p:txBody>
      </p:sp>
      <p:sp>
        <p:nvSpPr>
          <p:cNvPr id="5" name="Tijdelijke aanduiding voor tekst 4">
            <a:extLst>
              <a:ext uri="{FF2B5EF4-FFF2-40B4-BE49-F238E27FC236}">
                <a16:creationId xmlns:a16="http://schemas.microsoft.com/office/drawing/2014/main" id="{8B8F6455-8B11-C8C5-3A04-A7DB155F43CC}"/>
              </a:ext>
            </a:extLst>
          </p:cNvPr>
          <p:cNvSpPr>
            <a:spLocks noGrp="1"/>
          </p:cNvSpPr>
          <p:nvPr>
            <p:ph type="body" sz="quarter" idx="11"/>
          </p:nvPr>
        </p:nvSpPr>
        <p:spPr/>
        <p:txBody>
          <a:bodyPr>
            <a:normAutofit/>
          </a:bodyPr>
          <a:lstStyle/>
          <a:p>
            <a:pPr lvl="1"/>
            <a:r>
              <a:rPr lang="nl-NL" sz="2200"/>
              <a:t>Slechts een deel van de ondernemers worden door </a:t>
            </a:r>
            <a:r>
              <a:rPr lang="nl-NL" sz="2200" err="1"/>
              <a:t>PPS’en</a:t>
            </a:r>
            <a:r>
              <a:rPr lang="nl-NL" sz="2200"/>
              <a:t> bereikt</a:t>
            </a:r>
          </a:p>
          <a:p>
            <a:pPr lvl="1"/>
            <a:r>
              <a:rPr lang="nl-NL" sz="2200"/>
              <a:t>Grootste deel wordt </a:t>
            </a:r>
            <a:r>
              <a:rPr lang="nl-NL" sz="2200" b="1">
                <a:solidFill>
                  <a:srgbClr val="E50856"/>
                </a:solidFill>
              </a:rPr>
              <a:t>NIET</a:t>
            </a:r>
            <a:r>
              <a:rPr lang="nl-NL" sz="2200"/>
              <a:t> bereikt (96%)</a:t>
            </a:r>
          </a:p>
          <a:p>
            <a:pPr lvl="1"/>
            <a:endParaRPr lang="nl-NL" sz="2200"/>
          </a:p>
          <a:p>
            <a:pPr marL="180000" lvl="1" indent="0">
              <a:buNone/>
            </a:pPr>
            <a:r>
              <a:rPr lang="nl-NL" sz="2200"/>
              <a:t>								die groepen noemen we </a:t>
            </a:r>
            <a:br>
              <a:rPr lang="nl-NL" sz="2200"/>
            </a:br>
            <a:r>
              <a:rPr lang="nl-NL" sz="2200"/>
              <a:t>								</a:t>
            </a:r>
            <a:r>
              <a:rPr lang="nl-NL" sz="3200" b="1">
                <a:solidFill>
                  <a:srgbClr val="E50856"/>
                </a:solidFill>
              </a:rPr>
              <a:t>de latente </a:t>
            </a:r>
            <a:r>
              <a:rPr lang="nl-NL" sz="3200" b="1" err="1">
                <a:solidFill>
                  <a:srgbClr val="E50856"/>
                </a:solidFill>
              </a:rPr>
              <a:t>MKB’er</a:t>
            </a:r>
            <a:r>
              <a:rPr lang="nl-NL" sz="3200" b="1">
                <a:solidFill>
                  <a:srgbClr val="E50856"/>
                </a:solidFill>
              </a:rPr>
              <a:t> </a:t>
            </a:r>
            <a:r>
              <a:rPr lang="nl-NL" sz="2200"/>
              <a:t>in het onderzoek</a:t>
            </a:r>
          </a:p>
          <a:p>
            <a:pPr marL="180000" lvl="1" indent="0">
              <a:buNone/>
            </a:pPr>
            <a:r>
              <a:rPr lang="nl-NL" sz="2200"/>
              <a:t>					</a:t>
            </a:r>
          </a:p>
          <a:p>
            <a:pPr marL="180000" lvl="1" indent="0">
              <a:buNone/>
            </a:pPr>
            <a:endParaRPr lang="nl-NL" sz="2200"/>
          </a:p>
        </p:txBody>
      </p:sp>
      <p:sp>
        <p:nvSpPr>
          <p:cNvPr id="2" name="Arrow: Bent-Up 1">
            <a:extLst>
              <a:ext uri="{FF2B5EF4-FFF2-40B4-BE49-F238E27FC236}">
                <a16:creationId xmlns:a16="http://schemas.microsoft.com/office/drawing/2014/main" id="{1E9546CB-A35B-F1E7-8C9D-A3CF419B9072}"/>
              </a:ext>
            </a:extLst>
          </p:cNvPr>
          <p:cNvSpPr/>
          <p:nvPr/>
        </p:nvSpPr>
        <p:spPr>
          <a:xfrm rot="5400000">
            <a:off x="3904421" y="2817744"/>
            <a:ext cx="937592" cy="715617"/>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6F68B4-728C-408B-D1EF-FBBCA1F28E54}"/>
              </a:ext>
            </a:extLst>
          </p:cNvPr>
          <p:cNvSpPr txBox="1"/>
          <p:nvPr/>
        </p:nvSpPr>
        <p:spPr>
          <a:xfrm>
            <a:off x="4982818" y="4049638"/>
            <a:ext cx="6096000" cy="2308324"/>
          </a:xfrm>
          <a:prstGeom prst="rect">
            <a:avLst/>
          </a:prstGeom>
          <a:noFill/>
        </p:spPr>
        <p:txBody>
          <a:bodyPr wrap="square">
            <a:spAutoFit/>
          </a:bodyPr>
          <a:lstStyle/>
          <a:p>
            <a:pPr>
              <a:buClr>
                <a:srgbClr val="E50856"/>
              </a:buClr>
              <a:buFont typeface="Courier New" panose="02070309020205020404" pitchFamily="49" charset="0"/>
              <a:buChar char="o"/>
            </a:pPr>
            <a:r>
              <a:rPr lang="nl-NL" sz="1800"/>
              <a:t> Maken onderdeel uit van de groep mkb’ers die nog niet door PPS-en worden bereikt</a:t>
            </a:r>
          </a:p>
          <a:p>
            <a:pPr>
              <a:buClr>
                <a:srgbClr val="E50856"/>
              </a:buClr>
              <a:buFont typeface="Courier New" panose="02070309020205020404" pitchFamily="49" charset="0"/>
              <a:buChar char="o"/>
            </a:pPr>
            <a:r>
              <a:rPr lang="nl-NL" sz="1800"/>
              <a:t> Zijn </a:t>
            </a:r>
            <a:r>
              <a:rPr lang="nl-NL" sz="1800" err="1"/>
              <a:t>mbt</a:t>
            </a:r>
            <a:r>
              <a:rPr lang="nl-NL" sz="1800"/>
              <a:t> digitalisering en verduurzaming nog maar beperkt in actie gekomen (eerste stappen aan het zetten in het verkennen van kansen)</a:t>
            </a:r>
          </a:p>
          <a:p>
            <a:pPr>
              <a:buClr>
                <a:srgbClr val="E50856"/>
              </a:buClr>
              <a:buFont typeface="Courier New" panose="02070309020205020404" pitchFamily="49" charset="0"/>
              <a:buChar char="o"/>
            </a:pPr>
            <a:r>
              <a:rPr lang="nl-NL" sz="1800"/>
              <a:t> Zien hun acties (nog) niet in het licht van een PPS </a:t>
            </a:r>
          </a:p>
          <a:p>
            <a:pPr>
              <a:buClr>
                <a:srgbClr val="E50856"/>
              </a:buClr>
              <a:buFont typeface="Courier New" panose="02070309020205020404" pitchFamily="49" charset="0"/>
              <a:buChar char="o"/>
            </a:pPr>
            <a:r>
              <a:rPr lang="nl-NL" sz="1800"/>
              <a:t> Ondernemers met bedrijven tussen de 5-50 medewerkers</a:t>
            </a:r>
            <a:endParaRPr lang="en-US" sz="1800"/>
          </a:p>
        </p:txBody>
      </p:sp>
    </p:spTree>
    <p:extLst>
      <p:ext uri="{BB962C8B-B14F-4D97-AF65-F5344CB8AC3E}">
        <p14:creationId xmlns:p14="http://schemas.microsoft.com/office/powerpoint/2010/main" val="40072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D84DF1D-8EAF-46F1-8ABF-470DAFBC4B4A}"/>
              </a:ext>
            </a:extLst>
          </p:cNvPr>
          <p:cNvPicPr>
            <a:picLocks noChangeAspect="1"/>
          </p:cNvPicPr>
          <p:nvPr/>
        </p:nvPicPr>
        <p:blipFill>
          <a:blip r:embed="rId3"/>
          <a:stretch>
            <a:fillRect/>
          </a:stretch>
        </p:blipFill>
        <p:spPr>
          <a:xfrm>
            <a:off x="-865964" y="0"/>
            <a:ext cx="13149228" cy="6858000"/>
          </a:xfrm>
          <a:prstGeom prst="rect">
            <a:avLst/>
          </a:prstGeom>
        </p:spPr>
      </p:pic>
      <p:sp>
        <p:nvSpPr>
          <p:cNvPr id="7" name="Tijdelijke aanduiding voor tekst 6"/>
          <p:cNvSpPr>
            <a:spLocks noGrp="1"/>
          </p:cNvSpPr>
          <p:nvPr>
            <p:ph type="body" sz="quarter" idx="13"/>
          </p:nvPr>
        </p:nvSpPr>
        <p:spPr>
          <a:xfrm>
            <a:off x="366368" y="1795249"/>
            <a:ext cx="10452100" cy="2808000"/>
          </a:xfrm>
          <a:solidFill>
            <a:srgbClr val="E50856"/>
          </a:solidFill>
          <a:ln>
            <a:solidFill>
              <a:srgbClr val="E50056"/>
            </a:solidFill>
          </a:ln>
        </p:spPr>
        <p:txBody>
          <a:bodyPr>
            <a:noAutofit/>
          </a:bodyPr>
          <a:lstStyle/>
          <a:p>
            <a:r>
              <a:rPr lang="nl-NL" sz="5400">
                <a:solidFill>
                  <a:schemeClr val="bg1"/>
                </a:solidFill>
              </a:rPr>
              <a:t>Hoe kunnen PPS-en hun bereik </a:t>
            </a:r>
            <a:br>
              <a:rPr lang="nl-NL" sz="5400">
                <a:solidFill>
                  <a:schemeClr val="bg1"/>
                </a:solidFill>
              </a:rPr>
            </a:br>
            <a:r>
              <a:rPr lang="nl-NL" sz="5400">
                <a:solidFill>
                  <a:schemeClr val="bg1"/>
                </a:solidFill>
              </a:rPr>
              <a:t>en ondersteuning richting de latente </a:t>
            </a:r>
            <a:r>
              <a:rPr lang="nl-NL" sz="5400" err="1">
                <a:solidFill>
                  <a:schemeClr val="bg1"/>
                </a:solidFill>
              </a:rPr>
              <a:t>MKB’er</a:t>
            </a:r>
            <a:r>
              <a:rPr lang="nl-NL" sz="5400">
                <a:solidFill>
                  <a:schemeClr val="bg1"/>
                </a:solidFill>
              </a:rPr>
              <a:t> verbeteren?</a:t>
            </a:r>
          </a:p>
        </p:txBody>
      </p:sp>
      <p:sp>
        <p:nvSpPr>
          <p:cNvPr id="3" name="Oval 2">
            <a:extLst>
              <a:ext uri="{FF2B5EF4-FFF2-40B4-BE49-F238E27FC236}">
                <a16:creationId xmlns:a16="http://schemas.microsoft.com/office/drawing/2014/main" id="{578BE5FF-56FF-F503-049F-F0E1D27A0F75}"/>
              </a:ext>
            </a:extLst>
          </p:cNvPr>
          <p:cNvSpPr/>
          <p:nvPr/>
        </p:nvSpPr>
        <p:spPr>
          <a:xfrm rot="481972">
            <a:off x="9176085" y="3602098"/>
            <a:ext cx="2626822" cy="21280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bg1"/>
                </a:solidFill>
              </a:rPr>
              <a:t>Afbakening: </a:t>
            </a:r>
            <a:r>
              <a:rPr lang="nl-NL" sz="1800">
                <a:solidFill>
                  <a:schemeClr val="bg1"/>
                </a:solidFill>
              </a:rPr>
              <a:t>Digitalisering &amp; verduurzaming</a:t>
            </a:r>
          </a:p>
        </p:txBody>
      </p:sp>
    </p:spTree>
    <p:extLst>
      <p:ext uri="{BB962C8B-B14F-4D97-AF65-F5344CB8AC3E}">
        <p14:creationId xmlns:p14="http://schemas.microsoft.com/office/powerpoint/2010/main" val="307329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1C73-DB55-457E-F47E-C1DA72A0EC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53D1404-CF97-B0D8-4404-6A6C97104ED8}"/>
              </a:ext>
            </a:extLst>
          </p:cNvPr>
          <p:cNvSpPr>
            <a:spLocks noGrp="1"/>
          </p:cNvSpPr>
          <p:nvPr>
            <p:ph type="body" sz="quarter" idx="11"/>
          </p:nvPr>
        </p:nvSpPr>
        <p:spPr>
          <a:xfrm>
            <a:off x="3429001" y="1169883"/>
            <a:ext cx="5638718" cy="493713"/>
          </a:xfrm>
        </p:spPr>
        <p:txBody>
          <a:bodyPr>
            <a:noAutofit/>
          </a:bodyPr>
          <a:lstStyle/>
          <a:p>
            <a:r>
              <a:rPr lang="nl-NL" sz="2800" b="1" dirty="0"/>
              <a:t>Een Gesprekstool</a:t>
            </a:r>
            <a:endParaRPr lang="en-US" sz="2800" b="1" dirty="0"/>
          </a:p>
        </p:txBody>
      </p:sp>
      <p:sp>
        <p:nvSpPr>
          <p:cNvPr id="6" name="Text Placeholder 5">
            <a:extLst>
              <a:ext uri="{FF2B5EF4-FFF2-40B4-BE49-F238E27FC236}">
                <a16:creationId xmlns:a16="http://schemas.microsoft.com/office/drawing/2014/main" id="{699F1247-0C73-B5BC-3753-0616D4C3D13E}"/>
              </a:ext>
            </a:extLst>
          </p:cNvPr>
          <p:cNvSpPr>
            <a:spLocks noGrp="1"/>
          </p:cNvSpPr>
          <p:nvPr>
            <p:ph type="body" sz="quarter" idx="12"/>
          </p:nvPr>
        </p:nvSpPr>
        <p:spPr>
          <a:xfrm>
            <a:off x="3640666" y="1840810"/>
            <a:ext cx="4910667" cy="3600450"/>
          </a:xfrm>
        </p:spPr>
        <p:txBody>
          <a:bodyPr>
            <a:noAutofit/>
          </a:bodyPr>
          <a:lstStyle/>
          <a:p>
            <a:pPr marL="457200" indent="-457200">
              <a:buClr>
                <a:srgbClr val="E50856"/>
              </a:buClr>
              <a:buFont typeface="Wingdings" panose="05000000000000000000" pitchFamily="2" charset="2"/>
              <a:buChar char="Ø"/>
            </a:pPr>
            <a:r>
              <a:rPr lang="nl-NL" sz="2300" b="1">
                <a:solidFill>
                  <a:srgbClr val="E50856"/>
                </a:solidFill>
                <a:latin typeface="+mj-lt"/>
              </a:rPr>
              <a:t>Literatuurstudie</a:t>
            </a:r>
            <a:r>
              <a:rPr lang="nl-NL" sz="2300">
                <a:solidFill>
                  <a:schemeClr val="bg2"/>
                </a:solidFill>
                <a:latin typeface="+mj-lt"/>
              </a:rPr>
              <a:t> en beleidsanalyse van rapporten over PPS en ondernemerschap/mkb</a:t>
            </a:r>
          </a:p>
          <a:p>
            <a:pPr marL="457200" indent="-457200">
              <a:buClr>
                <a:srgbClr val="E50856"/>
              </a:buClr>
              <a:buFont typeface="Wingdings" panose="05000000000000000000" pitchFamily="2" charset="2"/>
              <a:buChar char="Ø"/>
            </a:pPr>
            <a:r>
              <a:rPr lang="nl-NL" sz="2300" b="1">
                <a:solidFill>
                  <a:srgbClr val="E50856"/>
                </a:solidFill>
                <a:latin typeface="+mj-lt"/>
              </a:rPr>
              <a:t>Interviews </a:t>
            </a:r>
            <a:r>
              <a:rPr lang="nl-NL" sz="2300">
                <a:solidFill>
                  <a:schemeClr val="bg2"/>
                </a:solidFill>
                <a:latin typeface="+mj-lt"/>
              </a:rPr>
              <a:t>met vertegenwoordigers PPS-en</a:t>
            </a:r>
          </a:p>
          <a:p>
            <a:pPr marL="457200" indent="-457200">
              <a:buClr>
                <a:srgbClr val="E50856"/>
              </a:buClr>
              <a:buFont typeface="Wingdings" panose="05000000000000000000" pitchFamily="2" charset="2"/>
              <a:buChar char="Ø"/>
            </a:pPr>
            <a:r>
              <a:rPr lang="nl-NL" sz="2300" b="1">
                <a:solidFill>
                  <a:srgbClr val="E50856"/>
                </a:solidFill>
                <a:latin typeface="+mj-lt"/>
              </a:rPr>
              <a:t>Interviews</a:t>
            </a:r>
            <a:r>
              <a:rPr lang="nl-NL" sz="2300">
                <a:solidFill>
                  <a:schemeClr val="bg2"/>
                </a:solidFill>
                <a:latin typeface="+mj-lt"/>
              </a:rPr>
              <a:t> en </a:t>
            </a:r>
            <a:r>
              <a:rPr lang="nl-NL" sz="2300" err="1">
                <a:solidFill>
                  <a:schemeClr val="bg2"/>
                </a:solidFill>
                <a:latin typeface="+mj-lt"/>
              </a:rPr>
              <a:t>surveys</a:t>
            </a:r>
            <a:r>
              <a:rPr lang="nl-NL" sz="2300">
                <a:solidFill>
                  <a:schemeClr val="bg2"/>
                </a:solidFill>
                <a:latin typeface="+mj-lt"/>
              </a:rPr>
              <a:t> onder (latent) </a:t>
            </a:r>
            <a:r>
              <a:rPr lang="nl-NL" sz="2300" err="1">
                <a:solidFill>
                  <a:schemeClr val="bg2"/>
                </a:solidFill>
                <a:latin typeface="+mj-lt"/>
              </a:rPr>
              <a:t>ondernmende</a:t>
            </a:r>
            <a:r>
              <a:rPr lang="nl-NL" sz="2300">
                <a:solidFill>
                  <a:schemeClr val="bg2"/>
                </a:solidFill>
                <a:latin typeface="+mj-lt"/>
              </a:rPr>
              <a:t> </a:t>
            </a:r>
            <a:r>
              <a:rPr lang="nl-NL" sz="2300" err="1">
                <a:solidFill>
                  <a:schemeClr val="bg2"/>
                </a:solidFill>
                <a:latin typeface="+mj-lt"/>
              </a:rPr>
              <a:t>MKB’ers</a:t>
            </a:r>
            <a:endParaRPr lang="nl-NL" sz="2300">
              <a:solidFill>
                <a:schemeClr val="bg2"/>
              </a:solidFill>
              <a:latin typeface="+mj-lt"/>
            </a:endParaRPr>
          </a:p>
          <a:p>
            <a:endParaRPr lang="en-US" sz="2300">
              <a:latin typeface="+mj-lt"/>
            </a:endParaRPr>
          </a:p>
        </p:txBody>
      </p:sp>
    </p:spTree>
    <p:extLst>
      <p:ext uri="{BB962C8B-B14F-4D97-AF65-F5344CB8AC3E}">
        <p14:creationId xmlns:p14="http://schemas.microsoft.com/office/powerpoint/2010/main" val="39173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58269-976F-4DAB-08E1-9BDB0139CB15}"/>
              </a:ext>
            </a:extLst>
          </p:cNvPr>
          <p:cNvSpPr>
            <a:spLocks noGrp="1"/>
          </p:cNvSpPr>
          <p:nvPr>
            <p:ph type="title"/>
          </p:nvPr>
        </p:nvSpPr>
        <p:spPr/>
        <p:txBody>
          <a:bodyPr/>
          <a:lstStyle/>
          <a:p>
            <a:r>
              <a:rPr lang="nl-NL" dirty="0"/>
              <a:t>Hoe de tool ontworpen is</a:t>
            </a:r>
          </a:p>
        </p:txBody>
      </p:sp>
      <p:sp>
        <p:nvSpPr>
          <p:cNvPr id="3" name="Tijdelijke aanduiding voor tekst 2">
            <a:extLst>
              <a:ext uri="{FF2B5EF4-FFF2-40B4-BE49-F238E27FC236}">
                <a16:creationId xmlns:a16="http://schemas.microsoft.com/office/drawing/2014/main" id="{1D99D340-0411-46B8-CB3E-5455420BCDC2}"/>
              </a:ext>
            </a:extLst>
          </p:cNvPr>
          <p:cNvSpPr>
            <a:spLocks noGrp="1"/>
          </p:cNvSpPr>
          <p:nvPr>
            <p:ph type="body" sz="quarter" idx="11"/>
          </p:nvPr>
        </p:nvSpPr>
        <p:spPr/>
        <p:txBody>
          <a:bodyPr>
            <a:normAutofit/>
          </a:bodyPr>
          <a:lstStyle/>
          <a:p>
            <a:pPr marL="637200" lvl="1" indent="-457200">
              <a:buAutoNum type="arabicParenR"/>
            </a:pPr>
            <a:r>
              <a:rPr lang="nl-NL" sz="2200" dirty="0"/>
              <a:t>Gekeken wat de </a:t>
            </a:r>
            <a:r>
              <a:rPr lang="nl-NL" sz="2200" b="1" dirty="0" err="1">
                <a:solidFill>
                  <a:srgbClr val="E50856"/>
                </a:solidFill>
              </a:rPr>
              <a:t>PPS’en</a:t>
            </a:r>
            <a:r>
              <a:rPr lang="nl-NL" sz="2200" dirty="0"/>
              <a:t> doen (onderzoeksgroep 1)?</a:t>
            </a:r>
          </a:p>
          <a:p>
            <a:pPr lvl="3">
              <a:buClr>
                <a:srgbClr val="E50056"/>
              </a:buClr>
            </a:pPr>
            <a:r>
              <a:rPr lang="nl-NL" dirty="0"/>
              <a:t>Wat doen </a:t>
            </a:r>
            <a:r>
              <a:rPr lang="nl-NL" dirty="0" err="1"/>
              <a:t>PPS’en</a:t>
            </a:r>
            <a:r>
              <a:rPr lang="nl-NL" dirty="0"/>
              <a:t> al?</a:t>
            </a:r>
          </a:p>
          <a:p>
            <a:pPr lvl="3">
              <a:buClr>
                <a:srgbClr val="E50056"/>
              </a:buClr>
            </a:pPr>
            <a:r>
              <a:rPr lang="nl-NL" dirty="0"/>
              <a:t>Wat werkt wel/niet in hun huidige aanpak?</a:t>
            </a:r>
          </a:p>
          <a:p>
            <a:pPr lvl="3">
              <a:buClr>
                <a:srgbClr val="E50056"/>
              </a:buClr>
            </a:pPr>
            <a:r>
              <a:rPr lang="nl-NL" dirty="0"/>
              <a:t>Wat denken zij zelf wat de oorzaak is?</a:t>
            </a:r>
          </a:p>
          <a:p>
            <a:pPr marL="180000" lvl="1" indent="0">
              <a:buNone/>
            </a:pPr>
            <a:endParaRPr lang="nl-NL" sz="2200" dirty="0"/>
          </a:p>
          <a:p>
            <a:pPr marL="180000" lvl="1" indent="0">
              <a:buNone/>
            </a:pPr>
            <a:r>
              <a:rPr lang="nl-NL" sz="2200" dirty="0"/>
              <a:t>2) Gekeken wat </a:t>
            </a:r>
            <a:r>
              <a:rPr lang="nl-NL" sz="2200" b="1" dirty="0">
                <a:solidFill>
                  <a:srgbClr val="E50856"/>
                </a:solidFill>
              </a:rPr>
              <a:t>de latente </a:t>
            </a:r>
            <a:r>
              <a:rPr lang="nl-NL" sz="2200" b="1" dirty="0" err="1">
                <a:solidFill>
                  <a:srgbClr val="E50856"/>
                </a:solidFill>
              </a:rPr>
              <a:t>MKB’ers</a:t>
            </a:r>
            <a:r>
              <a:rPr lang="nl-NL" sz="2200" b="1" dirty="0">
                <a:solidFill>
                  <a:srgbClr val="E50856"/>
                </a:solidFill>
              </a:rPr>
              <a:t> </a:t>
            </a:r>
            <a:r>
              <a:rPr lang="nl-NL" sz="2200" dirty="0"/>
              <a:t>doen (onderzoeksgroep 2)?</a:t>
            </a:r>
          </a:p>
          <a:p>
            <a:pPr lvl="3">
              <a:buClr>
                <a:srgbClr val="E50056"/>
              </a:buClr>
            </a:pPr>
            <a:r>
              <a:rPr lang="nl-NL" dirty="0"/>
              <a:t>Wat is de situatie van de ondernemer</a:t>
            </a:r>
          </a:p>
          <a:p>
            <a:pPr lvl="3">
              <a:buClr>
                <a:srgbClr val="E50056"/>
              </a:buClr>
            </a:pPr>
            <a:r>
              <a:rPr lang="nl-NL" dirty="0"/>
              <a:t>Hoe zoeken </a:t>
            </a:r>
            <a:r>
              <a:rPr lang="nl-NL" dirty="0" err="1"/>
              <a:t>MKB’ers</a:t>
            </a:r>
            <a:r>
              <a:rPr lang="nl-NL" dirty="0"/>
              <a:t> naar hulp (Customer </a:t>
            </a:r>
            <a:r>
              <a:rPr lang="nl-NL" dirty="0" err="1"/>
              <a:t>Journey</a:t>
            </a:r>
            <a:r>
              <a:rPr lang="nl-NL" dirty="0"/>
              <a:t>)</a:t>
            </a:r>
          </a:p>
          <a:p>
            <a:pPr lvl="3">
              <a:buClr>
                <a:srgbClr val="E50056"/>
              </a:buClr>
            </a:pPr>
            <a:r>
              <a:rPr lang="nl-NL" dirty="0"/>
              <a:t>Welke rol speelt de ondernemende </a:t>
            </a:r>
            <a:r>
              <a:rPr lang="nl-NL" dirty="0" err="1"/>
              <a:t>mindset</a:t>
            </a:r>
            <a:endParaRPr lang="nl-NL" dirty="0"/>
          </a:p>
        </p:txBody>
      </p:sp>
    </p:spTree>
    <p:extLst>
      <p:ext uri="{BB962C8B-B14F-4D97-AF65-F5344CB8AC3E}">
        <p14:creationId xmlns:p14="http://schemas.microsoft.com/office/powerpoint/2010/main" val="167515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4AF48-41B9-CF95-C916-12279655F488}"/>
              </a:ext>
            </a:extLst>
          </p:cNvPr>
          <p:cNvSpPr>
            <a:spLocks noGrp="1"/>
          </p:cNvSpPr>
          <p:nvPr>
            <p:ph type="title"/>
          </p:nvPr>
        </p:nvSpPr>
        <p:spPr/>
        <p:txBody>
          <a:bodyPr/>
          <a:lstStyle/>
          <a:p>
            <a:r>
              <a:rPr lang="nl-NL" dirty="0"/>
              <a:t>Gevoerde Interviews met PPS-en</a:t>
            </a:r>
            <a:endParaRPr lang="en-US" dirty="0"/>
          </a:p>
        </p:txBody>
      </p:sp>
      <p:sp>
        <p:nvSpPr>
          <p:cNvPr id="6" name="Text Placeholder 5">
            <a:extLst>
              <a:ext uri="{FF2B5EF4-FFF2-40B4-BE49-F238E27FC236}">
                <a16:creationId xmlns:a16="http://schemas.microsoft.com/office/drawing/2014/main" id="{A32F7C54-CA2B-C69A-EA95-4C7BCFF5380F}"/>
              </a:ext>
            </a:extLst>
          </p:cNvPr>
          <p:cNvSpPr>
            <a:spLocks noGrp="1"/>
          </p:cNvSpPr>
          <p:nvPr>
            <p:ph type="body" sz="quarter" idx="11"/>
          </p:nvPr>
        </p:nvSpPr>
        <p:spPr/>
        <p:txBody>
          <a:bodyPr>
            <a:normAutofit fontScale="92500" lnSpcReduction="10000"/>
          </a:bodyPr>
          <a:lstStyle/>
          <a:p>
            <a:pPr>
              <a:buClr>
                <a:srgbClr val="E50856"/>
              </a:buClr>
              <a:buFont typeface="Courier New" panose="02070309020205020404" pitchFamily="49" charset="0"/>
              <a:buChar char="o"/>
            </a:pPr>
            <a:r>
              <a:rPr lang="nl-NL"/>
              <a:t>Deelnemende PPS-en:</a:t>
            </a:r>
          </a:p>
          <a:p>
            <a:pPr marL="715963" lvl="1" indent="-173038">
              <a:buClr>
                <a:srgbClr val="E50856"/>
              </a:buClr>
              <a:buFont typeface="Arial" panose="020B0604020202020204" pitchFamily="34" charset="0"/>
              <a:buChar char="•"/>
            </a:pPr>
            <a:r>
              <a:rPr lang="nl-NL" err="1"/>
              <a:t>EnTranCe</a:t>
            </a:r>
            <a:endParaRPr lang="nl-NL"/>
          </a:p>
          <a:p>
            <a:pPr marL="715963" lvl="1" indent="-173038">
              <a:buClr>
                <a:srgbClr val="E50856"/>
              </a:buClr>
              <a:buFont typeface="Arial" panose="020B0604020202020204" pitchFamily="34" charset="0"/>
              <a:buChar char="•"/>
            </a:pPr>
            <a:r>
              <a:rPr lang="nl-NL"/>
              <a:t>Automotive Center of Expertise</a:t>
            </a:r>
          </a:p>
          <a:p>
            <a:pPr marL="715963" lvl="1" indent="-173038">
              <a:buClr>
                <a:srgbClr val="E50856"/>
              </a:buClr>
              <a:buFont typeface="Arial" panose="020B0604020202020204" pitchFamily="34" charset="0"/>
              <a:buChar char="•"/>
            </a:pPr>
            <a:r>
              <a:rPr lang="nl-NL" err="1"/>
              <a:t>KennisDC</a:t>
            </a:r>
            <a:r>
              <a:rPr lang="nl-NL"/>
              <a:t> Logistiek</a:t>
            </a:r>
          </a:p>
          <a:p>
            <a:pPr marL="715963" lvl="1" indent="-173038">
              <a:buClr>
                <a:srgbClr val="E50856"/>
              </a:buClr>
              <a:buFont typeface="Arial" panose="020B0604020202020204" pitchFamily="34" charset="0"/>
              <a:buChar char="•"/>
            </a:pPr>
            <a:r>
              <a:rPr lang="nl-NL"/>
              <a:t>Consortium Melkvee &amp; Business</a:t>
            </a:r>
          </a:p>
          <a:p>
            <a:pPr>
              <a:buClr>
                <a:srgbClr val="E50856"/>
              </a:buClr>
              <a:buFont typeface="Courier New" panose="02070309020205020404" pitchFamily="49" charset="0"/>
              <a:buChar char="o"/>
            </a:pPr>
            <a:r>
              <a:rPr lang="nl-NL"/>
              <a:t>Drie betrokkenen per PPS.</a:t>
            </a:r>
          </a:p>
          <a:p>
            <a:pPr>
              <a:buClr>
                <a:srgbClr val="E50856"/>
              </a:buClr>
              <a:buFont typeface="Courier New" panose="02070309020205020404" pitchFamily="49" charset="0"/>
              <a:buChar char="o"/>
            </a:pPr>
            <a:r>
              <a:rPr lang="nl-NL"/>
              <a:t>Start met programmamanager/vergelijkbare rol</a:t>
            </a:r>
          </a:p>
          <a:p>
            <a:pPr>
              <a:buClr>
                <a:srgbClr val="E50856"/>
              </a:buClr>
              <a:buFont typeface="Courier New" panose="02070309020205020404" pitchFamily="49" charset="0"/>
              <a:buChar char="o"/>
            </a:pPr>
            <a:r>
              <a:rPr lang="nl-NL"/>
              <a:t>Kijkkader is: customer </a:t>
            </a:r>
            <a:r>
              <a:rPr lang="nl-NL" err="1"/>
              <a:t>journey</a:t>
            </a:r>
            <a:r>
              <a:rPr lang="nl-NL"/>
              <a:t> en de kritieke momenten per </a:t>
            </a:r>
            <a:r>
              <a:rPr lang="nl-NL" err="1"/>
              <a:t>touchpoint</a:t>
            </a:r>
            <a:r>
              <a:rPr lang="nl-NL"/>
              <a:t> in de interactie tussen bedrijfsleven en PPS</a:t>
            </a:r>
          </a:p>
          <a:p>
            <a:pPr lvl="3">
              <a:buClr>
                <a:srgbClr val="E50856"/>
              </a:buClr>
            </a:pPr>
            <a:r>
              <a:rPr lang="nl-NL">
                <a:solidFill>
                  <a:srgbClr val="E50056"/>
                </a:solidFill>
              </a:rPr>
              <a:t>Fase 1: </a:t>
            </a:r>
            <a:r>
              <a:rPr lang="nl-NL"/>
              <a:t>bewustzijn</a:t>
            </a:r>
          </a:p>
          <a:p>
            <a:pPr lvl="3">
              <a:buClr>
                <a:srgbClr val="E50856"/>
              </a:buClr>
            </a:pPr>
            <a:r>
              <a:rPr lang="nl-NL">
                <a:solidFill>
                  <a:srgbClr val="E50056"/>
                </a:solidFill>
              </a:rPr>
              <a:t>Fase 2: </a:t>
            </a:r>
            <a:r>
              <a:rPr lang="nl-NL"/>
              <a:t>overweging</a:t>
            </a:r>
          </a:p>
          <a:p>
            <a:pPr lvl="3">
              <a:buClr>
                <a:srgbClr val="E50856"/>
              </a:buClr>
            </a:pPr>
            <a:r>
              <a:rPr lang="nl-NL">
                <a:solidFill>
                  <a:srgbClr val="E50056"/>
                </a:solidFill>
              </a:rPr>
              <a:t>Fase 3: </a:t>
            </a:r>
            <a:r>
              <a:rPr lang="nl-NL"/>
              <a:t>daadwerkelijke samenwerking</a:t>
            </a:r>
          </a:p>
          <a:p>
            <a:pPr lvl="3">
              <a:buClr>
                <a:srgbClr val="E50856"/>
              </a:buClr>
            </a:pPr>
            <a:r>
              <a:rPr lang="nl-NL">
                <a:solidFill>
                  <a:srgbClr val="E50056"/>
                </a:solidFill>
              </a:rPr>
              <a:t>Fase 4: </a:t>
            </a:r>
            <a:r>
              <a:rPr lang="nl-NL"/>
              <a:t>service na de samenwerking</a:t>
            </a:r>
          </a:p>
          <a:p>
            <a:pPr lvl="3">
              <a:buClr>
                <a:srgbClr val="E50856"/>
              </a:buClr>
            </a:pPr>
            <a:r>
              <a:rPr lang="nl-NL">
                <a:solidFill>
                  <a:srgbClr val="E50056"/>
                </a:solidFill>
              </a:rPr>
              <a:t>Fase 5: </a:t>
            </a:r>
            <a:r>
              <a:rPr lang="nl-NL"/>
              <a:t>loyaliteit van mkb-bedrijfsleven richting PPS</a:t>
            </a:r>
            <a:endParaRPr lang="en-US"/>
          </a:p>
        </p:txBody>
      </p:sp>
      <p:sp>
        <p:nvSpPr>
          <p:cNvPr id="2" name="Oval 1">
            <a:extLst>
              <a:ext uri="{FF2B5EF4-FFF2-40B4-BE49-F238E27FC236}">
                <a16:creationId xmlns:a16="http://schemas.microsoft.com/office/drawing/2014/main" id="{6A3B068D-7B14-26BE-7A1F-C092BBA3609F}"/>
              </a:ext>
            </a:extLst>
          </p:cNvPr>
          <p:cNvSpPr/>
          <p:nvPr/>
        </p:nvSpPr>
        <p:spPr>
          <a:xfrm rot="481972">
            <a:off x="8580666" y="1083337"/>
            <a:ext cx="2626822" cy="2128058"/>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E50856"/>
                </a:solidFill>
              </a:rPr>
              <a:t>Interviews werden afgenomen door docent-onderzoekers</a:t>
            </a:r>
            <a:endParaRPr lang="nl-NL" sz="1800" dirty="0">
              <a:solidFill>
                <a:srgbClr val="E50856"/>
              </a:solidFill>
            </a:endParaRPr>
          </a:p>
        </p:txBody>
      </p:sp>
    </p:spTree>
    <p:extLst>
      <p:ext uri="{BB962C8B-B14F-4D97-AF65-F5344CB8AC3E}">
        <p14:creationId xmlns:p14="http://schemas.microsoft.com/office/powerpoint/2010/main" val="283754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F34F6-DCC5-EEB9-B4F5-F3F211235A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62B4BAD-6F5C-A1C0-B20C-EA57A6D5CA74}"/>
              </a:ext>
            </a:extLst>
          </p:cNvPr>
          <p:cNvSpPr>
            <a:spLocks noGrp="1"/>
          </p:cNvSpPr>
          <p:nvPr>
            <p:ph type="title"/>
          </p:nvPr>
        </p:nvSpPr>
        <p:spPr/>
        <p:txBody>
          <a:bodyPr/>
          <a:lstStyle/>
          <a:p>
            <a:r>
              <a:rPr lang="nl-NL"/>
              <a:t>Interviews met (latente) ondernemende </a:t>
            </a:r>
            <a:r>
              <a:rPr lang="nl-NL" err="1"/>
              <a:t>MKB’ers</a:t>
            </a:r>
            <a:endParaRPr lang="en-US"/>
          </a:p>
        </p:txBody>
      </p:sp>
      <p:sp>
        <p:nvSpPr>
          <p:cNvPr id="6" name="Text Placeholder 5">
            <a:extLst>
              <a:ext uri="{FF2B5EF4-FFF2-40B4-BE49-F238E27FC236}">
                <a16:creationId xmlns:a16="http://schemas.microsoft.com/office/drawing/2014/main" id="{B5C209D5-7F0C-1A6C-943D-BDA3AA855166}"/>
              </a:ext>
            </a:extLst>
          </p:cNvPr>
          <p:cNvSpPr>
            <a:spLocks noGrp="1"/>
          </p:cNvSpPr>
          <p:nvPr>
            <p:ph type="body" sz="quarter" idx="11"/>
          </p:nvPr>
        </p:nvSpPr>
        <p:spPr/>
        <p:txBody>
          <a:bodyPr>
            <a:normAutofit lnSpcReduction="10000"/>
          </a:bodyPr>
          <a:lstStyle/>
          <a:p>
            <a:pPr>
              <a:buClr>
                <a:srgbClr val="E50856"/>
              </a:buClr>
              <a:buFont typeface="Courier New" panose="02070309020205020404" pitchFamily="49" charset="0"/>
              <a:buChar char="o"/>
            </a:pPr>
            <a:r>
              <a:rPr lang="nl-NL"/>
              <a:t>Achterhalen van de houding en ervaringen met ondersteuning bij transitie </a:t>
            </a:r>
            <a:br>
              <a:rPr lang="nl-NL"/>
            </a:br>
            <a:r>
              <a:rPr lang="nl-NL"/>
              <a:t>vraagstukken als verduurzaming en digitalisering</a:t>
            </a:r>
            <a:br>
              <a:rPr lang="nl-NL"/>
            </a:br>
            <a:endParaRPr lang="nl-NL"/>
          </a:p>
          <a:p>
            <a:pPr>
              <a:buClr>
                <a:srgbClr val="E50856"/>
              </a:buClr>
              <a:buFont typeface="Courier New" panose="02070309020205020404" pitchFamily="49" charset="0"/>
              <a:buChar char="o"/>
            </a:pPr>
            <a:r>
              <a:rPr lang="nl-NL"/>
              <a:t>40 mkb’ers interviewen</a:t>
            </a:r>
            <a:br>
              <a:rPr lang="nl-NL"/>
            </a:br>
            <a:r>
              <a:rPr lang="nl-NL"/>
              <a:t>(moeten actief zijn in sector PPS)</a:t>
            </a:r>
            <a:br>
              <a:rPr lang="nl-NL"/>
            </a:br>
            <a:br>
              <a:rPr lang="nl-NL"/>
            </a:br>
            <a:endParaRPr lang="nl-NL"/>
          </a:p>
          <a:p>
            <a:pPr>
              <a:buClr>
                <a:srgbClr val="E50856"/>
              </a:buClr>
              <a:buFont typeface="Courier New" panose="02070309020205020404" pitchFamily="49" charset="0"/>
              <a:buChar char="o"/>
            </a:pPr>
            <a:r>
              <a:rPr lang="nl-NL"/>
              <a:t>Onderwerpen:</a:t>
            </a:r>
          </a:p>
          <a:p>
            <a:pPr lvl="1">
              <a:buClr>
                <a:srgbClr val="E50856"/>
              </a:buClr>
              <a:buFont typeface="Arial" panose="020B0604020202020204" pitchFamily="34" charset="0"/>
              <a:buChar char="•"/>
            </a:pPr>
            <a:r>
              <a:rPr lang="nl-NL"/>
              <a:t>Zicht van mkb’er op ontwikkelingen en transities </a:t>
            </a:r>
          </a:p>
          <a:p>
            <a:pPr lvl="1">
              <a:buClr>
                <a:srgbClr val="E50856"/>
              </a:buClr>
              <a:buFont typeface="Arial" panose="020B0604020202020204" pitchFamily="34" charset="0"/>
              <a:buChar char="•"/>
            </a:pPr>
            <a:r>
              <a:rPr lang="nl-NL"/>
              <a:t>Beleving mkb’er van de ondersteuning door PPS-en en andere initiatieven</a:t>
            </a:r>
          </a:p>
          <a:p>
            <a:pPr lvl="1">
              <a:buClr>
                <a:srgbClr val="E50856"/>
              </a:buClr>
              <a:buFont typeface="Arial" panose="020B0604020202020204" pitchFamily="34" charset="0"/>
              <a:buChar char="•"/>
            </a:pPr>
            <a:r>
              <a:rPr lang="nl-NL"/>
              <a:t>In beeld brengen ondernemende </a:t>
            </a:r>
            <a:r>
              <a:rPr lang="nl-NL" err="1"/>
              <a:t>mindset</a:t>
            </a:r>
            <a:r>
              <a:rPr lang="nl-NL"/>
              <a:t> (gesprekstool) </a:t>
            </a:r>
          </a:p>
          <a:p>
            <a:pPr lvl="1">
              <a:buClr>
                <a:srgbClr val="E50856"/>
              </a:buClr>
              <a:buFont typeface="Arial" panose="020B0604020202020204" pitchFamily="34" charset="0"/>
              <a:buChar char="•"/>
            </a:pPr>
            <a:r>
              <a:rPr lang="nl-NL"/>
              <a:t>Verwachting mkb’er t.a.v. samenwerking en ondersteuning </a:t>
            </a:r>
          </a:p>
          <a:p>
            <a:pPr lvl="1">
              <a:buClr>
                <a:srgbClr val="E50856"/>
              </a:buClr>
              <a:buFont typeface="Arial" panose="020B0604020202020204" pitchFamily="34" charset="0"/>
              <a:buChar char="•"/>
            </a:pPr>
            <a:r>
              <a:rPr lang="nl-NL"/>
              <a:t>Vooruitblik en ondernemerschap</a:t>
            </a:r>
          </a:p>
          <a:p>
            <a:pPr lvl="1">
              <a:buClr>
                <a:srgbClr val="E50856"/>
              </a:buClr>
              <a:buFontTx/>
              <a:buChar char="-"/>
            </a:pPr>
            <a:endParaRPr lang="nl-NL"/>
          </a:p>
          <a:p>
            <a:endParaRPr lang="nl-NL"/>
          </a:p>
          <a:p>
            <a:endParaRPr lang="nl-NL"/>
          </a:p>
        </p:txBody>
      </p:sp>
      <p:pic>
        <p:nvPicPr>
          <p:cNvPr id="3" name="Picture 2">
            <a:extLst>
              <a:ext uri="{FF2B5EF4-FFF2-40B4-BE49-F238E27FC236}">
                <a16:creationId xmlns:a16="http://schemas.microsoft.com/office/drawing/2014/main" id="{148132E5-314C-A450-FD79-78D9011D85A7}"/>
              </a:ext>
            </a:extLst>
          </p:cNvPr>
          <p:cNvPicPr>
            <a:picLocks noChangeAspect="1"/>
          </p:cNvPicPr>
          <p:nvPr/>
        </p:nvPicPr>
        <p:blipFill>
          <a:blip r:embed="rId3"/>
          <a:stretch>
            <a:fillRect/>
          </a:stretch>
        </p:blipFill>
        <p:spPr>
          <a:xfrm>
            <a:off x="5026704" y="3144215"/>
            <a:ext cx="5263557" cy="1113181"/>
          </a:xfrm>
          <a:prstGeom prst="rect">
            <a:avLst/>
          </a:prstGeom>
        </p:spPr>
      </p:pic>
      <p:sp>
        <p:nvSpPr>
          <p:cNvPr id="2" name="Oval 1">
            <a:extLst>
              <a:ext uri="{FF2B5EF4-FFF2-40B4-BE49-F238E27FC236}">
                <a16:creationId xmlns:a16="http://schemas.microsoft.com/office/drawing/2014/main" id="{2A153242-C191-3EAD-2A4D-87FBA46ADE50}"/>
              </a:ext>
            </a:extLst>
          </p:cNvPr>
          <p:cNvSpPr/>
          <p:nvPr/>
        </p:nvSpPr>
        <p:spPr>
          <a:xfrm rot="481972">
            <a:off x="9885692" y="1611942"/>
            <a:ext cx="2062831" cy="1681173"/>
          </a:xfrm>
          <a:prstGeom prst="ellipse">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a:solidFill>
                  <a:srgbClr val="E50856"/>
                </a:solidFill>
              </a:rPr>
              <a:t>Interviews worden afgenomen door student-onderzoekers</a:t>
            </a:r>
          </a:p>
        </p:txBody>
      </p:sp>
    </p:spTree>
    <p:extLst>
      <p:ext uri="{BB962C8B-B14F-4D97-AF65-F5344CB8AC3E}">
        <p14:creationId xmlns:p14="http://schemas.microsoft.com/office/powerpoint/2010/main" val="192898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D352-44CF-909F-86AA-E56CB98F1133}"/>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3805F16-AE29-AA51-D633-5E2B042D9A78}"/>
              </a:ext>
            </a:extLst>
          </p:cNvPr>
          <p:cNvSpPr>
            <a:spLocks noGrp="1"/>
          </p:cNvSpPr>
          <p:nvPr>
            <p:ph type="title"/>
          </p:nvPr>
        </p:nvSpPr>
        <p:spPr>
          <a:xfrm>
            <a:off x="0" y="0"/>
            <a:ext cx="10515600" cy="1325563"/>
          </a:xfrm>
          <a:solidFill>
            <a:srgbClr val="E50056"/>
          </a:solidFill>
        </p:spPr>
        <p:txBody>
          <a:bodyPr>
            <a:normAutofit/>
          </a:bodyPr>
          <a:lstStyle/>
          <a:p>
            <a:r>
              <a:rPr lang="nl-NL" dirty="0">
                <a:solidFill>
                  <a:schemeClr val="bg1"/>
                </a:solidFill>
              </a:rPr>
              <a:t>Het proces</a:t>
            </a:r>
          </a:p>
        </p:txBody>
      </p:sp>
      <p:sp>
        <p:nvSpPr>
          <p:cNvPr id="2" name="Text Placeholder 2">
            <a:extLst>
              <a:ext uri="{FF2B5EF4-FFF2-40B4-BE49-F238E27FC236}">
                <a16:creationId xmlns:a16="http://schemas.microsoft.com/office/drawing/2014/main" id="{BA4F3B67-EAEE-2171-0082-1F69092C51D9}"/>
              </a:ext>
            </a:extLst>
          </p:cNvPr>
          <p:cNvSpPr txBox="1">
            <a:spLocks/>
          </p:cNvSpPr>
          <p:nvPr/>
        </p:nvSpPr>
        <p:spPr>
          <a:xfrm>
            <a:off x="290281" y="1417864"/>
            <a:ext cx="10832869" cy="4248000"/>
          </a:xfrm>
          <a:prstGeom prst="rect">
            <a:avLst/>
          </a:prstGeom>
        </p:spPr>
        <p:txBody>
          <a:bodyPr vert="horz" lIns="91440" tIns="45720" rIns="91440" bIns="45720" rtlCol="0">
            <a:noAutofit/>
          </a:bodyPr>
          <a:lstStyle>
            <a:lvl1pPr marL="0" indent="0" algn="l" defTabSz="514337" rtl="0" eaLnBrk="1" latinLnBrk="0" hangingPunct="1">
              <a:lnSpc>
                <a:spcPct val="110000"/>
              </a:lnSpc>
              <a:spcBef>
                <a:spcPts val="0"/>
              </a:spcBef>
              <a:buFont typeface="Arial" panose="020B0604020202020204" pitchFamily="34" charset="0"/>
              <a:buNone/>
              <a:defRPr sz="1275"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Clr>
                <a:srgbClr val="E50056"/>
              </a:buClr>
              <a:buFont typeface="Courier New" panose="02070309020205020404" pitchFamily="49" charset="0"/>
              <a:buChar char="o"/>
            </a:pPr>
            <a:r>
              <a:rPr lang="nl-NL" sz="1500" dirty="0">
                <a:latin typeface="+mj-lt"/>
              </a:rPr>
              <a:t>Procedure interviews plannen: </a:t>
            </a:r>
          </a:p>
          <a:p>
            <a:pPr marL="702900" lvl="1" indent="-342900">
              <a:buClr>
                <a:srgbClr val="E50056"/>
              </a:buClr>
              <a:buFont typeface="Courier New" panose="02070309020205020404" pitchFamily="49" charset="0"/>
              <a:buChar char="o"/>
            </a:pPr>
            <a:r>
              <a:rPr lang="nl-NL" sz="1500" dirty="0">
                <a:solidFill>
                  <a:srgbClr val="E50856"/>
                </a:solidFill>
                <a:latin typeface="+mj-lt"/>
              </a:rPr>
              <a:t>Stap 1: </a:t>
            </a:r>
            <a:r>
              <a:rPr lang="nl-NL" sz="1500" dirty="0">
                <a:latin typeface="+mj-lt"/>
              </a:rPr>
              <a:t>respondenten uitgenodigd door PPS-en/docent-onderzoekers</a:t>
            </a:r>
          </a:p>
          <a:p>
            <a:pPr marL="702900" lvl="1" indent="-342900">
              <a:buClr>
                <a:srgbClr val="E50056"/>
              </a:buClr>
              <a:buFont typeface="Courier New" panose="02070309020205020404" pitchFamily="49" charset="0"/>
              <a:buChar char="o"/>
            </a:pPr>
            <a:r>
              <a:rPr lang="nl-NL" sz="1500" dirty="0">
                <a:solidFill>
                  <a:srgbClr val="E50856"/>
                </a:solidFill>
                <a:latin typeface="+mj-lt"/>
              </a:rPr>
              <a:t>Stap 2: </a:t>
            </a:r>
            <a:r>
              <a:rPr lang="nl-NL" sz="1500" dirty="0">
                <a:latin typeface="+mj-lt"/>
              </a:rPr>
              <a:t>respondent geeft door invullen digitaal formulier aan mee te willen werken</a:t>
            </a:r>
          </a:p>
          <a:p>
            <a:pPr marL="702900" lvl="1" indent="-342900">
              <a:buClr>
                <a:srgbClr val="E50056"/>
              </a:buClr>
              <a:buFont typeface="Courier New" panose="02070309020205020404" pitchFamily="49" charset="0"/>
              <a:buChar char="o"/>
            </a:pPr>
            <a:r>
              <a:rPr lang="nl-NL" sz="1500" dirty="0">
                <a:solidFill>
                  <a:srgbClr val="E50856"/>
                </a:solidFill>
                <a:latin typeface="+mj-lt"/>
              </a:rPr>
              <a:t>Stap 3: </a:t>
            </a:r>
            <a:r>
              <a:rPr lang="nl-NL" sz="1500" dirty="0">
                <a:latin typeface="+mj-lt"/>
              </a:rPr>
              <a:t>Onderzoekers houden formulier in de gaten wie toestemming heeft gegeven en verwerken dat in Excel, wijzen interviews toe aan studenten en mailen de desbetreffende student</a:t>
            </a:r>
          </a:p>
          <a:p>
            <a:pPr marL="702900" lvl="1" indent="-342900">
              <a:buClr>
                <a:srgbClr val="E50056"/>
              </a:buClr>
              <a:buFont typeface="Courier New" panose="02070309020205020404" pitchFamily="49" charset="0"/>
              <a:buChar char="o"/>
            </a:pPr>
            <a:r>
              <a:rPr lang="nl-NL" sz="1500" dirty="0">
                <a:solidFill>
                  <a:srgbClr val="E50856"/>
                </a:solidFill>
                <a:latin typeface="+mj-lt"/>
              </a:rPr>
              <a:t>Stap 4: </a:t>
            </a:r>
            <a:r>
              <a:rPr lang="nl-NL" sz="1500" dirty="0">
                <a:latin typeface="+mj-lt"/>
              </a:rPr>
              <a:t>als interview is toegewezen benadert de student zelf de respondent om een interview in te plannen (fysieke afspraak </a:t>
            </a:r>
            <a:r>
              <a:rPr lang="nl-NL" sz="1500" dirty="0" err="1">
                <a:latin typeface="+mj-lt"/>
              </a:rPr>
              <a:t>ivm</a:t>
            </a:r>
            <a:r>
              <a:rPr lang="nl-NL" sz="1500" dirty="0">
                <a:latin typeface="+mj-lt"/>
              </a:rPr>
              <a:t> spel)</a:t>
            </a:r>
          </a:p>
          <a:p>
            <a:pPr marL="702900" lvl="1" indent="-342900">
              <a:buClr>
                <a:srgbClr val="E50056"/>
              </a:buClr>
              <a:buFont typeface="Courier New" panose="02070309020205020404" pitchFamily="49" charset="0"/>
              <a:buChar char="o"/>
            </a:pPr>
            <a:r>
              <a:rPr lang="nl-NL" sz="1500" dirty="0">
                <a:solidFill>
                  <a:srgbClr val="E50856"/>
                </a:solidFill>
                <a:latin typeface="+mj-lt"/>
              </a:rPr>
              <a:t>Stap 5: </a:t>
            </a:r>
            <a:r>
              <a:rPr lang="nl-NL" sz="1500" dirty="0">
                <a:latin typeface="+mj-lt"/>
              </a:rPr>
              <a:t>student noteert in Excel wanneer interview plaatsvindt en houdt verdere voortgang per interview bij (transcript gemaakt, etc.)</a:t>
            </a:r>
          </a:p>
          <a:p>
            <a:pPr marL="342900" indent="-342900">
              <a:buClr>
                <a:srgbClr val="E50056"/>
              </a:buClr>
              <a:buFont typeface="Courier New" panose="02070309020205020404" pitchFamily="49" charset="0"/>
              <a:buChar char="o"/>
            </a:pPr>
            <a:endParaRPr lang="nl-NL" sz="1500" dirty="0">
              <a:latin typeface="+mj-lt"/>
            </a:endParaRPr>
          </a:p>
          <a:p>
            <a:pPr marL="342900" indent="-342900">
              <a:buClr>
                <a:srgbClr val="E50056"/>
              </a:buClr>
              <a:buFont typeface="Courier New" panose="02070309020205020404" pitchFamily="49" charset="0"/>
              <a:buChar char="o"/>
            </a:pPr>
            <a:r>
              <a:rPr lang="nl-NL" sz="1500" dirty="0">
                <a:latin typeface="+mj-lt"/>
              </a:rPr>
              <a:t>Elk interview wordt opgenomen</a:t>
            </a:r>
            <a:br>
              <a:rPr lang="nl-NL" sz="1500" dirty="0">
                <a:latin typeface="+mj-lt"/>
              </a:rPr>
            </a:br>
            <a:endParaRPr lang="nl-NL" sz="1500" dirty="0">
              <a:latin typeface="+mj-lt"/>
            </a:endParaRPr>
          </a:p>
          <a:p>
            <a:pPr marL="342900" indent="-342900">
              <a:buClr>
                <a:srgbClr val="E50056"/>
              </a:buClr>
              <a:buFont typeface="Courier New" panose="02070309020205020404" pitchFamily="49" charset="0"/>
              <a:buChar char="o"/>
            </a:pPr>
            <a:r>
              <a:rPr lang="nl-NL" sz="1500" dirty="0">
                <a:latin typeface="+mj-lt"/>
              </a:rPr>
              <a:t>Verwerking interview:</a:t>
            </a:r>
          </a:p>
          <a:p>
            <a:pPr marL="702900" lvl="1" indent="-342900">
              <a:buClr>
                <a:srgbClr val="E50056"/>
              </a:buClr>
              <a:buFont typeface="Courier New" panose="02070309020205020404" pitchFamily="49" charset="0"/>
              <a:buChar char="o"/>
            </a:pPr>
            <a:r>
              <a:rPr lang="nl-NL" sz="1500" dirty="0">
                <a:solidFill>
                  <a:srgbClr val="E50856"/>
                </a:solidFill>
                <a:latin typeface="+mj-lt"/>
              </a:rPr>
              <a:t>Stap 1: </a:t>
            </a:r>
            <a:r>
              <a:rPr lang="nl-NL" sz="1500" dirty="0">
                <a:latin typeface="+mj-lt"/>
              </a:rPr>
              <a:t>opname opslaan in de gezamenlijke werkmap</a:t>
            </a:r>
          </a:p>
          <a:p>
            <a:pPr marL="702900" lvl="1" indent="-342900">
              <a:buClr>
                <a:srgbClr val="E50056"/>
              </a:buClr>
              <a:buFont typeface="Courier New" panose="02070309020205020404" pitchFamily="49" charset="0"/>
              <a:buChar char="o"/>
            </a:pPr>
            <a:r>
              <a:rPr lang="nl-NL" sz="1500" dirty="0">
                <a:solidFill>
                  <a:srgbClr val="E50856"/>
                </a:solidFill>
                <a:latin typeface="+mj-lt"/>
              </a:rPr>
              <a:t>Stap 2: </a:t>
            </a:r>
            <a:r>
              <a:rPr lang="nl-NL" sz="1500" dirty="0">
                <a:latin typeface="+mj-lt"/>
              </a:rPr>
              <a:t>transcript maken van opname (woordelijk uitgewerkt dus zonder ‘uh’, ‘ah’, emoties, stiltes, dubbele woorden, etc.) middels amberscript (nog toegang krijgen) Let op: handmatig nalopen!!</a:t>
            </a:r>
          </a:p>
          <a:p>
            <a:pPr marL="702900" lvl="1" indent="-342900">
              <a:buClr>
                <a:srgbClr val="E50056"/>
              </a:buClr>
              <a:buFont typeface="Courier New" panose="02070309020205020404" pitchFamily="49" charset="0"/>
              <a:buChar char="o"/>
            </a:pPr>
            <a:r>
              <a:rPr lang="nl-NL" sz="1500" dirty="0">
                <a:solidFill>
                  <a:srgbClr val="E50856"/>
                </a:solidFill>
                <a:latin typeface="+mj-lt"/>
              </a:rPr>
              <a:t>Stap 3</a:t>
            </a:r>
            <a:r>
              <a:rPr lang="nl-NL" sz="1500" dirty="0">
                <a:latin typeface="+mj-lt"/>
              </a:rPr>
              <a:t>: transcript anonimiseren </a:t>
            </a:r>
          </a:p>
          <a:p>
            <a:pPr marL="702900" lvl="1" indent="-342900">
              <a:buClr>
                <a:srgbClr val="E50056"/>
              </a:buClr>
              <a:buFont typeface="Courier New" panose="02070309020205020404" pitchFamily="49" charset="0"/>
              <a:buChar char="o"/>
            </a:pPr>
            <a:r>
              <a:rPr lang="nl-NL" sz="1500" dirty="0">
                <a:solidFill>
                  <a:srgbClr val="E50056"/>
                </a:solidFill>
                <a:latin typeface="+mj-lt"/>
              </a:rPr>
              <a:t>Stap 4:</a:t>
            </a:r>
            <a:r>
              <a:rPr lang="nl-NL" sz="1500" dirty="0">
                <a:latin typeface="+mj-lt"/>
              </a:rPr>
              <a:t> voortgang noteren in Excel</a:t>
            </a:r>
            <a:br>
              <a:rPr lang="nl-NL" sz="1500" dirty="0">
                <a:latin typeface="+mj-lt"/>
              </a:rPr>
            </a:br>
            <a:endParaRPr lang="nl-NL" sz="1500" dirty="0">
              <a:latin typeface="+mj-lt"/>
            </a:endParaRPr>
          </a:p>
          <a:p>
            <a:pPr marL="357188" lvl="1" indent="-342900">
              <a:buClr>
                <a:srgbClr val="E50056"/>
              </a:buClr>
              <a:buFont typeface="Courier New" panose="02070309020205020404" pitchFamily="49" charset="0"/>
              <a:buChar char="o"/>
            </a:pPr>
            <a:r>
              <a:rPr lang="nl-NL" sz="1500" dirty="0">
                <a:latin typeface="+mj-lt"/>
              </a:rPr>
              <a:t>Spelbord en </a:t>
            </a:r>
            <a:r>
              <a:rPr lang="nl-NL" sz="1500" dirty="0" err="1">
                <a:latin typeface="+mj-lt"/>
              </a:rPr>
              <a:t>kaartenset</a:t>
            </a:r>
            <a:r>
              <a:rPr lang="nl-NL" sz="1500" dirty="0">
                <a:latin typeface="+mj-lt"/>
              </a:rPr>
              <a:t> opsturen naar onderzoekers</a:t>
            </a:r>
          </a:p>
          <a:p>
            <a:pPr marL="14288" lvl="1" indent="0">
              <a:buClr>
                <a:srgbClr val="E50056"/>
              </a:buClr>
              <a:buNone/>
            </a:pPr>
            <a:endParaRPr lang="nl-NL" sz="1500" dirty="0">
              <a:latin typeface="+mj-lt"/>
            </a:endParaRPr>
          </a:p>
          <a:p>
            <a:endParaRPr lang="en-US" sz="1500" dirty="0">
              <a:latin typeface="+mj-lt"/>
            </a:endParaRPr>
          </a:p>
        </p:txBody>
      </p:sp>
    </p:spTree>
    <p:extLst>
      <p:ext uri="{BB962C8B-B14F-4D97-AF65-F5344CB8AC3E}">
        <p14:creationId xmlns:p14="http://schemas.microsoft.com/office/powerpoint/2010/main" val="236024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17DDE-1E34-5D45-66C4-3384250F701F}"/>
              </a:ext>
            </a:extLst>
          </p:cNvPr>
          <p:cNvSpPr>
            <a:spLocks noGrp="1"/>
          </p:cNvSpPr>
          <p:nvPr>
            <p:ph type="title"/>
          </p:nvPr>
        </p:nvSpPr>
        <p:spPr/>
        <p:txBody>
          <a:bodyPr/>
          <a:lstStyle/>
          <a:p>
            <a:r>
              <a:rPr lang="nl-NL" dirty="0"/>
              <a:t>Werken met de gesprekstool</a:t>
            </a:r>
            <a:endParaRPr lang="en-NL" dirty="0"/>
          </a:p>
        </p:txBody>
      </p:sp>
      <p:sp>
        <p:nvSpPr>
          <p:cNvPr id="3" name="Tijdelijke aanduiding voor tekst 2">
            <a:extLst>
              <a:ext uri="{FF2B5EF4-FFF2-40B4-BE49-F238E27FC236}">
                <a16:creationId xmlns:a16="http://schemas.microsoft.com/office/drawing/2014/main" id="{1F2B96DD-8B2A-D572-6815-D7EF6AE5E5CE}"/>
              </a:ext>
            </a:extLst>
          </p:cNvPr>
          <p:cNvSpPr>
            <a:spLocks noGrp="1"/>
          </p:cNvSpPr>
          <p:nvPr>
            <p:ph type="body" sz="quarter" idx="11"/>
          </p:nvPr>
        </p:nvSpPr>
        <p:spPr/>
        <p:txBody>
          <a:bodyPr/>
          <a:lstStyle/>
          <a:p>
            <a:r>
              <a:rPr lang="nl-NL" dirty="0"/>
              <a:t>De context: ondernemers en uitdagingen</a:t>
            </a:r>
          </a:p>
          <a:p>
            <a:r>
              <a:rPr lang="nl-NL" dirty="0"/>
              <a:t>Het goede gesprek</a:t>
            </a:r>
          </a:p>
          <a:p>
            <a:r>
              <a:rPr lang="nl-NL" dirty="0"/>
              <a:t>Achtergrond van de tool: </a:t>
            </a:r>
          </a:p>
          <a:p>
            <a:pPr lvl="1"/>
            <a:r>
              <a:rPr lang="nl-NL" dirty="0"/>
              <a:t>wie zijn de makers</a:t>
            </a:r>
          </a:p>
          <a:p>
            <a:pPr lvl="1"/>
            <a:r>
              <a:rPr lang="nl-NL" dirty="0"/>
              <a:t>hoe is de tool gemaakt</a:t>
            </a:r>
          </a:p>
          <a:p>
            <a:r>
              <a:rPr lang="nl-NL" dirty="0"/>
              <a:t>Wat levert de tool op</a:t>
            </a:r>
            <a:endParaRPr lang="en-NL" dirty="0"/>
          </a:p>
        </p:txBody>
      </p:sp>
      <p:sp>
        <p:nvSpPr>
          <p:cNvPr id="4" name="Tijdelijke aanduiding voor dianummer 3">
            <a:extLst>
              <a:ext uri="{FF2B5EF4-FFF2-40B4-BE49-F238E27FC236}">
                <a16:creationId xmlns:a16="http://schemas.microsoft.com/office/drawing/2014/main" id="{8B98A1B0-FBBE-EE21-E459-3A4DF019E3E5}"/>
              </a:ext>
            </a:extLst>
          </p:cNvPr>
          <p:cNvSpPr>
            <a:spLocks noGrp="1"/>
          </p:cNvSpPr>
          <p:nvPr>
            <p:ph type="sldNum" sz="quarter" idx="12"/>
          </p:nvPr>
        </p:nvSpPr>
        <p:spPr/>
        <p:txBody>
          <a:bodyPr/>
          <a:lstStyle/>
          <a:p>
            <a:fld id="{FACE7509-F60A-4509-9491-CD4ED7B54EDD}" type="slidenum">
              <a:rPr lang="nl-NL" smtClean="0"/>
              <a:pPr/>
              <a:t>2</a:t>
            </a:fld>
            <a:endParaRPr lang="nl-NL"/>
          </a:p>
        </p:txBody>
      </p:sp>
    </p:spTree>
    <p:extLst>
      <p:ext uri="{BB962C8B-B14F-4D97-AF65-F5344CB8AC3E}">
        <p14:creationId xmlns:p14="http://schemas.microsoft.com/office/powerpoint/2010/main" val="389321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2AE26C8-06E5-64D8-9914-52ADB148F74B}"/>
              </a:ext>
            </a:extLst>
          </p:cNvPr>
          <p:cNvSpPr>
            <a:spLocks noGrp="1"/>
          </p:cNvSpPr>
          <p:nvPr>
            <p:ph type="title"/>
          </p:nvPr>
        </p:nvSpPr>
        <p:spPr/>
        <p:txBody>
          <a:bodyPr/>
          <a:lstStyle/>
          <a:p>
            <a:r>
              <a:rPr lang="nl-NL"/>
              <a:t>Spelregels tool</a:t>
            </a:r>
          </a:p>
        </p:txBody>
      </p:sp>
      <p:sp>
        <p:nvSpPr>
          <p:cNvPr id="2" name="Tijdelijke aanduiding voor tekst 1">
            <a:extLst>
              <a:ext uri="{FF2B5EF4-FFF2-40B4-BE49-F238E27FC236}">
                <a16:creationId xmlns:a16="http://schemas.microsoft.com/office/drawing/2014/main" id="{354F209B-D659-953C-BEC7-988DA7535F0A}"/>
              </a:ext>
            </a:extLst>
          </p:cNvPr>
          <p:cNvSpPr>
            <a:spLocks noGrp="1"/>
          </p:cNvSpPr>
          <p:nvPr>
            <p:ph type="body" sz="quarter" idx="11"/>
          </p:nvPr>
        </p:nvSpPr>
        <p:spPr>
          <a:xfrm>
            <a:off x="838200" y="1925638"/>
            <a:ext cx="6083300" cy="4248000"/>
          </a:xfrm>
        </p:spPr>
        <p:txBody>
          <a:bodyPr>
            <a:normAutofit fontScale="77500" lnSpcReduction="20000"/>
          </a:bodyPr>
          <a:lstStyle/>
          <a:p>
            <a:pPr>
              <a:lnSpc>
                <a:spcPct val="150000"/>
              </a:lnSpc>
            </a:pPr>
            <a:r>
              <a:rPr lang="nl-NL" b="1">
                <a:solidFill>
                  <a:schemeClr val="tx2"/>
                </a:solidFill>
                <a:latin typeface="Arial" panose="020B0604020202020204" pitchFamily="34" charset="0"/>
              </a:rPr>
              <a:t>Neem</a:t>
            </a:r>
            <a:r>
              <a:rPr lang="nl-NL">
                <a:latin typeface="Arial" panose="020B0604020202020204" pitchFamily="34" charset="0"/>
              </a:rPr>
              <a:t> de </a:t>
            </a:r>
            <a:r>
              <a:rPr lang="nl-NL" b="1">
                <a:solidFill>
                  <a:srgbClr val="E50056"/>
                </a:solidFill>
                <a:latin typeface="Arial" panose="020B0604020202020204" pitchFamily="34" charset="0"/>
              </a:rPr>
              <a:t>transitie verduurzaming / digitalisering </a:t>
            </a:r>
            <a:r>
              <a:rPr lang="nl-NL">
                <a:latin typeface="Arial" panose="020B0604020202020204" pitchFamily="34" charset="0"/>
              </a:rPr>
              <a:t>in gedachten waar jij je nu op richt</a:t>
            </a:r>
          </a:p>
          <a:p>
            <a:pPr>
              <a:lnSpc>
                <a:spcPct val="150000"/>
              </a:lnSpc>
            </a:pPr>
            <a:r>
              <a:rPr lang="nl-NL">
                <a:latin typeface="Arial" panose="020B0604020202020204" pitchFamily="34" charset="0"/>
              </a:rPr>
              <a:t>Geef met hulp van de kaartjes aan hoe jij </a:t>
            </a:r>
            <a:r>
              <a:rPr lang="nl-NL" b="1">
                <a:solidFill>
                  <a:schemeClr val="tx2"/>
                </a:solidFill>
                <a:latin typeface="Arial" panose="020B0604020202020204" pitchFamily="34" charset="0"/>
              </a:rPr>
              <a:t>denkt</a:t>
            </a:r>
            <a:r>
              <a:rPr lang="nl-NL">
                <a:latin typeface="Arial" panose="020B0604020202020204" pitchFamily="34" charset="0"/>
              </a:rPr>
              <a:t> en </a:t>
            </a:r>
            <a:r>
              <a:rPr lang="nl-NL" b="1">
                <a:solidFill>
                  <a:schemeClr val="tx2"/>
                </a:solidFill>
                <a:latin typeface="Arial" panose="020B0604020202020204" pitchFamily="34" charset="0"/>
              </a:rPr>
              <a:t>voelt</a:t>
            </a:r>
            <a:r>
              <a:rPr lang="nl-NL">
                <a:latin typeface="Arial" panose="020B0604020202020204" pitchFamily="34" charset="0"/>
              </a:rPr>
              <a:t> over deze transitie</a:t>
            </a:r>
          </a:p>
          <a:p>
            <a:pPr>
              <a:lnSpc>
                <a:spcPct val="150000"/>
              </a:lnSpc>
            </a:pPr>
            <a:r>
              <a:rPr lang="nl-NL" b="1">
                <a:solidFill>
                  <a:srgbClr val="E50056"/>
                </a:solidFill>
                <a:latin typeface="Arial" panose="020B0604020202020204" pitchFamily="34" charset="0"/>
              </a:rPr>
              <a:t>Pak</a:t>
            </a:r>
            <a:r>
              <a:rPr lang="nl-NL">
                <a:latin typeface="Arial" panose="020B0604020202020204" pitchFamily="34" charset="0"/>
              </a:rPr>
              <a:t> de kaartjes met uitspraken en </a:t>
            </a:r>
            <a:r>
              <a:rPr lang="nl-NL" b="1">
                <a:solidFill>
                  <a:srgbClr val="E50056"/>
                </a:solidFill>
                <a:latin typeface="Arial" panose="020B0604020202020204" pitchFamily="34" charset="0"/>
              </a:rPr>
              <a:t>leg</a:t>
            </a:r>
            <a:r>
              <a:rPr lang="nl-NL">
                <a:latin typeface="Arial" panose="020B0604020202020204" pitchFamily="34" charset="0"/>
              </a:rPr>
              <a:t> die in één van de vakjes op het speelbord:</a:t>
            </a:r>
            <a:br>
              <a:rPr lang="nl-NL">
                <a:latin typeface="Arial" panose="020B0604020202020204" pitchFamily="34" charset="0"/>
              </a:rPr>
            </a:br>
            <a:r>
              <a:rPr lang="nl-NL">
                <a:latin typeface="Arial" panose="020B0604020202020204" pitchFamily="34" charset="0"/>
              </a:rPr>
              <a:t>	</a:t>
            </a:r>
            <a:r>
              <a:rPr lang="nl-NL" u="sng">
                <a:latin typeface="Arial" panose="020B0604020202020204" pitchFamily="34" charset="0"/>
              </a:rPr>
              <a:t>Links:</a:t>
            </a:r>
            <a:r>
              <a:rPr lang="nl-NL">
                <a:latin typeface="Arial" panose="020B0604020202020204" pitchFamily="34" charset="0"/>
              </a:rPr>
              <a:t> ik ben het er volledig mee oneens 	</a:t>
            </a:r>
            <a:br>
              <a:rPr lang="nl-NL">
                <a:latin typeface="Arial" panose="020B0604020202020204" pitchFamily="34" charset="0"/>
              </a:rPr>
            </a:br>
            <a:r>
              <a:rPr lang="nl-NL">
                <a:latin typeface="Arial" panose="020B0604020202020204" pitchFamily="34" charset="0"/>
              </a:rPr>
              <a:t>	</a:t>
            </a:r>
            <a:r>
              <a:rPr lang="nl-NL" u="sng">
                <a:latin typeface="Arial" panose="020B0604020202020204" pitchFamily="34" charset="0"/>
              </a:rPr>
              <a:t>Rechts:</a:t>
            </a:r>
            <a:r>
              <a:rPr lang="nl-NL">
                <a:latin typeface="Arial" panose="020B0604020202020204" pitchFamily="34" charset="0"/>
              </a:rPr>
              <a:t> ik ben het er volledig mee eens</a:t>
            </a:r>
          </a:p>
          <a:p>
            <a:pPr>
              <a:lnSpc>
                <a:spcPct val="150000"/>
              </a:lnSpc>
            </a:pPr>
            <a:r>
              <a:rPr lang="nl-NL">
                <a:latin typeface="Arial" panose="020B0604020202020204" pitchFamily="34" charset="0"/>
              </a:rPr>
              <a:t>Verticale as heeft géén betekenis</a:t>
            </a:r>
          </a:p>
          <a:p>
            <a:pPr>
              <a:lnSpc>
                <a:spcPct val="150000"/>
              </a:lnSpc>
            </a:pPr>
            <a:r>
              <a:rPr lang="nl-NL">
                <a:latin typeface="Arial" panose="020B0604020202020204" pitchFamily="34" charset="0"/>
              </a:rPr>
              <a:t>Kaartjes moeten in de vakjes gelegd worden, niet er buiten</a:t>
            </a:r>
          </a:p>
          <a:p>
            <a:pPr>
              <a:lnSpc>
                <a:spcPct val="150000"/>
              </a:lnSpc>
            </a:pPr>
            <a:endParaRPr lang="nl-NL">
              <a:latin typeface="Arial" panose="020B0604020202020204" pitchFamily="34" charset="0"/>
            </a:endParaRPr>
          </a:p>
          <a:p>
            <a:pPr marL="0" indent="0">
              <a:lnSpc>
                <a:spcPct val="150000"/>
              </a:lnSpc>
              <a:buNone/>
            </a:pPr>
            <a:r>
              <a:rPr lang="nl-NL" i="1"/>
              <a:t>(TIP: maak eerst drie stapels: eens, neutraal, oneens en verdeel daarna in detail)</a:t>
            </a:r>
            <a:endParaRPr lang="nl-NL" i="1">
              <a:latin typeface="Arial" panose="020B0604020202020204" pitchFamily="34" charset="0"/>
            </a:endParaRPr>
          </a:p>
          <a:p>
            <a:pPr>
              <a:lnSpc>
                <a:spcPct val="150000"/>
              </a:lnSpc>
            </a:pPr>
            <a:endParaRPr lang="nl-NL">
              <a:latin typeface="Arial" panose="020B0604020202020204" pitchFamily="34" charset="0"/>
            </a:endParaRPr>
          </a:p>
        </p:txBody>
      </p:sp>
      <p:pic>
        <p:nvPicPr>
          <p:cNvPr id="5" name="Picture 5">
            <a:extLst>
              <a:ext uri="{FF2B5EF4-FFF2-40B4-BE49-F238E27FC236}">
                <a16:creationId xmlns:a16="http://schemas.microsoft.com/office/drawing/2014/main" id="{959C384E-60CF-6935-DFA7-35BAAA12A185}"/>
              </a:ext>
            </a:extLst>
          </p:cNvPr>
          <p:cNvPicPr>
            <a:picLocks noChangeAspect="1"/>
          </p:cNvPicPr>
          <p:nvPr/>
        </p:nvPicPr>
        <p:blipFill>
          <a:blip r:embed="rId3"/>
          <a:stretch>
            <a:fillRect/>
          </a:stretch>
        </p:blipFill>
        <p:spPr>
          <a:xfrm>
            <a:off x="7269748" y="215900"/>
            <a:ext cx="4509614" cy="3213100"/>
          </a:xfrm>
          <a:prstGeom prst="rect">
            <a:avLst/>
          </a:prstGeom>
          <a:noFill/>
        </p:spPr>
      </p:pic>
      <p:pic>
        <p:nvPicPr>
          <p:cNvPr id="6" name="Picture 14">
            <a:extLst>
              <a:ext uri="{FF2B5EF4-FFF2-40B4-BE49-F238E27FC236}">
                <a16:creationId xmlns:a16="http://schemas.microsoft.com/office/drawing/2014/main" id="{165F4674-E202-1C98-07B9-18F84FBAE857}"/>
              </a:ext>
            </a:extLst>
          </p:cNvPr>
          <p:cNvPicPr>
            <a:picLocks noChangeAspect="1"/>
          </p:cNvPicPr>
          <p:nvPr/>
        </p:nvPicPr>
        <p:blipFill>
          <a:blip r:embed="rId4"/>
          <a:stretch>
            <a:fillRect/>
          </a:stretch>
        </p:blipFill>
        <p:spPr>
          <a:xfrm rot="20812750">
            <a:off x="7316641" y="3495410"/>
            <a:ext cx="2401870" cy="1402552"/>
          </a:xfrm>
          <a:prstGeom prst="rect">
            <a:avLst/>
          </a:prstGeom>
        </p:spPr>
      </p:pic>
      <p:pic>
        <p:nvPicPr>
          <p:cNvPr id="7" name="Picture 32">
            <a:extLst>
              <a:ext uri="{FF2B5EF4-FFF2-40B4-BE49-F238E27FC236}">
                <a16:creationId xmlns:a16="http://schemas.microsoft.com/office/drawing/2014/main" id="{4F70B2DB-0FE5-9ADF-23C1-21081C9F4407}"/>
              </a:ext>
            </a:extLst>
          </p:cNvPr>
          <p:cNvPicPr>
            <a:picLocks noChangeAspect="1"/>
          </p:cNvPicPr>
          <p:nvPr/>
        </p:nvPicPr>
        <p:blipFill>
          <a:blip r:embed="rId5"/>
          <a:stretch>
            <a:fillRect/>
          </a:stretch>
        </p:blipFill>
        <p:spPr>
          <a:xfrm rot="201890">
            <a:off x="9563649" y="3647372"/>
            <a:ext cx="2397267" cy="1402552"/>
          </a:xfrm>
          <a:prstGeom prst="rect">
            <a:avLst/>
          </a:prstGeom>
        </p:spPr>
      </p:pic>
      <p:pic>
        <p:nvPicPr>
          <p:cNvPr id="8" name="Picture 22">
            <a:extLst>
              <a:ext uri="{FF2B5EF4-FFF2-40B4-BE49-F238E27FC236}">
                <a16:creationId xmlns:a16="http://schemas.microsoft.com/office/drawing/2014/main" id="{93063206-CF97-1487-6414-98DBC59BD987}"/>
              </a:ext>
            </a:extLst>
          </p:cNvPr>
          <p:cNvPicPr>
            <a:picLocks noChangeAspect="1"/>
          </p:cNvPicPr>
          <p:nvPr/>
        </p:nvPicPr>
        <p:blipFill>
          <a:blip r:embed="rId6"/>
          <a:stretch>
            <a:fillRect/>
          </a:stretch>
        </p:blipFill>
        <p:spPr>
          <a:xfrm>
            <a:off x="7778276" y="4604739"/>
            <a:ext cx="2254110" cy="1327763"/>
          </a:xfrm>
          <a:prstGeom prst="rect">
            <a:avLst/>
          </a:prstGeom>
        </p:spPr>
      </p:pic>
      <p:pic>
        <p:nvPicPr>
          <p:cNvPr id="10" name="Picture 28">
            <a:extLst>
              <a:ext uri="{FF2B5EF4-FFF2-40B4-BE49-F238E27FC236}">
                <a16:creationId xmlns:a16="http://schemas.microsoft.com/office/drawing/2014/main" id="{5AD2C773-1614-8097-59B9-A215B7911492}"/>
              </a:ext>
            </a:extLst>
          </p:cNvPr>
          <p:cNvPicPr>
            <a:picLocks noChangeAspect="1"/>
          </p:cNvPicPr>
          <p:nvPr/>
        </p:nvPicPr>
        <p:blipFill>
          <a:blip r:embed="rId7"/>
          <a:stretch>
            <a:fillRect/>
          </a:stretch>
        </p:blipFill>
        <p:spPr>
          <a:xfrm rot="21068851">
            <a:off x="9879967" y="4715750"/>
            <a:ext cx="2236572" cy="1313348"/>
          </a:xfrm>
          <a:prstGeom prst="rect">
            <a:avLst/>
          </a:prstGeom>
        </p:spPr>
      </p:pic>
    </p:spTree>
    <p:extLst>
      <p:ext uri="{BB962C8B-B14F-4D97-AF65-F5344CB8AC3E}">
        <p14:creationId xmlns:p14="http://schemas.microsoft.com/office/powerpoint/2010/main" val="167685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1569D71C-645F-1C7E-6833-737F22AA4EE8}"/>
              </a:ext>
            </a:extLst>
          </p:cNvPr>
          <p:cNvSpPr>
            <a:spLocks noGrp="1"/>
          </p:cNvSpPr>
          <p:nvPr>
            <p:ph type="body" sz="quarter" idx="11"/>
          </p:nvPr>
        </p:nvSpPr>
        <p:spPr/>
        <p:txBody>
          <a:bodyPr/>
          <a:lstStyle/>
          <a:p>
            <a:r>
              <a:rPr lang="nl-NL" dirty="0"/>
              <a:t>Leer meer over wie en wat achter de gesprekstool zit…</a:t>
            </a:r>
            <a:endParaRPr lang="en-NL" dirty="0"/>
          </a:p>
        </p:txBody>
      </p:sp>
      <p:sp>
        <p:nvSpPr>
          <p:cNvPr id="6" name="Tijdelijke aanduiding voor tekst 5">
            <a:extLst>
              <a:ext uri="{FF2B5EF4-FFF2-40B4-BE49-F238E27FC236}">
                <a16:creationId xmlns:a16="http://schemas.microsoft.com/office/drawing/2014/main" id="{A3C5D85B-3ECA-1273-E2A3-E45206DF515A}"/>
              </a:ext>
            </a:extLst>
          </p:cNvPr>
          <p:cNvSpPr>
            <a:spLocks noGrp="1"/>
          </p:cNvSpPr>
          <p:nvPr>
            <p:ph type="body" sz="quarter" idx="12"/>
          </p:nvPr>
        </p:nvSpPr>
        <p:spPr/>
        <p:txBody>
          <a:bodyPr/>
          <a:lstStyle/>
          <a:p>
            <a:endParaRPr lang="en-NL"/>
          </a:p>
        </p:txBody>
      </p:sp>
      <p:sp>
        <p:nvSpPr>
          <p:cNvPr id="7" name="Tijdelijke aanduiding voor tekst 6">
            <a:extLst>
              <a:ext uri="{FF2B5EF4-FFF2-40B4-BE49-F238E27FC236}">
                <a16:creationId xmlns:a16="http://schemas.microsoft.com/office/drawing/2014/main" id="{DF159C2B-18CB-A1D6-5B9F-A95CEE0C9EBD}"/>
              </a:ext>
            </a:extLst>
          </p:cNvPr>
          <p:cNvSpPr>
            <a:spLocks noGrp="1"/>
          </p:cNvSpPr>
          <p:nvPr>
            <p:ph type="body" sz="quarter" idx="13"/>
          </p:nvPr>
        </p:nvSpPr>
        <p:spPr/>
        <p:txBody>
          <a:bodyPr/>
          <a:lstStyle/>
          <a:p>
            <a:r>
              <a:rPr lang="nl-NL" dirty="0"/>
              <a:t>De achtergrond</a:t>
            </a:r>
            <a:endParaRPr lang="en-NL" dirty="0"/>
          </a:p>
        </p:txBody>
      </p:sp>
      <p:sp>
        <p:nvSpPr>
          <p:cNvPr id="4" name="Tijdelijke aanduiding voor dianummer 3">
            <a:extLst>
              <a:ext uri="{FF2B5EF4-FFF2-40B4-BE49-F238E27FC236}">
                <a16:creationId xmlns:a16="http://schemas.microsoft.com/office/drawing/2014/main" id="{20996B3F-487B-8DA8-B408-B72F7B98C84B}"/>
              </a:ext>
            </a:extLst>
          </p:cNvPr>
          <p:cNvSpPr>
            <a:spLocks noGrp="1"/>
          </p:cNvSpPr>
          <p:nvPr>
            <p:ph type="sldNum" sz="quarter" idx="4294967295"/>
          </p:nvPr>
        </p:nvSpPr>
        <p:spPr>
          <a:xfrm>
            <a:off x="0" y="6342063"/>
            <a:ext cx="1108075" cy="365125"/>
          </a:xfrm>
        </p:spPr>
        <p:txBody>
          <a:bodyPr/>
          <a:lstStyle/>
          <a:p>
            <a:fld id="{FACE7509-F60A-4509-9491-CD4ED7B54EDD}" type="slidenum">
              <a:rPr lang="nl-NL" smtClean="0"/>
              <a:pPr/>
              <a:t>4</a:t>
            </a:fld>
            <a:endParaRPr lang="nl-NL"/>
          </a:p>
        </p:txBody>
      </p:sp>
    </p:spTree>
    <p:extLst>
      <p:ext uri="{BB962C8B-B14F-4D97-AF65-F5344CB8AC3E}">
        <p14:creationId xmlns:p14="http://schemas.microsoft.com/office/powerpoint/2010/main" val="193681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6BA0-7E68-7427-7273-67650E17CD85}"/>
              </a:ext>
            </a:extLst>
          </p:cNvPr>
          <p:cNvSpPr>
            <a:spLocks noGrp="1"/>
          </p:cNvSpPr>
          <p:nvPr>
            <p:ph type="title"/>
          </p:nvPr>
        </p:nvSpPr>
        <p:spPr>
          <a:xfrm>
            <a:off x="578786" y="1203270"/>
            <a:ext cx="10515600" cy="1325563"/>
          </a:xfrm>
        </p:spPr>
        <p:txBody>
          <a:bodyPr>
            <a:normAutofit/>
          </a:bodyPr>
          <a:lstStyle/>
          <a:p>
            <a:r>
              <a:rPr lang="nl-NL" sz="6750" dirty="0"/>
              <a:t>de makers</a:t>
            </a:r>
            <a:endParaRPr lang="en-US" sz="6750" dirty="0"/>
          </a:p>
        </p:txBody>
      </p:sp>
      <p:pic>
        <p:nvPicPr>
          <p:cNvPr id="2053" name="Picture 5">
            <a:extLst>
              <a:ext uri="{FF2B5EF4-FFF2-40B4-BE49-F238E27FC236}">
                <a16:creationId xmlns:a16="http://schemas.microsoft.com/office/drawing/2014/main" id="{77D180DA-9E7D-3466-87DB-5D1D4EE26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3269" y="509451"/>
            <a:ext cx="2200275" cy="21118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2D5196D-F0B5-32CF-EB8D-2A3B09C3B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804" y="3322813"/>
            <a:ext cx="1999812" cy="2523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9289844-A6F4-3E4B-8BA5-B7EFAFD17D89}"/>
              </a:ext>
            </a:extLst>
          </p:cNvPr>
          <p:cNvPicPr>
            <a:picLocks noChangeAspect="1"/>
          </p:cNvPicPr>
          <p:nvPr/>
        </p:nvPicPr>
        <p:blipFill>
          <a:blip r:embed="rId5"/>
          <a:stretch>
            <a:fillRect/>
          </a:stretch>
        </p:blipFill>
        <p:spPr>
          <a:xfrm>
            <a:off x="9466834" y="3391357"/>
            <a:ext cx="1853147" cy="2298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D1E26B0E-35DE-22B8-3916-3B1A69F640CF}"/>
              </a:ext>
            </a:extLst>
          </p:cNvPr>
          <p:cNvSpPr txBox="1"/>
          <p:nvPr/>
        </p:nvSpPr>
        <p:spPr>
          <a:xfrm>
            <a:off x="6290996" y="5874776"/>
            <a:ext cx="3117035" cy="369332"/>
          </a:xfrm>
          <a:prstGeom prst="rect">
            <a:avLst/>
          </a:prstGeom>
          <a:noFill/>
        </p:spPr>
        <p:txBody>
          <a:bodyPr wrap="square" rtlCol="0">
            <a:spAutoFit/>
          </a:bodyPr>
          <a:lstStyle/>
          <a:p>
            <a:r>
              <a:rPr lang="nl-NL">
                <a:latin typeface="+mj-lt"/>
              </a:rPr>
              <a:t>Antoine van den Berg - HAN</a:t>
            </a:r>
            <a:endParaRPr lang="en-US">
              <a:latin typeface="+mj-lt"/>
            </a:endParaRPr>
          </a:p>
        </p:txBody>
      </p:sp>
      <p:sp>
        <p:nvSpPr>
          <p:cNvPr id="13" name="TextBox 12">
            <a:extLst>
              <a:ext uri="{FF2B5EF4-FFF2-40B4-BE49-F238E27FC236}">
                <a16:creationId xmlns:a16="http://schemas.microsoft.com/office/drawing/2014/main" id="{FFF6101E-BCAB-679B-114A-01D86AD4DAD9}"/>
              </a:ext>
            </a:extLst>
          </p:cNvPr>
          <p:cNvSpPr txBox="1"/>
          <p:nvPr/>
        </p:nvSpPr>
        <p:spPr>
          <a:xfrm>
            <a:off x="9372644" y="5846641"/>
            <a:ext cx="3117035" cy="369332"/>
          </a:xfrm>
          <a:prstGeom prst="rect">
            <a:avLst/>
          </a:prstGeom>
          <a:noFill/>
        </p:spPr>
        <p:txBody>
          <a:bodyPr wrap="square" rtlCol="0">
            <a:spAutoFit/>
          </a:bodyPr>
          <a:lstStyle/>
          <a:p>
            <a:r>
              <a:rPr lang="nl-NL">
                <a:latin typeface="+mj-lt"/>
              </a:rPr>
              <a:t>Thomas Lans - HAN</a:t>
            </a:r>
            <a:endParaRPr lang="en-US">
              <a:latin typeface="+mj-lt"/>
            </a:endParaRPr>
          </a:p>
        </p:txBody>
      </p:sp>
      <p:sp>
        <p:nvSpPr>
          <p:cNvPr id="15" name="TextBox 14">
            <a:extLst>
              <a:ext uri="{FF2B5EF4-FFF2-40B4-BE49-F238E27FC236}">
                <a16:creationId xmlns:a16="http://schemas.microsoft.com/office/drawing/2014/main" id="{77D0C35F-06A7-3F5A-2BF8-6041B7B7ADDD}"/>
              </a:ext>
            </a:extLst>
          </p:cNvPr>
          <p:cNvSpPr txBox="1"/>
          <p:nvPr/>
        </p:nvSpPr>
        <p:spPr>
          <a:xfrm>
            <a:off x="9222742" y="2739044"/>
            <a:ext cx="3117035" cy="369332"/>
          </a:xfrm>
          <a:prstGeom prst="rect">
            <a:avLst/>
          </a:prstGeom>
          <a:noFill/>
        </p:spPr>
        <p:txBody>
          <a:bodyPr wrap="square" rtlCol="0">
            <a:spAutoFit/>
          </a:bodyPr>
          <a:lstStyle/>
          <a:p>
            <a:r>
              <a:rPr lang="nl-NL">
                <a:latin typeface="+mj-lt"/>
              </a:rPr>
              <a:t>Janneke Delisse - HAN</a:t>
            </a:r>
            <a:endParaRPr lang="en-US">
              <a:latin typeface="+mj-lt"/>
            </a:endParaRPr>
          </a:p>
        </p:txBody>
      </p:sp>
    </p:spTree>
    <p:extLst>
      <p:ext uri="{BB962C8B-B14F-4D97-AF65-F5344CB8AC3E}">
        <p14:creationId xmlns:p14="http://schemas.microsoft.com/office/powerpoint/2010/main" val="173347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02200E-EA4A-1219-E697-326D23E78027}"/>
              </a:ext>
            </a:extLst>
          </p:cNvPr>
          <p:cNvSpPr>
            <a:spLocks noGrp="1"/>
          </p:cNvSpPr>
          <p:nvPr>
            <p:ph type="body" sz="quarter" idx="11"/>
          </p:nvPr>
        </p:nvSpPr>
        <p:spPr>
          <a:xfrm>
            <a:off x="4157051" y="1169883"/>
            <a:ext cx="4910667" cy="493713"/>
          </a:xfrm>
        </p:spPr>
        <p:txBody>
          <a:bodyPr>
            <a:noAutofit/>
          </a:bodyPr>
          <a:lstStyle/>
          <a:p>
            <a:r>
              <a:rPr lang="nl-NL" sz="2800" b="1"/>
              <a:t>Wat is een </a:t>
            </a:r>
            <a:r>
              <a:rPr lang="nl-NL" sz="2800" b="1">
                <a:solidFill>
                  <a:schemeClr val="tx2"/>
                </a:solidFill>
              </a:rPr>
              <a:t>PPS</a:t>
            </a:r>
            <a:r>
              <a:rPr lang="nl-NL" sz="2800" b="1"/>
              <a:t>?</a:t>
            </a:r>
            <a:endParaRPr lang="en-US" sz="2800" b="1"/>
          </a:p>
        </p:txBody>
      </p:sp>
      <p:sp>
        <p:nvSpPr>
          <p:cNvPr id="6" name="Text Placeholder 5">
            <a:extLst>
              <a:ext uri="{FF2B5EF4-FFF2-40B4-BE49-F238E27FC236}">
                <a16:creationId xmlns:a16="http://schemas.microsoft.com/office/drawing/2014/main" id="{19EA7B29-8922-F902-E3D7-F2C8CEA566A6}"/>
              </a:ext>
            </a:extLst>
          </p:cNvPr>
          <p:cNvSpPr>
            <a:spLocks noGrp="1"/>
          </p:cNvSpPr>
          <p:nvPr>
            <p:ph type="body" sz="quarter" idx="12"/>
          </p:nvPr>
        </p:nvSpPr>
        <p:spPr>
          <a:xfrm>
            <a:off x="3640666" y="1840810"/>
            <a:ext cx="4910667" cy="3600450"/>
          </a:xfrm>
        </p:spPr>
        <p:txBody>
          <a:bodyPr>
            <a:noAutofit/>
          </a:bodyPr>
          <a:lstStyle/>
          <a:p>
            <a:pPr marL="457200" indent="-457200">
              <a:buClr>
                <a:srgbClr val="E50856"/>
              </a:buClr>
              <a:buFont typeface="Wingdings" panose="05000000000000000000" pitchFamily="2" charset="2"/>
              <a:buChar char="Ø"/>
            </a:pPr>
            <a:r>
              <a:rPr lang="nl-NL" sz="2100">
                <a:solidFill>
                  <a:schemeClr val="bg2"/>
                </a:solidFill>
                <a:latin typeface="+mj-lt"/>
              </a:rPr>
              <a:t>Een samenwerking tussen werkveld, onderwijs en de publieke sector (overheid)</a:t>
            </a:r>
          </a:p>
          <a:p>
            <a:pPr marL="457200" indent="-457200">
              <a:buClr>
                <a:srgbClr val="E50856"/>
              </a:buClr>
              <a:buFont typeface="Wingdings" panose="05000000000000000000" pitchFamily="2" charset="2"/>
              <a:buChar char="Ø"/>
            </a:pPr>
            <a:r>
              <a:rPr lang="nl-NL" sz="2100">
                <a:solidFill>
                  <a:schemeClr val="bg2"/>
                </a:solidFill>
                <a:latin typeface="+mj-lt"/>
              </a:rPr>
              <a:t>Met als doel het aanpakken van maatschappelijke uitdagingen</a:t>
            </a:r>
          </a:p>
          <a:p>
            <a:pPr marL="457200" indent="-457200">
              <a:buClr>
                <a:srgbClr val="E50856"/>
              </a:buClr>
              <a:buFont typeface="Wingdings" panose="05000000000000000000" pitchFamily="2" charset="2"/>
              <a:buChar char="Ø"/>
            </a:pPr>
            <a:r>
              <a:rPr lang="nl-NL" sz="2100">
                <a:solidFill>
                  <a:schemeClr val="bg2"/>
                </a:solidFill>
                <a:latin typeface="+mj-lt"/>
              </a:rPr>
              <a:t>Om de kloof tussen onderwijs en de arbeidsmarkt te verkleinen</a:t>
            </a:r>
          </a:p>
          <a:p>
            <a:pPr marL="457200" indent="-457200">
              <a:buClr>
                <a:srgbClr val="E50856"/>
              </a:buClr>
              <a:buFont typeface="Wingdings" panose="05000000000000000000" pitchFamily="2" charset="2"/>
              <a:buChar char="Ø"/>
            </a:pPr>
            <a:r>
              <a:rPr lang="nl-NL" sz="2100">
                <a:solidFill>
                  <a:schemeClr val="bg2"/>
                </a:solidFill>
                <a:latin typeface="+mj-lt"/>
              </a:rPr>
              <a:t>Steeds meer studenten opleiden voor problemen van morgen</a:t>
            </a:r>
          </a:p>
          <a:p>
            <a:pPr marL="457200" indent="-457200">
              <a:buClr>
                <a:srgbClr val="E50856"/>
              </a:buClr>
              <a:buFont typeface="Wingdings" panose="05000000000000000000" pitchFamily="2" charset="2"/>
              <a:buChar char="Ø"/>
            </a:pPr>
            <a:r>
              <a:rPr lang="nl-NL" sz="2100">
                <a:solidFill>
                  <a:schemeClr val="bg2"/>
                </a:solidFill>
                <a:latin typeface="+mj-lt"/>
              </a:rPr>
              <a:t>Innovatie van het werkveld bevorderen</a:t>
            </a:r>
          </a:p>
          <a:p>
            <a:endParaRPr lang="en-US" sz="2100">
              <a:latin typeface="+mj-lt"/>
            </a:endParaRPr>
          </a:p>
        </p:txBody>
      </p:sp>
      <p:pic>
        <p:nvPicPr>
          <p:cNvPr id="7" name="Picture 6">
            <a:extLst>
              <a:ext uri="{FF2B5EF4-FFF2-40B4-BE49-F238E27FC236}">
                <a16:creationId xmlns:a16="http://schemas.microsoft.com/office/drawing/2014/main" id="{1AC98508-E470-F022-A38E-CAE710594B6C}"/>
              </a:ext>
            </a:extLst>
          </p:cNvPr>
          <p:cNvPicPr>
            <a:picLocks noChangeAspect="1"/>
          </p:cNvPicPr>
          <p:nvPr/>
        </p:nvPicPr>
        <p:blipFill>
          <a:blip r:embed="rId3"/>
          <a:stretch>
            <a:fillRect/>
          </a:stretch>
        </p:blipFill>
        <p:spPr>
          <a:xfrm>
            <a:off x="9369288" y="4370395"/>
            <a:ext cx="2501013" cy="2327259"/>
          </a:xfrm>
          <a:prstGeom prst="rect">
            <a:avLst/>
          </a:prstGeom>
        </p:spPr>
      </p:pic>
    </p:spTree>
    <p:extLst>
      <p:ext uri="{BB962C8B-B14F-4D97-AF65-F5344CB8AC3E}">
        <p14:creationId xmlns:p14="http://schemas.microsoft.com/office/powerpoint/2010/main" val="119913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CC0E48-0A07-F313-A20C-A01D90604972}"/>
              </a:ext>
            </a:extLst>
          </p:cNvPr>
          <p:cNvSpPr>
            <a:spLocks noGrp="1"/>
          </p:cNvSpPr>
          <p:nvPr>
            <p:ph type="title"/>
          </p:nvPr>
        </p:nvSpPr>
        <p:spPr/>
        <p:txBody>
          <a:bodyPr/>
          <a:lstStyle/>
          <a:p>
            <a:br>
              <a:rPr lang="nl-NL"/>
            </a:br>
            <a:r>
              <a:rPr lang="en-US"/>
              <a:t>Wat </a:t>
            </a:r>
            <a:r>
              <a:rPr lang="en-US" err="1"/>
              <a:t>Verzorgt</a:t>
            </a:r>
            <a:r>
              <a:rPr lang="en-US"/>
              <a:t> </a:t>
            </a:r>
            <a:r>
              <a:rPr lang="en-US" err="1"/>
              <a:t>katapult</a:t>
            </a:r>
            <a:r>
              <a:rPr lang="en-US"/>
              <a:t> voor de PPS-</a:t>
            </a:r>
            <a:r>
              <a:rPr lang="en-US" err="1"/>
              <a:t>en</a:t>
            </a:r>
            <a:r>
              <a:rPr lang="en-US"/>
              <a:t>?</a:t>
            </a:r>
          </a:p>
        </p:txBody>
      </p:sp>
      <p:sp>
        <p:nvSpPr>
          <p:cNvPr id="6" name="Text Placeholder 5">
            <a:extLst>
              <a:ext uri="{FF2B5EF4-FFF2-40B4-BE49-F238E27FC236}">
                <a16:creationId xmlns:a16="http://schemas.microsoft.com/office/drawing/2014/main" id="{4020BBB3-F72D-80D0-6AE9-D42F9B97224A}"/>
              </a:ext>
            </a:extLst>
          </p:cNvPr>
          <p:cNvSpPr>
            <a:spLocks noGrp="1"/>
          </p:cNvSpPr>
          <p:nvPr>
            <p:ph type="body" sz="quarter" idx="11"/>
          </p:nvPr>
        </p:nvSpPr>
        <p:spPr/>
        <p:txBody>
          <a:bodyPr>
            <a:normAutofit/>
          </a:bodyPr>
          <a:lstStyle/>
          <a:p>
            <a:pPr>
              <a:buClr>
                <a:srgbClr val="E50856"/>
              </a:buClr>
              <a:buFont typeface="Courier New" panose="02070309020205020404" pitchFamily="49" charset="0"/>
              <a:buChar char="o"/>
            </a:pPr>
            <a:r>
              <a:rPr lang="nl-NL" sz="2400">
                <a:latin typeface="+mj-lt"/>
              </a:rPr>
              <a:t> Monitoring: impact van samenwerkingsverbanden</a:t>
            </a:r>
          </a:p>
          <a:p>
            <a:pPr>
              <a:buClr>
                <a:srgbClr val="E50856"/>
              </a:buClr>
              <a:buFont typeface="Courier New" panose="02070309020205020404" pitchFamily="49" charset="0"/>
              <a:buChar char="o"/>
            </a:pPr>
            <a:r>
              <a:rPr lang="nl-NL" sz="2400">
                <a:latin typeface="+mj-lt"/>
              </a:rPr>
              <a:t> Urgentie van samenwerking zichtbaar maken</a:t>
            </a:r>
          </a:p>
          <a:p>
            <a:pPr>
              <a:buClr>
                <a:srgbClr val="E50856"/>
              </a:buClr>
              <a:buFont typeface="Courier New" panose="02070309020205020404" pitchFamily="49" charset="0"/>
              <a:buChar char="o"/>
            </a:pPr>
            <a:r>
              <a:rPr lang="nl-NL" sz="2400">
                <a:latin typeface="+mj-lt"/>
              </a:rPr>
              <a:t> Best </a:t>
            </a:r>
            <a:r>
              <a:rPr lang="nl-NL" sz="2400" err="1">
                <a:latin typeface="+mj-lt"/>
              </a:rPr>
              <a:t>practices</a:t>
            </a:r>
            <a:r>
              <a:rPr lang="nl-NL" sz="2400">
                <a:latin typeface="+mj-lt"/>
              </a:rPr>
              <a:t> centraal delen </a:t>
            </a:r>
          </a:p>
          <a:p>
            <a:pPr>
              <a:buClr>
                <a:srgbClr val="E50856"/>
              </a:buClr>
              <a:buFont typeface="Courier New" panose="02070309020205020404" pitchFamily="49" charset="0"/>
              <a:buChar char="o"/>
            </a:pPr>
            <a:r>
              <a:rPr lang="nl-NL" sz="2400">
                <a:latin typeface="+mj-lt"/>
              </a:rPr>
              <a:t> Kennisbank over publiek-private samenwerking</a:t>
            </a:r>
          </a:p>
          <a:p>
            <a:pPr>
              <a:buClr>
                <a:srgbClr val="E50856"/>
              </a:buClr>
              <a:buFont typeface="Courier New" panose="02070309020205020404" pitchFamily="49" charset="0"/>
              <a:buChar char="o"/>
            </a:pPr>
            <a:r>
              <a:rPr lang="nl-NL" sz="2400">
                <a:latin typeface="+mj-lt"/>
              </a:rPr>
              <a:t> PPS landkaart beschikbaar</a:t>
            </a:r>
            <a:endParaRPr lang="en-US" sz="2400">
              <a:latin typeface="+mj-lt"/>
            </a:endParaRPr>
          </a:p>
        </p:txBody>
      </p:sp>
      <p:pic>
        <p:nvPicPr>
          <p:cNvPr id="8" name="Picture 7">
            <a:extLst>
              <a:ext uri="{FF2B5EF4-FFF2-40B4-BE49-F238E27FC236}">
                <a16:creationId xmlns:a16="http://schemas.microsoft.com/office/drawing/2014/main" id="{543342AE-FBDD-CB3A-D5D1-11DBF928D18A}"/>
              </a:ext>
            </a:extLst>
          </p:cNvPr>
          <p:cNvPicPr>
            <a:picLocks noChangeAspect="1"/>
          </p:cNvPicPr>
          <p:nvPr/>
        </p:nvPicPr>
        <p:blipFill>
          <a:blip r:embed="rId2"/>
          <a:stretch>
            <a:fillRect/>
          </a:stretch>
        </p:blipFill>
        <p:spPr>
          <a:xfrm>
            <a:off x="7328451" y="1745358"/>
            <a:ext cx="3819039" cy="4067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29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Context(1)</a:t>
            </a:r>
          </a:p>
        </p:txBody>
      </p:sp>
      <p:sp>
        <p:nvSpPr>
          <p:cNvPr id="5" name="Tijdelijke aanduiding voor tekst 4"/>
          <p:cNvSpPr>
            <a:spLocks noGrp="1"/>
          </p:cNvSpPr>
          <p:nvPr>
            <p:ph type="body" sz="quarter" idx="11"/>
          </p:nvPr>
        </p:nvSpPr>
        <p:spPr>
          <a:xfrm>
            <a:off x="838200" y="1925638"/>
            <a:ext cx="10515600" cy="4248000"/>
          </a:xfrm>
        </p:spPr>
        <p:txBody>
          <a:bodyPr>
            <a:normAutofit fontScale="92500" lnSpcReduction="10000"/>
          </a:bodyPr>
          <a:lstStyle/>
          <a:p>
            <a:pPr marL="0" indent="0">
              <a:buNone/>
            </a:pPr>
            <a:r>
              <a:rPr lang="nl-NL" sz="2200">
                <a:latin typeface="+mj-lt"/>
              </a:rPr>
              <a:t>Toegenomen belangstelling voor ondernemerschap</a:t>
            </a:r>
          </a:p>
          <a:p>
            <a:pPr lvl="1">
              <a:buClr>
                <a:srgbClr val="E50856"/>
              </a:buClr>
            </a:pPr>
            <a:r>
              <a:rPr lang="nl-NL">
                <a:latin typeface="+mj-lt"/>
              </a:rPr>
              <a:t>Zowel nieuwe bedrijven als bestaande mkb-bedrijven door wendbaarheid en toekomstbestendigheid </a:t>
            </a:r>
          </a:p>
          <a:p>
            <a:pPr lvl="1">
              <a:buClr>
                <a:srgbClr val="E50856"/>
              </a:buClr>
            </a:pPr>
            <a:r>
              <a:rPr lang="nl-NL">
                <a:latin typeface="+mj-lt"/>
              </a:rPr>
              <a:t>Hebben een cruciale rol voor de lokale economie </a:t>
            </a:r>
            <a:r>
              <a:rPr lang="nl-NL" sz="1700">
                <a:latin typeface="+mj-lt"/>
              </a:rPr>
              <a:t>(verantwoordelijk voor 70% werkgelegenheid en 99% van de bedrijven)</a:t>
            </a:r>
          </a:p>
          <a:p>
            <a:pPr lvl="1">
              <a:buClr>
                <a:srgbClr val="E50856"/>
              </a:buClr>
            </a:pPr>
            <a:r>
              <a:rPr lang="nl-NL">
                <a:latin typeface="+mj-lt"/>
              </a:rPr>
              <a:t>Worden geconfronteerd met uitdagingen zoals digitalisering, verschuivingen op de arbeidsmarkt, klimaat- en energietransitie</a:t>
            </a:r>
          </a:p>
          <a:p>
            <a:pPr marL="180000" lvl="1" indent="0">
              <a:buNone/>
            </a:pPr>
            <a:endParaRPr lang="nl-NL" sz="2200">
              <a:latin typeface="+mj-lt"/>
            </a:endParaRPr>
          </a:p>
          <a:p>
            <a:pPr marL="0" lvl="1" indent="0">
              <a:buNone/>
            </a:pPr>
            <a:r>
              <a:rPr lang="nl-NL" sz="2200">
                <a:latin typeface="+mj-lt"/>
              </a:rPr>
              <a:t>Vraagt om </a:t>
            </a:r>
            <a:r>
              <a:rPr lang="nl-NL" sz="2400" b="1">
                <a:solidFill>
                  <a:srgbClr val="E50056"/>
                </a:solidFill>
                <a:latin typeface="+mj-lt"/>
              </a:rPr>
              <a:t>EEN ONDERNEMENDE MINDSET</a:t>
            </a:r>
            <a:r>
              <a:rPr lang="nl-NL" sz="2200">
                <a:latin typeface="+mj-lt"/>
              </a:rPr>
              <a:t>: kennis hebben van mogelijkheden en het voortdurend herkennen en benutten van kansen om de toekomstbestendigheid van het bedrijf te waarborgen</a:t>
            </a:r>
          </a:p>
          <a:p>
            <a:pPr marL="0" lvl="1" indent="0">
              <a:buNone/>
            </a:pPr>
            <a:endParaRPr lang="nl-NL" sz="2200">
              <a:latin typeface="+mj-lt"/>
            </a:endParaRPr>
          </a:p>
          <a:p>
            <a:pPr marL="0" lvl="1" indent="0">
              <a:buNone/>
            </a:pPr>
            <a:r>
              <a:rPr lang="nl-NL" sz="2400" b="1">
                <a:solidFill>
                  <a:srgbClr val="E50056"/>
                </a:solidFill>
                <a:latin typeface="+mj-lt"/>
              </a:rPr>
              <a:t>Uitdaging? </a:t>
            </a:r>
            <a:r>
              <a:rPr lang="nl-NL" sz="2200">
                <a:latin typeface="+mj-lt"/>
              </a:rPr>
              <a:t>Formuleren van behoeften en het vinden van het juiste advies door versnippering in het aanbod van ondersteuningsmogelijkheden</a:t>
            </a:r>
          </a:p>
        </p:txBody>
      </p:sp>
    </p:spTree>
    <p:extLst>
      <p:ext uri="{BB962C8B-B14F-4D97-AF65-F5344CB8AC3E}">
        <p14:creationId xmlns:p14="http://schemas.microsoft.com/office/powerpoint/2010/main" val="7552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9FF4D55-8BEF-A95B-42BE-E6C72336D65B}"/>
              </a:ext>
            </a:extLst>
          </p:cNvPr>
          <p:cNvSpPr>
            <a:spLocks noGrp="1"/>
          </p:cNvSpPr>
          <p:nvPr>
            <p:ph type="title"/>
          </p:nvPr>
        </p:nvSpPr>
        <p:spPr/>
        <p:txBody>
          <a:bodyPr/>
          <a:lstStyle/>
          <a:p>
            <a:r>
              <a:rPr lang="nl-NL" dirty="0"/>
              <a:t>Context (2)</a:t>
            </a:r>
          </a:p>
        </p:txBody>
      </p:sp>
      <p:sp>
        <p:nvSpPr>
          <p:cNvPr id="6" name="Tijdelijke aanduiding voor tekst 5">
            <a:extLst>
              <a:ext uri="{FF2B5EF4-FFF2-40B4-BE49-F238E27FC236}">
                <a16:creationId xmlns:a16="http://schemas.microsoft.com/office/drawing/2014/main" id="{120F3245-CD4C-F925-1178-73FE73570FF7}"/>
              </a:ext>
            </a:extLst>
          </p:cNvPr>
          <p:cNvSpPr>
            <a:spLocks noGrp="1"/>
          </p:cNvSpPr>
          <p:nvPr>
            <p:ph type="body" sz="quarter" idx="11"/>
          </p:nvPr>
        </p:nvSpPr>
        <p:spPr/>
        <p:txBody>
          <a:bodyPr/>
          <a:lstStyle/>
          <a:p>
            <a:pPr marL="0" indent="0">
              <a:buNone/>
            </a:pPr>
            <a:r>
              <a:rPr lang="nl-NL" sz="2400">
                <a:latin typeface="+mj-lt"/>
              </a:rPr>
              <a:t>Rol weggelegd daarin voor </a:t>
            </a:r>
            <a:r>
              <a:rPr lang="nl-NL" sz="2400" b="1">
                <a:solidFill>
                  <a:srgbClr val="E50056"/>
                </a:solidFill>
                <a:latin typeface="+mj-lt"/>
              </a:rPr>
              <a:t>Publiek-Private-Samenwerkingsverbanden</a:t>
            </a:r>
            <a:r>
              <a:rPr lang="nl-NL" sz="2400">
                <a:latin typeface="+mj-lt"/>
              </a:rPr>
              <a:t> (PPS-en)</a:t>
            </a:r>
          </a:p>
          <a:p>
            <a:pPr lvl="1">
              <a:buClr>
                <a:srgbClr val="E50856"/>
              </a:buClr>
            </a:pPr>
            <a:r>
              <a:rPr lang="nl-NL" sz="2200">
                <a:latin typeface="+mj-lt"/>
              </a:rPr>
              <a:t>Bundeling van expertise en middelen van kennisinstellingen, overheden en bedrijven</a:t>
            </a:r>
          </a:p>
          <a:p>
            <a:pPr lvl="1">
              <a:buClr>
                <a:srgbClr val="E50856"/>
              </a:buClr>
            </a:pPr>
            <a:r>
              <a:rPr lang="nl-NL" sz="2200">
                <a:latin typeface="+mj-lt"/>
              </a:rPr>
              <a:t>Biedt oplossing voor de uitdagingen van verduurzaming en digitalisering</a:t>
            </a:r>
          </a:p>
          <a:p>
            <a:pPr lvl="1">
              <a:buClr>
                <a:srgbClr val="E50856"/>
              </a:buClr>
            </a:pPr>
            <a:r>
              <a:rPr lang="nl-NL" sz="2200">
                <a:latin typeface="+mj-lt"/>
              </a:rPr>
              <a:t>Bij het identificeren van kansen en het wegnemen van drempels om eerste stappen te kunnen zetten (= 2</a:t>
            </a:r>
            <a:r>
              <a:rPr lang="nl-NL" sz="2200" baseline="30000">
                <a:latin typeface="+mj-lt"/>
              </a:rPr>
              <a:t>e</a:t>
            </a:r>
            <a:r>
              <a:rPr lang="nl-NL" sz="2200">
                <a:latin typeface="+mj-lt"/>
              </a:rPr>
              <a:t> lijn van ondersteuning)</a:t>
            </a:r>
          </a:p>
          <a:p>
            <a:endParaRPr lang="nl-NL"/>
          </a:p>
        </p:txBody>
      </p:sp>
    </p:spTree>
    <p:extLst>
      <p:ext uri="{BB962C8B-B14F-4D97-AF65-F5344CB8AC3E}">
        <p14:creationId xmlns:p14="http://schemas.microsoft.com/office/powerpoint/2010/main" val="1732244559"/>
      </p:ext>
    </p:extLst>
  </p:cSld>
  <p:clrMapOvr>
    <a:masterClrMapping/>
  </p:clrMapOvr>
</p:sld>
</file>

<file path=ppt/theme/theme1.xml><?xml version="1.0" encoding="utf-8"?>
<a:theme xmlns:a="http://schemas.openxmlformats.org/drawingml/2006/main" name="Presentatie_Smal">
  <a:themeElements>
    <a:clrScheme name="HAN">
      <a:dk1>
        <a:sysClr val="windowText" lastClr="000000"/>
      </a:dk1>
      <a:lt1>
        <a:sysClr val="window" lastClr="FFFFFF"/>
      </a:lt1>
      <a:dk2>
        <a:srgbClr val="E50056"/>
      </a:dk2>
      <a:lt2>
        <a:srgbClr val="F8F8F8"/>
      </a:lt2>
      <a:accent1>
        <a:srgbClr val="000000"/>
      </a:accent1>
      <a:accent2>
        <a:srgbClr val="454545"/>
      </a:accent2>
      <a:accent3>
        <a:srgbClr val="757575"/>
      </a:accent3>
      <a:accent4>
        <a:srgbClr val="919191"/>
      </a:accent4>
      <a:accent5>
        <a:srgbClr val="E3E3E3"/>
      </a:accent5>
      <a:accent6>
        <a:srgbClr val="F8F8F8"/>
      </a:accent6>
      <a:hlink>
        <a:srgbClr val="000000"/>
      </a:hlink>
      <a:folHlink>
        <a:srgbClr val="000000"/>
      </a:folHlink>
    </a:clrScheme>
    <a:fontScheme name="HAN-PP">
      <a:majorFont>
        <a:latin typeface="Avenir Next Condensed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eed_wit_v6.potx" id="{1C2B887D-0E2F-4393-AE10-71B0F4C6B8CE}" vid="{D606C3C8-4944-4828-9085-977CDA2695E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DEC4E466C73C40B150B4AA8D56BF87" ma:contentTypeVersion="14" ma:contentTypeDescription="Een nieuw document maken." ma:contentTypeScope="" ma:versionID="6b22373e500f9a9cca2e5e6bb37c94c7">
  <xsd:schema xmlns:xsd="http://www.w3.org/2001/XMLSchema" xmlns:xs="http://www.w3.org/2001/XMLSchema" xmlns:p="http://schemas.microsoft.com/office/2006/metadata/properties" xmlns:ns2="d9a1a1f7-6fba-4615-9a07-6bc34c890084" xmlns:ns3="c50b0a71-9538-440a-820e-315faf71a7dc" targetNamespace="http://schemas.microsoft.com/office/2006/metadata/properties" ma:root="true" ma:fieldsID="265d540a28cfe45d7b75d987ee534b34" ns2:_="" ns3:_="">
    <xsd:import namespace="d9a1a1f7-6fba-4615-9a07-6bc34c890084"/>
    <xsd:import namespace="c50b0a71-9538-440a-820e-315faf71a7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a1a1f7-6fba-4615-9a07-6bc34c890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0b0a71-9538-440a-820e-315faf71a7dc"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e939a640-29c5-469c-8bcf-96f3600ea900}" ma:internalName="TaxCatchAll" ma:showField="CatchAllData" ma:web="c50b0a71-9538-440a-820e-315faf71a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50b0a71-9538-440a-820e-315faf71a7dc" xsi:nil="true"/>
    <lcf76f155ced4ddcb4097134ff3c332f xmlns="d9a1a1f7-6fba-4615-9a07-6bc34c89008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9283E6-F1AC-4A9B-A31F-9890B03B2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a1a1f7-6fba-4615-9a07-6bc34c890084"/>
    <ds:schemaRef ds:uri="c50b0a71-9538-440a-820e-315faf71a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7F7458-4E40-42D0-9029-F7F0FA470003}">
  <ds:schemaRefs>
    <ds:schemaRef ds:uri="8a0e2c2d-88da-4df1-9c42-e2e7d8350c25"/>
    <ds:schemaRef ds:uri="d277e4f9-bae7-496a-a5ae-42f93e5f87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50b0a71-9538-440a-820e-315faf71a7dc"/>
    <ds:schemaRef ds:uri="d9a1a1f7-6fba-4615-9a07-6bc34c890084"/>
  </ds:schemaRefs>
</ds:datastoreItem>
</file>

<file path=customXml/itemProps3.xml><?xml version="1.0" encoding="utf-8"?>
<ds:datastoreItem xmlns:ds="http://schemas.openxmlformats.org/officeDocument/2006/customXml" ds:itemID="{DE29E68A-26FE-4C8B-A80A-15359DBF0F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breed_wit_v7 11-202 (2)</Template>
  <TotalTime>0</TotalTime>
  <Words>1768</Words>
  <Application>Microsoft Office PowerPoint</Application>
  <PresentationFormat>Widescreen</PresentationFormat>
  <Paragraphs>185</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Presentatie_Smal</vt:lpstr>
      <vt:lpstr>PowerPoint Presentation</vt:lpstr>
      <vt:lpstr>Werken met de gesprekstool</vt:lpstr>
      <vt:lpstr>Spelregels tool</vt:lpstr>
      <vt:lpstr>PowerPoint Presentation</vt:lpstr>
      <vt:lpstr>de makers</vt:lpstr>
      <vt:lpstr>PowerPoint Presentation</vt:lpstr>
      <vt:lpstr> Wat Verzorgt katapult voor de PPS-en?</vt:lpstr>
      <vt:lpstr>Context(1)</vt:lpstr>
      <vt:lpstr>Context (2)</vt:lpstr>
      <vt:lpstr>Hindernissen voor PPS’en</vt:lpstr>
      <vt:lpstr>PowerPoint Presentation</vt:lpstr>
      <vt:lpstr>PowerPoint Presentation</vt:lpstr>
      <vt:lpstr>Hoe de tool ontworpen is</vt:lpstr>
      <vt:lpstr>Gevoerde Interviews met PPS-en</vt:lpstr>
      <vt:lpstr>Interviews met (latente) ondernemende MKB’ers</vt:lpstr>
      <vt:lpstr>Het proces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Zita Leite Ribeiro</dc:creator>
  <cp:lastModifiedBy>Franceina van Zalk</cp:lastModifiedBy>
  <cp:revision>14</cp:revision>
  <dcterms:created xsi:type="dcterms:W3CDTF">2021-11-08T18:29:33Z</dcterms:created>
  <dcterms:modified xsi:type="dcterms:W3CDTF">2026-05-29T09:45:12Z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0x010100BCDEC4E466C73C40B150B4AA8D56BF87</vt:lpwstr>
  </property>
  <property fmtid="{D5CDD505-2E9C-101B-9397-08002B2CF9AE}" pid="3" name="MediaServiceImageTags">
    <vt:lpwstr/>
  </property>
</Properties>
</file>