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sldIdLst>
    <p:sldId id="273" r:id="rId5"/>
    <p:sldId id="271" r:id="rId6"/>
    <p:sldId id="272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056"/>
    <a:srgbClr val="E50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6E5E8A-DA20-0BD6-EE02-9CCAC9CE91B1}" v="40" dt="2026-05-22T13:26:19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48" y="44"/>
      </p:cViewPr>
      <p:guideLst>
        <p:guide orient="horz" pos="2160"/>
        <p:guide pos="39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ina van Zalk" userId="S::franceina.vanzalk@han.nl::39f7696c-42f8-466d-8578-85491b1545de" providerId="AD" clId="Web-{506E5E8A-DA20-0BD6-EE02-9CCAC9CE91B1}"/>
    <pc:docChg chg="modSld">
      <pc:chgData name="Franceina van Zalk" userId="S::franceina.vanzalk@han.nl::39f7696c-42f8-466d-8578-85491b1545de" providerId="AD" clId="Web-{506E5E8A-DA20-0BD6-EE02-9CCAC9CE91B1}" dt="2026-05-22T13:26:19.062" v="51" actId="20577"/>
      <pc:docMkLst>
        <pc:docMk/>
      </pc:docMkLst>
      <pc:sldChg chg="modSp">
        <pc:chgData name="Franceina van Zalk" userId="S::franceina.vanzalk@han.nl::39f7696c-42f8-466d-8578-85491b1545de" providerId="AD" clId="Web-{506E5E8A-DA20-0BD6-EE02-9CCAC9CE91B1}" dt="2026-05-22T13:26:19.062" v="51" actId="20577"/>
        <pc:sldMkLst>
          <pc:docMk/>
          <pc:sldMk cId="1375268110" sldId="273"/>
        </pc:sldMkLst>
        <pc:spChg chg="mod">
          <ac:chgData name="Franceina van Zalk" userId="S::franceina.vanzalk@han.nl::39f7696c-42f8-466d-8578-85491b1545de" providerId="AD" clId="Web-{506E5E8A-DA20-0BD6-EE02-9CCAC9CE91B1}" dt="2026-05-22T13:26:19.062" v="51" actId="20577"/>
          <ac:spMkLst>
            <pc:docMk/>
            <pc:sldMk cId="1375268110" sldId="273"/>
            <ac:spMk id="3" creationId="{3CAB4C3E-0FFD-0AEE-DCE3-8E6092ACC20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61007-D337-4A97-AF82-811F77BE9512}" type="datetimeFigureOut">
              <a:rPr lang="nl-NL" smtClean="0"/>
              <a:t>22-5-2026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975E7-4466-4875-9780-79F85FC725B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989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  <a:p>
            <a:r>
              <a:rPr lang="nl-NL"/>
              <a:t>Spelregels:</a:t>
            </a:r>
          </a:p>
          <a:p>
            <a:pPr marL="171450" indent="-171450">
              <a:buFontTx/>
              <a:buChar char="-"/>
            </a:pPr>
            <a:r>
              <a:rPr lang="nl-NL"/>
              <a:t>Verticale as heeft géén betekenis. Het gaat om de horizontale verdeling (de uitersten links en rechts). De discussie zit hem in de uiteinden de drie linker en rechtervakken.</a:t>
            </a:r>
          </a:p>
          <a:p>
            <a:pPr marL="171450" indent="-171450">
              <a:buFontTx/>
              <a:buChar char="-"/>
            </a:pPr>
            <a:r>
              <a:rPr lang="nl-NL"/>
              <a:t>Je moet het speelbord gebruiken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NL"/>
              <a:t>Tip: Maak eerst drie stapels grove verdeling maken en dan precies neerleggen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NL"/>
              <a:t>De ondernemer legt in stilte de kaartjes op het tableau.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NL"/>
              <a:t>Overige deelnemers sluiten aan.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nl-NL"/>
          </a:p>
          <a:p>
            <a:pPr marL="171450" indent="-171450">
              <a:buFontTx/>
              <a:buChar char="-"/>
            </a:pP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B975E7-4466-4875-9780-79F85FC725B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7817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B975E7-4466-4875-9780-79F85FC725B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152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id="{FDED8E11-341A-45D2-85B1-F7C4DB5323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3235" y="5095875"/>
            <a:ext cx="8397864" cy="1009650"/>
          </a:xfrm>
        </p:spPr>
        <p:txBody>
          <a:bodyPr>
            <a:normAutofit/>
          </a:bodyPr>
          <a:lstStyle>
            <a:lvl1pPr marL="0" indent="0">
              <a:buNone/>
              <a:defRPr lang="en-GB" sz="2475" b="0" i="0" u="none" strike="noStrike" cap="all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 Medium" panose="020B0606020202020204" pitchFamily="34" charset="0"/>
                <a:ea typeface="Avenir Next Condensed Medium" panose="020B0606020202020204" pitchFamily="34" charset="0"/>
                <a:cs typeface="Avenir Next Condensed Medium" panose="020B0606020202020204" pitchFamily="34" charset="0"/>
                <a:sym typeface="Avenir Next Condensed Medium"/>
              </a:defRPr>
            </a:lvl1pPr>
          </a:lstStyle>
          <a:p>
            <a:pPr lvl="0"/>
            <a:r>
              <a:rPr lang="nl-NL"/>
              <a:t>VOORBEELD VAN EEN ONDERTITEL</a:t>
            </a:r>
            <a:endParaRPr lang="en-GB"/>
          </a:p>
        </p:txBody>
      </p:sp>
      <p:sp>
        <p:nvSpPr>
          <p:cNvPr id="34" name="Tijdelijke aanduiding voor tekst 33">
            <a:extLst>
              <a:ext uri="{FF2B5EF4-FFF2-40B4-BE49-F238E27FC236}">
                <a16:creationId xmlns:a16="http://schemas.microsoft.com/office/drawing/2014/main" id="{D9C3A310-643B-4139-9F62-77D0667471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3233" y="1196300"/>
            <a:ext cx="10458803" cy="588915"/>
          </a:xfrm>
        </p:spPr>
        <p:txBody>
          <a:bodyPr anchor="b">
            <a:noAutofit/>
          </a:bodyPr>
          <a:lstStyle>
            <a:lvl1pPr marL="0" indent="0">
              <a:buNone/>
              <a:defRPr lang="nl-NL" sz="1846" b="0" kern="1200" cap="all" baseline="0" dirty="0" smtClean="0">
                <a:solidFill>
                  <a:schemeClr val="tx2"/>
                </a:solidFill>
                <a:latin typeface="Avenir Next Condensed Medium" panose="020B0606020202020204" pitchFamily="34" charset="0"/>
                <a:ea typeface="Avenir Next Condensed Medium" panose="020B0606020202020204" pitchFamily="34" charset="0"/>
                <a:cs typeface="Avenir Next Condensed Medium" panose="020B0606020202020204" pitchFamily="34" charset="0"/>
                <a:sym typeface="Avenir Next Condensed Demi Bold"/>
              </a:defRPr>
            </a:lvl1pPr>
          </a:lstStyle>
          <a:p>
            <a:pPr lvl="0"/>
            <a:r>
              <a:rPr lang="nl-NL"/>
              <a:t>NAAM OPLEIDING/ACADEMIE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3983EC9-36B1-B744-A87D-1AA0BEB38B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3234" y="2214000"/>
            <a:ext cx="10452100" cy="2808000"/>
          </a:xfrm>
        </p:spPr>
        <p:txBody>
          <a:bodyPr>
            <a:normAutofit/>
          </a:bodyPr>
          <a:lstStyle>
            <a:lvl1pPr marL="0" indent="0">
              <a:lnSpc>
                <a:spcPct val="80000"/>
              </a:lnSpc>
              <a:buNone/>
              <a:defRPr sz="6750" b="1" cap="all" baseline="0">
                <a:latin typeface="Avenir Next Condensed Medium" panose="020B0606020202020204" pitchFamily="34" charset="0"/>
              </a:defRPr>
            </a:lvl1pPr>
          </a:lstStyle>
          <a:p>
            <a:r>
              <a:rPr lang="nl-NL"/>
              <a:t>Titel van de presentatie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401D1CB6-6B35-4216-835D-4B6D7DC10AA2}"/>
              </a:ext>
            </a:extLst>
          </p:cNvPr>
          <p:cNvSpPr/>
          <p:nvPr userDrawn="1"/>
        </p:nvSpPr>
        <p:spPr>
          <a:xfrm>
            <a:off x="9227489" y="5111778"/>
            <a:ext cx="2119048" cy="17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8570D387-A9DA-4389-8749-9601C83ADF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0589" y="5111779"/>
            <a:ext cx="2387821" cy="18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00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D13B7015-BB4D-A84E-84E4-520C33B85D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NL"/>
              <a:t>ONDERWERP / titel</a:t>
            </a:r>
          </a:p>
        </p:txBody>
      </p:sp>
      <p:sp>
        <p:nvSpPr>
          <p:cNvPr id="6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838200" y="1925638"/>
            <a:ext cx="10515600" cy="4248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1B98C57B-182B-4B1A-8517-6B7CDA9A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E7509-F60A-4509-9491-CD4ED7B54EDD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155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24158585-8C9B-2444-8413-2968F1CB97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9"/>
            <a:ext cx="10515600" cy="1325563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NL"/>
              <a:t>ONDERWERP / titel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838200" y="1925638"/>
            <a:ext cx="5257800" cy="4248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1D7D2143-8A99-4F87-AD10-03EFEAABE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E7509-F60A-4509-9491-CD4ED7B54EDD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74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260C8E6A-14DF-4CBC-B795-FDA284EC47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553203" y="1917701"/>
            <a:ext cx="4800600" cy="4248000"/>
          </a:xfrm>
        </p:spPr>
        <p:txBody>
          <a:bodyPr>
            <a:normAutofit/>
          </a:bodyPr>
          <a:lstStyle>
            <a:lvl1pPr marL="0" indent="0">
              <a:buNone/>
              <a:defRPr sz="1275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en-GB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70688633-6D41-064D-B005-BBA9338D0D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9"/>
            <a:ext cx="10515600" cy="1325563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NL"/>
              <a:t>ONDERWERP / titel</a:t>
            </a:r>
          </a:p>
        </p:txBody>
      </p:sp>
      <p:sp>
        <p:nvSpPr>
          <p:cNvPr id="8" name="Tijdelijke aanduiding voor tekst 2"/>
          <p:cNvSpPr>
            <a:spLocks noGrp="1"/>
          </p:cNvSpPr>
          <p:nvPr>
            <p:ph type="body" sz="quarter" idx="12"/>
          </p:nvPr>
        </p:nvSpPr>
        <p:spPr>
          <a:xfrm>
            <a:off x="838200" y="1926000"/>
            <a:ext cx="5257800" cy="4248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02897271-9D30-452B-AAF1-F0E2E563418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ACE7509-F60A-4509-9491-CD4ED7B54EDD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136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bbe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tekst 4">
            <a:extLst>
              <a:ext uri="{FF2B5EF4-FFF2-40B4-BE49-F238E27FC236}">
                <a16:creationId xmlns:a16="http://schemas.microsoft.com/office/drawing/2014/main" id="{4B8653B3-70AE-4E3E-9A4D-3EAF4B4F4A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778435"/>
            <a:ext cx="4800600" cy="413103"/>
          </a:xfrm>
        </p:spPr>
        <p:txBody>
          <a:bodyPr anchor="ctr">
            <a:no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nl-NL"/>
              <a:t>Klik voor </a:t>
            </a:r>
            <a:r>
              <a:rPr lang="nl-NL" err="1"/>
              <a:t>subkop</a:t>
            </a:r>
            <a:endParaRPr lang="en-GB"/>
          </a:p>
        </p:txBody>
      </p:sp>
      <p:sp>
        <p:nvSpPr>
          <p:cNvPr id="10" name="Tijdelijke aanduiding voor tekst 4">
            <a:extLst>
              <a:ext uri="{FF2B5EF4-FFF2-40B4-BE49-F238E27FC236}">
                <a16:creationId xmlns:a16="http://schemas.microsoft.com/office/drawing/2014/main" id="{60C7571E-BBB1-4DDF-9329-A0C028CAE8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1778435"/>
            <a:ext cx="4800600" cy="413103"/>
          </a:xfrm>
        </p:spPr>
        <p:txBody>
          <a:bodyPr anchor="ctr">
            <a:no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nl-NL"/>
              <a:t>Klik voor </a:t>
            </a:r>
            <a:r>
              <a:rPr lang="nl-NL" err="1"/>
              <a:t>subkop</a:t>
            </a:r>
            <a:endParaRPr lang="en-GB"/>
          </a:p>
        </p:txBody>
      </p:sp>
      <p:sp>
        <p:nvSpPr>
          <p:cNvPr id="8" name="Titel 6">
            <a:extLst>
              <a:ext uri="{FF2B5EF4-FFF2-40B4-BE49-F238E27FC236}">
                <a16:creationId xmlns:a16="http://schemas.microsoft.com/office/drawing/2014/main" id="{AB6897B6-1B30-8840-AEF5-653E3015C3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9"/>
            <a:ext cx="10515600" cy="1325563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NL"/>
              <a:t>ONDERWERP / titel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8"/>
          </p:nvPr>
        </p:nvSpPr>
        <p:spPr>
          <a:xfrm>
            <a:off x="838200" y="2286000"/>
            <a:ext cx="4800600" cy="390525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2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6553200" y="2286000"/>
            <a:ext cx="4800600" cy="390525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25BC47CD-32CA-4434-A931-60298C186A0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FACE7509-F60A-4509-9491-CD4ED7B54EDD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30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">
            <a:extLst>
              <a:ext uri="{FF2B5EF4-FFF2-40B4-BE49-F238E27FC236}">
                <a16:creationId xmlns:a16="http://schemas.microsoft.com/office/drawing/2014/main" id="{2F35E840-7D0C-489A-B88C-9B5B6A358F43}"/>
              </a:ext>
            </a:extLst>
          </p:cNvPr>
          <p:cNvSpPr/>
          <p:nvPr/>
        </p:nvSpPr>
        <p:spPr>
          <a:xfrm>
            <a:off x="3149600" y="733425"/>
            <a:ext cx="5892800" cy="539115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7E150451-5081-475D-A7BF-2CE6F5C377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0216" y="5429602"/>
            <a:ext cx="4910667" cy="493713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NAAM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DA6865-FA7E-094E-A575-DAADE998A2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0216" y="1628775"/>
            <a:ext cx="4910667" cy="36004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nl-NL"/>
              <a:t>‘QUOTE’</a:t>
            </a:r>
          </a:p>
        </p:txBody>
      </p:sp>
      <p:pic>
        <p:nvPicPr>
          <p:cNvPr id="6" name="Afbeelding 2">
            <a:extLst>
              <a:ext uri="{FF2B5EF4-FFF2-40B4-BE49-F238E27FC236}">
                <a16:creationId xmlns:a16="http://schemas.microsoft.com/office/drawing/2014/main" id="{FFDA8079-95BD-45E3-8313-ABF6A59ED2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44574" y="601590"/>
            <a:ext cx="355939" cy="297299"/>
          </a:xfrm>
          <a:prstGeom prst="rect">
            <a:avLst/>
          </a:prstGeom>
        </p:spPr>
      </p:pic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904E24CA-A573-4CEE-A581-99C9D72CAA2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ACE7509-F60A-4509-9491-CD4ED7B54EDD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55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6486190-F1D1-43BB-B712-AB7BE1C1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C46703-C372-4CCF-BBDB-349EF159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2936B9B-9586-48DE-B845-C54BC129D8B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9687" y="6227764"/>
            <a:ext cx="1359194" cy="588915"/>
          </a:xfrm>
          <a:prstGeom prst="rect">
            <a:avLst/>
          </a:prstGeom>
        </p:spPr>
      </p:pic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AD4D3619-56D9-4271-9849-15E3BE063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42598"/>
            <a:ext cx="11074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FACE7509-F60A-4509-9491-CD4ED7B54EDD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637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lang="nl-NL" sz="3200" b="1" kern="1200" cap="all" baseline="0" dirty="0">
          <a:solidFill>
            <a:schemeClr val="tx2"/>
          </a:solidFill>
          <a:latin typeface="Avenir Next Condensed Medium" panose="020B0606020202020204" pitchFamily="34" charset="0"/>
          <a:ea typeface="+mj-ea"/>
          <a:cs typeface="Arial" panose="020B0604020202020204" pitchFamily="34" charset="0"/>
          <a:sym typeface="Avenir Next Condensed Demi Bold"/>
        </a:defRPr>
      </a:lvl1pPr>
    </p:titleStyle>
    <p:bodyStyle>
      <a:lvl1pPr marL="18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­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an.nl/onderzoek/lectoraten/lectoraat-kansrijk-ondernemen/gesprekstoo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95B5B6-1D48-A6AC-98DB-FF47FDEEE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Gesprekstool Ondernemende </a:t>
            </a:r>
            <a:r>
              <a:rPr lang="nl-NL" dirty="0" err="1"/>
              <a:t>Mindset</a:t>
            </a:r>
            <a:endParaRPr lang="en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AB4C3E-0FFD-0AEE-DCE3-8E6092ACC2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nl-NL" b="1">
                <a:latin typeface="Arial"/>
                <a:cs typeface="Arial"/>
              </a:rPr>
              <a:t>Gebruiksvoorwaarden</a:t>
            </a:r>
            <a:endParaRPr lang="nl-NL"/>
          </a:p>
          <a:p>
            <a:pPr fontAlgn="base"/>
            <a:r>
              <a:rPr lang="nl-NL" dirty="0"/>
              <a:t>Versie 1.2, 22-5-2026</a:t>
            </a:r>
          </a:p>
          <a:p>
            <a:pPr fontAlgn="base"/>
            <a:r>
              <a:rPr lang="nl-NL" dirty="0"/>
              <a:t>Deze gesprekstool is gepubliceerd onder Creative </a:t>
            </a:r>
            <a:r>
              <a:rPr lang="nl-NL" dirty="0" err="1"/>
              <a:t>Commons</a:t>
            </a:r>
            <a:r>
              <a:rPr lang="nl-NL" dirty="0"/>
              <a:t>-licentie (CC BY-NC 4.0). Dit betekent dat u het Spel gratis mag gebruiken, kopiëren, verspreiden en aanpassen, mits u voldoet aan de volgende voorwaarden:</a:t>
            </a:r>
          </a:p>
          <a:p>
            <a:pPr fontAlgn="base"/>
            <a:r>
              <a:rPr lang="nl-NL" dirty="0"/>
              <a:t>De gesprekstool mag </a:t>
            </a:r>
            <a:r>
              <a:rPr lang="nl-NL" b="1" dirty="0"/>
              <a:t>niet</a:t>
            </a:r>
            <a:r>
              <a:rPr lang="nl-NL" dirty="0"/>
              <a:t> worden gebruikt voor commerciële doeleinden, ook niet in aangepaste vorm</a:t>
            </a:r>
          </a:p>
          <a:p>
            <a:pPr marL="179705" indent="-179705" fontAlgn="base"/>
            <a:r>
              <a:rPr lang="nl-NL" dirty="0">
                <a:latin typeface="Arial"/>
                <a:cs typeface="Arial"/>
              </a:rPr>
              <a:t>Voor vragen over het gebruik van de tool, licentieovereenkomsten of samenwerkingen </a:t>
            </a:r>
            <a:r>
              <a:rPr lang="nl-NL">
                <a:latin typeface="Arial"/>
                <a:cs typeface="Arial"/>
              </a:rPr>
              <a:t>kunt u contact opnemen het lectoraat Kansrijk Ondernemen via de website.</a:t>
            </a:r>
          </a:p>
          <a:p>
            <a:pPr marL="179705" indent="-179705"/>
            <a:r>
              <a:rPr lang="nl-NL">
                <a:highlight>
                  <a:srgbClr val="FFFFFF"/>
                </a:highlight>
                <a:latin typeface="Arial"/>
                <a:cs typeface="Arial"/>
              </a:rPr>
              <a:t>U moet bij elk gebruik (digitaal of fysiek) de bron duidelijk vermelden: </a:t>
            </a:r>
            <a:endParaRPr lang="nl-NL" sz="1900" b="1" dirty="0">
              <a:highlight>
                <a:srgbClr val="FFFFFF"/>
              </a:highlight>
              <a:latin typeface="Arial"/>
              <a:cs typeface="Arial"/>
            </a:endParaRPr>
          </a:p>
          <a:p>
            <a:pPr marL="0" indent="0">
              <a:buNone/>
            </a:pPr>
            <a:endParaRPr lang="nl-NL" sz="1900" b="1" dirty="0">
              <a:highlight>
                <a:srgbClr val="FFFFFF"/>
              </a:highlight>
              <a:latin typeface="Arial"/>
              <a:cs typeface="Arial"/>
            </a:endParaRPr>
          </a:p>
          <a:p>
            <a:pPr marL="0" indent="0">
              <a:buNone/>
            </a:pPr>
            <a:r>
              <a:rPr lang="nl-NL" sz="1900" b="1">
                <a:highlight>
                  <a:srgbClr val="FFFFFF"/>
                </a:highlight>
                <a:latin typeface="Arial"/>
                <a:cs typeface="Arial"/>
              </a:rPr>
              <a:t>Gesprekstool Ondernemende Mindset.</a:t>
            </a:r>
            <a:r>
              <a:rPr lang="nl-NL" sz="1900">
                <a:highlight>
                  <a:srgbClr val="FFFFFF"/>
                </a:highlight>
                <a:latin typeface="Arial"/>
                <a:cs typeface="Arial"/>
              </a:rPr>
              <a:t> (2026). </a:t>
            </a:r>
            <a:r>
              <a:rPr lang="nl-NL" sz="1900" i="1">
                <a:highlight>
                  <a:srgbClr val="FFFFFF"/>
                </a:highlight>
                <a:latin typeface="Arial"/>
                <a:cs typeface="Arial"/>
              </a:rPr>
              <a:t>Lectoraat Kansrijk Ondernemen, HAN University of Applied Sciences, Nijmegen. </a:t>
            </a:r>
            <a:r>
              <a:rPr lang="nl-NL" sz="1900" dirty="0">
                <a:solidFill>
                  <a:srgbClr val="1074CC"/>
                </a:solidFill>
                <a:highlight>
                  <a:srgbClr val="FFFFFF"/>
                </a:highlight>
                <a:latin typeface="Arial"/>
                <a:cs typeface="Arial"/>
                <a:hlinkClick r:id="rId2"/>
              </a:rPr>
              <a:t>https://www.han.nl/onderzoek/lectoraten/lectoraat-kansrijk-ondernemen/gesprekstool</a:t>
            </a:r>
            <a:endParaRPr lang="nl-NL" sz="1900">
              <a:latin typeface="Arial"/>
              <a:cs typeface="Arial"/>
            </a:endParaRPr>
          </a:p>
          <a:p>
            <a:pPr marL="179705" indent="-179705"/>
            <a:endParaRPr lang="nl-NL" dirty="0">
              <a:latin typeface="Arial"/>
              <a:cs typeface="Arial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132C803-87A4-6BE8-F10C-CAEEC7512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E7509-F60A-4509-9491-CD4ED7B54EDD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5268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2AE26C8-06E5-64D8-9914-52ADB148F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Spelregels tool</a:t>
            </a:r>
          </a:p>
        </p:txBody>
      </p:sp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354F209B-D659-953C-BEC7-988DA7535F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925638"/>
            <a:ext cx="6083300" cy="424800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179705" indent="-179705">
              <a:lnSpc>
                <a:spcPct val="150000"/>
              </a:lnSpc>
            </a:pPr>
            <a:r>
              <a:rPr lang="nl-NL" b="1">
                <a:solidFill>
                  <a:schemeClr val="tx2"/>
                </a:solidFill>
                <a:latin typeface="Arial"/>
                <a:cs typeface="Arial"/>
              </a:rPr>
              <a:t>Neem</a:t>
            </a:r>
            <a:r>
              <a:rPr lang="nl-NL">
                <a:latin typeface="Arial"/>
                <a:cs typeface="Arial"/>
              </a:rPr>
              <a:t> een </a:t>
            </a:r>
            <a:r>
              <a:rPr lang="nl-NL" b="1">
                <a:solidFill>
                  <a:srgbClr val="E50056"/>
                </a:solidFill>
                <a:latin typeface="Arial"/>
                <a:cs typeface="Arial"/>
              </a:rPr>
              <a:t>transitievraagstuk </a:t>
            </a:r>
            <a:r>
              <a:rPr lang="nl-NL">
                <a:latin typeface="Arial"/>
                <a:cs typeface="Arial"/>
              </a:rPr>
              <a:t>in gedachten waar jij je nu op </a:t>
            </a:r>
            <a:r>
              <a:rPr lang="nl-NL" dirty="0">
                <a:latin typeface="Arial"/>
                <a:cs typeface="Arial"/>
              </a:rPr>
              <a:t>richt</a:t>
            </a:r>
            <a:endParaRPr lang="en-US"/>
          </a:p>
          <a:p>
            <a:pPr marL="179705" indent="-179705">
              <a:lnSpc>
                <a:spcPct val="150000"/>
              </a:lnSpc>
            </a:pPr>
            <a:r>
              <a:rPr lang="nl-NL" dirty="0">
                <a:latin typeface="Arial"/>
                <a:cs typeface="Arial"/>
              </a:rPr>
              <a:t>Geef met hulp van de kaartjes aan hoe jij </a:t>
            </a:r>
            <a:r>
              <a:rPr lang="nl-NL" b="1" dirty="0">
                <a:solidFill>
                  <a:schemeClr val="tx2"/>
                </a:solidFill>
                <a:latin typeface="Arial"/>
                <a:cs typeface="Arial"/>
              </a:rPr>
              <a:t>denkt</a:t>
            </a:r>
            <a:r>
              <a:rPr lang="nl-NL" dirty="0">
                <a:latin typeface="Arial"/>
                <a:cs typeface="Arial"/>
              </a:rPr>
              <a:t> en </a:t>
            </a:r>
            <a:r>
              <a:rPr lang="nl-NL" b="1" dirty="0">
                <a:solidFill>
                  <a:schemeClr val="tx2"/>
                </a:solidFill>
                <a:latin typeface="Arial"/>
                <a:cs typeface="Arial"/>
              </a:rPr>
              <a:t>voelt</a:t>
            </a:r>
            <a:r>
              <a:rPr lang="nl-NL" dirty="0">
                <a:latin typeface="Arial"/>
                <a:cs typeface="Arial"/>
              </a:rPr>
              <a:t> over deze transitie</a:t>
            </a:r>
          </a:p>
          <a:p>
            <a:pPr marL="179705" indent="-179705">
              <a:lnSpc>
                <a:spcPct val="150000"/>
              </a:lnSpc>
            </a:pPr>
            <a:r>
              <a:rPr lang="nl-NL" b="1" dirty="0">
                <a:solidFill>
                  <a:srgbClr val="E50056"/>
                </a:solidFill>
                <a:latin typeface="Arial"/>
                <a:cs typeface="Arial"/>
              </a:rPr>
              <a:t>Pak</a:t>
            </a:r>
            <a:r>
              <a:rPr lang="nl-NL" dirty="0">
                <a:latin typeface="Arial"/>
                <a:cs typeface="Arial"/>
              </a:rPr>
              <a:t> de kaartjes met uitspraken en </a:t>
            </a:r>
            <a:r>
              <a:rPr lang="nl-NL" b="1" dirty="0">
                <a:solidFill>
                  <a:srgbClr val="E50056"/>
                </a:solidFill>
                <a:latin typeface="Arial"/>
                <a:cs typeface="Arial"/>
              </a:rPr>
              <a:t>leg</a:t>
            </a:r>
            <a:r>
              <a:rPr lang="nl-NL" dirty="0">
                <a:latin typeface="Arial"/>
                <a:cs typeface="Arial"/>
              </a:rPr>
              <a:t> die in één van de vakjes op het speelbord:</a:t>
            </a:r>
            <a:br>
              <a:rPr lang="nl-NL" dirty="0">
                <a:latin typeface="Arial" panose="020B0604020202020204" pitchFamily="34" charset="0"/>
              </a:rPr>
            </a:br>
            <a:r>
              <a:rPr lang="nl-NL" dirty="0">
                <a:latin typeface="Arial"/>
                <a:cs typeface="Arial"/>
              </a:rPr>
              <a:t>	</a:t>
            </a:r>
            <a:r>
              <a:rPr lang="nl-NL" u="sng" dirty="0">
                <a:latin typeface="Arial"/>
                <a:cs typeface="Arial"/>
              </a:rPr>
              <a:t>Links:</a:t>
            </a:r>
            <a:r>
              <a:rPr lang="nl-NL" dirty="0">
                <a:latin typeface="Arial"/>
                <a:cs typeface="Arial"/>
              </a:rPr>
              <a:t> ik ben het er volledig mee oneens 	</a:t>
            </a:r>
            <a:br>
              <a:rPr lang="nl-NL" dirty="0">
                <a:latin typeface="Arial" panose="020B0604020202020204" pitchFamily="34" charset="0"/>
              </a:rPr>
            </a:br>
            <a:r>
              <a:rPr lang="nl-NL" dirty="0">
                <a:latin typeface="Arial"/>
                <a:cs typeface="Arial"/>
              </a:rPr>
              <a:t>	</a:t>
            </a:r>
            <a:r>
              <a:rPr lang="nl-NL" u="sng" dirty="0">
                <a:latin typeface="Arial"/>
                <a:cs typeface="Arial"/>
              </a:rPr>
              <a:t>Rechts:</a:t>
            </a:r>
            <a:r>
              <a:rPr lang="nl-NL" dirty="0">
                <a:latin typeface="Arial"/>
                <a:cs typeface="Arial"/>
              </a:rPr>
              <a:t> ik ben het er volledig mee eens</a:t>
            </a:r>
          </a:p>
          <a:p>
            <a:pPr marL="179705" indent="-179705">
              <a:lnSpc>
                <a:spcPct val="150000"/>
              </a:lnSpc>
            </a:pPr>
            <a:r>
              <a:rPr lang="nl-NL" dirty="0">
                <a:latin typeface="Arial"/>
                <a:cs typeface="Arial"/>
              </a:rPr>
              <a:t>Verticale as heeft géén betekenis</a:t>
            </a:r>
          </a:p>
          <a:p>
            <a:pPr marL="179705" indent="-179705">
              <a:lnSpc>
                <a:spcPct val="150000"/>
              </a:lnSpc>
            </a:pPr>
            <a:r>
              <a:rPr lang="nl-NL" dirty="0">
                <a:latin typeface="Arial"/>
                <a:cs typeface="Arial"/>
              </a:rPr>
              <a:t>Kaartjes moeten in de vakjes gelegd worden, </a:t>
            </a:r>
            <a:r>
              <a:rPr lang="nl-NL" b="1" u="sng" dirty="0">
                <a:latin typeface="Arial"/>
                <a:cs typeface="Arial"/>
              </a:rPr>
              <a:t>niet</a:t>
            </a:r>
            <a:r>
              <a:rPr lang="nl-NL" dirty="0">
                <a:latin typeface="Arial"/>
                <a:cs typeface="Arial"/>
              </a:rPr>
              <a:t> er buiten</a:t>
            </a:r>
          </a:p>
          <a:p>
            <a:pPr>
              <a:lnSpc>
                <a:spcPct val="150000"/>
              </a:lnSpc>
            </a:pPr>
            <a:endParaRPr lang="nl-NL">
              <a:latin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nl-NL" i="1" dirty="0">
                <a:latin typeface="Arial"/>
                <a:cs typeface="Arial"/>
              </a:rPr>
              <a:t>(TIP: maak eerst drie stapels: eens, neutraal, oneens en verdeel daarna in detail)</a:t>
            </a:r>
          </a:p>
          <a:p>
            <a:pPr>
              <a:lnSpc>
                <a:spcPct val="150000"/>
              </a:lnSpc>
            </a:pPr>
            <a:endParaRPr lang="nl-NL">
              <a:latin typeface="Arial" panose="020B0604020202020204" pitchFamily="34" charset="0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959C384E-60CF-6935-DFA7-35BAAA12A1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748" y="215900"/>
            <a:ext cx="4509614" cy="3213100"/>
          </a:xfrm>
          <a:prstGeom prst="rect">
            <a:avLst/>
          </a:prstGeom>
          <a:noFill/>
        </p:spPr>
      </p:pic>
      <p:pic>
        <p:nvPicPr>
          <p:cNvPr id="6" name="Picture 14">
            <a:extLst>
              <a:ext uri="{FF2B5EF4-FFF2-40B4-BE49-F238E27FC236}">
                <a16:creationId xmlns:a16="http://schemas.microsoft.com/office/drawing/2014/main" id="{165F4674-E202-1C98-07B9-18F84FBAE8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812750">
            <a:off x="7316641" y="3495410"/>
            <a:ext cx="2401870" cy="1402552"/>
          </a:xfrm>
          <a:prstGeom prst="rect">
            <a:avLst/>
          </a:prstGeom>
        </p:spPr>
      </p:pic>
      <p:pic>
        <p:nvPicPr>
          <p:cNvPr id="7" name="Picture 32">
            <a:extLst>
              <a:ext uri="{FF2B5EF4-FFF2-40B4-BE49-F238E27FC236}">
                <a16:creationId xmlns:a16="http://schemas.microsoft.com/office/drawing/2014/main" id="{4F70B2DB-0FE5-9ADF-23C1-21081C9F44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1890">
            <a:off x="9563649" y="3647372"/>
            <a:ext cx="2397267" cy="1402552"/>
          </a:xfrm>
          <a:prstGeom prst="rect">
            <a:avLst/>
          </a:prstGeom>
        </p:spPr>
      </p:pic>
      <p:pic>
        <p:nvPicPr>
          <p:cNvPr id="8" name="Picture 22">
            <a:extLst>
              <a:ext uri="{FF2B5EF4-FFF2-40B4-BE49-F238E27FC236}">
                <a16:creationId xmlns:a16="http://schemas.microsoft.com/office/drawing/2014/main" id="{93063206-CF97-1487-6414-98DBC59BD9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8276" y="4604739"/>
            <a:ext cx="2254110" cy="1327763"/>
          </a:xfrm>
          <a:prstGeom prst="rect">
            <a:avLst/>
          </a:prstGeom>
        </p:spPr>
      </p:pic>
      <p:pic>
        <p:nvPicPr>
          <p:cNvPr id="10" name="Picture 28">
            <a:extLst>
              <a:ext uri="{FF2B5EF4-FFF2-40B4-BE49-F238E27FC236}">
                <a16:creationId xmlns:a16="http://schemas.microsoft.com/office/drawing/2014/main" id="{5AD2C773-1614-8097-59B9-A215B79114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068851">
            <a:off x="9879967" y="4715750"/>
            <a:ext cx="2236572" cy="1313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39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hthoek 87">
            <a:extLst>
              <a:ext uri="{FF2B5EF4-FFF2-40B4-BE49-F238E27FC236}">
                <a16:creationId xmlns:a16="http://schemas.microsoft.com/office/drawing/2014/main" id="{6C44B000-D927-B4F9-D952-8F029545BE81}"/>
              </a:ext>
            </a:extLst>
          </p:cNvPr>
          <p:cNvSpPr/>
          <p:nvPr/>
        </p:nvSpPr>
        <p:spPr>
          <a:xfrm>
            <a:off x="228311" y="518682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word niet genoeg geholpen.</a:t>
            </a:r>
          </a:p>
        </p:txBody>
      </p:sp>
      <p:sp>
        <p:nvSpPr>
          <p:cNvPr id="112" name="Rechthoek 111">
            <a:extLst>
              <a:ext uri="{FF2B5EF4-FFF2-40B4-BE49-F238E27FC236}">
                <a16:creationId xmlns:a16="http://schemas.microsoft.com/office/drawing/2014/main" id="{E9BF08AA-EEA1-0C98-FB70-3606D922DDE8}"/>
              </a:ext>
            </a:extLst>
          </p:cNvPr>
          <p:cNvSpPr/>
          <p:nvPr/>
        </p:nvSpPr>
        <p:spPr>
          <a:xfrm>
            <a:off x="1102490" y="975356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zie het nu niet als prioriteit.</a:t>
            </a:r>
          </a:p>
        </p:txBody>
      </p:sp>
      <p:sp>
        <p:nvSpPr>
          <p:cNvPr id="113" name="Rechthoek 112">
            <a:extLst>
              <a:ext uri="{FF2B5EF4-FFF2-40B4-BE49-F238E27FC236}">
                <a16:creationId xmlns:a16="http://schemas.microsoft.com/office/drawing/2014/main" id="{3EA10903-8D19-E97B-1056-759CB3D32955}"/>
              </a:ext>
            </a:extLst>
          </p:cNvPr>
          <p:cNvSpPr/>
          <p:nvPr/>
        </p:nvSpPr>
        <p:spPr>
          <a:xfrm>
            <a:off x="768587" y="747019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zie het als een kans.</a:t>
            </a:r>
          </a:p>
        </p:txBody>
      </p:sp>
      <p:sp>
        <p:nvSpPr>
          <p:cNvPr id="114" name="Rechthoek 113">
            <a:extLst>
              <a:ext uri="{FF2B5EF4-FFF2-40B4-BE49-F238E27FC236}">
                <a16:creationId xmlns:a16="http://schemas.microsoft.com/office/drawing/2014/main" id="{D0086227-CD36-9022-F086-EA60F438AABA}"/>
              </a:ext>
            </a:extLst>
          </p:cNvPr>
          <p:cNvSpPr/>
          <p:nvPr/>
        </p:nvSpPr>
        <p:spPr>
          <a:xfrm>
            <a:off x="3115437" y="1086652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word er onzeker van.</a:t>
            </a:r>
          </a:p>
        </p:txBody>
      </p:sp>
      <p:sp>
        <p:nvSpPr>
          <p:cNvPr id="115" name="Rechthoek 114">
            <a:extLst>
              <a:ext uri="{FF2B5EF4-FFF2-40B4-BE49-F238E27FC236}">
                <a16:creationId xmlns:a16="http://schemas.microsoft.com/office/drawing/2014/main" id="{39FBB6D1-149E-FBA1-DA7D-46412A0CF1E8}"/>
              </a:ext>
            </a:extLst>
          </p:cNvPr>
          <p:cNvSpPr/>
          <p:nvPr/>
        </p:nvSpPr>
        <p:spPr>
          <a:xfrm>
            <a:off x="1699745" y="1342715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word er enthousiast van.</a:t>
            </a:r>
          </a:p>
        </p:txBody>
      </p:sp>
      <p:sp>
        <p:nvSpPr>
          <p:cNvPr id="116" name="Rechthoek 115">
            <a:extLst>
              <a:ext uri="{FF2B5EF4-FFF2-40B4-BE49-F238E27FC236}">
                <a16:creationId xmlns:a16="http://schemas.microsoft.com/office/drawing/2014/main" id="{E47DC37A-FC82-2F88-6404-50A32CFF2E8A}"/>
              </a:ext>
            </a:extLst>
          </p:cNvPr>
          <p:cNvSpPr/>
          <p:nvPr/>
        </p:nvSpPr>
        <p:spPr>
          <a:xfrm>
            <a:off x="1253762" y="2598574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word beperkt door de regels.</a:t>
            </a:r>
          </a:p>
        </p:txBody>
      </p:sp>
      <p:sp>
        <p:nvSpPr>
          <p:cNvPr id="117" name="Rechthoek 116">
            <a:extLst>
              <a:ext uri="{FF2B5EF4-FFF2-40B4-BE49-F238E27FC236}">
                <a16:creationId xmlns:a16="http://schemas.microsoft.com/office/drawing/2014/main" id="{09F42860-3FBD-4311-6324-E8FE387571AD}"/>
              </a:ext>
            </a:extLst>
          </p:cNvPr>
          <p:cNvSpPr/>
          <p:nvPr/>
        </p:nvSpPr>
        <p:spPr>
          <a:xfrm>
            <a:off x="1472179" y="3811195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wil er graag aan bijdragen.</a:t>
            </a:r>
          </a:p>
        </p:txBody>
      </p:sp>
      <p:sp>
        <p:nvSpPr>
          <p:cNvPr id="118" name="Rechthoek 117">
            <a:extLst>
              <a:ext uri="{FF2B5EF4-FFF2-40B4-BE49-F238E27FC236}">
                <a16:creationId xmlns:a16="http://schemas.microsoft.com/office/drawing/2014/main" id="{28513500-40D8-D9E6-0CF8-790F9CE39B6E}"/>
              </a:ext>
            </a:extLst>
          </p:cNvPr>
          <p:cNvSpPr/>
          <p:nvPr/>
        </p:nvSpPr>
        <p:spPr>
          <a:xfrm>
            <a:off x="453014" y="2041010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weet niet hoe ik het moet doen.</a:t>
            </a:r>
          </a:p>
        </p:txBody>
      </p:sp>
      <p:sp>
        <p:nvSpPr>
          <p:cNvPr id="119" name="Rechthoek 118">
            <a:extLst>
              <a:ext uri="{FF2B5EF4-FFF2-40B4-BE49-F238E27FC236}">
                <a16:creationId xmlns:a16="http://schemas.microsoft.com/office/drawing/2014/main" id="{70578DDF-4D84-1150-DAE4-151750CD3881}"/>
              </a:ext>
            </a:extLst>
          </p:cNvPr>
          <p:cNvSpPr/>
          <p:nvPr/>
        </p:nvSpPr>
        <p:spPr>
          <a:xfrm>
            <a:off x="2716051" y="2629013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weet er te weinig van af.</a:t>
            </a:r>
          </a:p>
        </p:txBody>
      </p:sp>
      <p:sp>
        <p:nvSpPr>
          <p:cNvPr id="120" name="Rechthoek 119">
            <a:extLst>
              <a:ext uri="{FF2B5EF4-FFF2-40B4-BE49-F238E27FC236}">
                <a16:creationId xmlns:a16="http://schemas.microsoft.com/office/drawing/2014/main" id="{6D225149-1580-DC05-B89C-CFB7BD1A6851}"/>
              </a:ext>
            </a:extLst>
          </p:cNvPr>
          <p:cNvSpPr/>
          <p:nvPr/>
        </p:nvSpPr>
        <p:spPr>
          <a:xfrm>
            <a:off x="228311" y="1279846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wacht het wel af.</a:t>
            </a:r>
          </a:p>
        </p:txBody>
      </p:sp>
      <p:sp>
        <p:nvSpPr>
          <p:cNvPr id="121" name="Rechthoek 120">
            <a:extLst>
              <a:ext uri="{FF2B5EF4-FFF2-40B4-BE49-F238E27FC236}">
                <a16:creationId xmlns:a16="http://schemas.microsoft.com/office/drawing/2014/main" id="{B7A250E1-68F5-D158-7A10-F252F7550687}"/>
              </a:ext>
            </a:extLst>
          </p:cNvPr>
          <p:cNvSpPr/>
          <p:nvPr/>
        </p:nvSpPr>
        <p:spPr>
          <a:xfrm>
            <a:off x="7519471" y="1402267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voel me uitgedaagd.</a:t>
            </a:r>
          </a:p>
        </p:txBody>
      </p:sp>
      <p:sp>
        <p:nvSpPr>
          <p:cNvPr id="122" name="Rechthoek 121">
            <a:extLst>
              <a:ext uri="{FF2B5EF4-FFF2-40B4-BE49-F238E27FC236}">
                <a16:creationId xmlns:a16="http://schemas.microsoft.com/office/drawing/2014/main" id="{56AED0E3-DFFD-2910-91FC-5809297945C6}"/>
              </a:ext>
            </a:extLst>
          </p:cNvPr>
          <p:cNvSpPr/>
          <p:nvPr/>
        </p:nvSpPr>
        <p:spPr>
          <a:xfrm>
            <a:off x="2397890" y="726420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ben er geïrriteerd over.</a:t>
            </a:r>
          </a:p>
        </p:txBody>
      </p:sp>
      <p:sp>
        <p:nvSpPr>
          <p:cNvPr id="123" name="Rechthoek 122">
            <a:extLst>
              <a:ext uri="{FF2B5EF4-FFF2-40B4-BE49-F238E27FC236}">
                <a16:creationId xmlns:a16="http://schemas.microsoft.com/office/drawing/2014/main" id="{EC443F86-49F4-2C69-E1F3-E44E02E94081}"/>
              </a:ext>
            </a:extLst>
          </p:cNvPr>
          <p:cNvSpPr/>
          <p:nvPr/>
        </p:nvSpPr>
        <p:spPr>
          <a:xfrm>
            <a:off x="1681095" y="469520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vind het veel tegelijk.</a:t>
            </a:r>
          </a:p>
        </p:txBody>
      </p:sp>
      <p:sp>
        <p:nvSpPr>
          <p:cNvPr id="127" name="Rechthoek 126">
            <a:extLst>
              <a:ext uri="{FF2B5EF4-FFF2-40B4-BE49-F238E27FC236}">
                <a16:creationId xmlns:a16="http://schemas.microsoft.com/office/drawing/2014/main" id="{5E754471-5F8B-6C40-4DF1-28FABCC12C20}"/>
              </a:ext>
            </a:extLst>
          </p:cNvPr>
          <p:cNvSpPr/>
          <p:nvPr/>
        </p:nvSpPr>
        <p:spPr>
          <a:xfrm>
            <a:off x="2130821" y="2076153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vind het risicovol.</a:t>
            </a:r>
          </a:p>
        </p:txBody>
      </p:sp>
      <p:sp>
        <p:nvSpPr>
          <p:cNvPr id="128" name="Rechthoek 127">
            <a:extLst>
              <a:ext uri="{FF2B5EF4-FFF2-40B4-BE49-F238E27FC236}">
                <a16:creationId xmlns:a16="http://schemas.microsoft.com/office/drawing/2014/main" id="{F43C0DAA-F22E-5C96-29BD-B8B3ED51EE56}"/>
              </a:ext>
            </a:extLst>
          </p:cNvPr>
          <p:cNvSpPr/>
          <p:nvPr/>
        </p:nvSpPr>
        <p:spPr>
          <a:xfrm>
            <a:off x="1060527" y="1736520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moet wel.</a:t>
            </a:r>
          </a:p>
        </p:txBody>
      </p:sp>
      <p:sp>
        <p:nvSpPr>
          <p:cNvPr id="129" name="Rechthoek 128">
            <a:extLst>
              <a:ext uri="{FF2B5EF4-FFF2-40B4-BE49-F238E27FC236}">
                <a16:creationId xmlns:a16="http://schemas.microsoft.com/office/drawing/2014/main" id="{714BF8AD-85DD-164F-CE6B-927162884281}"/>
              </a:ext>
            </a:extLst>
          </p:cNvPr>
          <p:cNvSpPr/>
          <p:nvPr/>
        </p:nvSpPr>
        <p:spPr>
          <a:xfrm>
            <a:off x="4373260" y="858315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krijg er stress van.</a:t>
            </a:r>
          </a:p>
        </p:txBody>
      </p:sp>
      <p:sp>
        <p:nvSpPr>
          <p:cNvPr id="130" name="Rechthoek 129">
            <a:extLst>
              <a:ext uri="{FF2B5EF4-FFF2-40B4-BE49-F238E27FC236}">
                <a16:creationId xmlns:a16="http://schemas.microsoft.com/office/drawing/2014/main" id="{05584FBC-C102-5A81-B1E7-688BDDCA949F}"/>
              </a:ext>
            </a:extLst>
          </p:cNvPr>
          <p:cNvSpPr/>
          <p:nvPr/>
        </p:nvSpPr>
        <p:spPr>
          <a:xfrm>
            <a:off x="3385575" y="290190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kan het niet terug verdienen.</a:t>
            </a:r>
          </a:p>
        </p:txBody>
      </p:sp>
      <p:sp>
        <p:nvSpPr>
          <p:cNvPr id="131" name="Rechthoek 130">
            <a:extLst>
              <a:ext uri="{FF2B5EF4-FFF2-40B4-BE49-F238E27FC236}">
                <a16:creationId xmlns:a16="http://schemas.microsoft.com/office/drawing/2014/main" id="{ED2EB695-A68A-F186-B4C8-5380B92C98DE}"/>
              </a:ext>
            </a:extLst>
          </p:cNvPr>
          <p:cNvSpPr/>
          <p:nvPr/>
        </p:nvSpPr>
        <p:spPr>
          <a:xfrm>
            <a:off x="1794038" y="3527806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kan het niet financieren.</a:t>
            </a:r>
          </a:p>
        </p:txBody>
      </p:sp>
      <p:sp>
        <p:nvSpPr>
          <p:cNvPr id="132" name="Rechthoek 131">
            <a:extLst>
              <a:ext uri="{FF2B5EF4-FFF2-40B4-BE49-F238E27FC236}">
                <a16:creationId xmlns:a16="http://schemas.microsoft.com/office/drawing/2014/main" id="{D8170115-7F7F-792F-468E-F7D61AE159DB}"/>
              </a:ext>
            </a:extLst>
          </p:cNvPr>
          <p:cNvSpPr/>
          <p:nvPr/>
        </p:nvSpPr>
        <p:spPr>
          <a:xfrm>
            <a:off x="124941" y="2598573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heb er geen zin in.</a:t>
            </a:r>
          </a:p>
        </p:txBody>
      </p:sp>
      <p:sp>
        <p:nvSpPr>
          <p:cNvPr id="133" name="Rechthoek 132">
            <a:extLst>
              <a:ext uri="{FF2B5EF4-FFF2-40B4-BE49-F238E27FC236}">
                <a16:creationId xmlns:a16="http://schemas.microsoft.com/office/drawing/2014/main" id="{824D5E3A-6899-0A52-20CB-43E563B23AA7}"/>
              </a:ext>
            </a:extLst>
          </p:cNvPr>
          <p:cNvSpPr/>
          <p:nvPr/>
        </p:nvSpPr>
        <p:spPr>
          <a:xfrm>
            <a:off x="1857614" y="2941487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heb er geen tijd voor.</a:t>
            </a:r>
          </a:p>
        </p:txBody>
      </p:sp>
      <p:sp>
        <p:nvSpPr>
          <p:cNvPr id="134" name="Rechthoek 133">
            <a:extLst>
              <a:ext uri="{FF2B5EF4-FFF2-40B4-BE49-F238E27FC236}">
                <a16:creationId xmlns:a16="http://schemas.microsoft.com/office/drawing/2014/main" id="{70E85415-F0C6-DC3F-025E-87935E0E11B6}"/>
              </a:ext>
            </a:extLst>
          </p:cNvPr>
          <p:cNvSpPr/>
          <p:nvPr/>
        </p:nvSpPr>
        <p:spPr>
          <a:xfrm>
            <a:off x="228311" y="2040751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heb er de medewerkers niet voor.</a:t>
            </a:r>
          </a:p>
        </p:txBody>
      </p:sp>
      <p:sp>
        <p:nvSpPr>
          <p:cNvPr id="135" name="Rechthoek 134">
            <a:extLst>
              <a:ext uri="{FF2B5EF4-FFF2-40B4-BE49-F238E27FC236}">
                <a16:creationId xmlns:a16="http://schemas.microsoft.com/office/drawing/2014/main" id="{0A1A6284-D842-1431-6EB5-030802392D91}"/>
              </a:ext>
            </a:extLst>
          </p:cNvPr>
          <p:cNvSpPr/>
          <p:nvPr/>
        </p:nvSpPr>
        <p:spPr>
          <a:xfrm>
            <a:off x="475136" y="2941582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doe het omdat anderen het doen.</a:t>
            </a:r>
          </a:p>
        </p:txBody>
      </p:sp>
      <p:sp>
        <p:nvSpPr>
          <p:cNvPr id="136" name="Rechthoek 135">
            <a:extLst>
              <a:ext uri="{FF2B5EF4-FFF2-40B4-BE49-F238E27FC236}">
                <a16:creationId xmlns:a16="http://schemas.microsoft.com/office/drawing/2014/main" id="{2D087F04-142D-F784-028F-AF2ED0B573AA}"/>
              </a:ext>
            </a:extLst>
          </p:cNvPr>
          <p:cNvSpPr/>
          <p:nvPr/>
        </p:nvSpPr>
        <p:spPr>
          <a:xfrm>
            <a:off x="228311" y="2857808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doe het graag samen met anderen.</a:t>
            </a:r>
          </a:p>
        </p:txBody>
      </p:sp>
      <p:sp>
        <p:nvSpPr>
          <p:cNvPr id="137" name="Rechthoek 136">
            <a:extLst>
              <a:ext uri="{FF2B5EF4-FFF2-40B4-BE49-F238E27FC236}">
                <a16:creationId xmlns:a16="http://schemas.microsoft.com/office/drawing/2014/main" id="{70394059-8BA9-C167-F356-0D50DC7D41DC}"/>
              </a:ext>
            </a:extLst>
          </p:cNvPr>
          <p:cNvSpPr/>
          <p:nvPr/>
        </p:nvSpPr>
        <p:spPr>
          <a:xfrm>
            <a:off x="1015412" y="3645303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vind mijn onderneming er te klein voor.</a:t>
            </a:r>
          </a:p>
        </p:txBody>
      </p:sp>
      <p:sp>
        <p:nvSpPr>
          <p:cNvPr id="138" name="Rechthoek 137">
            <a:extLst>
              <a:ext uri="{FF2B5EF4-FFF2-40B4-BE49-F238E27FC236}">
                <a16:creationId xmlns:a16="http://schemas.microsoft.com/office/drawing/2014/main" id="{CEBD79AB-D2F2-218E-9B8C-98301975724C}"/>
              </a:ext>
            </a:extLst>
          </p:cNvPr>
          <p:cNvSpPr/>
          <p:nvPr/>
        </p:nvSpPr>
        <p:spPr>
          <a:xfrm>
            <a:off x="22924" y="3360743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ben er nieuwsgierig naar.</a:t>
            </a:r>
          </a:p>
        </p:txBody>
      </p:sp>
      <p:sp>
        <p:nvSpPr>
          <p:cNvPr id="139" name="Rechthoek 138">
            <a:extLst>
              <a:ext uri="{FF2B5EF4-FFF2-40B4-BE49-F238E27FC236}">
                <a16:creationId xmlns:a16="http://schemas.microsoft.com/office/drawing/2014/main" id="{930917B4-9A3F-1EEE-4686-28556E71302D}"/>
              </a:ext>
            </a:extLst>
          </p:cNvPr>
          <p:cNvSpPr/>
          <p:nvPr/>
        </p:nvSpPr>
        <p:spPr>
          <a:xfrm>
            <a:off x="1405402" y="3063190"/>
            <a:ext cx="1080552" cy="679267"/>
          </a:xfrm>
          <a:prstGeom prst="rect">
            <a:avLst/>
          </a:prstGeom>
          <a:solidFill>
            <a:schemeClr val="bg1"/>
          </a:solidFill>
          <a:ln w="1905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Ik ben afhankelijk van derden.</a:t>
            </a:r>
          </a:p>
        </p:txBody>
      </p:sp>
      <p:sp>
        <p:nvSpPr>
          <p:cNvPr id="140" name="Tekstvak 139">
            <a:extLst>
              <a:ext uri="{FF2B5EF4-FFF2-40B4-BE49-F238E27FC236}">
                <a16:creationId xmlns:a16="http://schemas.microsoft.com/office/drawing/2014/main" id="{2232370A-3FFB-264C-9F6E-9D4464AA3F25}"/>
              </a:ext>
            </a:extLst>
          </p:cNvPr>
          <p:cNvSpPr txBox="1"/>
          <p:nvPr/>
        </p:nvSpPr>
        <p:spPr>
          <a:xfrm>
            <a:off x="10714796" y="5905925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Zeer eens</a:t>
            </a:r>
          </a:p>
        </p:txBody>
      </p:sp>
      <p:sp>
        <p:nvSpPr>
          <p:cNvPr id="141" name="Tekstvak 140">
            <a:extLst>
              <a:ext uri="{FF2B5EF4-FFF2-40B4-BE49-F238E27FC236}">
                <a16:creationId xmlns:a16="http://schemas.microsoft.com/office/drawing/2014/main" id="{94A219C2-DBFD-9584-C359-5AAF5D8AA6D0}"/>
              </a:ext>
            </a:extLst>
          </p:cNvPr>
          <p:cNvSpPr txBox="1"/>
          <p:nvPr/>
        </p:nvSpPr>
        <p:spPr>
          <a:xfrm>
            <a:off x="513816" y="5905147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Zeer oneens</a:t>
            </a:r>
          </a:p>
        </p:txBody>
      </p:sp>
    </p:spTree>
    <p:extLst>
      <p:ext uri="{BB962C8B-B14F-4D97-AF65-F5344CB8AC3E}">
        <p14:creationId xmlns:p14="http://schemas.microsoft.com/office/powerpoint/2010/main" val="222853378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_Smal">
  <a:themeElements>
    <a:clrScheme name="HAN">
      <a:dk1>
        <a:sysClr val="windowText" lastClr="000000"/>
      </a:dk1>
      <a:lt1>
        <a:sysClr val="window" lastClr="FFFFFF"/>
      </a:lt1>
      <a:dk2>
        <a:srgbClr val="E50056"/>
      </a:dk2>
      <a:lt2>
        <a:srgbClr val="F8F8F8"/>
      </a:lt2>
      <a:accent1>
        <a:srgbClr val="000000"/>
      </a:accent1>
      <a:accent2>
        <a:srgbClr val="454545"/>
      </a:accent2>
      <a:accent3>
        <a:srgbClr val="757575"/>
      </a:accent3>
      <a:accent4>
        <a:srgbClr val="919191"/>
      </a:accent4>
      <a:accent5>
        <a:srgbClr val="E3E3E3"/>
      </a:accent5>
      <a:accent6>
        <a:srgbClr val="F8F8F8"/>
      </a:accent6>
      <a:hlink>
        <a:srgbClr val="000000"/>
      </a:hlink>
      <a:folHlink>
        <a:srgbClr val="000000"/>
      </a:folHlink>
    </a:clrScheme>
    <a:fontScheme name="HAN-PP">
      <a:majorFont>
        <a:latin typeface="Avenir Next Condensed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eed_wit_v6.potx" id="{1C2B887D-0E2F-4393-AE10-71B0F4C6B8CE}" vid="{D606C3C8-4944-4828-9085-977CDA2695E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DEC4E466C73C40B150B4AA8D56BF87" ma:contentTypeVersion="14" ma:contentTypeDescription="Een nieuw document maken." ma:contentTypeScope="" ma:versionID="6b22373e500f9a9cca2e5e6bb37c94c7">
  <xsd:schema xmlns:xsd="http://www.w3.org/2001/XMLSchema" xmlns:xs="http://www.w3.org/2001/XMLSchema" xmlns:p="http://schemas.microsoft.com/office/2006/metadata/properties" xmlns:ns2="d9a1a1f7-6fba-4615-9a07-6bc34c890084" xmlns:ns3="c50b0a71-9538-440a-820e-315faf71a7dc" targetNamespace="http://schemas.microsoft.com/office/2006/metadata/properties" ma:root="true" ma:fieldsID="265d540a28cfe45d7b75d987ee534b34" ns2:_="" ns3:_="">
    <xsd:import namespace="d9a1a1f7-6fba-4615-9a07-6bc34c890084"/>
    <xsd:import namespace="c50b0a71-9538-440a-820e-315faf71a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a1a1f7-6fba-4615-9a07-6bc34c8900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f6aa0a0a-ab1b-4084-9454-0fab047259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b0a71-9538-440a-820e-315faf71a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e939a640-29c5-469c-8bcf-96f3600ea900}" ma:internalName="TaxCatchAll" ma:showField="CatchAllData" ma:web="c50b0a71-9538-440a-820e-315faf71a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0b0a71-9538-440a-820e-315faf71a7dc" xsi:nil="true"/>
    <lcf76f155ced4ddcb4097134ff3c332f xmlns="d9a1a1f7-6fba-4615-9a07-6bc34c89008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E29E68A-26FE-4C8B-A80A-15359DBF0F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ED19A0-C026-4BDB-A0AD-FA7951F58D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a1a1f7-6fba-4615-9a07-6bc34c890084"/>
    <ds:schemaRef ds:uri="c50b0a71-9538-440a-820e-315faf71a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7F7458-4E40-42D0-9029-F7F0FA470003}">
  <ds:schemaRefs>
    <ds:schemaRef ds:uri="8a0e2c2d-88da-4df1-9c42-e2e7d8350c25"/>
    <ds:schemaRef ds:uri="d277e4f9-bae7-496a-a5ae-42f93e5f87c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50b0a71-9538-440a-820e-315faf71a7dc"/>
    <ds:schemaRef ds:uri="d9a1a1f7-6fba-4615-9a07-6bc34c89008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breed_wit_v7 11-202 (2)</Template>
  <TotalTime>0</TotalTime>
  <Words>469</Words>
  <Application>Microsoft Office PowerPoint</Application>
  <PresentationFormat>Widescreen</PresentationFormat>
  <Paragraphs>53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Presentatie_Smal</vt:lpstr>
      <vt:lpstr>Gesprekstool Ondernemende Mindset</vt:lpstr>
      <vt:lpstr>Spelregels tool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Zita Leite Ribeiro</dc:creator>
  <cp:lastModifiedBy>Franceina van Zalk</cp:lastModifiedBy>
  <cp:revision>23</cp:revision>
  <dcterms:created xsi:type="dcterms:W3CDTF">2021-11-08T18:29:33Z</dcterms:created>
  <dcterms:modified xsi:type="dcterms:W3CDTF">2026-05-22T13:26:24Z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0x010100BCDEC4E466C73C40B150B4AA8D56BF87</vt:lpwstr>
  </property>
  <property fmtid="{D5CDD505-2E9C-101B-9397-08002B2CF9AE}" pid="3" name="MediaServiceImageTags">
    <vt:lpwstr/>
  </property>
</Properties>
</file>