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793" r:id="rId5"/>
    <p:sldId id="698" r:id="rId6"/>
    <p:sldId id="784" r:id="rId7"/>
    <p:sldId id="686" r:id="rId8"/>
    <p:sldId id="693" r:id="rId9"/>
    <p:sldId id="790" r:id="rId10"/>
    <p:sldId id="781" r:id="rId11"/>
    <p:sldId id="791" r:id="rId12"/>
    <p:sldId id="792" r:id="rId13"/>
    <p:sldId id="789" r:id="rId14"/>
    <p:sldId id="757" r:id="rId15"/>
    <p:sldId id="785" r:id="rId16"/>
    <p:sldId id="780" r:id="rId17"/>
    <p:sldId id="786" r:id="rId18"/>
    <p:sldId id="782" r:id="rId19"/>
    <p:sldId id="787" r:id="rId20"/>
    <p:sldId id="751" r:id="rId21"/>
    <p:sldId id="753" r:id="rId22"/>
    <p:sldId id="774" r:id="rId23"/>
    <p:sldId id="788" r:id="rId24"/>
    <p:sldId id="795" r:id="rId25"/>
    <p:sldId id="796" r:id="rId26"/>
    <p:sldId id="797" r:id="rId2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A4ECD-A37A-4A03-1361-B8782D0EF901}" name="Janine Haenen" initials="JH" userId="S::j.haenen@hhs.nl::92937da2-3ae2-43a3-b331-cf17952c19d5" providerId="AD"/>
  <p188:author id="{1EDBCBD7-6506-3B7B-280A-EB673A2F8025}" name="Janine Haenen" initials="JH" userId="S::jhaenen@hhs.nl::92937da2-3ae2-43a3-b331-cf17952c19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17" autoAdjust="0"/>
  </p:normalViewPr>
  <p:slideViewPr>
    <p:cSldViewPr snapToGrid="0">
      <p:cViewPr varScale="1">
        <p:scale>
          <a:sx n="46" d="100"/>
          <a:sy n="46" d="100"/>
        </p:scale>
        <p:origin x="206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hyperlink" Target="http://www.han.nl/stuurkracht-challenge" TargetMode="External"/><Relationship Id="rId5" Type="http://schemas.openxmlformats.org/officeDocument/2006/relationships/image" Target="../media/image4.svg"/><Relationship Id="rId4"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5" Type="http://schemas.openxmlformats.org/officeDocument/2006/relationships/hyperlink" Target="http://www.han.nl/stuurkracht-challenge" TargetMode="External"/><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A5FC5-32CB-489E-B400-EA76110F71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2E57B7A-5083-4894-9CDC-C45ACB3D0BD8}">
      <dgm:prSet/>
      <dgm:spPr/>
      <dgm:t>
        <a:bodyPr/>
        <a:lstStyle/>
        <a:p>
          <a:pPr>
            <a:lnSpc>
              <a:spcPct val="100000"/>
            </a:lnSpc>
          </a:pPr>
          <a:r>
            <a:rPr lang="nl-NL"/>
            <a:t>Deze PowerPoint is bedoeld om de challenge stap voor stap te begeleiden. </a:t>
          </a:r>
          <a:endParaRPr lang="en-US"/>
        </a:p>
      </dgm:t>
    </dgm:pt>
    <dgm:pt modelId="{21C4377F-2F5E-43A8-9C83-E82D7B696CF0}" type="parTrans" cxnId="{3D3E7E2A-C066-47D0-92A8-0ADA5670476F}">
      <dgm:prSet/>
      <dgm:spPr/>
      <dgm:t>
        <a:bodyPr/>
        <a:lstStyle/>
        <a:p>
          <a:endParaRPr lang="en-US"/>
        </a:p>
      </dgm:t>
    </dgm:pt>
    <dgm:pt modelId="{FF5F1227-9054-49B5-9B2E-F81ACC1779B3}" type="sibTrans" cxnId="{3D3E7E2A-C066-47D0-92A8-0ADA5670476F}">
      <dgm:prSet/>
      <dgm:spPr/>
      <dgm:t>
        <a:bodyPr/>
        <a:lstStyle/>
        <a:p>
          <a:endParaRPr lang="en-US"/>
        </a:p>
      </dgm:t>
    </dgm:pt>
    <dgm:pt modelId="{2CB1142A-5CD9-4685-A439-95459F186E1E}">
      <dgm:prSet/>
      <dgm:spPr/>
      <dgm:t>
        <a:bodyPr/>
        <a:lstStyle/>
        <a:p>
          <a:pPr>
            <a:lnSpc>
              <a:spcPct val="100000"/>
            </a:lnSpc>
          </a:pPr>
          <a:r>
            <a:rPr lang="nl-NL" dirty="0"/>
            <a:t>In het notitieveld onder de dia’s staan aanwijzingen om de doorloop tijdens de stappen te begeleiden.</a:t>
          </a:r>
          <a:endParaRPr lang="en-US" dirty="0"/>
        </a:p>
      </dgm:t>
    </dgm:pt>
    <dgm:pt modelId="{B3F1CF16-0015-452E-8B6E-1485DCF81973}" type="parTrans" cxnId="{90D18052-821B-4EEA-8E46-3DBF1D2D7DFE}">
      <dgm:prSet/>
      <dgm:spPr/>
      <dgm:t>
        <a:bodyPr/>
        <a:lstStyle/>
        <a:p>
          <a:endParaRPr lang="en-US"/>
        </a:p>
      </dgm:t>
    </dgm:pt>
    <dgm:pt modelId="{CECA4A3B-1024-4DAA-97FA-3E1B28575D47}" type="sibTrans" cxnId="{90D18052-821B-4EEA-8E46-3DBF1D2D7DFE}">
      <dgm:prSet/>
      <dgm:spPr/>
      <dgm:t>
        <a:bodyPr/>
        <a:lstStyle/>
        <a:p>
          <a:endParaRPr lang="en-US"/>
        </a:p>
      </dgm:t>
    </dgm:pt>
    <dgm:pt modelId="{933766AC-36CB-4078-8DD9-ECA312F19269}">
      <dgm:prSet/>
      <dgm:spPr/>
      <dgm:t>
        <a:bodyPr/>
        <a:lstStyle/>
        <a:p>
          <a:pPr>
            <a:lnSpc>
              <a:spcPct val="100000"/>
            </a:lnSpc>
          </a:pPr>
          <a:r>
            <a:rPr lang="nl-NL" dirty="0"/>
            <a:t>Op </a:t>
          </a:r>
          <a:r>
            <a:rPr lang="nl-NL" dirty="0">
              <a:hlinkClick xmlns:r="http://schemas.openxmlformats.org/officeDocument/2006/relationships" r:id="rId1"/>
            </a:rPr>
            <a:t>www.han.nl/stuurkracht-challenge </a:t>
          </a:r>
          <a:r>
            <a:rPr lang="nl-NL" dirty="0"/>
            <a:t>staat een uitlegvideo die gebruikt kan worden ter inleiding van de </a:t>
          </a:r>
          <a:r>
            <a:rPr lang="nl-NL" dirty="0" err="1"/>
            <a:t>challenge</a:t>
          </a:r>
          <a:endParaRPr lang="en-US" dirty="0"/>
        </a:p>
      </dgm:t>
    </dgm:pt>
    <dgm:pt modelId="{34F51227-01E2-4245-A9FF-78ADB71DCBA9}" type="parTrans" cxnId="{13D6029A-E2CC-4A36-A9CC-CB534C69865D}">
      <dgm:prSet/>
      <dgm:spPr/>
      <dgm:t>
        <a:bodyPr/>
        <a:lstStyle/>
        <a:p>
          <a:endParaRPr lang="en-US"/>
        </a:p>
      </dgm:t>
    </dgm:pt>
    <dgm:pt modelId="{1A95822F-BB46-42AA-B245-6DBC07626CE6}" type="sibTrans" cxnId="{13D6029A-E2CC-4A36-A9CC-CB534C69865D}">
      <dgm:prSet/>
      <dgm:spPr/>
      <dgm:t>
        <a:bodyPr/>
        <a:lstStyle/>
        <a:p>
          <a:endParaRPr lang="en-US"/>
        </a:p>
      </dgm:t>
    </dgm:pt>
    <dgm:pt modelId="{53B3816A-E021-48F5-B433-F0ABDC7B8993}" type="pres">
      <dgm:prSet presAssocID="{B14A5FC5-32CB-489E-B400-EA76110F716A}" presName="root" presStyleCnt="0">
        <dgm:presLayoutVars>
          <dgm:dir/>
          <dgm:resizeHandles val="exact"/>
        </dgm:presLayoutVars>
      </dgm:prSet>
      <dgm:spPr/>
    </dgm:pt>
    <dgm:pt modelId="{975E75F5-D02F-4435-9085-A4E6B08A122D}" type="pres">
      <dgm:prSet presAssocID="{F2E57B7A-5083-4894-9CDC-C45ACB3D0BD8}" presName="compNode" presStyleCnt="0"/>
      <dgm:spPr/>
    </dgm:pt>
    <dgm:pt modelId="{6DFFD7C0-4DD4-4BC9-96A5-9324AE474011}" type="pres">
      <dgm:prSet presAssocID="{F2E57B7A-5083-4894-9CDC-C45ACB3D0BD8}" presName="bgRect" presStyleLbl="bgShp" presStyleIdx="0" presStyleCnt="3"/>
      <dgm:spPr/>
    </dgm:pt>
    <dgm:pt modelId="{EA38483B-0FC6-4C94-96E1-2007E4CC3B3D}" type="pres">
      <dgm:prSet presAssocID="{F2E57B7A-5083-4894-9CDC-C45ACB3D0BD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oos"/>
        </a:ext>
      </dgm:extLst>
    </dgm:pt>
    <dgm:pt modelId="{593C93C8-DE30-473E-BADF-B97D173CE9B8}" type="pres">
      <dgm:prSet presAssocID="{F2E57B7A-5083-4894-9CDC-C45ACB3D0BD8}" presName="spaceRect" presStyleCnt="0"/>
      <dgm:spPr/>
    </dgm:pt>
    <dgm:pt modelId="{AB506F02-DF73-48D9-A635-743FE71A3654}" type="pres">
      <dgm:prSet presAssocID="{F2E57B7A-5083-4894-9CDC-C45ACB3D0BD8}" presName="parTx" presStyleLbl="revTx" presStyleIdx="0" presStyleCnt="3">
        <dgm:presLayoutVars>
          <dgm:chMax val="0"/>
          <dgm:chPref val="0"/>
        </dgm:presLayoutVars>
      </dgm:prSet>
      <dgm:spPr/>
    </dgm:pt>
    <dgm:pt modelId="{35925F22-A749-4B6E-A02A-902B3971A797}" type="pres">
      <dgm:prSet presAssocID="{FF5F1227-9054-49B5-9B2E-F81ACC1779B3}" presName="sibTrans" presStyleCnt="0"/>
      <dgm:spPr/>
    </dgm:pt>
    <dgm:pt modelId="{B909CFCE-D453-4979-8FD5-89F8B289B9EC}" type="pres">
      <dgm:prSet presAssocID="{2CB1142A-5CD9-4685-A439-95459F186E1E}" presName="compNode" presStyleCnt="0"/>
      <dgm:spPr/>
    </dgm:pt>
    <dgm:pt modelId="{1EC7B1E6-46B7-475C-BB5B-ECC116EDCBC5}" type="pres">
      <dgm:prSet presAssocID="{2CB1142A-5CD9-4685-A439-95459F186E1E}" presName="bgRect" presStyleLbl="bgShp" presStyleIdx="1" presStyleCnt="3"/>
      <dgm:spPr/>
    </dgm:pt>
    <dgm:pt modelId="{3AD01126-7844-48C8-A855-C9FCF25E142A}" type="pres">
      <dgm:prSet presAssocID="{2CB1142A-5CD9-4685-A439-95459F186E1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agnifying glass"/>
        </a:ext>
      </dgm:extLst>
    </dgm:pt>
    <dgm:pt modelId="{7CF78A9A-CAC4-4CCA-8DBA-91C55CDB18AA}" type="pres">
      <dgm:prSet presAssocID="{2CB1142A-5CD9-4685-A439-95459F186E1E}" presName="spaceRect" presStyleCnt="0"/>
      <dgm:spPr/>
    </dgm:pt>
    <dgm:pt modelId="{D77AE3F9-822A-4C44-B63A-3E22C2E4D31B}" type="pres">
      <dgm:prSet presAssocID="{2CB1142A-5CD9-4685-A439-95459F186E1E}" presName="parTx" presStyleLbl="revTx" presStyleIdx="1" presStyleCnt="3">
        <dgm:presLayoutVars>
          <dgm:chMax val="0"/>
          <dgm:chPref val="0"/>
        </dgm:presLayoutVars>
      </dgm:prSet>
      <dgm:spPr/>
    </dgm:pt>
    <dgm:pt modelId="{3E312FF2-6C3E-417E-A1DB-75CCA1B97E80}" type="pres">
      <dgm:prSet presAssocID="{CECA4A3B-1024-4DAA-97FA-3E1B28575D47}" presName="sibTrans" presStyleCnt="0"/>
      <dgm:spPr/>
    </dgm:pt>
    <dgm:pt modelId="{E31F4318-58DC-4895-868C-7841C316AF21}" type="pres">
      <dgm:prSet presAssocID="{933766AC-36CB-4078-8DD9-ECA312F19269}" presName="compNode" presStyleCnt="0"/>
      <dgm:spPr/>
    </dgm:pt>
    <dgm:pt modelId="{B8A99EFB-A4E4-49EB-BC9F-1E73565D4AFD}" type="pres">
      <dgm:prSet presAssocID="{933766AC-36CB-4078-8DD9-ECA312F19269}" presName="bgRect" presStyleLbl="bgShp" presStyleIdx="2" presStyleCnt="3"/>
      <dgm:spPr/>
    </dgm:pt>
    <dgm:pt modelId="{859D6551-228F-4AC8-A057-8097DB91FCC8}" type="pres">
      <dgm:prSet presAssocID="{933766AC-36CB-4078-8DD9-ECA312F19269}" presName="iconRect" presStyleLbl="node1" presStyleIdx="2" presStyleCnt="3"/>
      <dgm:spPr/>
    </dgm:pt>
    <dgm:pt modelId="{B237D312-C1FE-4394-96F1-CB190E51FEAB}" type="pres">
      <dgm:prSet presAssocID="{933766AC-36CB-4078-8DD9-ECA312F19269}" presName="spaceRect" presStyleCnt="0"/>
      <dgm:spPr/>
    </dgm:pt>
    <dgm:pt modelId="{A9F67CA3-241A-4407-98C6-F596210582B4}" type="pres">
      <dgm:prSet presAssocID="{933766AC-36CB-4078-8DD9-ECA312F19269}" presName="parTx" presStyleLbl="revTx" presStyleIdx="2" presStyleCnt="3">
        <dgm:presLayoutVars>
          <dgm:chMax val="0"/>
          <dgm:chPref val="0"/>
        </dgm:presLayoutVars>
      </dgm:prSet>
      <dgm:spPr/>
    </dgm:pt>
  </dgm:ptLst>
  <dgm:cxnLst>
    <dgm:cxn modelId="{3D3E7E2A-C066-47D0-92A8-0ADA5670476F}" srcId="{B14A5FC5-32CB-489E-B400-EA76110F716A}" destId="{F2E57B7A-5083-4894-9CDC-C45ACB3D0BD8}" srcOrd="0" destOrd="0" parTransId="{21C4377F-2F5E-43A8-9C83-E82D7B696CF0}" sibTransId="{FF5F1227-9054-49B5-9B2E-F81ACC1779B3}"/>
    <dgm:cxn modelId="{C42A8C65-306A-4D12-865D-2255DA6D8A80}" type="presOf" srcId="{933766AC-36CB-4078-8DD9-ECA312F19269}" destId="{A9F67CA3-241A-4407-98C6-F596210582B4}" srcOrd="0" destOrd="0" presId="urn:microsoft.com/office/officeart/2018/2/layout/IconVerticalSolidList"/>
    <dgm:cxn modelId="{90D18052-821B-4EEA-8E46-3DBF1D2D7DFE}" srcId="{B14A5FC5-32CB-489E-B400-EA76110F716A}" destId="{2CB1142A-5CD9-4685-A439-95459F186E1E}" srcOrd="1" destOrd="0" parTransId="{B3F1CF16-0015-452E-8B6E-1485DCF81973}" sibTransId="{CECA4A3B-1024-4DAA-97FA-3E1B28575D47}"/>
    <dgm:cxn modelId="{CE897F7C-E520-4446-9B3C-EA4033DD4941}" type="presOf" srcId="{B14A5FC5-32CB-489E-B400-EA76110F716A}" destId="{53B3816A-E021-48F5-B433-F0ABDC7B8993}" srcOrd="0" destOrd="0" presId="urn:microsoft.com/office/officeart/2018/2/layout/IconVerticalSolidList"/>
    <dgm:cxn modelId="{13D6029A-E2CC-4A36-A9CC-CB534C69865D}" srcId="{B14A5FC5-32CB-489E-B400-EA76110F716A}" destId="{933766AC-36CB-4078-8DD9-ECA312F19269}" srcOrd="2" destOrd="0" parTransId="{34F51227-01E2-4245-A9FF-78ADB71DCBA9}" sibTransId="{1A95822F-BB46-42AA-B245-6DBC07626CE6}"/>
    <dgm:cxn modelId="{D5AC13ED-7AAC-429E-B104-815AD28AE7EA}" type="presOf" srcId="{F2E57B7A-5083-4894-9CDC-C45ACB3D0BD8}" destId="{AB506F02-DF73-48D9-A635-743FE71A3654}" srcOrd="0" destOrd="0" presId="urn:microsoft.com/office/officeart/2018/2/layout/IconVerticalSolidList"/>
    <dgm:cxn modelId="{1F7B0EF1-3507-4A1C-9160-FA78C55BCDAB}" type="presOf" srcId="{2CB1142A-5CD9-4685-A439-95459F186E1E}" destId="{D77AE3F9-822A-4C44-B63A-3E22C2E4D31B}" srcOrd="0" destOrd="0" presId="urn:microsoft.com/office/officeart/2018/2/layout/IconVerticalSolidList"/>
    <dgm:cxn modelId="{912798A1-2B27-468B-B334-F79785C4C3D8}" type="presParOf" srcId="{53B3816A-E021-48F5-B433-F0ABDC7B8993}" destId="{975E75F5-D02F-4435-9085-A4E6B08A122D}" srcOrd="0" destOrd="0" presId="urn:microsoft.com/office/officeart/2018/2/layout/IconVerticalSolidList"/>
    <dgm:cxn modelId="{1231527B-2B39-475B-844A-A2ECE799ED4D}" type="presParOf" srcId="{975E75F5-D02F-4435-9085-A4E6B08A122D}" destId="{6DFFD7C0-4DD4-4BC9-96A5-9324AE474011}" srcOrd="0" destOrd="0" presId="urn:microsoft.com/office/officeart/2018/2/layout/IconVerticalSolidList"/>
    <dgm:cxn modelId="{2F0F3719-C588-4ACB-8756-A968DE25B0C0}" type="presParOf" srcId="{975E75F5-D02F-4435-9085-A4E6B08A122D}" destId="{EA38483B-0FC6-4C94-96E1-2007E4CC3B3D}" srcOrd="1" destOrd="0" presId="urn:microsoft.com/office/officeart/2018/2/layout/IconVerticalSolidList"/>
    <dgm:cxn modelId="{32FA9A74-785F-4634-998D-C832B8A9F837}" type="presParOf" srcId="{975E75F5-D02F-4435-9085-A4E6B08A122D}" destId="{593C93C8-DE30-473E-BADF-B97D173CE9B8}" srcOrd="2" destOrd="0" presId="urn:microsoft.com/office/officeart/2018/2/layout/IconVerticalSolidList"/>
    <dgm:cxn modelId="{50FE6E3A-DC0C-4C0B-9A97-41003B7231AA}" type="presParOf" srcId="{975E75F5-D02F-4435-9085-A4E6B08A122D}" destId="{AB506F02-DF73-48D9-A635-743FE71A3654}" srcOrd="3" destOrd="0" presId="urn:microsoft.com/office/officeart/2018/2/layout/IconVerticalSolidList"/>
    <dgm:cxn modelId="{B9AAD49D-BF82-4861-B728-B45D4596DFAB}" type="presParOf" srcId="{53B3816A-E021-48F5-B433-F0ABDC7B8993}" destId="{35925F22-A749-4B6E-A02A-902B3971A797}" srcOrd="1" destOrd="0" presId="urn:microsoft.com/office/officeart/2018/2/layout/IconVerticalSolidList"/>
    <dgm:cxn modelId="{585A150C-24EE-4D35-9788-C114EEA3A17A}" type="presParOf" srcId="{53B3816A-E021-48F5-B433-F0ABDC7B8993}" destId="{B909CFCE-D453-4979-8FD5-89F8B289B9EC}" srcOrd="2" destOrd="0" presId="urn:microsoft.com/office/officeart/2018/2/layout/IconVerticalSolidList"/>
    <dgm:cxn modelId="{DE0B74FB-D8C6-44A2-9E8E-45315C8D0B4C}" type="presParOf" srcId="{B909CFCE-D453-4979-8FD5-89F8B289B9EC}" destId="{1EC7B1E6-46B7-475C-BB5B-ECC116EDCBC5}" srcOrd="0" destOrd="0" presId="urn:microsoft.com/office/officeart/2018/2/layout/IconVerticalSolidList"/>
    <dgm:cxn modelId="{0B4CF7F0-7F2C-4C4C-9142-4C4DD225A984}" type="presParOf" srcId="{B909CFCE-D453-4979-8FD5-89F8B289B9EC}" destId="{3AD01126-7844-48C8-A855-C9FCF25E142A}" srcOrd="1" destOrd="0" presId="urn:microsoft.com/office/officeart/2018/2/layout/IconVerticalSolidList"/>
    <dgm:cxn modelId="{C54DD1A2-CC43-4138-BC4A-8E62FDE6F40F}" type="presParOf" srcId="{B909CFCE-D453-4979-8FD5-89F8B289B9EC}" destId="{7CF78A9A-CAC4-4CCA-8DBA-91C55CDB18AA}" srcOrd="2" destOrd="0" presId="urn:microsoft.com/office/officeart/2018/2/layout/IconVerticalSolidList"/>
    <dgm:cxn modelId="{CE493FB1-2013-4736-B454-6F03F82C533A}" type="presParOf" srcId="{B909CFCE-D453-4979-8FD5-89F8B289B9EC}" destId="{D77AE3F9-822A-4C44-B63A-3E22C2E4D31B}" srcOrd="3" destOrd="0" presId="urn:microsoft.com/office/officeart/2018/2/layout/IconVerticalSolidList"/>
    <dgm:cxn modelId="{87657681-80BF-4236-9CB9-B40FC2EEC51D}" type="presParOf" srcId="{53B3816A-E021-48F5-B433-F0ABDC7B8993}" destId="{3E312FF2-6C3E-417E-A1DB-75CCA1B97E80}" srcOrd="3" destOrd="0" presId="urn:microsoft.com/office/officeart/2018/2/layout/IconVerticalSolidList"/>
    <dgm:cxn modelId="{F516FB5E-2136-4013-B19E-ACC7C4AB52BF}" type="presParOf" srcId="{53B3816A-E021-48F5-B433-F0ABDC7B8993}" destId="{E31F4318-58DC-4895-868C-7841C316AF21}" srcOrd="4" destOrd="0" presId="urn:microsoft.com/office/officeart/2018/2/layout/IconVerticalSolidList"/>
    <dgm:cxn modelId="{6D4ED414-B1A9-4ADE-9A32-52AD00EF65AB}" type="presParOf" srcId="{E31F4318-58DC-4895-868C-7841C316AF21}" destId="{B8A99EFB-A4E4-49EB-BC9F-1E73565D4AFD}" srcOrd="0" destOrd="0" presId="urn:microsoft.com/office/officeart/2018/2/layout/IconVerticalSolidList"/>
    <dgm:cxn modelId="{9B7453F0-5E00-4555-BF29-EC347F2FA1A8}" type="presParOf" srcId="{E31F4318-58DC-4895-868C-7841C316AF21}" destId="{859D6551-228F-4AC8-A057-8097DB91FCC8}" srcOrd="1" destOrd="0" presId="urn:microsoft.com/office/officeart/2018/2/layout/IconVerticalSolidList"/>
    <dgm:cxn modelId="{FD3442E0-700E-4D10-B0BB-FF07DDD96DAF}" type="presParOf" srcId="{E31F4318-58DC-4895-868C-7841C316AF21}" destId="{B237D312-C1FE-4394-96F1-CB190E51FEAB}" srcOrd="2" destOrd="0" presId="urn:microsoft.com/office/officeart/2018/2/layout/IconVerticalSolidList"/>
    <dgm:cxn modelId="{D4271D9C-1621-4AB7-A894-C9962C6B9D0D}" type="presParOf" srcId="{E31F4318-58DC-4895-868C-7841C316AF21}" destId="{A9F67CA3-241A-4407-98C6-F596210582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A804C-EFCB-4DDE-AC13-61E19277CD62}" type="doc">
      <dgm:prSet loTypeId="urn:microsoft.com/office/officeart/2018/5/layout/IconCircle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8A8A0770-C3AF-4D4C-B77E-38C34B617ED4}">
      <dgm:prSet/>
      <dgm:spPr/>
      <dgm:t>
        <a:bodyPr/>
        <a:lstStyle/>
        <a:p>
          <a:pPr>
            <a:lnSpc>
              <a:spcPct val="100000"/>
            </a:lnSpc>
            <a:defRPr cap="all"/>
          </a:pPr>
          <a:r>
            <a:rPr lang="nl-NL"/>
            <a:t>Soms kom je uitdagende momenten tegen tijdens de opleiding</a:t>
          </a:r>
          <a:endParaRPr lang="en-US"/>
        </a:p>
      </dgm:t>
    </dgm:pt>
    <dgm:pt modelId="{C6111DE7-7429-4702-A8D1-C4F9A526E9F0}" type="parTrans" cxnId="{FCF4D406-9762-4E65-8E83-08F09C2019B2}">
      <dgm:prSet/>
      <dgm:spPr/>
      <dgm:t>
        <a:bodyPr/>
        <a:lstStyle/>
        <a:p>
          <a:endParaRPr lang="en-US"/>
        </a:p>
      </dgm:t>
    </dgm:pt>
    <dgm:pt modelId="{414A953B-7ECB-4212-B9E0-A04A5E3301FC}" type="sibTrans" cxnId="{FCF4D406-9762-4E65-8E83-08F09C2019B2}">
      <dgm:prSet/>
      <dgm:spPr/>
      <dgm:t>
        <a:bodyPr/>
        <a:lstStyle/>
        <a:p>
          <a:endParaRPr lang="en-US"/>
        </a:p>
      </dgm:t>
    </dgm:pt>
    <dgm:pt modelId="{FDFBF99B-477B-4916-A9FE-D5F976E4F801}">
      <dgm:prSet/>
      <dgm:spPr/>
      <dgm:t>
        <a:bodyPr/>
        <a:lstStyle/>
        <a:p>
          <a:pPr>
            <a:lnSpc>
              <a:spcPct val="100000"/>
            </a:lnSpc>
            <a:defRPr cap="all"/>
          </a:pPr>
          <a:r>
            <a:rPr lang="nl-NL" dirty="0"/>
            <a:t>Deze uitdaging helpt je om actie te ondernemen op deze uitdagende momenten</a:t>
          </a:r>
          <a:endParaRPr lang="en-US" dirty="0"/>
        </a:p>
      </dgm:t>
    </dgm:pt>
    <dgm:pt modelId="{EC23D3EF-C4B6-46F9-A119-3F3D5B237B92}" type="parTrans" cxnId="{9AA845E0-E9C4-4F19-ABB2-26990E43729F}">
      <dgm:prSet/>
      <dgm:spPr/>
      <dgm:t>
        <a:bodyPr/>
        <a:lstStyle/>
        <a:p>
          <a:endParaRPr lang="en-US"/>
        </a:p>
      </dgm:t>
    </dgm:pt>
    <dgm:pt modelId="{744620B6-CAD0-4E54-842E-7A3E401072CC}" type="sibTrans" cxnId="{9AA845E0-E9C4-4F19-ABB2-26990E43729F}">
      <dgm:prSet/>
      <dgm:spPr/>
      <dgm:t>
        <a:bodyPr/>
        <a:lstStyle/>
        <a:p>
          <a:endParaRPr lang="en-US"/>
        </a:p>
      </dgm:t>
    </dgm:pt>
    <dgm:pt modelId="{BE3333A3-B685-48FA-9AAA-087EEB4E3FE7}" type="pres">
      <dgm:prSet presAssocID="{EBEA804C-EFCB-4DDE-AC13-61E19277CD62}" presName="root" presStyleCnt="0">
        <dgm:presLayoutVars>
          <dgm:dir/>
          <dgm:resizeHandles val="exact"/>
        </dgm:presLayoutVars>
      </dgm:prSet>
      <dgm:spPr/>
    </dgm:pt>
    <dgm:pt modelId="{E41FEF2D-5983-44F8-B3E7-9FB84FD1FE82}" type="pres">
      <dgm:prSet presAssocID="{8A8A0770-C3AF-4D4C-B77E-38C34B617ED4}" presName="compNode" presStyleCnt="0"/>
      <dgm:spPr/>
    </dgm:pt>
    <dgm:pt modelId="{065DC5FD-9B6A-4113-81B6-7D2D71F86968}" type="pres">
      <dgm:prSet presAssocID="{8A8A0770-C3AF-4D4C-B77E-38C34B617ED4}" presName="iconBgRect" presStyleLbl="bgShp" presStyleIdx="0" presStyleCnt="2"/>
      <dgm:spPr/>
    </dgm:pt>
    <dgm:pt modelId="{3C3E4647-5CEE-4BEE-9907-B92031C385E8}" type="pres">
      <dgm:prSet presAssocID="{8A8A0770-C3AF-4D4C-B77E-38C34B617ED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raagteken met effen opvulling"/>
        </a:ext>
      </dgm:extLst>
    </dgm:pt>
    <dgm:pt modelId="{4CAA3245-A9F3-40F7-9FF6-462A5A2F236B}" type="pres">
      <dgm:prSet presAssocID="{8A8A0770-C3AF-4D4C-B77E-38C34B617ED4}" presName="spaceRect" presStyleCnt="0"/>
      <dgm:spPr/>
    </dgm:pt>
    <dgm:pt modelId="{F17F9381-4B89-4ABD-B422-BD97B769600A}" type="pres">
      <dgm:prSet presAssocID="{8A8A0770-C3AF-4D4C-B77E-38C34B617ED4}" presName="textRect" presStyleLbl="revTx" presStyleIdx="0" presStyleCnt="2">
        <dgm:presLayoutVars>
          <dgm:chMax val="1"/>
          <dgm:chPref val="1"/>
        </dgm:presLayoutVars>
      </dgm:prSet>
      <dgm:spPr/>
    </dgm:pt>
    <dgm:pt modelId="{D46DC927-8C52-4028-B641-868CD25166C1}" type="pres">
      <dgm:prSet presAssocID="{414A953B-7ECB-4212-B9E0-A04A5E3301FC}" presName="sibTrans" presStyleCnt="0"/>
      <dgm:spPr/>
    </dgm:pt>
    <dgm:pt modelId="{3170AE0D-29B6-41F1-A28E-C940A45142DA}" type="pres">
      <dgm:prSet presAssocID="{FDFBF99B-477B-4916-A9FE-D5F976E4F801}" presName="compNode" presStyleCnt="0"/>
      <dgm:spPr/>
    </dgm:pt>
    <dgm:pt modelId="{81EF64E4-39CF-4BD7-A87D-CAA6B37BF4DA}" type="pres">
      <dgm:prSet presAssocID="{FDFBF99B-477B-4916-A9FE-D5F976E4F801}" presName="iconBgRect" presStyleLbl="bgShp" presStyleIdx="1" presStyleCnt="2"/>
      <dgm:spPr/>
    </dgm:pt>
    <dgm:pt modelId="{5D68B577-5F25-4D1C-AC05-ED5BBF7DD15A}" type="pres">
      <dgm:prSet presAssocID="{FDFBF99B-477B-4916-A9FE-D5F976E4F8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rt"/>
        </a:ext>
      </dgm:extLst>
    </dgm:pt>
    <dgm:pt modelId="{B638A6AD-902C-4BBF-B9E1-6B83E6D2BE3A}" type="pres">
      <dgm:prSet presAssocID="{FDFBF99B-477B-4916-A9FE-D5F976E4F801}" presName="spaceRect" presStyleCnt="0"/>
      <dgm:spPr/>
    </dgm:pt>
    <dgm:pt modelId="{4589C13E-7EC7-44FF-B49A-87248C08868F}" type="pres">
      <dgm:prSet presAssocID="{FDFBF99B-477B-4916-A9FE-D5F976E4F801}" presName="textRect" presStyleLbl="revTx" presStyleIdx="1" presStyleCnt="2">
        <dgm:presLayoutVars>
          <dgm:chMax val="1"/>
          <dgm:chPref val="1"/>
        </dgm:presLayoutVars>
      </dgm:prSet>
      <dgm:spPr/>
    </dgm:pt>
  </dgm:ptLst>
  <dgm:cxnLst>
    <dgm:cxn modelId="{FCF4D406-9762-4E65-8E83-08F09C2019B2}" srcId="{EBEA804C-EFCB-4DDE-AC13-61E19277CD62}" destId="{8A8A0770-C3AF-4D4C-B77E-38C34B617ED4}" srcOrd="0" destOrd="0" parTransId="{C6111DE7-7429-4702-A8D1-C4F9A526E9F0}" sibTransId="{414A953B-7ECB-4212-B9E0-A04A5E3301FC}"/>
    <dgm:cxn modelId="{7626FA27-8A18-429D-86EC-5D867245635C}" type="presOf" srcId="{EBEA804C-EFCB-4DDE-AC13-61E19277CD62}" destId="{BE3333A3-B685-48FA-9AAA-087EEB4E3FE7}" srcOrd="0" destOrd="0" presId="urn:microsoft.com/office/officeart/2018/5/layout/IconCircleLabelList"/>
    <dgm:cxn modelId="{18B1D4AE-C887-4A78-9895-C3FCF92FA0E8}" type="presOf" srcId="{8A8A0770-C3AF-4D4C-B77E-38C34B617ED4}" destId="{F17F9381-4B89-4ABD-B422-BD97B769600A}" srcOrd="0" destOrd="0" presId="urn:microsoft.com/office/officeart/2018/5/layout/IconCircleLabelList"/>
    <dgm:cxn modelId="{0874AFDE-CB94-4D2A-8EEC-873F9508F15A}" type="presOf" srcId="{FDFBF99B-477B-4916-A9FE-D5F976E4F801}" destId="{4589C13E-7EC7-44FF-B49A-87248C08868F}" srcOrd="0" destOrd="0" presId="urn:microsoft.com/office/officeart/2018/5/layout/IconCircleLabelList"/>
    <dgm:cxn modelId="{9AA845E0-E9C4-4F19-ABB2-26990E43729F}" srcId="{EBEA804C-EFCB-4DDE-AC13-61E19277CD62}" destId="{FDFBF99B-477B-4916-A9FE-D5F976E4F801}" srcOrd="1" destOrd="0" parTransId="{EC23D3EF-C4B6-46F9-A119-3F3D5B237B92}" sibTransId="{744620B6-CAD0-4E54-842E-7A3E401072CC}"/>
    <dgm:cxn modelId="{E30EABFF-104C-4C0D-A8A1-31DF64E7E36C}" type="presParOf" srcId="{BE3333A3-B685-48FA-9AAA-087EEB4E3FE7}" destId="{E41FEF2D-5983-44F8-B3E7-9FB84FD1FE82}" srcOrd="0" destOrd="0" presId="urn:microsoft.com/office/officeart/2018/5/layout/IconCircleLabelList"/>
    <dgm:cxn modelId="{88C53FFF-2BC4-4B55-ADDB-A0B99ADF4448}" type="presParOf" srcId="{E41FEF2D-5983-44F8-B3E7-9FB84FD1FE82}" destId="{065DC5FD-9B6A-4113-81B6-7D2D71F86968}" srcOrd="0" destOrd="0" presId="urn:microsoft.com/office/officeart/2018/5/layout/IconCircleLabelList"/>
    <dgm:cxn modelId="{1C96A9EF-9971-40E1-AEBA-B5B8BB683AD8}" type="presParOf" srcId="{E41FEF2D-5983-44F8-B3E7-9FB84FD1FE82}" destId="{3C3E4647-5CEE-4BEE-9907-B92031C385E8}" srcOrd="1" destOrd="0" presId="urn:microsoft.com/office/officeart/2018/5/layout/IconCircleLabelList"/>
    <dgm:cxn modelId="{B797B881-FDD7-4389-AE2B-CC9D4DF4ABB3}" type="presParOf" srcId="{E41FEF2D-5983-44F8-B3E7-9FB84FD1FE82}" destId="{4CAA3245-A9F3-40F7-9FF6-462A5A2F236B}" srcOrd="2" destOrd="0" presId="urn:microsoft.com/office/officeart/2018/5/layout/IconCircleLabelList"/>
    <dgm:cxn modelId="{22195A52-ACED-4898-BFC4-64638957194C}" type="presParOf" srcId="{E41FEF2D-5983-44F8-B3E7-9FB84FD1FE82}" destId="{F17F9381-4B89-4ABD-B422-BD97B769600A}" srcOrd="3" destOrd="0" presId="urn:microsoft.com/office/officeart/2018/5/layout/IconCircleLabelList"/>
    <dgm:cxn modelId="{63F427E3-5C54-4ADA-B134-E3865327B8F9}" type="presParOf" srcId="{BE3333A3-B685-48FA-9AAA-087EEB4E3FE7}" destId="{D46DC927-8C52-4028-B641-868CD25166C1}" srcOrd="1" destOrd="0" presId="urn:microsoft.com/office/officeart/2018/5/layout/IconCircleLabelList"/>
    <dgm:cxn modelId="{BF8E74FD-9AEC-427D-81CD-CEA129B6C44F}" type="presParOf" srcId="{BE3333A3-B685-48FA-9AAA-087EEB4E3FE7}" destId="{3170AE0D-29B6-41F1-A28E-C940A45142DA}" srcOrd="2" destOrd="0" presId="urn:microsoft.com/office/officeart/2018/5/layout/IconCircleLabelList"/>
    <dgm:cxn modelId="{89190807-1C28-4C5B-9BDC-5C7879CE676E}" type="presParOf" srcId="{3170AE0D-29B6-41F1-A28E-C940A45142DA}" destId="{81EF64E4-39CF-4BD7-A87D-CAA6B37BF4DA}" srcOrd="0" destOrd="0" presId="urn:microsoft.com/office/officeart/2018/5/layout/IconCircleLabelList"/>
    <dgm:cxn modelId="{6954677F-C1B9-4651-8192-B1854D9DFEC7}" type="presParOf" srcId="{3170AE0D-29B6-41F1-A28E-C940A45142DA}" destId="{5D68B577-5F25-4D1C-AC05-ED5BBF7DD15A}" srcOrd="1" destOrd="0" presId="urn:microsoft.com/office/officeart/2018/5/layout/IconCircleLabelList"/>
    <dgm:cxn modelId="{14BB0171-10BD-4D3C-9E62-B7AE07990386}" type="presParOf" srcId="{3170AE0D-29B6-41F1-A28E-C940A45142DA}" destId="{B638A6AD-902C-4BBF-B9E1-6B83E6D2BE3A}" srcOrd="2" destOrd="0" presId="urn:microsoft.com/office/officeart/2018/5/layout/IconCircleLabelList"/>
    <dgm:cxn modelId="{6A483A0D-BA60-4C32-BA7C-40EB93A53F3E}" type="presParOf" srcId="{3170AE0D-29B6-41F1-A28E-C940A45142DA}" destId="{4589C13E-7EC7-44FF-B49A-87248C08868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860D9-D6A6-49A7-8C6B-B739D3C4E718}"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8164DA9-2252-4A08-876A-D4AD8A21D289}">
      <dgm:prSet/>
      <dgm:spPr/>
      <dgm:t>
        <a:bodyPr/>
        <a:lstStyle/>
        <a:p>
          <a:r>
            <a:rPr lang="nl-NL"/>
            <a:t>Stap 1: Wat is jouw uitdaging?</a:t>
          </a:r>
          <a:endParaRPr lang="en-US"/>
        </a:p>
      </dgm:t>
    </dgm:pt>
    <dgm:pt modelId="{98B68EC3-A9B5-49B0-82DB-52B5871E7781}" type="parTrans" cxnId="{F983B7C4-7BCB-4395-BA1D-0259C13FE2D8}">
      <dgm:prSet/>
      <dgm:spPr/>
      <dgm:t>
        <a:bodyPr/>
        <a:lstStyle/>
        <a:p>
          <a:endParaRPr lang="en-US"/>
        </a:p>
      </dgm:t>
    </dgm:pt>
    <dgm:pt modelId="{AC00C067-8113-4619-93C7-3A435865AE77}" type="sibTrans" cxnId="{F983B7C4-7BCB-4395-BA1D-0259C13FE2D8}">
      <dgm:prSet/>
      <dgm:spPr/>
      <dgm:t>
        <a:bodyPr/>
        <a:lstStyle/>
        <a:p>
          <a:endParaRPr lang="en-US"/>
        </a:p>
      </dgm:t>
    </dgm:pt>
    <dgm:pt modelId="{36876BBF-09FB-4924-8FEE-5C59588B0426}">
      <dgm:prSet/>
      <dgm:spPr/>
      <dgm:t>
        <a:bodyPr/>
        <a:lstStyle/>
        <a:p>
          <a:r>
            <a:rPr lang="nl-NL"/>
            <a:t>Stap 2:  Welke kwaliteiten heb je nodig?</a:t>
          </a:r>
          <a:endParaRPr lang="en-US"/>
        </a:p>
      </dgm:t>
    </dgm:pt>
    <dgm:pt modelId="{308475D4-CFF0-43A8-9144-52EA040BA4E5}" type="parTrans" cxnId="{C17553A3-5241-4825-829B-75BF31C01322}">
      <dgm:prSet/>
      <dgm:spPr/>
      <dgm:t>
        <a:bodyPr/>
        <a:lstStyle/>
        <a:p>
          <a:endParaRPr lang="en-US"/>
        </a:p>
      </dgm:t>
    </dgm:pt>
    <dgm:pt modelId="{21252CFC-41FF-4630-80D5-F3239A2B0562}" type="sibTrans" cxnId="{C17553A3-5241-4825-829B-75BF31C01322}">
      <dgm:prSet/>
      <dgm:spPr/>
      <dgm:t>
        <a:bodyPr/>
        <a:lstStyle/>
        <a:p>
          <a:endParaRPr lang="en-US"/>
        </a:p>
      </dgm:t>
    </dgm:pt>
    <dgm:pt modelId="{D73FD9A9-6133-4310-95DE-EDD9D82ED2D0}">
      <dgm:prSet/>
      <dgm:spPr/>
      <dgm:t>
        <a:bodyPr/>
        <a:lstStyle/>
        <a:p>
          <a:r>
            <a:rPr lang="nl-NL"/>
            <a:t>Stap 3:  Waar ben jij al sterk in? Wat wil je nog ontwikkelen?</a:t>
          </a:r>
          <a:endParaRPr lang="en-US"/>
        </a:p>
      </dgm:t>
    </dgm:pt>
    <dgm:pt modelId="{01DBCB32-C440-4D6E-AB4D-3ED1C41149A0}" type="parTrans" cxnId="{5E7C56EF-8036-4F0E-9255-1F6413528AEB}">
      <dgm:prSet/>
      <dgm:spPr/>
      <dgm:t>
        <a:bodyPr/>
        <a:lstStyle/>
        <a:p>
          <a:endParaRPr lang="en-US"/>
        </a:p>
      </dgm:t>
    </dgm:pt>
    <dgm:pt modelId="{E7146F9A-7540-4C96-B7DE-C928B504F440}" type="sibTrans" cxnId="{5E7C56EF-8036-4F0E-9255-1F6413528AEB}">
      <dgm:prSet/>
      <dgm:spPr/>
      <dgm:t>
        <a:bodyPr/>
        <a:lstStyle/>
        <a:p>
          <a:endParaRPr lang="en-US"/>
        </a:p>
      </dgm:t>
    </dgm:pt>
    <dgm:pt modelId="{B9B018F2-5385-4F36-BE2D-564E02D166C1}">
      <dgm:prSet/>
      <dgm:spPr/>
      <dgm:t>
        <a:bodyPr/>
        <a:lstStyle/>
        <a:p>
          <a:r>
            <a:rPr lang="nl-NL"/>
            <a:t>Stap 4: Kies een actie en maak deze concreet</a:t>
          </a:r>
          <a:endParaRPr lang="en-US"/>
        </a:p>
      </dgm:t>
    </dgm:pt>
    <dgm:pt modelId="{3E996D93-C1B8-403F-9899-B2F7EB882084}" type="parTrans" cxnId="{E7791F4B-BF49-41F0-B1D5-F163D7FEE88C}">
      <dgm:prSet/>
      <dgm:spPr/>
      <dgm:t>
        <a:bodyPr/>
        <a:lstStyle/>
        <a:p>
          <a:endParaRPr lang="en-US"/>
        </a:p>
      </dgm:t>
    </dgm:pt>
    <dgm:pt modelId="{7C2BB527-0380-4BBD-B8E5-2409B1C42E1D}" type="sibTrans" cxnId="{E7791F4B-BF49-41F0-B1D5-F163D7FEE88C}">
      <dgm:prSet/>
      <dgm:spPr/>
      <dgm:t>
        <a:bodyPr/>
        <a:lstStyle/>
        <a:p>
          <a:endParaRPr lang="en-US"/>
        </a:p>
      </dgm:t>
    </dgm:pt>
    <dgm:pt modelId="{79FB5180-79C0-47DE-80FF-747D1199A7D7}">
      <dgm:prSet/>
      <dgm:spPr/>
      <dgm:t>
        <a:bodyPr/>
        <a:lstStyle/>
        <a:p>
          <a:r>
            <a:rPr lang="nl-NL"/>
            <a:t>Stap 5: Kijk samen terug op de uitgevoerde acties</a:t>
          </a:r>
          <a:endParaRPr lang="en-US"/>
        </a:p>
      </dgm:t>
    </dgm:pt>
    <dgm:pt modelId="{FC97B9E9-F19A-412F-AF2E-672AD4614DC3}" type="parTrans" cxnId="{88EB0488-D9FA-43A3-9940-082901E978C0}">
      <dgm:prSet/>
      <dgm:spPr/>
      <dgm:t>
        <a:bodyPr/>
        <a:lstStyle/>
        <a:p>
          <a:endParaRPr lang="en-US"/>
        </a:p>
      </dgm:t>
    </dgm:pt>
    <dgm:pt modelId="{2BE402E1-D679-452F-86F6-81E2F0CDAA22}" type="sibTrans" cxnId="{88EB0488-D9FA-43A3-9940-082901E978C0}">
      <dgm:prSet/>
      <dgm:spPr/>
      <dgm:t>
        <a:bodyPr/>
        <a:lstStyle/>
        <a:p>
          <a:endParaRPr lang="en-US"/>
        </a:p>
      </dgm:t>
    </dgm:pt>
    <dgm:pt modelId="{68446DAA-0409-462E-A536-DFBA3C0E4924}" type="pres">
      <dgm:prSet presAssocID="{2AF860D9-D6A6-49A7-8C6B-B739D3C4E718}" presName="outerComposite" presStyleCnt="0">
        <dgm:presLayoutVars>
          <dgm:chMax val="5"/>
          <dgm:dir/>
          <dgm:resizeHandles val="exact"/>
        </dgm:presLayoutVars>
      </dgm:prSet>
      <dgm:spPr/>
    </dgm:pt>
    <dgm:pt modelId="{821FAA58-512E-4154-AAAA-3F609E5D765D}" type="pres">
      <dgm:prSet presAssocID="{2AF860D9-D6A6-49A7-8C6B-B739D3C4E718}" presName="dummyMaxCanvas" presStyleCnt="0">
        <dgm:presLayoutVars/>
      </dgm:prSet>
      <dgm:spPr/>
    </dgm:pt>
    <dgm:pt modelId="{90780B9D-5733-4E5E-B464-3AC320F4D351}" type="pres">
      <dgm:prSet presAssocID="{2AF860D9-D6A6-49A7-8C6B-B739D3C4E718}" presName="FiveNodes_1" presStyleLbl="node1" presStyleIdx="0" presStyleCnt="5">
        <dgm:presLayoutVars>
          <dgm:bulletEnabled val="1"/>
        </dgm:presLayoutVars>
      </dgm:prSet>
      <dgm:spPr/>
    </dgm:pt>
    <dgm:pt modelId="{68048F7D-4898-4D41-8447-CE68DAD244F8}" type="pres">
      <dgm:prSet presAssocID="{2AF860D9-D6A6-49A7-8C6B-B739D3C4E718}" presName="FiveNodes_2" presStyleLbl="node1" presStyleIdx="1" presStyleCnt="5">
        <dgm:presLayoutVars>
          <dgm:bulletEnabled val="1"/>
        </dgm:presLayoutVars>
      </dgm:prSet>
      <dgm:spPr/>
    </dgm:pt>
    <dgm:pt modelId="{52B2A91A-2529-4F56-937F-9614342914AF}" type="pres">
      <dgm:prSet presAssocID="{2AF860D9-D6A6-49A7-8C6B-B739D3C4E718}" presName="FiveNodes_3" presStyleLbl="node1" presStyleIdx="2" presStyleCnt="5">
        <dgm:presLayoutVars>
          <dgm:bulletEnabled val="1"/>
        </dgm:presLayoutVars>
      </dgm:prSet>
      <dgm:spPr/>
    </dgm:pt>
    <dgm:pt modelId="{DFD8452A-F439-4153-A0AA-44CF73E43796}" type="pres">
      <dgm:prSet presAssocID="{2AF860D9-D6A6-49A7-8C6B-B739D3C4E718}" presName="FiveNodes_4" presStyleLbl="node1" presStyleIdx="3" presStyleCnt="5">
        <dgm:presLayoutVars>
          <dgm:bulletEnabled val="1"/>
        </dgm:presLayoutVars>
      </dgm:prSet>
      <dgm:spPr/>
    </dgm:pt>
    <dgm:pt modelId="{91E694A9-3E85-4DE4-943C-0E71915EC4E9}" type="pres">
      <dgm:prSet presAssocID="{2AF860D9-D6A6-49A7-8C6B-B739D3C4E718}" presName="FiveNodes_5" presStyleLbl="node1" presStyleIdx="4" presStyleCnt="5">
        <dgm:presLayoutVars>
          <dgm:bulletEnabled val="1"/>
        </dgm:presLayoutVars>
      </dgm:prSet>
      <dgm:spPr/>
    </dgm:pt>
    <dgm:pt modelId="{7B0AD593-47C8-42A2-BE9F-264E5C1F4039}" type="pres">
      <dgm:prSet presAssocID="{2AF860D9-D6A6-49A7-8C6B-B739D3C4E718}" presName="FiveConn_1-2" presStyleLbl="fgAccFollowNode1" presStyleIdx="0" presStyleCnt="4">
        <dgm:presLayoutVars>
          <dgm:bulletEnabled val="1"/>
        </dgm:presLayoutVars>
      </dgm:prSet>
      <dgm:spPr/>
    </dgm:pt>
    <dgm:pt modelId="{EBC65DCF-DF89-4102-B546-6E6649BE115B}" type="pres">
      <dgm:prSet presAssocID="{2AF860D9-D6A6-49A7-8C6B-B739D3C4E718}" presName="FiveConn_2-3" presStyleLbl="fgAccFollowNode1" presStyleIdx="1" presStyleCnt="4">
        <dgm:presLayoutVars>
          <dgm:bulletEnabled val="1"/>
        </dgm:presLayoutVars>
      </dgm:prSet>
      <dgm:spPr/>
    </dgm:pt>
    <dgm:pt modelId="{F014BFB4-9FEE-402B-8112-D6CF0F73B31D}" type="pres">
      <dgm:prSet presAssocID="{2AF860D9-D6A6-49A7-8C6B-B739D3C4E718}" presName="FiveConn_3-4" presStyleLbl="fgAccFollowNode1" presStyleIdx="2" presStyleCnt="4">
        <dgm:presLayoutVars>
          <dgm:bulletEnabled val="1"/>
        </dgm:presLayoutVars>
      </dgm:prSet>
      <dgm:spPr/>
    </dgm:pt>
    <dgm:pt modelId="{DB1E8618-D44B-48EE-B729-A6164F58640D}" type="pres">
      <dgm:prSet presAssocID="{2AF860D9-D6A6-49A7-8C6B-B739D3C4E718}" presName="FiveConn_4-5" presStyleLbl="fgAccFollowNode1" presStyleIdx="3" presStyleCnt="4">
        <dgm:presLayoutVars>
          <dgm:bulletEnabled val="1"/>
        </dgm:presLayoutVars>
      </dgm:prSet>
      <dgm:spPr/>
    </dgm:pt>
    <dgm:pt modelId="{548345DE-0A9E-45DF-AC9B-95A9C9B86660}" type="pres">
      <dgm:prSet presAssocID="{2AF860D9-D6A6-49A7-8C6B-B739D3C4E718}" presName="FiveNodes_1_text" presStyleLbl="node1" presStyleIdx="4" presStyleCnt="5">
        <dgm:presLayoutVars>
          <dgm:bulletEnabled val="1"/>
        </dgm:presLayoutVars>
      </dgm:prSet>
      <dgm:spPr/>
    </dgm:pt>
    <dgm:pt modelId="{72FBB184-7F79-40CF-92C2-11783CAFE4A1}" type="pres">
      <dgm:prSet presAssocID="{2AF860D9-D6A6-49A7-8C6B-B739D3C4E718}" presName="FiveNodes_2_text" presStyleLbl="node1" presStyleIdx="4" presStyleCnt="5">
        <dgm:presLayoutVars>
          <dgm:bulletEnabled val="1"/>
        </dgm:presLayoutVars>
      </dgm:prSet>
      <dgm:spPr/>
    </dgm:pt>
    <dgm:pt modelId="{32BCD387-0AC6-4329-92C1-294C4BE323D8}" type="pres">
      <dgm:prSet presAssocID="{2AF860D9-D6A6-49A7-8C6B-B739D3C4E718}" presName="FiveNodes_3_text" presStyleLbl="node1" presStyleIdx="4" presStyleCnt="5">
        <dgm:presLayoutVars>
          <dgm:bulletEnabled val="1"/>
        </dgm:presLayoutVars>
      </dgm:prSet>
      <dgm:spPr/>
    </dgm:pt>
    <dgm:pt modelId="{AA18A7EF-6F96-4E66-B3BC-D0A5AB72C1C5}" type="pres">
      <dgm:prSet presAssocID="{2AF860D9-D6A6-49A7-8C6B-B739D3C4E718}" presName="FiveNodes_4_text" presStyleLbl="node1" presStyleIdx="4" presStyleCnt="5">
        <dgm:presLayoutVars>
          <dgm:bulletEnabled val="1"/>
        </dgm:presLayoutVars>
      </dgm:prSet>
      <dgm:spPr/>
    </dgm:pt>
    <dgm:pt modelId="{76B4F030-659B-458E-99ED-CFAF39CE4925}" type="pres">
      <dgm:prSet presAssocID="{2AF860D9-D6A6-49A7-8C6B-B739D3C4E718}" presName="FiveNodes_5_text" presStyleLbl="node1" presStyleIdx="4" presStyleCnt="5">
        <dgm:presLayoutVars>
          <dgm:bulletEnabled val="1"/>
        </dgm:presLayoutVars>
      </dgm:prSet>
      <dgm:spPr/>
    </dgm:pt>
  </dgm:ptLst>
  <dgm:cxnLst>
    <dgm:cxn modelId="{A7406C06-1610-4D89-AD78-29FD79634EC6}" type="presOf" srcId="{D73FD9A9-6133-4310-95DE-EDD9D82ED2D0}" destId="{32BCD387-0AC6-4329-92C1-294C4BE323D8}" srcOrd="1" destOrd="0" presId="urn:microsoft.com/office/officeart/2005/8/layout/vProcess5"/>
    <dgm:cxn modelId="{C1EE9219-6E1D-4782-BB40-0EB4F3FB76CF}" type="presOf" srcId="{B9B018F2-5385-4F36-BE2D-564E02D166C1}" destId="{DFD8452A-F439-4153-A0AA-44CF73E43796}" srcOrd="0" destOrd="0" presId="urn:microsoft.com/office/officeart/2005/8/layout/vProcess5"/>
    <dgm:cxn modelId="{1AEA7A1A-67F9-4E40-AA57-4569F078080B}" type="presOf" srcId="{36876BBF-09FB-4924-8FEE-5C59588B0426}" destId="{72FBB184-7F79-40CF-92C2-11783CAFE4A1}" srcOrd="1" destOrd="0" presId="urn:microsoft.com/office/officeart/2005/8/layout/vProcess5"/>
    <dgm:cxn modelId="{3F7E0D1B-E3E7-4E2E-8579-9A592C58A2DD}" type="presOf" srcId="{AC00C067-8113-4619-93C7-3A435865AE77}" destId="{7B0AD593-47C8-42A2-BE9F-264E5C1F4039}" srcOrd="0" destOrd="0" presId="urn:microsoft.com/office/officeart/2005/8/layout/vProcess5"/>
    <dgm:cxn modelId="{3DC61035-B913-4611-9FDF-6C3DB131B07F}" type="presOf" srcId="{68164DA9-2252-4A08-876A-D4AD8A21D289}" destId="{548345DE-0A9E-45DF-AC9B-95A9C9B86660}" srcOrd="1" destOrd="0" presId="urn:microsoft.com/office/officeart/2005/8/layout/vProcess5"/>
    <dgm:cxn modelId="{2634B43F-00A2-4379-BADE-AD055C575F28}" type="presOf" srcId="{B9B018F2-5385-4F36-BE2D-564E02D166C1}" destId="{AA18A7EF-6F96-4E66-B3BC-D0A5AB72C1C5}" srcOrd="1" destOrd="0" presId="urn:microsoft.com/office/officeart/2005/8/layout/vProcess5"/>
    <dgm:cxn modelId="{E7791F4B-BF49-41F0-B1D5-F163D7FEE88C}" srcId="{2AF860D9-D6A6-49A7-8C6B-B739D3C4E718}" destId="{B9B018F2-5385-4F36-BE2D-564E02D166C1}" srcOrd="3" destOrd="0" parTransId="{3E996D93-C1B8-403F-9899-B2F7EB882084}" sibTransId="{7C2BB527-0380-4BBD-B8E5-2409B1C42E1D}"/>
    <dgm:cxn modelId="{22CF6653-8726-4E40-BC7B-E2D01FB39E67}" type="presOf" srcId="{79FB5180-79C0-47DE-80FF-747D1199A7D7}" destId="{91E694A9-3E85-4DE4-943C-0E71915EC4E9}" srcOrd="0" destOrd="0" presId="urn:microsoft.com/office/officeart/2005/8/layout/vProcess5"/>
    <dgm:cxn modelId="{C88A8C73-0B7C-4E5A-8CC2-1F26EF83D4C7}" type="presOf" srcId="{2AF860D9-D6A6-49A7-8C6B-B739D3C4E718}" destId="{68446DAA-0409-462E-A536-DFBA3C0E4924}" srcOrd="0" destOrd="0" presId="urn:microsoft.com/office/officeart/2005/8/layout/vProcess5"/>
    <dgm:cxn modelId="{E6817E55-FC07-4378-BD6B-0FEDA5D48FC0}" type="presOf" srcId="{D73FD9A9-6133-4310-95DE-EDD9D82ED2D0}" destId="{52B2A91A-2529-4F56-937F-9614342914AF}" srcOrd="0" destOrd="0" presId="urn:microsoft.com/office/officeart/2005/8/layout/vProcess5"/>
    <dgm:cxn modelId="{88EB0488-D9FA-43A3-9940-082901E978C0}" srcId="{2AF860D9-D6A6-49A7-8C6B-B739D3C4E718}" destId="{79FB5180-79C0-47DE-80FF-747D1199A7D7}" srcOrd="4" destOrd="0" parTransId="{FC97B9E9-F19A-412F-AF2E-672AD4614DC3}" sibTransId="{2BE402E1-D679-452F-86F6-81E2F0CDAA22}"/>
    <dgm:cxn modelId="{85BCAE90-41CF-43E0-9A39-A04CD86A213B}" type="presOf" srcId="{7C2BB527-0380-4BBD-B8E5-2409B1C42E1D}" destId="{DB1E8618-D44B-48EE-B729-A6164F58640D}" srcOrd="0" destOrd="0" presId="urn:microsoft.com/office/officeart/2005/8/layout/vProcess5"/>
    <dgm:cxn modelId="{5C5EDB9D-6402-418A-B2E0-668E0873F3B9}" type="presOf" srcId="{68164DA9-2252-4A08-876A-D4AD8A21D289}" destId="{90780B9D-5733-4E5E-B464-3AC320F4D351}" srcOrd="0" destOrd="0" presId="urn:microsoft.com/office/officeart/2005/8/layout/vProcess5"/>
    <dgm:cxn modelId="{C17553A3-5241-4825-829B-75BF31C01322}" srcId="{2AF860D9-D6A6-49A7-8C6B-B739D3C4E718}" destId="{36876BBF-09FB-4924-8FEE-5C59588B0426}" srcOrd="1" destOrd="0" parTransId="{308475D4-CFF0-43A8-9144-52EA040BA4E5}" sibTransId="{21252CFC-41FF-4630-80D5-F3239A2B0562}"/>
    <dgm:cxn modelId="{35E28EA4-475E-4901-BCCC-10A57A6415D4}" type="presOf" srcId="{79FB5180-79C0-47DE-80FF-747D1199A7D7}" destId="{76B4F030-659B-458E-99ED-CFAF39CE4925}" srcOrd="1" destOrd="0" presId="urn:microsoft.com/office/officeart/2005/8/layout/vProcess5"/>
    <dgm:cxn modelId="{F983B7C4-7BCB-4395-BA1D-0259C13FE2D8}" srcId="{2AF860D9-D6A6-49A7-8C6B-B739D3C4E718}" destId="{68164DA9-2252-4A08-876A-D4AD8A21D289}" srcOrd="0" destOrd="0" parTransId="{98B68EC3-A9B5-49B0-82DB-52B5871E7781}" sibTransId="{AC00C067-8113-4619-93C7-3A435865AE77}"/>
    <dgm:cxn modelId="{4392BDC6-1F26-42F8-ADC7-C13F1D819142}" type="presOf" srcId="{E7146F9A-7540-4C96-B7DE-C928B504F440}" destId="{F014BFB4-9FEE-402B-8112-D6CF0F73B31D}" srcOrd="0" destOrd="0" presId="urn:microsoft.com/office/officeart/2005/8/layout/vProcess5"/>
    <dgm:cxn modelId="{E7CB3AC9-37E9-455D-8752-A66FBB953BA6}" type="presOf" srcId="{36876BBF-09FB-4924-8FEE-5C59588B0426}" destId="{68048F7D-4898-4D41-8447-CE68DAD244F8}" srcOrd="0" destOrd="0" presId="urn:microsoft.com/office/officeart/2005/8/layout/vProcess5"/>
    <dgm:cxn modelId="{5E7C56EF-8036-4F0E-9255-1F6413528AEB}" srcId="{2AF860D9-D6A6-49A7-8C6B-B739D3C4E718}" destId="{D73FD9A9-6133-4310-95DE-EDD9D82ED2D0}" srcOrd="2" destOrd="0" parTransId="{01DBCB32-C440-4D6E-AB4D-3ED1C41149A0}" sibTransId="{E7146F9A-7540-4C96-B7DE-C928B504F440}"/>
    <dgm:cxn modelId="{FCB4BAF6-4AE3-4CB5-A0B9-339F2AB074BE}" type="presOf" srcId="{21252CFC-41FF-4630-80D5-F3239A2B0562}" destId="{EBC65DCF-DF89-4102-B546-6E6649BE115B}" srcOrd="0" destOrd="0" presId="urn:microsoft.com/office/officeart/2005/8/layout/vProcess5"/>
    <dgm:cxn modelId="{A37BFE66-ADA0-4F1E-BE6F-E6463488BE85}" type="presParOf" srcId="{68446DAA-0409-462E-A536-DFBA3C0E4924}" destId="{821FAA58-512E-4154-AAAA-3F609E5D765D}" srcOrd="0" destOrd="0" presId="urn:microsoft.com/office/officeart/2005/8/layout/vProcess5"/>
    <dgm:cxn modelId="{57B37964-717F-44E2-AC1A-4C192A001425}" type="presParOf" srcId="{68446DAA-0409-462E-A536-DFBA3C0E4924}" destId="{90780B9D-5733-4E5E-B464-3AC320F4D351}" srcOrd="1" destOrd="0" presId="urn:microsoft.com/office/officeart/2005/8/layout/vProcess5"/>
    <dgm:cxn modelId="{4C3A6D6D-3634-459F-929B-76DFCE6B6D7A}" type="presParOf" srcId="{68446DAA-0409-462E-A536-DFBA3C0E4924}" destId="{68048F7D-4898-4D41-8447-CE68DAD244F8}" srcOrd="2" destOrd="0" presId="urn:microsoft.com/office/officeart/2005/8/layout/vProcess5"/>
    <dgm:cxn modelId="{D823CA3F-2FB0-4417-B698-9C23CD3D04A1}" type="presParOf" srcId="{68446DAA-0409-462E-A536-DFBA3C0E4924}" destId="{52B2A91A-2529-4F56-937F-9614342914AF}" srcOrd="3" destOrd="0" presId="urn:microsoft.com/office/officeart/2005/8/layout/vProcess5"/>
    <dgm:cxn modelId="{A18A8E06-E445-4E9E-AE1B-E84C693A0D18}" type="presParOf" srcId="{68446DAA-0409-462E-A536-DFBA3C0E4924}" destId="{DFD8452A-F439-4153-A0AA-44CF73E43796}" srcOrd="4" destOrd="0" presId="urn:microsoft.com/office/officeart/2005/8/layout/vProcess5"/>
    <dgm:cxn modelId="{6582CDAE-8932-4EEB-AAD9-3C37D92F5D1A}" type="presParOf" srcId="{68446DAA-0409-462E-A536-DFBA3C0E4924}" destId="{91E694A9-3E85-4DE4-943C-0E71915EC4E9}" srcOrd="5" destOrd="0" presId="urn:microsoft.com/office/officeart/2005/8/layout/vProcess5"/>
    <dgm:cxn modelId="{034A4E28-3889-4ACF-BAF7-A538E3230D99}" type="presParOf" srcId="{68446DAA-0409-462E-A536-DFBA3C0E4924}" destId="{7B0AD593-47C8-42A2-BE9F-264E5C1F4039}" srcOrd="6" destOrd="0" presId="urn:microsoft.com/office/officeart/2005/8/layout/vProcess5"/>
    <dgm:cxn modelId="{7C880A92-6516-47AA-A5C7-E24B490E092A}" type="presParOf" srcId="{68446DAA-0409-462E-A536-DFBA3C0E4924}" destId="{EBC65DCF-DF89-4102-B546-6E6649BE115B}" srcOrd="7" destOrd="0" presId="urn:microsoft.com/office/officeart/2005/8/layout/vProcess5"/>
    <dgm:cxn modelId="{B4EC3E7F-E227-438C-9DA2-49B18FB83476}" type="presParOf" srcId="{68446DAA-0409-462E-A536-DFBA3C0E4924}" destId="{F014BFB4-9FEE-402B-8112-D6CF0F73B31D}" srcOrd="8" destOrd="0" presId="urn:microsoft.com/office/officeart/2005/8/layout/vProcess5"/>
    <dgm:cxn modelId="{60696237-EA85-4BBD-9FD3-222565382E25}" type="presParOf" srcId="{68446DAA-0409-462E-A536-DFBA3C0E4924}" destId="{DB1E8618-D44B-48EE-B729-A6164F58640D}" srcOrd="9" destOrd="0" presId="urn:microsoft.com/office/officeart/2005/8/layout/vProcess5"/>
    <dgm:cxn modelId="{E220CB8C-F252-4292-A68C-E11D03A30AF4}" type="presParOf" srcId="{68446DAA-0409-462E-A536-DFBA3C0E4924}" destId="{548345DE-0A9E-45DF-AC9B-95A9C9B86660}" srcOrd="10" destOrd="0" presId="urn:microsoft.com/office/officeart/2005/8/layout/vProcess5"/>
    <dgm:cxn modelId="{CAFDFC88-149E-40DB-922A-E17189254847}" type="presParOf" srcId="{68446DAA-0409-462E-A536-DFBA3C0E4924}" destId="{72FBB184-7F79-40CF-92C2-11783CAFE4A1}" srcOrd="11" destOrd="0" presId="urn:microsoft.com/office/officeart/2005/8/layout/vProcess5"/>
    <dgm:cxn modelId="{25EB5451-CCFC-436B-BBC6-7D0AA5F2CCC6}" type="presParOf" srcId="{68446DAA-0409-462E-A536-DFBA3C0E4924}" destId="{32BCD387-0AC6-4329-92C1-294C4BE323D8}" srcOrd="12" destOrd="0" presId="urn:microsoft.com/office/officeart/2005/8/layout/vProcess5"/>
    <dgm:cxn modelId="{87A7733B-0811-47BF-96E1-43006D1FA0B5}" type="presParOf" srcId="{68446DAA-0409-462E-A536-DFBA3C0E4924}" destId="{AA18A7EF-6F96-4E66-B3BC-D0A5AB72C1C5}" srcOrd="13" destOrd="0" presId="urn:microsoft.com/office/officeart/2005/8/layout/vProcess5"/>
    <dgm:cxn modelId="{DB1CAF1D-5469-4CB3-A541-B78D7EB3A569}" type="presParOf" srcId="{68446DAA-0409-462E-A536-DFBA3C0E4924}" destId="{76B4F030-659B-458E-99ED-CFAF39CE49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C6EE36-E5F1-4EBE-B711-74B75CC227C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0D366DA-FA78-4CCF-8EE1-0AC6B9C302CE}">
      <dgm:prSet/>
      <dgm:spPr/>
      <dgm:t>
        <a:bodyPr/>
        <a:lstStyle/>
        <a:p>
          <a:r>
            <a:rPr lang="nl-NL" dirty="0"/>
            <a:t>Elke student noteert voor zichzelf</a:t>
          </a:r>
          <a:endParaRPr lang="en-US" dirty="0"/>
        </a:p>
      </dgm:t>
    </dgm:pt>
    <dgm:pt modelId="{168DB40D-9F7B-428A-8D73-8E79C227AC4B}" type="parTrans" cxnId="{90AB32F6-2C79-444C-8714-C802950476FA}">
      <dgm:prSet/>
      <dgm:spPr/>
      <dgm:t>
        <a:bodyPr/>
        <a:lstStyle/>
        <a:p>
          <a:endParaRPr lang="en-US"/>
        </a:p>
      </dgm:t>
    </dgm:pt>
    <dgm:pt modelId="{3448D9C4-97F2-45F0-812A-BC25E4C94827}" type="sibTrans" cxnId="{90AB32F6-2C79-444C-8714-C802950476FA}">
      <dgm:prSet/>
      <dgm:spPr/>
      <dgm:t>
        <a:bodyPr/>
        <a:lstStyle/>
        <a:p>
          <a:endParaRPr lang="en-US"/>
        </a:p>
      </dgm:t>
    </dgm:pt>
    <dgm:pt modelId="{4C4C5805-8313-4A80-B59F-DC2D1B37961B}">
      <dgm:prSet/>
      <dgm:spPr/>
      <dgm:t>
        <a:bodyPr/>
        <a:lstStyle/>
        <a:p>
          <a:r>
            <a:rPr lang="nl-NL"/>
            <a:t>Welke actie ga ik uitvoeren?</a:t>
          </a:r>
          <a:endParaRPr lang="en-US"/>
        </a:p>
      </dgm:t>
    </dgm:pt>
    <dgm:pt modelId="{BE206EF3-A410-40B8-9B32-FC7D64C6C708}" type="parTrans" cxnId="{6D064F4C-4982-46CE-B078-9FC91843469E}">
      <dgm:prSet/>
      <dgm:spPr/>
      <dgm:t>
        <a:bodyPr/>
        <a:lstStyle/>
        <a:p>
          <a:endParaRPr lang="en-US"/>
        </a:p>
      </dgm:t>
    </dgm:pt>
    <dgm:pt modelId="{B9ECD855-113E-4F88-BADE-1C72A8275E22}" type="sibTrans" cxnId="{6D064F4C-4982-46CE-B078-9FC91843469E}">
      <dgm:prSet/>
      <dgm:spPr/>
      <dgm:t>
        <a:bodyPr/>
        <a:lstStyle/>
        <a:p>
          <a:endParaRPr lang="en-US"/>
        </a:p>
      </dgm:t>
    </dgm:pt>
    <dgm:pt modelId="{B7711F69-4A20-4A81-B8DA-A5E4FBAACBC2}">
      <dgm:prSet/>
      <dgm:spPr/>
      <dgm:t>
        <a:bodyPr/>
        <a:lstStyle/>
        <a:p>
          <a:r>
            <a:rPr lang="nl-NL"/>
            <a:t>Wat is de eerste stap die ik daarvoor nu moet gaan zetten?</a:t>
          </a:r>
          <a:endParaRPr lang="en-US"/>
        </a:p>
      </dgm:t>
    </dgm:pt>
    <dgm:pt modelId="{FA1AAB65-E625-4D4E-B53E-153488B9F246}" type="parTrans" cxnId="{020CF817-6BA1-4EA1-99E7-98726161EEF1}">
      <dgm:prSet/>
      <dgm:spPr/>
      <dgm:t>
        <a:bodyPr/>
        <a:lstStyle/>
        <a:p>
          <a:endParaRPr lang="en-US"/>
        </a:p>
      </dgm:t>
    </dgm:pt>
    <dgm:pt modelId="{1CF42EDB-6FD9-4B66-83D5-3482AA5D78E1}" type="sibTrans" cxnId="{020CF817-6BA1-4EA1-99E7-98726161EEF1}">
      <dgm:prSet/>
      <dgm:spPr/>
      <dgm:t>
        <a:bodyPr/>
        <a:lstStyle/>
        <a:p>
          <a:endParaRPr lang="en-US"/>
        </a:p>
      </dgm:t>
    </dgm:pt>
    <dgm:pt modelId="{388F0FA4-03B1-48DC-951C-A862BD9E3B26}">
      <dgm:prSet/>
      <dgm:spPr/>
      <dgm:t>
        <a:bodyPr/>
        <a:lstStyle/>
        <a:p>
          <a:r>
            <a:rPr lang="nl-NL"/>
            <a:t>Wat wil ik dat het mij gaat opleveren?</a:t>
          </a:r>
          <a:endParaRPr lang="en-US"/>
        </a:p>
      </dgm:t>
    </dgm:pt>
    <dgm:pt modelId="{13453075-28A7-42DC-B03C-59AD5398ACE4}" type="parTrans" cxnId="{2BBCF7BB-9158-4459-AD44-44B1CCD15E05}">
      <dgm:prSet/>
      <dgm:spPr/>
      <dgm:t>
        <a:bodyPr/>
        <a:lstStyle/>
        <a:p>
          <a:endParaRPr lang="en-US"/>
        </a:p>
      </dgm:t>
    </dgm:pt>
    <dgm:pt modelId="{C4FF13D3-2A68-4C20-99E7-61E34B026A3F}" type="sibTrans" cxnId="{2BBCF7BB-9158-4459-AD44-44B1CCD15E05}">
      <dgm:prSet/>
      <dgm:spPr/>
      <dgm:t>
        <a:bodyPr/>
        <a:lstStyle/>
        <a:p>
          <a:endParaRPr lang="en-US"/>
        </a:p>
      </dgm:t>
    </dgm:pt>
    <dgm:pt modelId="{8512755C-5F81-4E7B-812C-D133AE14A1AB}">
      <dgm:prSet/>
      <dgm:spPr/>
      <dgm:t>
        <a:bodyPr/>
        <a:lstStyle/>
        <a:p>
          <a:r>
            <a:rPr lang="nl-NL" dirty="0"/>
            <a:t>Maak samen een afspraak</a:t>
          </a:r>
          <a:endParaRPr lang="en-US" dirty="0"/>
        </a:p>
      </dgm:t>
    </dgm:pt>
    <dgm:pt modelId="{2BBD7FBA-5200-4FD4-9FF7-BF7FE65FB9D1}" type="parTrans" cxnId="{C687AD46-E7A0-4109-9C07-C6A29A534224}">
      <dgm:prSet/>
      <dgm:spPr/>
      <dgm:t>
        <a:bodyPr/>
        <a:lstStyle/>
        <a:p>
          <a:endParaRPr lang="en-US"/>
        </a:p>
      </dgm:t>
    </dgm:pt>
    <dgm:pt modelId="{20C76DEA-A296-4306-9BCB-0D7F90B5E2B4}" type="sibTrans" cxnId="{C687AD46-E7A0-4109-9C07-C6A29A534224}">
      <dgm:prSet/>
      <dgm:spPr/>
      <dgm:t>
        <a:bodyPr/>
        <a:lstStyle/>
        <a:p>
          <a:endParaRPr lang="en-US"/>
        </a:p>
      </dgm:t>
    </dgm:pt>
    <dgm:pt modelId="{BC1C3159-5875-47A0-B89E-EB5B8707ED07}">
      <dgm:prSet/>
      <dgm:spPr/>
      <dgm:t>
        <a:bodyPr/>
        <a:lstStyle/>
        <a:p>
          <a:r>
            <a:rPr lang="nl-NL" dirty="0"/>
            <a:t>Wanneer ga je de uitgevoerde acties bespreken?</a:t>
          </a:r>
          <a:endParaRPr lang="en-US" dirty="0"/>
        </a:p>
      </dgm:t>
    </dgm:pt>
    <dgm:pt modelId="{DB3CE0DC-B56B-4626-AD88-0F81921A35A1}" type="parTrans" cxnId="{A44BE2D1-C1C2-4646-AF03-1C1237D040A1}">
      <dgm:prSet/>
      <dgm:spPr/>
    </dgm:pt>
    <dgm:pt modelId="{4DC35AFF-67F9-484C-B367-CFEDB5972042}" type="sibTrans" cxnId="{A44BE2D1-C1C2-4646-AF03-1C1237D040A1}">
      <dgm:prSet/>
      <dgm:spPr/>
    </dgm:pt>
    <dgm:pt modelId="{367EB3E5-81BD-41DB-A9F6-66FAC75D995A}" type="pres">
      <dgm:prSet presAssocID="{1CC6EE36-E5F1-4EBE-B711-74B75CC227C8}" presName="Name0" presStyleCnt="0">
        <dgm:presLayoutVars>
          <dgm:dir/>
          <dgm:animLvl val="lvl"/>
          <dgm:resizeHandles val="exact"/>
        </dgm:presLayoutVars>
      </dgm:prSet>
      <dgm:spPr/>
    </dgm:pt>
    <dgm:pt modelId="{8A99AD78-C727-40BE-802B-D8788760A500}" type="pres">
      <dgm:prSet presAssocID="{60D366DA-FA78-4CCF-8EE1-0AC6B9C302CE}" presName="composite" presStyleCnt="0"/>
      <dgm:spPr/>
    </dgm:pt>
    <dgm:pt modelId="{8B4D492C-8416-4A73-9974-12DE654AC9C2}" type="pres">
      <dgm:prSet presAssocID="{60D366DA-FA78-4CCF-8EE1-0AC6B9C302CE}" presName="parTx" presStyleLbl="alignNode1" presStyleIdx="0" presStyleCnt="2">
        <dgm:presLayoutVars>
          <dgm:chMax val="0"/>
          <dgm:chPref val="0"/>
          <dgm:bulletEnabled val="1"/>
        </dgm:presLayoutVars>
      </dgm:prSet>
      <dgm:spPr/>
    </dgm:pt>
    <dgm:pt modelId="{28A8B216-293F-43F6-A2B7-79585CDCCF6F}" type="pres">
      <dgm:prSet presAssocID="{60D366DA-FA78-4CCF-8EE1-0AC6B9C302CE}" presName="desTx" presStyleLbl="alignAccFollowNode1" presStyleIdx="0" presStyleCnt="2">
        <dgm:presLayoutVars>
          <dgm:bulletEnabled val="1"/>
        </dgm:presLayoutVars>
      </dgm:prSet>
      <dgm:spPr/>
    </dgm:pt>
    <dgm:pt modelId="{57F3D846-48FD-4268-ADA7-4E174661C89E}" type="pres">
      <dgm:prSet presAssocID="{3448D9C4-97F2-45F0-812A-BC25E4C94827}" presName="space" presStyleCnt="0"/>
      <dgm:spPr/>
    </dgm:pt>
    <dgm:pt modelId="{D498CA4F-0357-40F5-BB13-E201D8FAA0B4}" type="pres">
      <dgm:prSet presAssocID="{8512755C-5F81-4E7B-812C-D133AE14A1AB}" presName="composite" presStyleCnt="0"/>
      <dgm:spPr/>
    </dgm:pt>
    <dgm:pt modelId="{6A881007-6B23-433B-96CE-F04A2A6A4B9D}" type="pres">
      <dgm:prSet presAssocID="{8512755C-5F81-4E7B-812C-D133AE14A1AB}" presName="parTx" presStyleLbl="alignNode1" presStyleIdx="1" presStyleCnt="2">
        <dgm:presLayoutVars>
          <dgm:chMax val="0"/>
          <dgm:chPref val="0"/>
          <dgm:bulletEnabled val="1"/>
        </dgm:presLayoutVars>
      </dgm:prSet>
      <dgm:spPr/>
    </dgm:pt>
    <dgm:pt modelId="{5D164055-F808-4002-AACF-052B4FA8BC52}" type="pres">
      <dgm:prSet presAssocID="{8512755C-5F81-4E7B-812C-D133AE14A1AB}" presName="desTx" presStyleLbl="alignAccFollowNode1" presStyleIdx="1" presStyleCnt="2">
        <dgm:presLayoutVars>
          <dgm:bulletEnabled val="1"/>
        </dgm:presLayoutVars>
      </dgm:prSet>
      <dgm:spPr/>
    </dgm:pt>
  </dgm:ptLst>
  <dgm:cxnLst>
    <dgm:cxn modelId="{3817D306-2285-45FE-9B6D-FD21828736B7}" type="presOf" srcId="{60D366DA-FA78-4CCF-8EE1-0AC6B9C302CE}" destId="{8B4D492C-8416-4A73-9974-12DE654AC9C2}" srcOrd="0" destOrd="0" presId="urn:microsoft.com/office/officeart/2005/8/layout/hList1"/>
    <dgm:cxn modelId="{020CF817-6BA1-4EA1-99E7-98726161EEF1}" srcId="{60D366DA-FA78-4CCF-8EE1-0AC6B9C302CE}" destId="{B7711F69-4A20-4A81-B8DA-A5E4FBAACBC2}" srcOrd="1" destOrd="0" parTransId="{FA1AAB65-E625-4D4E-B53E-153488B9F246}" sibTransId="{1CF42EDB-6FD9-4B66-83D5-3482AA5D78E1}"/>
    <dgm:cxn modelId="{211A6A2C-D9F5-4545-AF48-033DEDF7F891}" type="presOf" srcId="{4C4C5805-8313-4A80-B59F-DC2D1B37961B}" destId="{28A8B216-293F-43F6-A2B7-79585CDCCF6F}" srcOrd="0" destOrd="0" presId="urn:microsoft.com/office/officeart/2005/8/layout/hList1"/>
    <dgm:cxn modelId="{E6463A3A-85CC-463F-8ECD-91031CB38D4E}" type="presOf" srcId="{BC1C3159-5875-47A0-B89E-EB5B8707ED07}" destId="{5D164055-F808-4002-AACF-052B4FA8BC52}" srcOrd="0" destOrd="0" presId="urn:microsoft.com/office/officeart/2005/8/layout/hList1"/>
    <dgm:cxn modelId="{422FAA63-4959-4AA9-B2AF-A2184A6CB725}" type="presOf" srcId="{1CC6EE36-E5F1-4EBE-B711-74B75CC227C8}" destId="{367EB3E5-81BD-41DB-A9F6-66FAC75D995A}" srcOrd="0" destOrd="0" presId="urn:microsoft.com/office/officeart/2005/8/layout/hList1"/>
    <dgm:cxn modelId="{24728666-162E-49D5-9501-25828205C939}" type="presOf" srcId="{8512755C-5F81-4E7B-812C-D133AE14A1AB}" destId="{6A881007-6B23-433B-96CE-F04A2A6A4B9D}" srcOrd="0" destOrd="0" presId="urn:microsoft.com/office/officeart/2005/8/layout/hList1"/>
    <dgm:cxn modelId="{C687AD46-E7A0-4109-9C07-C6A29A534224}" srcId="{1CC6EE36-E5F1-4EBE-B711-74B75CC227C8}" destId="{8512755C-5F81-4E7B-812C-D133AE14A1AB}" srcOrd="1" destOrd="0" parTransId="{2BBD7FBA-5200-4FD4-9FF7-BF7FE65FB9D1}" sibTransId="{20C76DEA-A296-4306-9BCB-0D7F90B5E2B4}"/>
    <dgm:cxn modelId="{6D064F4C-4982-46CE-B078-9FC91843469E}" srcId="{60D366DA-FA78-4CCF-8EE1-0AC6B9C302CE}" destId="{4C4C5805-8313-4A80-B59F-DC2D1B37961B}" srcOrd="0" destOrd="0" parTransId="{BE206EF3-A410-40B8-9B32-FC7D64C6C708}" sibTransId="{B9ECD855-113E-4F88-BADE-1C72A8275E22}"/>
    <dgm:cxn modelId="{7C5E6C73-3195-4DCC-9609-0731CA4E1A23}" type="presOf" srcId="{388F0FA4-03B1-48DC-951C-A862BD9E3B26}" destId="{28A8B216-293F-43F6-A2B7-79585CDCCF6F}" srcOrd="0" destOrd="2" presId="urn:microsoft.com/office/officeart/2005/8/layout/hList1"/>
    <dgm:cxn modelId="{D94AA457-78EC-4689-8574-59FC37FD413D}" type="presOf" srcId="{B7711F69-4A20-4A81-B8DA-A5E4FBAACBC2}" destId="{28A8B216-293F-43F6-A2B7-79585CDCCF6F}" srcOrd="0" destOrd="1" presId="urn:microsoft.com/office/officeart/2005/8/layout/hList1"/>
    <dgm:cxn modelId="{2BBCF7BB-9158-4459-AD44-44B1CCD15E05}" srcId="{60D366DA-FA78-4CCF-8EE1-0AC6B9C302CE}" destId="{388F0FA4-03B1-48DC-951C-A862BD9E3B26}" srcOrd="2" destOrd="0" parTransId="{13453075-28A7-42DC-B03C-59AD5398ACE4}" sibTransId="{C4FF13D3-2A68-4C20-99E7-61E34B026A3F}"/>
    <dgm:cxn modelId="{A44BE2D1-C1C2-4646-AF03-1C1237D040A1}" srcId="{8512755C-5F81-4E7B-812C-D133AE14A1AB}" destId="{BC1C3159-5875-47A0-B89E-EB5B8707ED07}" srcOrd="0" destOrd="0" parTransId="{DB3CE0DC-B56B-4626-AD88-0F81921A35A1}" sibTransId="{4DC35AFF-67F9-484C-B367-CFEDB5972042}"/>
    <dgm:cxn modelId="{90AB32F6-2C79-444C-8714-C802950476FA}" srcId="{1CC6EE36-E5F1-4EBE-B711-74B75CC227C8}" destId="{60D366DA-FA78-4CCF-8EE1-0AC6B9C302CE}" srcOrd="0" destOrd="0" parTransId="{168DB40D-9F7B-428A-8D73-8E79C227AC4B}" sibTransId="{3448D9C4-97F2-45F0-812A-BC25E4C94827}"/>
    <dgm:cxn modelId="{FE772A63-1A1B-46C8-9271-A6D20F740A24}" type="presParOf" srcId="{367EB3E5-81BD-41DB-A9F6-66FAC75D995A}" destId="{8A99AD78-C727-40BE-802B-D8788760A500}" srcOrd="0" destOrd="0" presId="urn:microsoft.com/office/officeart/2005/8/layout/hList1"/>
    <dgm:cxn modelId="{2CC1E6A8-EEFE-4343-B2F7-B3D503F911F7}" type="presParOf" srcId="{8A99AD78-C727-40BE-802B-D8788760A500}" destId="{8B4D492C-8416-4A73-9974-12DE654AC9C2}" srcOrd="0" destOrd="0" presId="urn:microsoft.com/office/officeart/2005/8/layout/hList1"/>
    <dgm:cxn modelId="{9BE3421F-A4E8-477E-A43E-EF275D086BEB}" type="presParOf" srcId="{8A99AD78-C727-40BE-802B-D8788760A500}" destId="{28A8B216-293F-43F6-A2B7-79585CDCCF6F}" srcOrd="1" destOrd="0" presId="urn:microsoft.com/office/officeart/2005/8/layout/hList1"/>
    <dgm:cxn modelId="{33F126F0-A1C5-4FA9-83E6-096E7840956D}" type="presParOf" srcId="{367EB3E5-81BD-41DB-A9F6-66FAC75D995A}" destId="{57F3D846-48FD-4268-ADA7-4E174661C89E}" srcOrd="1" destOrd="0" presId="urn:microsoft.com/office/officeart/2005/8/layout/hList1"/>
    <dgm:cxn modelId="{5E195A32-9264-470C-8894-50C13FE2CFEA}" type="presParOf" srcId="{367EB3E5-81BD-41DB-A9F6-66FAC75D995A}" destId="{D498CA4F-0357-40F5-BB13-E201D8FAA0B4}" srcOrd="2" destOrd="0" presId="urn:microsoft.com/office/officeart/2005/8/layout/hList1"/>
    <dgm:cxn modelId="{3585FD6E-1E5F-4D10-B3DF-158EDCD029D2}" type="presParOf" srcId="{D498CA4F-0357-40F5-BB13-E201D8FAA0B4}" destId="{6A881007-6B23-433B-96CE-F04A2A6A4B9D}" srcOrd="0" destOrd="0" presId="urn:microsoft.com/office/officeart/2005/8/layout/hList1"/>
    <dgm:cxn modelId="{7080256F-C572-441E-B6E7-D1DA27B1A5B5}" type="presParOf" srcId="{D498CA4F-0357-40F5-BB13-E201D8FAA0B4}" destId="{5D164055-F808-4002-AACF-052B4FA8BC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FD7C0-4DD4-4BC9-96A5-9324AE47401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8483B-0FC6-4C94-96E1-2007E4CC3B3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06F02-DF73-48D9-A635-743FE71A365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a:t>Deze PowerPoint is bedoeld om de challenge stap voor stap te begeleiden. </a:t>
          </a:r>
          <a:endParaRPr lang="en-US" sz="2500" kern="1200"/>
        </a:p>
      </dsp:txBody>
      <dsp:txXfrm>
        <a:off x="1435590" y="531"/>
        <a:ext cx="9080009" cy="1242935"/>
      </dsp:txXfrm>
    </dsp:sp>
    <dsp:sp modelId="{1EC7B1E6-46B7-475C-BB5B-ECC116EDCBC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01126-7844-48C8-A855-C9FCF25E142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AE3F9-822A-4C44-B63A-3E22C2E4D31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dirty="0"/>
            <a:t>In het notitieveld onder de dia’s staan aanwijzingen om de doorloop tijdens de stappen te begeleiden.</a:t>
          </a:r>
          <a:endParaRPr lang="en-US" sz="2500" kern="1200" dirty="0"/>
        </a:p>
      </dsp:txBody>
      <dsp:txXfrm>
        <a:off x="1435590" y="1554201"/>
        <a:ext cx="9080009" cy="1242935"/>
      </dsp:txXfrm>
    </dsp:sp>
    <dsp:sp modelId="{B8A99EFB-A4E4-49EB-BC9F-1E73565D4AF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D6551-228F-4AC8-A057-8097DB91FCC8}">
      <dsp:nvSpPr>
        <dsp:cNvPr id="0" name=""/>
        <dsp:cNvSpPr/>
      </dsp:nvSpPr>
      <dsp:spPr>
        <a:xfrm>
          <a:off x="375988" y="3387531"/>
          <a:ext cx="683614" cy="6836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67CA3-241A-4407-98C6-F596210582B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dirty="0"/>
            <a:t>Op </a:t>
          </a:r>
          <a:r>
            <a:rPr lang="nl-NL" sz="2500" kern="1200" dirty="0">
              <a:hlinkClick xmlns:r="http://schemas.openxmlformats.org/officeDocument/2006/relationships" r:id="rId5"/>
            </a:rPr>
            <a:t>www.han.nl/stuurkracht-challenge </a:t>
          </a:r>
          <a:r>
            <a:rPr lang="nl-NL" sz="2500" kern="1200" dirty="0"/>
            <a:t>staat een uitlegvideo die gebruikt kan worden ter inleiding van de </a:t>
          </a:r>
          <a:r>
            <a:rPr lang="nl-NL" sz="2500" kern="1200" dirty="0" err="1"/>
            <a:t>challenge</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C5FD-9B6A-4113-81B6-7D2D71F86968}">
      <dsp:nvSpPr>
        <dsp:cNvPr id="0" name=""/>
        <dsp:cNvSpPr/>
      </dsp:nvSpPr>
      <dsp:spPr>
        <a:xfrm>
          <a:off x="2044800" y="37627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E4647-5CEE-4BEE-9907-B92031C385E8}">
      <dsp:nvSpPr>
        <dsp:cNvPr id="0" name=""/>
        <dsp:cNvSpPr/>
      </dsp:nvSpPr>
      <dsp:spPr>
        <a:xfrm>
          <a:off x="2512800" y="844271"/>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F9381-4B89-4ABD-B422-BD97B769600A}">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Soms kom je uitdagende momenten tegen tijdens de opleiding</a:t>
          </a:r>
          <a:endParaRPr lang="en-US" sz="1500" kern="1200"/>
        </a:p>
      </dsp:txBody>
      <dsp:txXfrm>
        <a:off x="1342800" y="3256272"/>
        <a:ext cx="3600000" cy="720000"/>
      </dsp:txXfrm>
    </dsp:sp>
    <dsp:sp modelId="{81EF64E4-39CF-4BD7-A87D-CAA6B37BF4DA}">
      <dsp:nvSpPr>
        <dsp:cNvPr id="0" name=""/>
        <dsp:cNvSpPr/>
      </dsp:nvSpPr>
      <dsp:spPr>
        <a:xfrm>
          <a:off x="6274800" y="376271"/>
          <a:ext cx="2196000" cy="2196000"/>
        </a:xfrm>
        <a:prstGeom prst="ellipse">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dsp:style>
    </dsp:sp>
    <dsp:sp modelId="{5D68B577-5F25-4D1C-AC05-ED5BBF7DD15A}">
      <dsp:nvSpPr>
        <dsp:cNvPr id="0" name=""/>
        <dsp:cNvSpPr/>
      </dsp:nvSpPr>
      <dsp:spPr>
        <a:xfrm>
          <a:off x="6742800" y="844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89C13E-7EC7-44FF-B49A-87248C08868F}">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dirty="0"/>
            <a:t>Deze uitdaging helpt je om actie te ondernemen op deze uitdagende momenten</a:t>
          </a:r>
          <a:endParaRPr lang="en-US" sz="1500" kern="1200" dirty="0"/>
        </a:p>
      </dsp:txBody>
      <dsp:txXfrm>
        <a:off x="5572800" y="3256272"/>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0B9D-5733-4E5E-B464-3AC320F4D351}">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Stap 1: Wat is jouw uitdaging?</a:t>
          </a:r>
          <a:endParaRPr lang="en-US" sz="2100" kern="1200"/>
        </a:p>
      </dsp:txBody>
      <dsp:txXfrm>
        <a:off x="22940" y="22940"/>
        <a:ext cx="7160195" cy="737360"/>
      </dsp:txXfrm>
    </dsp:sp>
    <dsp:sp modelId="{68048F7D-4898-4D41-8447-CE68DAD244F8}">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Stap 2:  Welke kwaliteiten heb je nodig?</a:t>
          </a:r>
          <a:endParaRPr lang="en-US" sz="2100" kern="1200"/>
        </a:p>
      </dsp:txBody>
      <dsp:txXfrm>
        <a:off x="627587" y="914964"/>
        <a:ext cx="6937378" cy="737360"/>
      </dsp:txXfrm>
    </dsp:sp>
    <dsp:sp modelId="{52B2A91A-2529-4F56-937F-9614342914AF}">
      <dsp:nvSpPr>
        <dsp:cNvPr id="0" name=""/>
        <dsp:cNvSpPr/>
      </dsp:nvSpPr>
      <dsp:spPr>
        <a:xfrm>
          <a:off x="1209293" y="1784048"/>
          <a:ext cx="8097012" cy="78324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Stap 3:  Waar ben jij al sterk in? Wat wil je nog ontwikkelen?</a:t>
          </a:r>
          <a:endParaRPr lang="en-US" sz="2100" kern="1200"/>
        </a:p>
      </dsp:txBody>
      <dsp:txXfrm>
        <a:off x="1232233" y="1806988"/>
        <a:ext cx="6937378" cy="737360"/>
      </dsp:txXfrm>
    </dsp:sp>
    <dsp:sp modelId="{DFD8452A-F439-4153-A0AA-44CF73E43796}">
      <dsp:nvSpPr>
        <dsp:cNvPr id="0" name=""/>
        <dsp:cNvSpPr/>
      </dsp:nvSpPr>
      <dsp:spPr>
        <a:xfrm>
          <a:off x="1813940" y="2676072"/>
          <a:ext cx="8097012" cy="78324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Stap 4: Kies een actie en maak deze concreet</a:t>
          </a:r>
          <a:endParaRPr lang="en-US" sz="2100" kern="1200"/>
        </a:p>
      </dsp:txBody>
      <dsp:txXfrm>
        <a:off x="1836880" y="2699012"/>
        <a:ext cx="6937378" cy="737360"/>
      </dsp:txXfrm>
    </dsp:sp>
    <dsp:sp modelId="{91E694A9-3E85-4DE4-943C-0E71915EC4E9}">
      <dsp:nvSpPr>
        <dsp:cNvPr id="0" name=""/>
        <dsp:cNvSpPr/>
      </dsp:nvSpPr>
      <dsp:spPr>
        <a:xfrm>
          <a:off x="2418587" y="3568097"/>
          <a:ext cx="8097012" cy="78324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Stap 5: Kijk samen terug op de uitgevoerde acties</a:t>
          </a:r>
          <a:endParaRPr lang="en-US" sz="2100" kern="1200"/>
        </a:p>
      </dsp:txBody>
      <dsp:txXfrm>
        <a:off x="2441527" y="3591037"/>
        <a:ext cx="6937378" cy="737360"/>
      </dsp:txXfrm>
    </dsp:sp>
    <dsp:sp modelId="{7B0AD593-47C8-42A2-BE9F-264E5C1F4039}">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EBC65DCF-DF89-4102-B546-6E6649BE115B}">
      <dsp:nvSpPr>
        <dsp:cNvPr id="0" name=""/>
        <dsp:cNvSpPr/>
      </dsp:nvSpPr>
      <dsp:spPr>
        <a:xfrm>
          <a:off x="8192552"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F014BFB4-9FEE-402B-8112-D6CF0F73B31D}">
      <dsp:nvSpPr>
        <dsp:cNvPr id="0" name=""/>
        <dsp:cNvSpPr/>
      </dsp:nvSpPr>
      <dsp:spPr>
        <a:xfrm>
          <a:off x="8797199"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DB1E8618-D44B-48EE-B729-A6164F58640D}">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D492C-8416-4A73-9974-12DE654AC9C2}">
      <dsp:nvSpPr>
        <dsp:cNvPr id="0" name=""/>
        <dsp:cNvSpPr/>
      </dsp:nvSpPr>
      <dsp:spPr>
        <a:xfrm>
          <a:off x="51" y="203462"/>
          <a:ext cx="4913783" cy="102373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l-NL" sz="2800" kern="1200" dirty="0"/>
            <a:t>Elke student noteert voor zichzelf</a:t>
          </a:r>
          <a:endParaRPr lang="en-US" sz="2800" kern="1200" dirty="0"/>
        </a:p>
      </dsp:txBody>
      <dsp:txXfrm>
        <a:off x="51" y="203462"/>
        <a:ext cx="4913783" cy="1023733"/>
      </dsp:txXfrm>
    </dsp:sp>
    <dsp:sp modelId="{28A8B216-293F-43F6-A2B7-79585CDCCF6F}">
      <dsp:nvSpPr>
        <dsp:cNvPr id="0" name=""/>
        <dsp:cNvSpPr/>
      </dsp:nvSpPr>
      <dsp:spPr>
        <a:xfrm>
          <a:off x="51" y="1227195"/>
          <a:ext cx="4913783" cy="292067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nl-NL" sz="2800" kern="1200"/>
            <a:t>Welke actie ga ik uitvoeren?</a:t>
          </a:r>
          <a:endParaRPr lang="en-US" sz="2800" kern="1200"/>
        </a:p>
        <a:p>
          <a:pPr marL="285750" lvl="1" indent="-285750" algn="l" defTabSz="1244600">
            <a:lnSpc>
              <a:spcPct val="90000"/>
            </a:lnSpc>
            <a:spcBef>
              <a:spcPct val="0"/>
            </a:spcBef>
            <a:spcAft>
              <a:spcPct val="15000"/>
            </a:spcAft>
            <a:buChar char="•"/>
          </a:pPr>
          <a:r>
            <a:rPr lang="nl-NL" sz="2800" kern="1200"/>
            <a:t>Wat is de eerste stap die ik daarvoor nu moet gaan zetten?</a:t>
          </a:r>
          <a:endParaRPr lang="en-US" sz="2800" kern="1200"/>
        </a:p>
        <a:p>
          <a:pPr marL="285750" lvl="1" indent="-285750" algn="l" defTabSz="1244600">
            <a:lnSpc>
              <a:spcPct val="90000"/>
            </a:lnSpc>
            <a:spcBef>
              <a:spcPct val="0"/>
            </a:spcBef>
            <a:spcAft>
              <a:spcPct val="15000"/>
            </a:spcAft>
            <a:buChar char="•"/>
          </a:pPr>
          <a:r>
            <a:rPr lang="nl-NL" sz="2800" kern="1200"/>
            <a:t>Wat wil ik dat het mij gaat opleveren?</a:t>
          </a:r>
          <a:endParaRPr lang="en-US" sz="2800" kern="1200"/>
        </a:p>
      </dsp:txBody>
      <dsp:txXfrm>
        <a:off x="51" y="1227195"/>
        <a:ext cx="4913783" cy="2920679"/>
      </dsp:txXfrm>
    </dsp:sp>
    <dsp:sp modelId="{6A881007-6B23-433B-96CE-F04A2A6A4B9D}">
      <dsp:nvSpPr>
        <dsp:cNvPr id="0" name=""/>
        <dsp:cNvSpPr/>
      </dsp:nvSpPr>
      <dsp:spPr>
        <a:xfrm>
          <a:off x="5601764" y="203462"/>
          <a:ext cx="4913783" cy="1023733"/>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nl-NL" sz="2800" kern="1200" dirty="0"/>
            <a:t>Maak samen een afspraak</a:t>
          </a:r>
          <a:endParaRPr lang="en-US" sz="2800" kern="1200" dirty="0"/>
        </a:p>
      </dsp:txBody>
      <dsp:txXfrm>
        <a:off x="5601764" y="203462"/>
        <a:ext cx="4913783" cy="1023733"/>
      </dsp:txXfrm>
    </dsp:sp>
    <dsp:sp modelId="{5D164055-F808-4002-AACF-052B4FA8BC52}">
      <dsp:nvSpPr>
        <dsp:cNvPr id="0" name=""/>
        <dsp:cNvSpPr/>
      </dsp:nvSpPr>
      <dsp:spPr>
        <a:xfrm>
          <a:off x="5601764" y="1227195"/>
          <a:ext cx="4913783" cy="292067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nl-NL" sz="2800" kern="1200" dirty="0"/>
            <a:t>Wanneer ga je de uitgevoerde acties bespreken?</a:t>
          </a:r>
          <a:endParaRPr lang="en-US" sz="2800" kern="1200" dirty="0"/>
        </a:p>
      </dsp:txBody>
      <dsp:txXfrm>
        <a:off x="5601764" y="1227195"/>
        <a:ext cx="4913783" cy="29206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5AA347C-1CEC-4C6C-9129-36DA09B79035}" type="datetimeFigureOut">
              <a:rPr lang="nl-NL" smtClean="0"/>
              <a:t>26-8-2025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2E6BDE-9F95-4079-B399-728DA0D1AC02}" type="slidenum">
              <a:rPr lang="nl-NL" smtClean="0"/>
              <a:t>‹nr.›</a:t>
            </a:fld>
            <a:endParaRPr lang="nl-NL"/>
          </a:p>
        </p:txBody>
      </p:sp>
    </p:spTree>
    <p:extLst>
      <p:ext uri="{BB962C8B-B14F-4D97-AF65-F5344CB8AC3E}">
        <p14:creationId xmlns:p14="http://schemas.microsoft.com/office/powerpoint/2010/main" val="418923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In het notitieveld onder de dia’s staan 2 soorten tekst:</a:t>
            </a:r>
          </a:p>
          <a:p>
            <a:pPr marL="171450" indent="-171450">
              <a:buFont typeface="Arial" panose="020B0604020202020204" pitchFamily="34" charset="0"/>
              <a:buChar char="•"/>
            </a:pPr>
            <a:r>
              <a:rPr lang="nl-NL" i="1" dirty="0"/>
              <a:t>Cursief </a:t>
            </a:r>
            <a:r>
              <a:rPr lang="nl-NL" i="0" dirty="0"/>
              <a:t>staat de tekst die je letterlijk kunt uitspreken/gebruiken in je instructie</a:t>
            </a:r>
          </a:p>
          <a:p>
            <a:pPr marL="171450" indent="-171450">
              <a:buFont typeface="Arial" panose="020B0604020202020204" pitchFamily="34" charset="0"/>
              <a:buChar char="•"/>
            </a:pPr>
            <a:r>
              <a:rPr lang="nl-NL" i="0" dirty="0"/>
              <a:t>Daarnaast geven we toelichting over hoe je de instructie aan studenten kunt inrichten. Dat markeren we met </a:t>
            </a:r>
            <a:r>
              <a:rPr lang="nl-NL" b="1" i="0" dirty="0"/>
              <a:t>toelichting voor de docent:</a:t>
            </a:r>
            <a:endParaRPr lang="en-US" b="1" i="1"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1</a:t>
            </a:fld>
            <a:endParaRPr lang="nl-NL"/>
          </a:p>
        </p:txBody>
      </p:sp>
    </p:spTree>
    <p:extLst>
      <p:ext uri="{BB962C8B-B14F-4D97-AF65-F5344CB8AC3E}">
        <p14:creationId xmlns:p14="http://schemas.microsoft.com/office/powerpoint/2010/main" val="374880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b="1" dirty="0"/>
              <a:t>Toelichting voor docent: De instructie voor studenten zou er als volgt uit kunnen zien:</a:t>
            </a:r>
          </a:p>
          <a:p>
            <a:pPr lvl="0"/>
            <a:endParaRPr lang="nl-NL" dirty="0"/>
          </a:p>
          <a:p>
            <a:pPr lvl="0"/>
            <a:r>
              <a:rPr lang="nl-NL" i="1" dirty="0"/>
              <a:t>We gaan in twee- of drietallen werken. In ronde 1 gaat student 1 zijn actie concreet maken en stellen de anderen vragen vanuit de hulpkaarten (5-10 minuten)</a:t>
            </a:r>
          </a:p>
          <a:p>
            <a:pPr lvl="0"/>
            <a:endParaRPr lang="nl-NL" i="1" dirty="0"/>
          </a:p>
          <a:p>
            <a:pPr lvl="0"/>
            <a:r>
              <a:rPr lang="nl-NL" b="1" i="0" dirty="0"/>
              <a:t>Toelichting voor docent: Deze hulpkaarten staan op de volgende slide. Gebruik dia 19 om voor te doen wat de bedoeling is).</a:t>
            </a:r>
          </a:p>
          <a:p>
            <a:pPr lvl="0"/>
            <a:endParaRPr lang="en-US" i="1" dirty="0"/>
          </a:p>
          <a:p>
            <a:pPr lvl="0"/>
            <a:r>
              <a:rPr lang="nl-NL" i="1" dirty="0"/>
              <a:t>In ronde 2 (en 3) wisselen we de rollen om.</a:t>
            </a:r>
            <a:endParaRPr lang="en-US" i="1" dirty="0"/>
          </a:p>
          <a:p>
            <a:pPr lvl="0"/>
            <a:r>
              <a:rPr lang="nl-NL" i="1" dirty="0"/>
              <a:t>We bespreken dit gezamenlijk kort na met de hele groep.</a:t>
            </a:r>
            <a:endParaRPr lang="en-US" i="1" dirty="0"/>
          </a:p>
          <a:p>
            <a:endParaRPr lang="en-US"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18</a:t>
            </a:fld>
            <a:endParaRPr lang="nl-NL"/>
          </a:p>
        </p:txBody>
      </p:sp>
    </p:spTree>
    <p:extLst>
      <p:ext uri="{BB962C8B-B14F-4D97-AF65-F5344CB8AC3E}">
        <p14:creationId xmlns:p14="http://schemas.microsoft.com/office/powerpoint/2010/main" val="99799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Zoals je ziet zijn de hulpkaarten gebaseerd op de drie onderdelen van de definitie van stuurkracht. De hulpkaarten kunnen gebruikt worden om de actie op drie manieren concreet te maken:</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1. met vragen over doelen en route</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2. met vragen om de actie concreet te maken (denk aan de benodigde kwaliteiten en rollen)</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3. met vragen over hoe om te gaan met omgevingsfactoren</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Toelichting voor docent: Deze dia kun je gebruiken om te modellen hoe de hulpkaarten gebruikt kunnen worden.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Het meest effectief is om dit met een klein groepje voor te doen voor de hele klas.</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b="1"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Studenten gaan aan de slag in de groepjes. 1 student bespreekt de gekozen uitdaging, rol/kwaliteiten en actie(s), de andere studenten stellen vragen op basis van de hulpkaarten, zodat de actie concreet gemaakt wordt. </a:t>
            </a:r>
            <a:r>
              <a:rPr lang="nl-NL" b="1" dirty="0"/>
              <a:t>Als studenten zelf vragen verzinnen (buiten de hulpkaarten) is dit helemaal prima.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De rollen in de groepjes rouleren.</a:t>
            </a:r>
            <a:endParaRPr lang="nl-NL" b="1" dirty="0"/>
          </a:p>
          <a:p>
            <a:endParaRPr lang="nl-NL" b="1" dirty="0"/>
          </a:p>
          <a:p>
            <a:r>
              <a:rPr lang="nl-NL" b="1" dirty="0"/>
              <a:t>Het uiteindelijke doel is dat er een gesprek op gang komt om de actie zo concreet mogelijk te maken.</a:t>
            </a:r>
            <a:endParaRPr lang="en-US" b="1"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19</a:t>
            </a:fld>
            <a:endParaRPr lang="nl-NL"/>
          </a:p>
        </p:txBody>
      </p:sp>
    </p:spTree>
    <p:extLst>
      <p:ext uri="{BB962C8B-B14F-4D97-AF65-F5344CB8AC3E}">
        <p14:creationId xmlns:p14="http://schemas.microsoft.com/office/powerpoint/2010/main" val="264584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Toelichting voor docent: Je sluit de sessie af door studenten te vragen een aantal dingen voor zichzelf te noteren (zie hierboven) en een planning te maken. Tot slot maak je samen een afspraak met de studenten voor een evaluatiebijeenkomst waarin je gaat terugkijken op de uitgevoerde acties.</a:t>
            </a:r>
            <a:endParaRPr lang="en-US" b="1"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21</a:t>
            </a:fld>
            <a:endParaRPr lang="nl-NL"/>
          </a:p>
        </p:txBody>
      </p:sp>
    </p:spTree>
    <p:extLst>
      <p:ext uri="{BB962C8B-B14F-4D97-AF65-F5344CB8AC3E}">
        <p14:creationId xmlns:p14="http://schemas.microsoft.com/office/powerpoint/2010/main" val="169225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Toelichting voor docent: Tijdens deze evaluatiebijeenkomst is het vooral van belang om het te hebben over wat studenten geleerd hebben tijdens het uitvoeren van hun acties. Het niet (geheel) kunnen uitvoeren van een actie kan voor studenten ook een belangrijk leermoment zijn omdat studenten dan beter zicht krijgen op wat hen belemmert in hun stuurkracht. Het is essentieel om te waarderen dat het proberen uit te voeren van een actie ook al een belangrijke leerervaring is.</a:t>
            </a:r>
            <a:endParaRPr lang="en-US" b="1"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22</a:t>
            </a:fld>
            <a:endParaRPr lang="nl-NL"/>
          </a:p>
        </p:txBody>
      </p:sp>
    </p:spTree>
    <p:extLst>
      <p:ext uri="{BB962C8B-B14F-4D97-AF65-F5344CB8AC3E}">
        <p14:creationId xmlns:p14="http://schemas.microsoft.com/office/powerpoint/2010/main" val="11841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De definitie van agency die we gebruiken is: Agency is het vermogen om jezelf en je leerproces doelgericht te sturen en daarbij hulpbronnen uit je omgeving in te schakelen. </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Agency geven we in deze </a:t>
            </a:r>
            <a:r>
              <a:rPr lang="nl-NL" sz="1200" i="1" kern="1200" dirty="0" err="1">
                <a:solidFill>
                  <a:schemeClr val="tx1"/>
                </a:solidFill>
                <a:effectLst/>
                <a:latin typeface="+mn-lt"/>
                <a:ea typeface="+mn-ea"/>
                <a:cs typeface="+mn-cs"/>
              </a:rPr>
              <a:t>challenge</a:t>
            </a:r>
            <a:r>
              <a:rPr lang="nl-NL" sz="1200" i="1" kern="1200" dirty="0">
                <a:solidFill>
                  <a:schemeClr val="tx1"/>
                </a:solidFill>
                <a:effectLst/>
                <a:latin typeface="+mn-lt"/>
                <a:ea typeface="+mn-ea"/>
                <a:cs typeface="+mn-cs"/>
              </a:rPr>
              <a:t> de Nederlandse term stuurkracht, maar je kunt hierbij ook denken aan zelfregie; het regisseren of sturen van je leerproces.</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Stuurkracht is nodig om je leerproces te blijven sturen ook al wordt het even lastig en loop je tegen een uitdagend moment aan. Op zo’n moment is het van belang om actie te ondernemen, keuzes te maken en door te blijven leren. Maar hoe doe je dat? Dit spel kan je daarbij helpen.</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Wat stuurkracht nu precies inhoudt en welke factoren van invloed zijn, leggen we in de volgende slide uit met behulp van een visualisatie van een zeilboot.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solidFill>
                <a:srgbClr val="E50056"/>
              </a:solidFill>
            </a:endParaRPr>
          </a:p>
        </p:txBody>
      </p:sp>
      <p:sp>
        <p:nvSpPr>
          <p:cNvPr id="4" name="Slide Number Placeholder 3"/>
          <p:cNvSpPr>
            <a:spLocks noGrp="1"/>
          </p:cNvSpPr>
          <p:nvPr>
            <p:ph type="sldNum" sz="quarter" idx="5"/>
          </p:nvPr>
        </p:nvSpPr>
        <p:spPr/>
        <p:txBody>
          <a:bodyPr/>
          <a:lstStyle/>
          <a:p>
            <a:fld id="{E62E6BDE-9F95-4079-B399-728DA0D1AC02}" type="slidenum">
              <a:rPr lang="nl-NL" smtClean="0"/>
              <a:t>4</a:t>
            </a:fld>
            <a:endParaRPr lang="nl-NL"/>
          </a:p>
        </p:txBody>
      </p:sp>
    </p:spTree>
    <p:extLst>
      <p:ext uri="{BB962C8B-B14F-4D97-AF65-F5344CB8AC3E}">
        <p14:creationId xmlns:p14="http://schemas.microsoft.com/office/powerpoint/2010/main" val="4107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u="sng" kern="1200" dirty="0">
                <a:solidFill>
                  <a:schemeClr val="tx1"/>
                </a:solidFill>
                <a:effectLst/>
                <a:latin typeface="+mn-lt"/>
                <a:ea typeface="+mn-ea"/>
                <a:cs typeface="+mn-cs"/>
              </a:rPr>
              <a:t>Stuurkracht leggen we uit op basis van deze drie plaatjes:</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1. Stuurkracht is het vermogen om jezelf en je leerproces doelgericht te sturen door een doel en (leer)route te kiezen. Je bedenkt voor jezelf wat je wilt bereiken, visualiseert dat en maakt een plan. Tijdens het leren monitor je je leren door te checken of je je plan volgt en je doelen nog in zicht hebt. Na verloop van tijd reflecteer je op de effectiviteit van je leren: kan je de volgende keer (een volgende les/vak/module) op dezelfde manier leren of ga je het anders aanpakken? </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i="1"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Toelichting voor docent: In dit deel van de definitie sluiten we aan op de theorie van agency van </a:t>
            </a:r>
            <a:r>
              <a:rPr lang="nl-NL" sz="1200" b="1" i="0" kern="1200" dirty="0" err="1">
                <a:solidFill>
                  <a:schemeClr val="tx1"/>
                </a:solidFill>
                <a:effectLst/>
                <a:latin typeface="+mn-lt"/>
                <a:ea typeface="+mn-ea"/>
                <a:cs typeface="+mn-cs"/>
              </a:rPr>
              <a:t>Bandura</a:t>
            </a:r>
            <a:r>
              <a:rPr lang="nl-NL" sz="1200" b="1" i="0" kern="1200" dirty="0">
                <a:solidFill>
                  <a:schemeClr val="tx1"/>
                </a:solidFill>
                <a:effectLst/>
                <a:latin typeface="+mn-lt"/>
                <a:ea typeface="+mn-ea"/>
                <a:cs typeface="+mn-cs"/>
              </a:rPr>
              <a:t> (2006; 2018) en van professioneel leren / </a:t>
            </a:r>
            <a:r>
              <a:rPr lang="nl-NL" sz="1200" b="1" i="0" kern="1200" dirty="0" err="1">
                <a:solidFill>
                  <a:schemeClr val="tx1"/>
                </a:solidFill>
                <a:effectLst/>
                <a:latin typeface="+mn-lt"/>
                <a:ea typeface="+mn-ea"/>
                <a:cs typeface="+mn-cs"/>
              </a:rPr>
              <a:t>workplace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learning</a:t>
            </a:r>
            <a:r>
              <a:rPr lang="nl-NL" sz="1200" b="1" i="0" kern="1200" dirty="0">
                <a:solidFill>
                  <a:schemeClr val="tx1"/>
                </a:solidFill>
                <a:effectLst/>
                <a:latin typeface="+mn-lt"/>
                <a:ea typeface="+mn-ea"/>
                <a:cs typeface="+mn-cs"/>
              </a:rPr>
              <a:t> (bijvoorbeeld </a:t>
            </a:r>
            <a:r>
              <a:rPr lang="nl-NL" sz="1200" b="1" i="0" kern="1200" dirty="0" err="1">
                <a:solidFill>
                  <a:schemeClr val="tx1"/>
                </a:solidFill>
                <a:effectLst/>
                <a:latin typeface="+mn-lt"/>
                <a:ea typeface="+mn-ea"/>
                <a:cs typeface="+mn-cs"/>
              </a:rPr>
              <a:t>Etelapelto</a:t>
            </a:r>
            <a:r>
              <a:rPr lang="nl-NL" sz="1200" b="1" i="0" kern="1200" dirty="0">
                <a:solidFill>
                  <a:schemeClr val="tx1"/>
                </a:solidFill>
                <a:effectLst/>
                <a:latin typeface="+mn-lt"/>
                <a:ea typeface="+mn-ea"/>
                <a:cs typeface="+mn-cs"/>
              </a:rPr>
              <a:t> et al., 2013) </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2. Stuurkracht houdt ook in dat je je hulpbronnen uit jezelf en je omgeving in kunt schakelen. Het betreft geen individueel leerproces en het heeft altijd een wisselwerking met de leeromgeving. Het gaat hier over hulpbronnen uit jezelf zoals vertrouwen in je eigen leercapaciteit en kennis en vaardigheden en de motivatie om te leren. Ook gaat het om hulpbronnen uit je omgeving zoals steun van medestudenten en docenten </a:t>
            </a:r>
            <a:r>
              <a:rPr lang="nl-NL" sz="1200" i="0" kern="1200" dirty="0">
                <a:solidFill>
                  <a:schemeClr val="tx1"/>
                </a:solidFill>
                <a:effectLst/>
                <a:latin typeface="+mn-lt"/>
                <a:ea typeface="+mn-ea"/>
                <a:cs typeface="+mn-cs"/>
              </a:rPr>
              <a:t>(</a:t>
            </a:r>
            <a:r>
              <a:rPr lang="nl-NL" sz="1200" i="0" kern="1200" dirty="0" err="1">
                <a:solidFill>
                  <a:schemeClr val="tx1"/>
                </a:solidFill>
                <a:effectLst/>
                <a:latin typeface="+mn-lt"/>
                <a:ea typeface="+mn-ea"/>
                <a:cs typeface="+mn-cs"/>
              </a:rPr>
              <a:t>Jääskelä</a:t>
            </a:r>
            <a:r>
              <a:rPr lang="nl-NL" sz="1200" i="0" kern="1200" dirty="0">
                <a:solidFill>
                  <a:schemeClr val="tx1"/>
                </a:solidFill>
                <a:effectLst/>
                <a:latin typeface="+mn-lt"/>
                <a:ea typeface="+mn-ea"/>
                <a:cs typeface="+mn-cs"/>
              </a:rPr>
              <a:t> et al., 2017; </a:t>
            </a:r>
            <a:r>
              <a:rPr lang="nl-NL" sz="1200" i="0" kern="1200" dirty="0" err="1">
                <a:solidFill>
                  <a:schemeClr val="tx1"/>
                </a:solidFill>
                <a:effectLst/>
                <a:latin typeface="+mn-lt"/>
                <a:ea typeface="+mn-ea"/>
                <a:cs typeface="+mn-cs"/>
              </a:rPr>
              <a:t>Jääskelä</a:t>
            </a:r>
            <a:r>
              <a:rPr lang="nl-NL" sz="1200" i="0" kern="1200" dirty="0">
                <a:solidFill>
                  <a:schemeClr val="tx1"/>
                </a:solidFill>
                <a:effectLst/>
                <a:latin typeface="+mn-lt"/>
                <a:ea typeface="+mn-ea"/>
                <a:cs typeface="+mn-cs"/>
              </a:rPr>
              <a:t> et al., 2021; </a:t>
            </a:r>
            <a:r>
              <a:rPr lang="nl-NL" sz="1200" i="0" kern="1200" dirty="0" err="1">
                <a:solidFill>
                  <a:schemeClr val="tx1"/>
                </a:solidFill>
                <a:effectLst/>
                <a:latin typeface="+mn-lt"/>
                <a:ea typeface="+mn-ea"/>
                <a:cs typeface="+mn-cs"/>
              </a:rPr>
              <a:t>Bandura</a:t>
            </a:r>
            <a:r>
              <a:rPr lang="nl-NL" sz="1200" i="0" kern="1200" dirty="0">
                <a:solidFill>
                  <a:schemeClr val="tx1"/>
                </a:solidFill>
                <a:effectLst/>
                <a:latin typeface="+mn-lt"/>
                <a:ea typeface="+mn-ea"/>
                <a:cs typeface="+mn-cs"/>
              </a:rPr>
              <a:t>, 2006, Ryan &amp; </a:t>
            </a:r>
            <a:r>
              <a:rPr lang="nl-NL" sz="1200" i="0" kern="1200" dirty="0" err="1">
                <a:solidFill>
                  <a:schemeClr val="tx1"/>
                </a:solidFill>
                <a:effectLst/>
                <a:latin typeface="+mn-lt"/>
                <a:ea typeface="+mn-ea"/>
                <a:cs typeface="+mn-cs"/>
              </a:rPr>
              <a:t>Deci</a:t>
            </a:r>
            <a:r>
              <a:rPr lang="nl-NL" sz="1200" i="0" kern="1200" dirty="0">
                <a:solidFill>
                  <a:schemeClr val="tx1"/>
                </a:solidFill>
                <a:effectLst/>
                <a:latin typeface="+mn-lt"/>
                <a:ea typeface="+mn-ea"/>
                <a:cs typeface="+mn-cs"/>
              </a:rPr>
              <a:t>, 2020). </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3. Tenslotte gaat het erom dat je omgaat met omgevingsfactoren (tegen- of meewind) en met de ruimte die de leercontext je biedt in het sturen van je leerproces. Krijg je de ruimte om je leerdoelen en/of leeractiviteiten, toetsing, inhoud, materialen en begeleiding zelf te bepalen? En als dat mag, hoe pak je deze ruimte dan? </a:t>
            </a:r>
            <a:r>
              <a:rPr lang="nl-NL" sz="1200" i="0" kern="1200" dirty="0">
                <a:solidFill>
                  <a:schemeClr val="tx1"/>
                </a:solidFill>
                <a:effectLst/>
                <a:latin typeface="+mn-lt"/>
                <a:ea typeface="+mn-ea"/>
                <a:cs typeface="+mn-cs"/>
              </a:rPr>
              <a:t>(</a:t>
            </a:r>
            <a:r>
              <a:rPr lang="nl-NL" sz="1200" i="0" kern="1200" dirty="0" err="1">
                <a:solidFill>
                  <a:schemeClr val="tx1"/>
                </a:solidFill>
                <a:effectLst/>
                <a:latin typeface="+mn-lt"/>
                <a:ea typeface="+mn-ea"/>
                <a:cs typeface="+mn-cs"/>
              </a:rPr>
              <a:t>Jääskelä</a:t>
            </a:r>
            <a:r>
              <a:rPr lang="nl-NL" sz="1200" i="0" kern="1200" dirty="0">
                <a:solidFill>
                  <a:schemeClr val="tx1"/>
                </a:solidFill>
                <a:effectLst/>
                <a:latin typeface="+mn-lt"/>
                <a:ea typeface="+mn-ea"/>
                <a:cs typeface="+mn-cs"/>
              </a:rPr>
              <a:t> et al., 2017; </a:t>
            </a:r>
            <a:r>
              <a:rPr lang="nl-NL" sz="1200" i="0" kern="1200" dirty="0" err="1">
                <a:solidFill>
                  <a:schemeClr val="tx1"/>
                </a:solidFill>
                <a:effectLst/>
                <a:latin typeface="+mn-lt"/>
                <a:ea typeface="+mn-ea"/>
                <a:cs typeface="+mn-cs"/>
              </a:rPr>
              <a:t>Jääskelä</a:t>
            </a:r>
            <a:r>
              <a:rPr lang="nl-NL" sz="1200" i="0" kern="1200" dirty="0">
                <a:solidFill>
                  <a:schemeClr val="tx1"/>
                </a:solidFill>
                <a:effectLst/>
                <a:latin typeface="+mn-lt"/>
                <a:ea typeface="+mn-ea"/>
                <a:cs typeface="+mn-cs"/>
              </a:rPr>
              <a:t> et al., 2021; Jossberger et al., 2010; Van </a:t>
            </a:r>
            <a:r>
              <a:rPr lang="nl-NL" sz="1200" i="0" kern="1200" dirty="0" err="1">
                <a:solidFill>
                  <a:schemeClr val="tx1"/>
                </a:solidFill>
                <a:effectLst/>
                <a:latin typeface="+mn-lt"/>
                <a:ea typeface="+mn-ea"/>
                <a:cs typeface="+mn-cs"/>
              </a:rPr>
              <a:t>Halem</a:t>
            </a:r>
            <a:r>
              <a:rPr lang="nl-NL" sz="1200" i="0" kern="1200" dirty="0">
                <a:solidFill>
                  <a:schemeClr val="tx1"/>
                </a:solidFill>
                <a:effectLst/>
                <a:latin typeface="+mn-lt"/>
                <a:ea typeface="+mn-ea"/>
                <a:cs typeface="+mn-cs"/>
              </a:rPr>
              <a:t>, 2022). </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Toelichting voor docent: Met de uitleg van stuurkracht op basis van deze drie onderdelen willen we duidelijk maken dat stuurkracht niet een eigenschap is die een student wel of niet heeft, maar ook niet uitsluitend een eigenschap is van een context. Stuurkracht wordt mogelijk gemaakt door een combinatie van persoonlijke kenmerken en contextkenmerken.</a:t>
            </a:r>
          </a:p>
          <a:p>
            <a:endParaRPr lang="en-US"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5</a:t>
            </a:fld>
            <a:endParaRPr lang="nl-NL"/>
          </a:p>
        </p:txBody>
      </p:sp>
    </p:spTree>
    <p:extLst>
      <p:ext uri="{BB962C8B-B14F-4D97-AF65-F5344CB8AC3E}">
        <p14:creationId xmlns:p14="http://schemas.microsoft.com/office/powerpoint/2010/main" val="348321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Toelichting voor docent: Vaak hebben studenten behoefte om te weten wat er in de doosjes zit. Met deze dia kun je vast de inhoud van de doosjes introduceren zonder dat dat de aandacht afleidt. Het is (vaak) praktisch om de doosjes pas uit te delen tijdens stap 4.</a:t>
            </a:r>
            <a:endParaRPr lang="en-US" b="1"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7</a:t>
            </a:fld>
            <a:endParaRPr lang="nl-NL"/>
          </a:p>
        </p:txBody>
      </p:sp>
    </p:spTree>
    <p:extLst>
      <p:ext uri="{BB962C8B-B14F-4D97-AF65-F5344CB8AC3E}">
        <p14:creationId xmlns:p14="http://schemas.microsoft.com/office/powerpoint/2010/main" val="9003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9</a:t>
            </a:fld>
            <a:endParaRPr lang="nl-NL"/>
          </a:p>
        </p:txBody>
      </p:sp>
    </p:spTree>
    <p:extLst>
      <p:ext uri="{BB962C8B-B14F-4D97-AF65-F5344CB8AC3E}">
        <p14:creationId xmlns:p14="http://schemas.microsoft.com/office/powerpoint/2010/main" val="158108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Zoals hiervoor uitgelegd, is stuurkracht nodig om je leerproces te blijven sturen, ook als je aanloopt tegen een uitdagend moment. Op zo’n moment is het van belang om actie te ondernemen, keuzes te maken en door te blijven leren. Maar hoe doe je dat? Daar gaan we in dit spel stap voor stap op in.</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Toelichting voor docent: Stap 1 is om een concreet uitdagend moment uit je opleiding te bedenken, waarmee je in deze </a:t>
            </a:r>
            <a:r>
              <a:rPr lang="nl-NL" sz="1200" b="1" kern="1200" dirty="0" err="1">
                <a:solidFill>
                  <a:schemeClr val="tx1"/>
                </a:solidFill>
                <a:effectLst/>
                <a:latin typeface="+mn-lt"/>
                <a:ea typeface="+mn-ea"/>
                <a:cs typeface="+mn-cs"/>
              </a:rPr>
              <a:t>challenge</a:t>
            </a:r>
            <a:r>
              <a:rPr lang="nl-NL" sz="1200" b="1" kern="1200" dirty="0">
                <a:solidFill>
                  <a:schemeClr val="tx1"/>
                </a:solidFill>
                <a:effectLst/>
                <a:latin typeface="+mn-lt"/>
                <a:ea typeface="+mn-ea"/>
                <a:cs typeface="+mn-cs"/>
              </a:rPr>
              <a:t> aan de slag gaat…. </a:t>
            </a:r>
            <a:r>
              <a:rPr lang="nl-NL" b="1" dirty="0"/>
              <a:t>Laat de studenten zelf nadenken over een uitdagende moment dat ze nu ervaren in hun studie.</a:t>
            </a:r>
          </a:p>
          <a:p>
            <a:endParaRPr lang="nl-NL" b="1" dirty="0"/>
          </a:p>
          <a:p>
            <a:r>
              <a:rPr lang="nl-NL" b="1" dirty="0"/>
              <a:t>Eventueel geef je zelf een klassikaal voorbeeld waarop je de studenten vraagt te reageren. </a:t>
            </a:r>
          </a:p>
          <a:p>
            <a:endParaRPr lang="nl-NL" b="1" dirty="0"/>
          </a:p>
          <a:p>
            <a:r>
              <a:rPr lang="nl-NL" b="1" dirty="0"/>
              <a:t>Check aan het einde van deze stap of elke student een uitdagend moment gekozen heeft. Dat hoeft niet een voor een, maar kan ook in een leergesprek gebeuren: </a:t>
            </a:r>
          </a:p>
          <a:p>
            <a:endParaRPr lang="nl-NL" b="1" dirty="0"/>
          </a:p>
          <a:p>
            <a:r>
              <a:rPr lang="nl-NL" b="0" i="1" dirty="0"/>
              <a:t>Welk moment heb jij gekozen? Wie herkent dit moment (iedereen die dit herkent staat op)? Waarom is dit voor jou een uitdagend moment? Etc.</a:t>
            </a:r>
          </a:p>
          <a:p>
            <a:endParaRPr lang="en-US"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11</a:t>
            </a:fld>
            <a:endParaRPr lang="nl-NL"/>
          </a:p>
        </p:txBody>
      </p:sp>
    </p:spTree>
    <p:extLst>
      <p:ext uri="{BB962C8B-B14F-4D97-AF65-F5344CB8AC3E}">
        <p14:creationId xmlns:p14="http://schemas.microsoft.com/office/powerpoint/2010/main" val="220909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E891-6500-EE07-EB0E-A96D759EBA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AD23F8-E4D2-959C-9727-950DBCD1A6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24FC2E-58A5-692F-1E8F-EC03C25E4D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Nu je je uitdagende moment hebt bedacht, gaan we aan de slag met stap 2: bepalen welke kwaliteiten je (nodig) hebt om met deze uitdaging om te gaan.</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Zoals uitgelegd, gaat stuurkracht erom dat je kwaliteiten van jezelf in kan zetten, zoals je doelen bepalen, een plan bedenken, monitoren van je leren, reflecteren, maar ook steun van anderen kan vragen.</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Deze kwaliteiten hebben we gegroepeerd in vijf rollen. Je ziet hier deze vijf rollen met steeds 6 bijbehorende kwaliteiten. Bespreek de rollen en kwaliteiten klassikaal, zo mogelijk met een voorbeeld en laat ze het daarna in tweetallen verkennen op basis van hun eigen uitdagende moment</a:t>
            </a:r>
          </a:p>
          <a:p>
            <a:endParaRPr lang="nl-NL" dirty="0"/>
          </a:p>
          <a:p>
            <a:r>
              <a:rPr lang="nl-NL" b="1" dirty="0"/>
              <a:t>Toelichting voor docent: Het is belangrijk dat studenten zien uit welke kwaliteiten ze kunnen kiezen, dat kan door deze dia op het scherm maar mogelijk kunnen ze ook de rollenkaarten uit het doosje gebruiken.</a:t>
            </a:r>
            <a:endParaRPr lang="en-US" b="1" dirty="0"/>
          </a:p>
        </p:txBody>
      </p:sp>
      <p:sp>
        <p:nvSpPr>
          <p:cNvPr id="4" name="Tijdelijke aanduiding voor dianummer 3">
            <a:extLst>
              <a:ext uri="{FF2B5EF4-FFF2-40B4-BE49-F238E27FC236}">
                <a16:creationId xmlns:a16="http://schemas.microsoft.com/office/drawing/2014/main" id="{88F475F4-E4EE-6340-FCE3-5A0EA28E6531}"/>
              </a:ext>
            </a:extLst>
          </p:cNvPr>
          <p:cNvSpPr>
            <a:spLocks noGrp="1"/>
          </p:cNvSpPr>
          <p:nvPr>
            <p:ph type="sldNum" sz="quarter" idx="5"/>
          </p:nvPr>
        </p:nvSpPr>
        <p:spPr/>
        <p:txBody>
          <a:bodyPr/>
          <a:lstStyle/>
          <a:p>
            <a:fld id="{E62E6BDE-9F95-4079-B399-728DA0D1AC02}" type="slidenum">
              <a:rPr lang="nl-NL" smtClean="0"/>
              <a:t>13</a:t>
            </a:fld>
            <a:endParaRPr lang="nl-NL"/>
          </a:p>
        </p:txBody>
      </p:sp>
    </p:spTree>
    <p:extLst>
      <p:ext uri="{BB962C8B-B14F-4D97-AF65-F5344CB8AC3E}">
        <p14:creationId xmlns:p14="http://schemas.microsoft.com/office/powerpoint/2010/main" val="342367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E7C1-B69F-07FD-9060-388AB81056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1627A8-396F-82DB-9468-1A23064EB1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D943E3-B8D9-F3B4-DE9E-A91A27364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In deze stap maken we de rollen en kwaliteiten concreet op basis van het eigen uitdagende moment en twee vragen:</a:t>
            </a:r>
            <a:br>
              <a:rPr lang="nl-NL" sz="1200" i="1" kern="1200" dirty="0">
                <a:solidFill>
                  <a:schemeClr val="tx1"/>
                </a:solidFill>
                <a:effectLst/>
                <a:latin typeface="+mn-lt"/>
                <a:ea typeface="+mn-ea"/>
                <a:cs typeface="+mn-cs"/>
              </a:rPr>
            </a:b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1. Welk kwaliteiten en rol(</a:t>
            </a:r>
            <a:r>
              <a:rPr lang="nl-NL" sz="1200" i="1" kern="1200" dirty="0" err="1">
                <a:solidFill>
                  <a:schemeClr val="tx1"/>
                </a:solidFill>
                <a:effectLst/>
                <a:latin typeface="+mn-lt"/>
                <a:ea typeface="+mn-ea"/>
                <a:cs typeface="+mn-cs"/>
              </a:rPr>
              <a:t>len</a:t>
            </a:r>
            <a:r>
              <a:rPr lang="nl-NL" sz="1200" i="1" kern="1200" dirty="0">
                <a:solidFill>
                  <a:schemeClr val="tx1"/>
                </a:solidFill>
                <a:effectLst/>
                <a:latin typeface="+mn-lt"/>
                <a:ea typeface="+mn-ea"/>
                <a:cs typeface="+mn-cs"/>
              </a:rPr>
              <a:t>) heb jij al en kunnen van pas komen in dit uitdagende moment en hoe/waarom?</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2. Welke kwaliteiten en (rol) mis jij nog en zou je nog kunnen ontwikkelen om </a:t>
            </a:r>
            <a:r>
              <a:rPr lang="nl-NL" sz="1200" i="1" kern="1200" dirty="0" err="1">
                <a:solidFill>
                  <a:schemeClr val="tx1"/>
                </a:solidFill>
                <a:effectLst/>
                <a:latin typeface="+mn-lt"/>
                <a:ea typeface="+mn-ea"/>
                <a:cs typeface="+mn-cs"/>
              </a:rPr>
              <a:t>om</a:t>
            </a:r>
            <a:r>
              <a:rPr lang="nl-NL" sz="1200" i="1" kern="1200" dirty="0">
                <a:solidFill>
                  <a:schemeClr val="tx1"/>
                </a:solidFill>
                <a:effectLst/>
                <a:latin typeface="+mn-lt"/>
                <a:ea typeface="+mn-ea"/>
                <a:cs typeface="+mn-cs"/>
              </a:rPr>
              <a:t> te kunnen gaan met het uitdagende moment?</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Toelichting voor docent: Studenten bedenken dit voor zichzelf. 1 of 2 voorbeelden van studenten worden klassikaal besproken.</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Bespreek dit kort met de hele groep na.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Het is belangrijk dat studenten zien uit welke rollen ze kunnen kiezen, dat kan door deze dia op het scherm maar mogelijk kunnen ze ook de rollenkaarten uit het doosje gebruiken.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p:txBody>
      </p:sp>
      <p:sp>
        <p:nvSpPr>
          <p:cNvPr id="4" name="Tijdelijke aanduiding voor dianummer 3">
            <a:extLst>
              <a:ext uri="{FF2B5EF4-FFF2-40B4-BE49-F238E27FC236}">
                <a16:creationId xmlns:a16="http://schemas.microsoft.com/office/drawing/2014/main" id="{44AB747B-911E-6B6E-EE71-F61D343F0BDE}"/>
              </a:ext>
            </a:extLst>
          </p:cNvPr>
          <p:cNvSpPr>
            <a:spLocks noGrp="1"/>
          </p:cNvSpPr>
          <p:nvPr>
            <p:ph type="sldNum" sz="quarter" idx="5"/>
          </p:nvPr>
        </p:nvSpPr>
        <p:spPr/>
        <p:txBody>
          <a:bodyPr/>
          <a:lstStyle/>
          <a:p>
            <a:fld id="{E62E6BDE-9F95-4079-B399-728DA0D1AC02}" type="slidenum">
              <a:rPr lang="nl-NL" smtClean="0"/>
              <a:t>15</a:t>
            </a:fld>
            <a:endParaRPr lang="nl-NL"/>
          </a:p>
        </p:txBody>
      </p:sp>
    </p:spTree>
    <p:extLst>
      <p:ext uri="{BB962C8B-B14F-4D97-AF65-F5344CB8AC3E}">
        <p14:creationId xmlns:p14="http://schemas.microsoft.com/office/powerpoint/2010/main" val="29038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Nu je je uitdagende moment weet en de kwaliteiten/rollen die je hebt en mist om hiermee om te gaan, gaan we actie ondernemen. Dat doen we met de actiekaarten.</a:t>
            </a:r>
          </a:p>
          <a:p>
            <a:endParaRPr lang="nl-NL" sz="1200" kern="1200" dirty="0">
              <a:solidFill>
                <a:schemeClr val="tx1"/>
              </a:solidFill>
              <a:effectLst/>
              <a:latin typeface="+mn-lt"/>
              <a:ea typeface="+mn-ea"/>
              <a:cs typeface="+mn-cs"/>
            </a:endParaRPr>
          </a:p>
          <a:p>
            <a:r>
              <a:rPr lang="nl-NL" b="1" dirty="0"/>
              <a:t>Toelichting voor docent: Laat aan studenten zien met behulp van de materialen dat bij elke rol een set actiekaarten past.</a:t>
            </a:r>
          </a:p>
          <a:p>
            <a:r>
              <a:rPr lang="nl-NL" b="1" dirty="0"/>
              <a:t>Doe voor aan de groep hoe je een actie kiest en hardop bespreekt wat wel of niet passend bij je is. </a:t>
            </a:r>
            <a:r>
              <a:rPr lang="nl-NL" b="1" i="0" dirty="0"/>
              <a:t>Vaak is in twee- of drietallen het meest efficiënt bij deze stap.</a:t>
            </a:r>
            <a:endParaRPr lang="en-US" b="1" i="0" dirty="0"/>
          </a:p>
        </p:txBody>
      </p:sp>
      <p:sp>
        <p:nvSpPr>
          <p:cNvPr id="4" name="Tijdelijke aanduiding voor dianummer 3"/>
          <p:cNvSpPr>
            <a:spLocks noGrp="1"/>
          </p:cNvSpPr>
          <p:nvPr>
            <p:ph type="sldNum" sz="quarter" idx="5"/>
          </p:nvPr>
        </p:nvSpPr>
        <p:spPr/>
        <p:txBody>
          <a:bodyPr/>
          <a:lstStyle/>
          <a:p>
            <a:fld id="{E62E6BDE-9F95-4079-B399-728DA0D1AC02}" type="slidenum">
              <a:rPr lang="nl-NL" smtClean="0"/>
              <a:t>17</a:t>
            </a:fld>
            <a:endParaRPr lang="nl-NL"/>
          </a:p>
        </p:txBody>
      </p:sp>
    </p:spTree>
    <p:extLst>
      <p:ext uri="{BB962C8B-B14F-4D97-AF65-F5344CB8AC3E}">
        <p14:creationId xmlns:p14="http://schemas.microsoft.com/office/powerpoint/2010/main" val="331539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BE74C-CDC8-3ED5-1E87-4E4DDF9AFC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8190EEA-C62D-D2BA-4074-4080E852F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E620C84-41DE-1045-BE76-02890910EC90}"/>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D3F3423C-6C1C-24BA-DE6B-0D550CEBDA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560BE2-E94F-1429-A7B3-83556BEBE263}"/>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56783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57764-3785-8968-20F7-58E3757817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30E3B80-E7A6-2A28-3060-E0E0D13E3C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83A30C-32D8-C89A-3401-F27395F82838}"/>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F02D2BAA-C3D9-9CF1-A07C-2D93DF296B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BBDB1E-D30F-00F2-C29C-5A2CBF5217BE}"/>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270517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98D3C4B-D03D-4421-0756-E9061C75C2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93AE03F-F3E7-8A19-E67B-28729AB199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776680-CD3A-6C1D-0C3B-710CC1F5318C}"/>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2A4A5DE6-3C56-5128-509D-E50CCF5815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055E3F-6130-AC94-FEDB-55186126D574}"/>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36097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E1DE8-3A30-E77B-7A38-DD70F85220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0D9CE84-FACA-360F-6980-B2943CBD69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013F04-69F7-40BB-E686-2F8AA10842FB}"/>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BE07E411-53E2-F940-8FC3-D223384F43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986A07-D23C-BE2F-2DF4-85C136D7BDE7}"/>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1249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1A8A5-B3DC-031F-940D-32966182D67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9A551DE-A9F5-5335-B648-82114E2BA0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615DEC-1E89-C33A-344D-6CE2750D2BA4}"/>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67F207BE-0DB6-EF7B-EF83-206830E35C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944683-6E22-05D0-91AC-BA081781EDA8}"/>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7601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96798-04B2-6C0C-8DE1-F7D9AA00AF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2B294C-405F-AE49-0EB6-9DC97945783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25F898-9144-24A7-4231-48EC4B48B56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1971C0-A831-F0BD-4039-9C902075220A}"/>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C7D238ED-DC4C-9EA2-E122-F24F80DDA2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1B186C-CC3B-2D12-2ECF-055831B110BD}"/>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50575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D53F-6A1A-3F2A-B593-55712352EC4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91DB520-4EB5-232C-F756-C44CB5351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B2BC644-9AFF-F429-1E2F-5D3E5E1C273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D49FEEB-B2A8-961A-1687-7B0E2ED57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677A024-A02E-B530-BE52-87A5FC4FBA6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E89A211-7FD6-0B1A-E9BC-0F24071B3269}"/>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8" name="Tijdelijke aanduiding voor voettekst 7">
            <a:extLst>
              <a:ext uri="{FF2B5EF4-FFF2-40B4-BE49-F238E27FC236}">
                <a16:creationId xmlns:a16="http://schemas.microsoft.com/office/drawing/2014/main" id="{C8FF6255-8F0C-DEDB-094A-3B98662852E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3F18AB9-BDD3-998C-EB62-B680A30C0EFC}"/>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39687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6D01E-194F-0DA5-145C-6E22EA1B6C6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DB78AA-7C16-1152-DFD1-F1C3CBE27FC5}"/>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4" name="Tijdelijke aanduiding voor voettekst 3">
            <a:extLst>
              <a:ext uri="{FF2B5EF4-FFF2-40B4-BE49-F238E27FC236}">
                <a16:creationId xmlns:a16="http://schemas.microsoft.com/office/drawing/2014/main" id="{BD2FF6F9-C910-103E-FC03-0B01FCD0685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F6689A-52BC-63AD-855C-2F755885D5BD}"/>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119711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7191C0A-2994-F8E9-C72A-EC7909377949}"/>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3" name="Tijdelijke aanduiding voor voettekst 2">
            <a:extLst>
              <a:ext uri="{FF2B5EF4-FFF2-40B4-BE49-F238E27FC236}">
                <a16:creationId xmlns:a16="http://schemas.microsoft.com/office/drawing/2014/main" id="{3E10B772-C865-D1C6-DFA0-CBC144E570C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CA34A0F-268A-8A5E-AB07-F7F7A5314842}"/>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403852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DBA0C-3FAB-45A9-7051-4E6748CA42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078A94-78D9-202D-0686-FEE13157C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4AF9F1C-5C86-C44D-7C9F-38B791DD4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5E35B6C-E13B-42CD-167B-368F3D849D72}"/>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07A10E5C-EF09-633A-A382-6FA4D1EC7A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A2ED58-FA56-11C4-E104-FB6F237654BF}"/>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5146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AFD68-0391-2536-DC96-AE8839DA8B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ADBC37-E3D9-2211-C6D3-3FD8B3D69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4BCAD93-3D57-E596-062A-69E04695B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BCF0FFC-F05A-1EB8-CF6F-3799A31EAB66}"/>
              </a:ext>
            </a:extLst>
          </p:cNvPr>
          <p:cNvSpPr>
            <a:spLocks noGrp="1"/>
          </p:cNvSpPr>
          <p:nvPr>
            <p:ph type="dt" sz="half" idx="10"/>
          </p:nvPr>
        </p:nvSpPr>
        <p:spPr/>
        <p:txBody>
          <a:bodyPr/>
          <a:lstStyle/>
          <a:p>
            <a:fld id="{0F9181F8-F856-430E-898D-EF03F3384438}"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DE24A44A-7317-1F8F-52A4-9C701C0E4D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724152-198C-46D9-96F8-62BB68184460}"/>
              </a:ext>
            </a:extLst>
          </p:cNvPr>
          <p:cNvSpPr>
            <a:spLocks noGrp="1"/>
          </p:cNvSpPr>
          <p:nvPr>
            <p:ph type="sldNum" sz="quarter" idx="12"/>
          </p:nvPr>
        </p:nvSpPr>
        <p:spPr/>
        <p:txBody>
          <a:bodyPr/>
          <a:lstStyle/>
          <a:p>
            <a:fld id="{F66586A1-A8DD-46F8-86F5-E53A3EBFB4F0}" type="slidenum">
              <a:rPr lang="nl-NL" smtClean="0"/>
              <a:t>‹nr.›</a:t>
            </a:fld>
            <a:endParaRPr lang="nl-NL"/>
          </a:p>
        </p:txBody>
      </p:sp>
    </p:spTree>
    <p:extLst>
      <p:ext uri="{BB962C8B-B14F-4D97-AF65-F5344CB8AC3E}">
        <p14:creationId xmlns:p14="http://schemas.microsoft.com/office/powerpoint/2010/main" val="324432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8FBD9A-9CAD-06B6-0D5A-90036DDF0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5698C1-0DDE-310E-3ACC-DBEBBD444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1BA5F7-9570-2689-026D-6475324EE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9181F8-F856-430E-898D-EF03F3384438}"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7E9C453E-4B39-BD94-0C94-28EFD50FD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B9A5106-1374-7A95-9D57-0A24DB14F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6586A1-A8DD-46F8-86F5-E53A3EBFB4F0}" type="slidenum">
              <a:rPr lang="nl-NL" smtClean="0"/>
              <a:t>‹nr.›</a:t>
            </a:fld>
            <a:endParaRPr lang="nl-NL"/>
          </a:p>
        </p:txBody>
      </p:sp>
    </p:spTree>
    <p:extLst>
      <p:ext uri="{BB962C8B-B14F-4D97-AF65-F5344CB8AC3E}">
        <p14:creationId xmlns:p14="http://schemas.microsoft.com/office/powerpoint/2010/main" val="200212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21.png"/><Relationship Id="rId10" Type="http://schemas.openxmlformats.org/officeDocument/2006/relationships/image" Target="../media/image36.png"/><Relationship Id="rId4" Type="http://schemas.openxmlformats.org/officeDocument/2006/relationships/image" Target="../media/image2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han.nl/stuurkracht-challen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2AD37-00C1-7ACE-E1C7-2C4852867227}"/>
              </a:ext>
            </a:extLst>
          </p:cNvPr>
          <p:cNvSpPr>
            <a:spLocks noGrp="1"/>
          </p:cNvSpPr>
          <p:nvPr>
            <p:ph type="title"/>
          </p:nvPr>
        </p:nvSpPr>
        <p:spPr/>
        <p:txBody>
          <a:bodyPr/>
          <a:lstStyle/>
          <a:p>
            <a:r>
              <a:rPr lang="nl-NL" dirty="0"/>
              <a:t>Instructie voor begeleiders</a:t>
            </a:r>
            <a:endParaRPr lang="en-US" dirty="0"/>
          </a:p>
        </p:txBody>
      </p:sp>
      <p:graphicFrame>
        <p:nvGraphicFramePr>
          <p:cNvPr id="5" name="Tijdelijke aanduiding voor inhoud 2">
            <a:extLst>
              <a:ext uri="{FF2B5EF4-FFF2-40B4-BE49-F238E27FC236}">
                <a16:creationId xmlns:a16="http://schemas.microsoft.com/office/drawing/2014/main" id="{AF05DD5B-8A2C-74C7-AA0A-CE7757FDC042}"/>
              </a:ext>
            </a:extLst>
          </p:cNvPr>
          <p:cNvGraphicFramePr>
            <a:graphicFrameLocks noGrp="1"/>
          </p:cNvGraphicFramePr>
          <p:nvPr>
            <p:ph idx="1"/>
            <p:extLst>
              <p:ext uri="{D42A27DB-BD31-4B8C-83A1-F6EECF244321}">
                <p14:modId xmlns:p14="http://schemas.microsoft.com/office/powerpoint/2010/main" val="38214591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55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66125464-CE40-3AFA-34B8-C1C5D735BD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5B4718-27CB-DA24-506A-F65B031FE270}"/>
              </a:ext>
            </a:extLst>
          </p:cNvPr>
          <p:cNvSpPr>
            <a:spLocks noGrp="1"/>
          </p:cNvSpPr>
          <p:nvPr>
            <p:ph type="title"/>
          </p:nvPr>
        </p:nvSpPr>
        <p:spPr>
          <a:xfrm>
            <a:off x="1571160" y="2766218"/>
            <a:ext cx="9049679" cy="1325563"/>
          </a:xfrm>
        </p:spPr>
        <p:txBody>
          <a:bodyPr>
            <a:normAutofit fontScale="90000"/>
          </a:bodyPr>
          <a:lstStyle/>
          <a:p>
            <a:pPr algn="ctr"/>
            <a:r>
              <a:rPr lang="nl-NL" sz="6000" dirty="0"/>
              <a:t>Stap 1: </a:t>
            </a:r>
            <a:br>
              <a:rPr lang="nl-NL" sz="6000" dirty="0"/>
            </a:br>
            <a:br>
              <a:rPr lang="nl-NL" sz="6000" dirty="0"/>
            </a:br>
            <a:r>
              <a:rPr lang="nl-NL" sz="6000" dirty="0"/>
              <a:t>Wat is jouw uitdaging?</a:t>
            </a:r>
            <a:br>
              <a:rPr lang="nl-NL" dirty="0"/>
            </a:br>
            <a:endParaRPr lang="en-US" dirty="0"/>
          </a:p>
        </p:txBody>
      </p:sp>
    </p:spTree>
    <p:extLst>
      <p:ext uri="{BB962C8B-B14F-4D97-AF65-F5344CB8AC3E}">
        <p14:creationId xmlns:p14="http://schemas.microsoft.com/office/powerpoint/2010/main" val="202811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49">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0EAE8B-B598-9288-ED0D-7ABBFA53A880}"/>
              </a:ext>
            </a:extLst>
          </p:cNvPr>
          <p:cNvSpPr>
            <a:spLocks noGrp="1"/>
          </p:cNvSpPr>
          <p:nvPr>
            <p:ph type="title"/>
          </p:nvPr>
        </p:nvSpPr>
        <p:spPr>
          <a:xfrm>
            <a:off x="614677" y="603504"/>
            <a:ext cx="10872216" cy="1527048"/>
          </a:xfrm>
        </p:spPr>
        <p:txBody>
          <a:bodyPr anchor="b">
            <a:normAutofit/>
          </a:bodyPr>
          <a:lstStyle/>
          <a:p>
            <a:pPr marL="0" indent="0">
              <a:buNone/>
            </a:pPr>
            <a:r>
              <a:rPr lang="nl-NL" b="1" dirty="0"/>
              <a:t>Nadenken over een uitdagend moment in de opleiding </a:t>
            </a:r>
          </a:p>
        </p:txBody>
      </p:sp>
      <p:pic>
        <p:nvPicPr>
          <p:cNvPr id="1026" name="Picture 2" descr="Je eerste stagedag als (toekomstige) leerkracht – Meesters van de Pabo">
            <a:extLst>
              <a:ext uri="{FF2B5EF4-FFF2-40B4-BE49-F238E27FC236}">
                <a16:creationId xmlns:a16="http://schemas.microsoft.com/office/drawing/2014/main" id="{AE5DA56E-F4F3-0F64-605E-72F698863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25" r="763" b="-1"/>
          <a:stretch/>
        </p:blipFill>
        <p:spPr bwMode="auto">
          <a:xfrm>
            <a:off x="614678" y="2441274"/>
            <a:ext cx="5173647" cy="366930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656DE35F-841D-8FE6-09D7-70EF83D20645}"/>
              </a:ext>
            </a:extLst>
          </p:cNvPr>
          <p:cNvSpPr>
            <a:spLocks noGrp="1"/>
          </p:cNvSpPr>
          <p:nvPr>
            <p:ph idx="1"/>
          </p:nvPr>
        </p:nvSpPr>
        <p:spPr>
          <a:xfrm>
            <a:off x="6096000" y="2441273"/>
            <a:ext cx="5385816" cy="3817942"/>
          </a:xfrm>
        </p:spPr>
        <p:txBody>
          <a:bodyPr anchor="t">
            <a:normAutofit/>
          </a:bodyPr>
          <a:lstStyle/>
          <a:p>
            <a:pPr marL="0" indent="0">
              <a:buNone/>
            </a:pPr>
            <a:r>
              <a:rPr lang="nl-NL" sz="1800" noProof="0" dirty="0"/>
              <a:t>Denk samen na over de vraag: </a:t>
            </a:r>
            <a:r>
              <a:rPr lang="nl-NL" sz="1800" b="1" noProof="0" dirty="0"/>
              <a:t>Wat zijn uitdagende momenten in jullie opleiding?</a:t>
            </a:r>
          </a:p>
          <a:p>
            <a:pPr marL="0" indent="0">
              <a:buNone/>
            </a:pPr>
            <a:endParaRPr lang="nl-NL" sz="1800" noProof="0" dirty="0"/>
          </a:p>
          <a:p>
            <a:pPr marL="0" indent="0">
              <a:buNone/>
            </a:pPr>
            <a:r>
              <a:rPr lang="nl-NL" sz="1800" i="1" noProof="0" dirty="0"/>
              <a:t>Een moment waarop je misschien denkt: ‘Oh, nu weet ik het even niet’</a:t>
            </a:r>
          </a:p>
          <a:p>
            <a:pPr marL="0" indent="0">
              <a:buNone/>
            </a:pPr>
            <a:r>
              <a:rPr lang="nl-NL" sz="1800" i="1" noProof="0" dirty="0"/>
              <a:t>Bijvoorbeeld: samenwerken in een nieuwe groep, leren voor een tentamen, etc.</a:t>
            </a:r>
          </a:p>
          <a:p>
            <a:pPr marL="0" indent="0">
              <a:buNone/>
            </a:pPr>
            <a:endParaRPr lang="nl-NL" sz="1800" noProof="0" dirty="0"/>
          </a:p>
          <a:p>
            <a:pPr marL="0" indent="0">
              <a:buNone/>
            </a:pPr>
            <a:r>
              <a:rPr lang="nl-NL" sz="1800" noProof="0" dirty="0"/>
              <a:t>Zorg ervoor dat iedereen een uitdagend moment in zijn hoofd heeft.</a:t>
            </a:r>
          </a:p>
          <a:p>
            <a:endParaRPr lang="en-US" sz="1800" dirty="0"/>
          </a:p>
        </p:txBody>
      </p:sp>
    </p:spTree>
    <p:extLst>
      <p:ext uri="{BB962C8B-B14F-4D97-AF65-F5344CB8AC3E}">
        <p14:creationId xmlns:p14="http://schemas.microsoft.com/office/powerpoint/2010/main" val="362001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7B6730D0-C381-CB58-B3FE-B07677CDDD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F07FBB-1B2C-ADF1-1269-B444D50C9446}"/>
              </a:ext>
            </a:extLst>
          </p:cNvPr>
          <p:cNvSpPr>
            <a:spLocks noGrp="1"/>
          </p:cNvSpPr>
          <p:nvPr>
            <p:ph type="title"/>
          </p:nvPr>
        </p:nvSpPr>
        <p:spPr>
          <a:xfrm>
            <a:off x="380419" y="2766218"/>
            <a:ext cx="11721094" cy="1325563"/>
          </a:xfrm>
        </p:spPr>
        <p:txBody>
          <a:bodyPr>
            <a:normAutofit fontScale="90000"/>
          </a:bodyPr>
          <a:lstStyle/>
          <a:p>
            <a:pPr algn="ctr"/>
            <a:r>
              <a:rPr lang="nl-NL" sz="6000" dirty="0"/>
              <a:t>Stap 2:</a:t>
            </a:r>
            <a:br>
              <a:rPr lang="nl-NL" sz="6000" dirty="0"/>
            </a:br>
            <a:br>
              <a:rPr lang="nl-NL" sz="6000" dirty="0"/>
            </a:br>
            <a:r>
              <a:rPr lang="nl-NL" sz="6000" dirty="0"/>
              <a:t>Welke kwaliteiten heb je nodig?</a:t>
            </a:r>
            <a:br>
              <a:rPr lang="nl-NL" sz="6000" dirty="0"/>
            </a:br>
            <a:br>
              <a:rPr lang="nl-NL" dirty="0"/>
            </a:br>
            <a:endParaRPr lang="en-US" dirty="0"/>
          </a:p>
        </p:txBody>
      </p:sp>
    </p:spTree>
    <p:extLst>
      <p:ext uri="{BB962C8B-B14F-4D97-AF65-F5344CB8AC3E}">
        <p14:creationId xmlns:p14="http://schemas.microsoft.com/office/powerpoint/2010/main" val="377205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117F1A-8D91-4A0C-0B7B-9796B2AF4744}"/>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2FAF8BC-0CF4-3F7C-B5A9-05D4E56CD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9A4E09-7076-BF35-391F-C9DA8875BF27}"/>
              </a:ext>
            </a:extLst>
          </p:cNvPr>
          <p:cNvSpPr>
            <a:spLocks noGrp="1"/>
          </p:cNvSpPr>
          <p:nvPr>
            <p:ph type="title"/>
          </p:nvPr>
        </p:nvSpPr>
        <p:spPr>
          <a:xfrm>
            <a:off x="823998" y="242586"/>
            <a:ext cx="10515600" cy="912651"/>
          </a:xfrm>
        </p:spPr>
        <p:txBody>
          <a:bodyPr vert="horz" lIns="91440" tIns="45720" rIns="91440" bIns="45720" rtlCol="0" anchor="ctr">
            <a:noAutofit/>
          </a:bodyPr>
          <a:lstStyle/>
          <a:p>
            <a:pPr algn="ctr"/>
            <a:r>
              <a:rPr lang="nl-NL" sz="2400" b="1" dirty="0"/>
              <a:t>Introductie van de 5 stuurkrachtrollen en hun kwaliteiten. </a:t>
            </a:r>
            <a:br>
              <a:rPr lang="nl-NL" sz="2400" b="1" dirty="0"/>
            </a:br>
            <a:r>
              <a:rPr lang="nl-NL" sz="2400" b="1" dirty="0"/>
              <a:t>Welke kwaliteiten zijn nodig om met de uitdagende momenten om te gaan?</a:t>
            </a:r>
            <a:endParaRPr lang="en-US" sz="2400" b="1" kern="1200" dirty="0">
              <a:solidFill>
                <a:schemeClr val="tx1"/>
              </a:solidFill>
              <a:latin typeface="+mj-lt"/>
              <a:ea typeface="+mj-ea"/>
              <a:cs typeface="+mj-cs"/>
            </a:endParaRPr>
          </a:p>
        </p:txBody>
      </p:sp>
      <p:pic>
        <p:nvPicPr>
          <p:cNvPr id="5" name="Tijdelijke aanduiding voor inhoud 4" descr="Afbeelding met Menselijk gezicht, Tekenfilm, Animatie, illustratie&#10;&#10;Automatisch gegenereerde beschrijving">
            <a:extLst>
              <a:ext uri="{FF2B5EF4-FFF2-40B4-BE49-F238E27FC236}">
                <a16:creationId xmlns:a16="http://schemas.microsoft.com/office/drawing/2014/main" id="{9C215267-0568-A411-8508-FA7F76D1A7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633" r="11883" b="-1"/>
          <a:stretch/>
        </p:blipFill>
        <p:spPr>
          <a:xfrm>
            <a:off x="348513" y="1605282"/>
            <a:ext cx="1682754" cy="2077651"/>
          </a:xfrm>
          <a:prstGeom prst="rect">
            <a:avLst/>
          </a:prstGeom>
        </p:spPr>
      </p:pic>
      <p:pic>
        <p:nvPicPr>
          <p:cNvPr id="7" name="Afbeelding 6" descr="Afbeelding met persoon, kleding, Menselijk gezicht, Nadenken&#10;&#10;Automatisch gegenereerde beschrijving">
            <a:extLst>
              <a:ext uri="{FF2B5EF4-FFF2-40B4-BE49-F238E27FC236}">
                <a16:creationId xmlns:a16="http://schemas.microsoft.com/office/drawing/2014/main" id="{C956E250-3A50-B87A-2D9B-69955B6ABF1C}"/>
              </a:ext>
            </a:extLst>
          </p:cNvPr>
          <p:cNvPicPr>
            <a:picLocks noChangeAspect="1"/>
          </p:cNvPicPr>
          <p:nvPr/>
        </p:nvPicPr>
        <p:blipFill>
          <a:blip r:embed="rId4">
            <a:extLst>
              <a:ext uri="{28A0092B-C50C-407E-A947-70E740481C1C}">
                <a14:useLocalDpi xmlns:a14="http://schemas.microsoft.com/office/drawing/2010/main" val="0"/>
              </a:ext>
            </a:extLst>
          </a:blip>
          <a:srcRect l="25383" r="3133" b="-1"/>
          <a:stretch/>
        </p:blipFill>
        <p:spPr>
          <a:xfrm>
            <a:off x="2685868" y="1621448"/>
            <a:ext cx="1682754" cy="2077651"/>
          </a:xfrm>
          <a:prstGeom prst="rect">
            <a:avLst/>
          </a:prstGeom>
        </p:spPr>
      </p:pic>
      <p:pic>
        <p:nvPicPr>
          <p:cNvPr id="9" name="Afbeelding 8" descr="Afbeelding met kleding, persoon, schoeisel, meubels&#10;&#10;Automatisch gegenereerde beschrijving">
            <a:extLst>
              <a:ext uri="{FF2B5EF4-FFF2-40B4-BE49-F238E27FC236}">
                <a16:creationId xmlns:a16="http://schemas.microsoft.com/office/drawing/2014/main" id="{FCAD3B12-7054-0A36-7FA1-E0BC3CC0DC31}"/>
              </a:ext>
            </a:extLst>
          </p:cNvPr>
          <p:cNvPicPr>
            <a:picLocks noChangeAspect="1"/>
          </p:cNvPicPr>
          <p:nvPr/>
        </p:nvPicPr>
        <p:blipFill>
          <a:blip r:embed="rId5">
            <a:extLst>
              <a:ext uri="{28A0092B-C50C-407E-A947-70E740481C1C}">
                <a14:useLocalDpi xmlns:a14="http://schemas.microsoft.com/office/drawing/2010/main" val="0"/>
              </a:ext>
            </a:extLst>
          </a:blip>
          <a:srcRect l="9451" r="19065" b="-1"/>
          <a:stretch/>
        </p:blipFill>
        <p:spPr>
          <a:xfrm>
            <a:off x="4872056" y="1621447"/>
            <a:ext cx="1732436" cy="2077651"/>
          </a:xfrm>
          <a:prstGeom prst="rect">
            <a:avLst/>
          </a:prstGeom>
        </p:spPr>
      </p:pic>
      <p:pic>
        <p:nvPicPr>
          <p:cNvPr id="13" name="Afbeelding 12" descr="Afbeelding met kleding, overdekt, persoon, Kantoorgebouw&#10;&#10;Automatisch gegenereerde beschrijving">
            <a:extLst>
              <a:ext uri="{FF2B5EF4-FFF2-40B4-BE49-F238E27FC236}">
                <a16:creationId xmlns:a16="http://schemas.microsoft.com/office/drawing/2014/main" id="{5D4CB6DD-E348-4647-01FC-8803D0C7E1BE}"/>
              </a:ext>
            </a:extLst>
          </p:cNvPr>
          <p:cNvPicPr>
            <a:picLocks noChangeAspect="1"/>
          </p:cNvPicPr>
          <p:nvPr/>
        </p:nvPicPr>
        <p:blipFill>
          <a:blip r:embed="rId6">
            <a:extLst>
              <a:ext uri="{28A0092B-C50C-407E-A947-70E740481C1C}">
                <a14:useLocalDpi xmlns:a14="http://schemas.microsoft.com/office/drawing/2010/main" val="0"/>
              </a:ext>
            </a:extLst>
          </a:blip>
          <a:srcRect l="2260" r="26256" b="-1"/>
          <a:stretch/>
        </p:blipFill>
        <p:spPr>
          <a:xfrm>
            <a:off x="7204599" y="1621448"/>
            <a:ext cx="1746559" cy="2077652"/>
          </a:xfrm>
          <a:prstGeom prst="rect">
            <a:avLst/>
          </a:prstGeom>
        </p:spPr>
      </p:pic>
      <p:pic>
        <p:nvPicPr>
          <p:cNvPr id="11" name="Afbeelding 10" descr="Afbeelding met persoon, kleding, person, Menselijk gezicht&#10;&#10;Automatisch gegenereerde beschrijving">
            <a:extLst>
              <a:ext uri="{FF2B5EF4-FFF2-40B4-BE49-F238E27FC236}">
                <a16:creationId xmlns:a16="http://schemas.microsoft.com/office/drawing/2014/main" id="{A81FDAC5-FF87-E6A0-BC3F-0E61796DF3FE}"/>
              </a:ext>
            </a:extLst>
          </p:cNvPr>
          <p:cNvPicPr>
            <a:picLocks noChangeAspect="1"/>
          </p:cNvPicPr>
          <p:nvPr/>
        </p:nvPicPr>
        <p:blipFill>
          <a:blip r:embed="rId7">
            <a:extLst>
              <a:ext uri="{28A0092B-C50C-407E-A947-70E740481C1C}">
                <a14:useLocalDpi xmlns:a14="http://schemas.microsoft.com/office/drawing/2010/main" val="0"/>
              </a:ext>
            </a:extLst>
          </a:blip>
          <a:srcRect l="14644" r="13872" b="-1"/>
          <a:stretch/>
        </p:blipFill>
        <p:spPr>
          <a:xfrm>
            <a:off x="9632298" y="1621447"/>
            <a:ext cx="1707300" cy="2077652"/>
          </a:xfrm>
          <a:prstGeom prst="rect">
            <a:avLst/>
          </a:prstGeom>
        </p:spPr>
      </p:pic>
      <p:sp>
        <p:nvSpPr>
          <p:cNvPr id="14" name="Tekstvak 13">
            <a:extLst>
              <a:ext uri="{FF2B5EF4-FFF2-40B4-BE49-F238E27FC236}">
                <a16:creationId xmlns:a16="http://schemas.microsoft.com/office/drawing/2014/main" id="{4C98CBD6-F0A0-BB50-810A-65767E0E7F6B}"/>
              </a:ext>
            </a:extLst>
          </p:cNvPr>
          <p:cNvSpPr txBox="1"/>
          <p:nvPr/>
        </p:nvSpPr>
        <p:spPr>
          <a:xfrm>
            <a:off x="348513" y="1176958"/>
            <a:ext cx="1682754" cy="369332"/>
          </a:xfrm>
          <a:prstGeom prst="rect">
            <a:avLst/>
          </a:prstGeom>
          <a:noFill/>
        </p:spPr>
        <p:txBody>
          <a:bodyPr wrap="square" rtlCol="0">
            <a:spAutoFit/>
          </a:bodyPr>
          <a:lstStyle/>
          <a:p>
            <a:pPr algn="ctr"/>
            <a:r>
              <a:rPr lang="nl-NL" dirty="0"/>
              <a:t>De bestuurder</a:t>
            </a:r>
            <a:endParaRPr lang="en-US" dirty="0"/>
          </a:p>
        </p:txBody>
      </p:sp>
      <p:sp>
        <p:nvSpPr>
          <p:cNvPr id="15" name="Tekstvak 14">
            <a:extLst>
              <a:ext uri="{FF2B5EF4-FFF2-40B4-BE49-F238E27FC236}">
                <a16:creationId xmlns:a16="http://schemas.microsoft.com/office/drawing/2014/main" id="{B91010CA-F8D5-0CC0-EA1B-1E7A68CDC5F6}"/>
              </a:ext>
            </a:extLst>
          </p:cNvPr>
          <p:cNvSpPr txBox="1"/>
          <p:nvPr/>
        </p:nvSpPr>
        <p:spPr>
          <a:xfrm>
            <a:off x="2685868" y="1235950"/>
            <a:ext cx="1682754" cy="369332"/>
          </a:xfrm>
          <a:prstGeom prst="rect">
            <a:avLst/>
          </a:prstGeom>
          <a:noFill/>
        </p:spPr>
        <p:txBody>
          <a:bodyPr wrap="square" rtlCol="0">
            <a:spAutoFit/>
          </a:bodyPr>
          <a:lstStyle/>
          <a:p>
            <a:pPr algn="ctr"/>
            <a:r>
              <a:rPr lang="nl-NL" dirty="0"/>
              <a:t>De denker</a:t>
            </a:r>
            <a:endParaRPr lang="en-US" dirty="0"/>
          </a:p>
        </p:txBody>
      </p:sp>
      <p:sp>
        <p:nvSpPr>
          <p:cNvPr id="16" name="Tekstvak 15">
            <a:extLst>
              <a:ext uri="{FF2B5EF4-FFF2-40B4-BE49-F238E27FC236}">
                <a16:creationId xmlns:a16="http://schemas.microsoft.com/office/drawing/2014/main" id="{FFC50513-5CB9-F6FE-BE54-2EB3104DE8F0}"/>
              </a:ext>
            </a:extLst>
          </p:cNvPr>
          <p:cNvSpPr txBox="1"/>
          <p:nvPr/>
        </p:nvSpPr>
        <p:spPr>
          <a:xfrm>
            <a:off x="4870222" y="1238275"/>
            <a:ext cx="1732436" cy="369332"/>
          </a:xfrm>
          <a:prstGeom prst="rect">
            <a:avLst/>
          </a:prstGeom>
          <a:noFill/>
        </p:spPr>
        <p:txBody>
          <a:bodyPr wrap="square" rtlCol="0">
            <a:spAutoFit/>
          </a:bodyPr>
          <a:lstStyle/>
          <a:p>
            <a:pPr algn="ctr"/>
            <a:r>
              <a:rPr lang="nl-NL" dirty="0"/>
              <a:t>De ondernemer</a:t>
            </a:r>
            <a:endParaRPr lang="en-US" dirty="0"/>
          </a:p>
        </p:txBody>
      </p:sp>
      <p:sp>
        <p:nvSpPr>
          <p:cNvPr id="17" name="Tekstvak 16">
            <a:extLst>
              <a:ext uri="{FF2B5EF4-FFF2-40B4-BE49-F238E27FC236}">
                <a16:creationId xmlns:a16="http://schemas.microsoft.com/office/drawing/2014/main" id="{869E2B8B-2A3B-C644-65FE-038EF58A7C5B}"/>
              </a:ext>
            </a:extLst>
          </p:cNvPr>
          <p:cNvSpPr txBox="1"/>
          <p:nvPr/>
        </p:nvSpPr>
        <p:spPr>
          <a:xfrm>
            <a:off x="7204600" y="1232380"/>
            <a:ext cx="1746558" cy="369332"/>
          </a:xfrm>
          <a:prstGeom prst="rect">
            <a:avLst/>
          </a:prstGeom>
          <a:noFill/>
        </p:spPr>
        <p:txBody>
          <a:bodyPr wrap="square" rtlCol="0">
            <a:spAutoFit/>
          </a:bodyPr>
          <a:lstStyle/>
          <a:p>
            <a:pPr algn="ctr"/>
            <a:r>
              <a:rPr lang="nl-NL" dirty="0"/>
              <a:t>De uitzoeker</a:t>
            </a:r>
            <a:endParaRPr lang="en-US" dirty="0"/>
          </a:p>
        </p:txBody>
      </p:sp>
      <p:sp>
        <p:nvSpPr>
          <p:cNvPr id="19" name="Tekstvak 18">
            <a:extLst>
              <a:ext uri="{FF2B5EF4-FFF2-40B4-BE49-F238E27FC236}">
                <a16:creationId xmlns:a16="http://schemas.microsoft.com/office/drawing/2014/main" id="{0FE7EC79-4FB3-B498-A997-D23908613B44}"/>
              </a:ext>
            </a:extLst>
          </p:cNvPr>
          <p:cNvSpPr txBox="1"/>
          <p:nvPr/>
        </p:nvSpPr>
        <p:spPr>
          <a:xfrm>
            <a:off x="9632298" y="1232380"/>
            <a:ext cx="1707300" cy="369332"/>
          </a:xfrm>
          <a:prstGeom prst="rect">
            <a:avLst/>
          </a:prstGeom>
          <a:noFill/>
        </p:spPr>
        <p:txBody>
          <a:bodyPr wrap="square" rtlCol="0">
            <a:spAutoFit/>
          </a:bodyPr>
          <a:lstStyle/>
          <a:p>
            <a:pPr algn="ctr"/>
            <a:r>
              <a:rPr lang="nl-NL" dirty="0"/>
              <a:t>De verbinder</a:t>
            </a:r>
            <a:endParaRPr lang="en-US" dirty="0"/>
          </a:p>
        </p:txBody>
      </p:sp>
      <p:pic>
        <p:nvPicPr>
          <p:cNvPr id="4" name="Afbeelding 3">
            <a:extLst>
              <a:ext uri="{FF2B5EF4-FFF2-40B4-BE49-F238E27FC236}">
                <a16:creationId xmlns:a16="http://schemas.microsoft.com/office/drawing/2014/main" id="{C4CF5AA8-E3D5-26F5-A4C8-FDD5AC30C1E4}"/>
              </a:ext>
            </a:extLst>
          </p:cNvPr>
          <p:cNvPicPr>
            <a:picLocks noChangeAspect="1"/>
          </p:cNvPicPr>
          <p:nvPr/>
        </p:nvPicPr>
        <p:blipFill>
          <a:blip r:embed="rId8"/>
          <a:stretch>
            <a:fillRect/>
          </a:stretch>
        </p:blipFill>
        <p:spPr>
          <a:xfrm>
            <a:off x="348513" y="3682933"/>
            <a:ext cx="1685732" cy="2501653"/>
          </a:xfrm>
          <a:prstGeom prst="rect">
            <a:avLst/>
          </a:prstGeom>
        </p:spPr>
      </p:pic>
      <p:pic>
        <p:nvPicPr>
          <p:cNvPr id="8" name="Afbeelding 7">
            <a:extLst>
              <a:ext uri="{FF2B5EF4-FFF2-40B4-BE49-F238E27FC236}">
                <a16:creationId xmlns:a16="http://schemas.microsoft.com/office/drawing/2014/main" id="{948D8518-1DA8-B5B4-BB7B-6B8F5CA0BBC9}"/>
              </a:ext>
            </a:extLst>
          </p:cNvPr>
          <p:cNvPicPr>
            <a:picLocks noChangeAspect="1"/>
          </p:cNvPicPr>
          <p:nvPr/>
        </p:nvPicPr>
        <p:blipFill>
          <a:blip r:embed="rId9"/>
          <a:stretch>
            <a:fillRect/>
          </a:stretch>
        </p:blipFill>
        <p:spPr>
          <a:xfrm>
            <a:off x="9632298" y="3701098"/>
            <a:ext cx="1707300" cy="2478682"/>
          </a:xfrm>
          <a:prstGeom prst="rect">
            <a:avLst/>
          </a:prstGeom>
        </p:spPr>
      </p:pic>
      <p:pic>
        <p:nvPicPr>
          <p:cNvPr id="12" name="Afbeelding 11">
            <a:extLst>
              <a:ext uri="{FF2B5EF4-FFF2-40B4-BE49-F238E27FC236}">
                <a16:creationId xmlns:a16="http://schemas.microsoft.com/office/drawing/2014/main" id="{C58B1E4D-A7B8-3318-8D7F-A28CA2F290AE}"/>
              </a:ext>
            </a:extLst>
          </p:cNvPr>
          <p:cNvPicPr>
            <a:picLocks noChangeAspect="1"/>
          </p:cNvPicPr>
          <p:nvPr/>
        </p:nvPicPr>
        <p:blipFill>
          <a:blip r:embed="rId10"/>
          <a:stretch>
            <a:fillRect/>
          </a:stretch>
        </p:blipFill>
        <p:spPr>
          <a:xfrm>
            <a:off x="2685868" y="3696774"/>
            <a:ext cx="1682754" cy="2487812"/>
          </a:xfrm>
          <a:prstGeom prst="rect">
            <a:avLst/>
          </a:prstGeom>
        </p:spPr>
      </p:pic>
      <p:pic>
        <p:nvPicPr>
          <p:cNvPr id="22" name="Afbeelding 21">
            <a:extLst>
              <a:ext uri="{FF2B5EF4-FFF2-40B4-BE49-F238E27FC236}">
                <a16:creationId xmlns:a16="http://schemas.microsoft.com/office/drawing/2014/main" id="{01551E6C-4308-43F1-B429-A0B9CDB641D7}"/>
              </a:ext>
            </a:extLst>
          </p:cNvPr>
          <p:cNvPicPr>
            <a:picLocks noChangeAspect="1"/>
          </p:cNvPicPr>
          <p:nvPr/>
        </p:nvPicPr>
        <p:blipFill>
          <a:blip r:embed="rId11"/>
          <a:stretch>
            <a:fillRect/>
          </a:stretch>
        </p:blipFill>
        <p:spPr>
          <a:xfrm>
            <a:off x="4870221" y="3691966"/>
            <a:ext cx="1733927" cy="2487813"/>
          </a:xfrm>
          <a:prstGeom prst="rect">
            <a:avLst/>
          </a:prstGeom>
        </p:spPr>
      </p:pic>
      <p:pic>
        <p:nvPicPr>
          <p:cNvPr id="24" name="Afbeelding 23">
            <a:extLst>
              <a:ext uri="{FF2B5EF4-FFF2-40B4-BE49-F238E27FC236}">
                <a16:creationId xmlns:a16="http://schemas.microsoft.com/office/drawing/2014/main" id="{A6D5D963-4706-DF9B-316F-7519A93D2291}"/>
              </a:ext>
            </a:extLst>
          </p:cNvPr>
          <p:cNvPicPr>
            <a:picLocks noChangeAspect="1"/>
          </p:cNvPicPr>
          <p:nvPr/>
        </p:nvPicPr>
        <p:blipFill>
          <a:blip r:embed="rId12"/>
          <a:stretch>
            <a:fillRect/>
          </a:stretch>
        </p:blipFill>
        <p:spPr>
          <a:xfrm>
            <a:off x="7197789" y="3701610"/>
            <a:ext cx="1753369" cy="2487812"/>
          </a:xfrm>
          <a:prstGeom prst="rect">
            <a:avLst/>
          </a:prstGeom>
        </p:spPr>
      </p:pic>
    </p:spTree>
    <p:extLst>
      <p:ext uri="{BB962C8B-B14F-4D97-AF65-F5344CB8AC3E}">
        <p14:creationId xmlns:p14="http://schemas.microsoft.com/office/powerpoint/2010/main" val="43580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01687750-B5B9-B68D-FF7C-F215B6FD68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DF000-7ED1-2A33-97AA-DFBC2B0AC29E}"/>
              </a:ext>
            </a:extLst>
          </p:cNvPr>
          <p:cNvSpPr>
            <a:spLocks noGrp="1"/>
          </p:cNvSpPr>
          <p:nvPr>
            <p:ph type="title"/>
          </p:nvPr>
        </p:nvSpPr>
        <p:spPr>
          <a:xfrm>
            <a:off x="1571160" y="2766218"/>
            <a:ext cx="9049679" cy="1325563"/>
          </a:xfrm>
        </p:spPr>
        <p:txBody>
          <a:bodyPr>
            <a:normAutofit fontScale="90000"/>
          </a:bodyPr>
          <a:lstStyle/>
          <a:p>
            <a:pPr algn="ctr"/>
            <a:r>
              <a:rPr lang="nl-NL" sz="6000" dirty="0"/>
              <a:t>Stap 3:</a:t>
            </a:r>
            <a:br>
              <a:rPr lang="nl-NL" sz="6000" dirty="0"/>
            </a:br>
            <a:r>
              <a:rPr lang="nl-NL" sz="6000" dirty="0"/>
              <a:t> </a:t>
            </a:r>
            <a:br>
              <a:rPr lang="nl-NL" sz="6000" dirty="0"/>
            </a:br>
            <a:r>
              <a:rPr lang="nl-NL" sz="6000" dirty="0"/>
              <a:t>Waar ben jij al sterk in? </a:t>
            </a:r>
            <a:br>
              <a:rPr lang="nl-NL" sz="6000" dirty="0"/>
            </a:br>
            <a:r>
              <a:rPr lang="nl-NL" sz="6000" dirty="0"/>
              <a:t>Wat wil je nog ontwikkelen?</a:t>
            </a:r>
            <a:br>
              <a:rPr lang="nl-NL" sz="6000" dirty="0"/>
            </a:br>
            <a:br>
              <a:rPr lang="nl-NL" dirty="0"/>
            </a:br>
            <a:endParaRPr lang="en-US" dirty="0"/>
          </a:p>
        </p:txBody>
      </p:sp>
    </p:spTree>
    <p:extLst>
      <p:ext uri="{BB962C8B-B14F-4D97-AF65-F5344CB8AC3E}">
        <p14:creationId xmlns:p14="http://schemas.microsoft.com/office/powerpoint/2010/main" val="42066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2AA23B-AEF2-8B6A-58C4-8E3C551A88B4}"/>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D4CB028-3DD6-D412-C68B-B71E82252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2B5A48-9D58-02F6-34A0-40094AF13BEF}"/>
              </a:ext>
            </a:extLst>
          </p:cNvPr>
          <p:cNvSpPr>
            <a:spLocks noGrp="1"/>
          </p:cNvSpPr>
          <p:nvPr>
            <p:ph type="title"/>
          </p:nvPr>
        </p:nvSpPr>
        <p:spPr>
          <a:xfrm>
            <a:off x="836675" y="448028"/>
            <a:ext cx="10515600" cy="912651"/>
          </a:xfrm>
        </p:spPr>
        <p:txBody>
          <a:bodyPr vert="horz" lIns="91440" tIns="45720" rIns="91440" bIns="45720" rtlCol="0" anchor="ctr">
            <a:noAutofit/>
          </a:bodyPr>
          <a:lstStyle/>
          <a:p>
            <a:pPr algn="ctr"/>
            <a:r>
              <a:rPr lang="nl-NL" sz="2400" b="1" kern="1200" dirty="0">
                <a:solidFill>
                  <a:schemeClr val="tx1"/>
                </a:solidFill>
                <a:latin typeface="+mj-lt"/>
                <a:ea typeface="+mj-ea"/>
                <a:cs typeface="+mj-cs"/>
              </a:rPr>
              <a:t>Wat kan je al goed en waar wil je je nog in ontwikkelen?</a:t>
            </a:r>
            <a:br>
              <a:rPr lang="nl-NL" sz="2400" b="1" kern="1200" dirty="0">
                <a:solidFill>
                  <a:schemeClr val="tx1"/>
                </a:solidFill>
                <a:latin typeface="+mj-lt"/>
                <a:ea typeface="+mj-ea"/>
                <a:cs typeface="+mj-cs"/>
              </a:rPr>
            </a:br>
            <a:br>
              <a:rPr lang="nl-NL" sz="2400" b="1" kern="1200" dirty="0">
                <a:solidFill>
                  <a:schemeClr val="tx1"/>
                </a:solidFill>
                <a:latin typeface="+mj-lt"/>
                <a:ea typeface="+mj-ea"/>
                <a:cs typeface="+mj-cs"/>
              </a:rPr>
            </a:br>
            <a:r>
              <a:rPr lang="nl-NL" sz="2000" kern="1200" dirty="0">
                <a:solidFill>
                  <a:schemeClr val="tx1"/>
                </a:solidFill>
                <a:latin typeface="+mj-lt"/>
                <a:ea typeface="+mj-ea"/>
                <a:cs typeface="+mj-cs"/>
              </a:rPr>
              <a:t>In welke rol herken je jezelf? Welke kwaliteiten beheers je (al) goed? En in welke kwaliteiten wil je je nog ontwikkelen? Bij welke rol liggen voor jou de grootste uitdagingen?</a:t>
            </a:r>
            <a:br>
              <a:rPr lang="nl-NL"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pic>
        <p:nvPicPr>
          <p:cNvPr id="5" name="Tijdelijke aanduiding voor inhoud 4" descr="Afbeelding met Menselijk gezicht, Tekenfilm, Animatie, illustratie&#10;&#10;Automatisch gegenereerde beschrijving">
            <a:extLst>
              <a:ext uri="{FF2B5EF4-FFF2-40B4-BE49-F238E27FC236}">
                <a16:creationId xmlns:a16="http://schemas.microsoft.com/office/drawing/2014/main" id="{C8158AE3-FDFC-46D7-7943-94725B8B1F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633" r="11883" b="-1"/>
          <a:stretch/>
        </p:blipFill>
        <p:spPr>
          <a:xfrm>
            <a:off x="358301" y="2178038"/>
            <a:ext cx="1682754" cy="2077651"/>
          </a:xfrm>
          <a:prstGeom prst="rect">
            <a:avLst/>
          </a:prstGeom>
        </p:spPr>
      </p:pic>
      <p:pic>
        <p:nvPicPr>
          <p:cNvPr id="7" name="Afbeelding 6" descr="Afbeelding met persoon, kleding, Menselijk gezicht, Nadenken&#10;&#10;Automatisch gegenereerde beschrijving">
            <a:extLst>
              <a:ext uri="{FF2B5EF4-FFF2-40B4-BE49-F238E27FC236}">
                <a16:creationId xmlns:a16="http://schemas.microsoft.com/office/drawing/2014/main" id="{BE92D107-4D26-7DE4-34AF-D0556C07675A}"/>
              </a:ext>
            </a:extLst>
          </p:cNvPr>
          <p:cNvPicPr>
            <a:picLocks noChangeAspect="1"/>
          </p:cNvPicPr>
          <p:nvPr/>
        </p:nvPicPr>
        <p:blipFill>
          <a:blip r:embed="rId4">
            <a:extLst>
              <a:ext uri="{28A0092B-C50C-407E-A947-70E740481C1C}">
                <a14:useLocalDpi xmlns:a14="http://schemas.microsoft.com/office/drawing/2010/main" val="0"/>
              </a:ext>
            </a:extLst>
          </a:blip>
          <a:srcRect l="25383" r="3133" b="-1"/>
          <a:stretch/>
        </p:blipFill>
        <p:spPr>
          <a:xfrm>
            <a:off x="2657622" y="2178038"/>
            <a:ext cx="1682754" cy="2077651"/>
          </a:xfrm>
          <a:prstGeom prst="rect">
            <a:avLst/>
          </a:prstGeom>
        </p:spPr>
      </p:pic>
      <p:pic>
        <p:nvPicPr>
          <p:cNvPr id="9" name="Afbeelding 8" descr="Afbeelding met kleding, persoon, schoeisel, meubels&#10;&#10;Automatisch gegenereerde beschrijving">
            <a:extLst>
              <a:ext uri="{FF2B5EF4-FFF2-40B4-BE49-F238E27FC236}">
                <a16:creationId xmlns:a16="http://schemas.microsoft.com/office/drawing/2014/main" id="{7AA31350-C6D3-3E31-6BDD-67A48BA4A4E6}"/>
              </a:ext>
            </a:extLst>
          </p:cNvPr>
          <p:cNvPicPr>
            <a:picLocks noChangeAspect="1"/>
          </p:cNvPicPr>
          <p:nvPr/>
        </p:nvPicPr>
        <p:blipFill>
          <a:blip r:embed="rId5">
            <a:extLst>
              <a:ext uri="{28A0092B-C50C-407E-A947-70E740481C1C}">
                <a14:useLocalDpi xmlns:a14="http://schemas.microsoft.com/office/drawing/2010/main" val="0"/>
              </a:ext>
            </a:extLst>
          </a:blip>
          <a:srcRect l="9451" r="19065" b="-1"/>
          <a:stretch/>
        </p:blipFill>
        <p:spPr>
          <a:xfrm>
            <a:off x="4885047" y="2178037"/>
            <a:ext cx="1732436" cy="2077651"/>
          </a:xfrm>
          <a:prstGeom prst="rect">
            <a:avLst/>
          </a:prstGeom>
        </p:spPr>
      </p:pic>
      <p:pic>
        <p:nvPicPr>
          <p:cNvPr id="13" name="Afbeelding 12" descr="Afbeelding met kleding, overdekt, persoon, Kantoorgebouw&#10;&#10;Automatisch gegenereerde beschrijving">
            <a:extLst>
              <a:ext uri="{FF2B5EF4-FFF2-40B4-BE49-F238E27FC236}">
                <a16:creationId xmlns:a16="http://schemas.microsoft.com/office/drawing/2014/main" id="{DB513B0A-7E54-5BD7-848E-0570F654F985}"/>
              </a:ext>
            </a:extLst>
          </p:cNvPr>
          <p:cNvPicPr>
            <a:picLocks noChangeAspect="1"/>
          </p:cNvPicPr>
          <p:nvPr/>
        </p:nvPicPr>
        <p:blipFill>
          <a:blip r:embed="rId6">
            <a:extLst>
              <a:ext uri="{28A0092B-C50C-407E-A947-70E740481C1C}">
                <a14:useLocalDpi xmlns:a14="http://schemas.microsoft.com/office/drawing/2010/main" val="0"/>
              </a:ext>
            </a:extLst>
          </a:blip>
          <a:srcRect l="2260" r="26256" b="-1"/>
          <a:stretch/>
        </p:blipFill>
        <p:spPr>
          <a:xfrm>
            <a:off x="7148734" y="2172013"/>
            <a:ext cx="1746559" cy="2077652"/>
          </a:xfrm>
          <a:prstGeom prst="rect">
            <a:avLst/>
          </a:prstGeom>
        </p:spPr>
      </p:pic>
      <p:pic>
        <p:nvPicPr>
          <p:cNvPr id="11" name="Afbeelding 10" descr="Afbeelding met persoon, kleding, person, Menselijk gezicht&#10;&#10;Automatisch gegenereerde beschrijving">
            <a:extLst>
              <a:ext uri="{FF2B5EF4-FFF2-40B4-BE49-F238E27FC236}">
                <a16:creationId xmlns:a16="http://schemas.microsoft.com/office/drawing/2014/main" id="{8E9E2411-EA46-6BA2-529A-2F5E0BCEB571}"/>
              </a:ext>
            </a:extLst>
          </p:cNvPr>
          <p:cNvPicPr>
            <a:picLocks noChangeAspect="1"/>
          </p:cNvPicPr>
          <p:nvPr/>
        </p:nvPicPr>
        <p:blipFill>
          <a:blip r:embed="rId7">
            <a:extLst>
              <a:ext uri="{28A0092B-C50C-407E-A947-70E740481C1C}">
                <a14:useLocalDpi xmlns:a14="http://schemas.microsoft.com/office/drawing/2010/main" val="0"/>
              </a:ext>
            </a:extLst>
          </a:blip>
          <a:srcRect l="14644" r="13872" b="-1"/>
          <a:stretch/>
        </p:blipFill>
        <p:spPr>
          <a:xfrm>
            <a:off x="9639108" y="2165990"/>
            <a:ext cx="1707300" cy="2077652"/>
          </a:xfrm>
          <a:prstGeom prst="rect">
            <a:avLst/>
          </a:prstGeom>
        </p:spPr>
      </p:pic>
      <p:sp>
        <p:nvSpPr>
          <p:cNvPr id="14" name="Tekstvak 13">
            <a:extLst>
              <a:ext uri="{FF2B5EF4-FFF2-40B4-BE49-F238E27FC236}">
                <a16:creationId xmlns:a16="http://schemas.microsoft.com/office/drawing/2014/main" id="{F6B046F2-F7D7-476E-4906-05BD0DBBC45C}"/>
              </a:ext>
            </a:extLst>
          </p:cNvPr>
          <p:cNvSpPr txBox="1"/>
          <p:nvPr/>
        </p:nvSpPr>
        <p:spPr>
          <a:xfrm>
            <a:off x="358301" y="1808706"/>
            <a:ext cx="1682754" cy="369332"/>
          </a:xfrm>
          <a:prstGeom prst="rect">
            <a:avLst/>
          </a:prstGeom>
          <a:noFill/>
        </p:spPr>
        <p:txBody>
          <a:bodyPr wrap="square" rtlCol="0">
            <a:spAutoFit/>
          </a:bodyPr>
          <a:lstStyle/>
          <a:p>
            <a:pPr algn="ctr"/>
            <a:r>
              <a:rPr lang="nl-NL" dirty="0"/>
              <a:t>De bestuurder</a:t>
            </a:r>
            <a:endParaRPr lang="en-US" dirty="0"/>
          </a:p>
        </p:txBody>
      </p:sp>
      <p:sp>
        <p:nvSpPr>
          <p:cNvPr id="15" name="Tekstvak 14">
            <a:extLst>
              <a:ext uri="{FF2B5EF4-FFF2-40B4-BE49-F238E27FC236}">
                <a16:creationId xmlns:a16="http://schemas.microsoft.com/office/drawing/2014/main" id="{577ED1B4-F35E-2185-D5C8-8E19FDB761EC}"/>
              </a:ext>
            </a:extLst>
          </p:cNvPr>
          <p:cNvSpPr txBox="1"/>
          <p:nvPr/>
        </p:nvSpPr>
        <p:spPr>
          <a:xfrm>
            <a:off x="2615178" y="1808706"/>
            <a:ext cx="1682754" cy="369332"/>
          </a:xfrm>
          <a:prstGeom prst="rect">
            <a:avLst/>
          </a:prstGeom>
          <a:noFill/>
        </p:spPr>
        <p:txBody>
          <a:bodyPr wrap="square" rtlCol="0">
            <a:spAutoFit/>
          </a:bodyPr>
          <a:lstStyle/>
          <a:p>
            <a:pPr algn="ctr"/>
            <a:r>
              <a:rPr lang="nl-NL" dirty="0"/>
              <a:t>De denker</a:t>
            </a:r>
            <a:endParaRPr lang="en-US" dirty="0"/>
          </a:p>
        </p:txBody>
      </p:sp>
      <p:sp>
        <p:nvSpPr>
          <p:cNvPr id="16" name="Tekstvak 15">
            <a:extLst>
              <a:ext uri="{FF2B5EF4-FFF2-40B4-BE49-F238E27FC236}">
                <a16:creationId xmlns:a16="http://schemas.microsoft.com/office/drawing/2014/main" id="{98A8CDD0-6B99-1142-DEBA-FFCD74F622B2}"/>
              </a:ext>
            </a:extLst>
          </p:cNvPr>
          <p:cNvSpPr txBox="1"/>
          <p:nvPr/>
        </p:nvSpPr>
        <p:spPr>
          <a:xfrm>
            <a:off x="4891857" y="1802681"/>
            <a:ext cx="1732436" cy="369332"/>
          </a:xfrm>
          <a:prstGeom prst="rect">
            <a:avLst/>
          </a:prstGeom>
          <a:noFill/>
        </p:spPr>
        <p:txBody>
          <a:bodyPr wrap="square" rtlCol="0">
            <a:spAutoFit/>
          </a:bodyPr>
          <a:lstStyle/>
          <a:p>
            <a:pPr algn="ctr"/>
            <a:r>
              <a:rPr lang="nl-NL" dirty="0"/>
              <a:t>De ondernemer</a:t>
            </a:r>
            <a:endParaRPr lang="en-US" dirty="0"/>
          </a:p>
        </p:txBody>
      </p:sp>
      <p:sp>
        <p:nvSpPr>
          <p:cNvPr id="17" name="Tekstvak 16">
            <a:extLst>
              <a:ext uri="{FF2B5EF4-FFF2-40B4-BE49-F238E27FC236}">
                <a16:creationId xmlns:a16="http://schemas.microsoft.com/office/drawing/2014/main" id="{EA4C54A0-312D-A1F3-9B04-C0AD16A5A270}"/>
              </a:ext>
            </a:extLst>
          </p:cNvPr>
          <p:cNvSpPr txBox="1"/>
          <p:nvPr/>
        </p:nvSpPr>
        <p:spPr>
          <a:xfrm>
            <a:off x="7148734" y="1796658"/>
            <a:ext cx="1746558" cy="369332"/>
          </a:xfrm>
          <a:prstGeom prst="rect">
            <a:avLst/>
          </a:prstGeom>
          <a:noFill/>
        </p:spPr>
        <p:txBody>
          <a:bodyPr wrap="square" rtlCol="0">
            <a:spAutoFit/>
          </a:bodyPr>
          <a:lstStyle/>
          <a:p>
            <a:pPr algn="ctr"/>
            <a:r>
              <a:rPr lang="nl-NL" dirty="0"/>
              <a:t>De uitzoeker</a:t>
            </a:r>
            <a:endParaRPr lang="en-US" dirty="0"/>
          </a:p>
        </p:txBody>
      </p:sp>
      <p:sp>
        <p:nvSpPr>
          <p:cNvPr id="19" name="Tekstvak 18">
            <a:extLst>
              <a:ext uri="{FF2B5EF4-FFF2-40B4-BE49-F238E27FC236}">
                <a16:creationId xmlns:a16="http://schemas.microsoft.com/office/drawing/2014/main" id="{DC809A6D-48B7-C711-739B-9BE43985F8C7}"/>
              </a:ext>
            </a:extLst>
          </p:cNvPr>
          <p:cNvSpPr txBox="1"/>
          <p:nvPr/>
        </p:nvSpPr>
        <p:spPr>
          <a:xfrm>
            <a:off x="9632298" y="1790635"/>
            <a:ext cx="1707300" cy="369332"/>
          </a:xfrm>
          <a:prstGeom prst="rect">
            <a:avLst/>
          </a:prstGeom>
          <a:noFill/>
        </p:spPr>
        <p:txBody>
          <a:bodyPr wrap="square" rtlCol="0">
            <a:spAutoFit/>
          </a:bodyPr>
          <a:lstStyle/>
          <a:p>
            <a:pPr algn="ctr"/>
            <a:r>
              <a:rPr lang="nl-NL" dirty="0"/>
              <a:t>De verbinder</a:t>
            </a:r>
            <a:endParaRPr lang="en-US" dirty="0"/>
          </a:p>
        </p:txBody>
      </p:sp>
      <p:pic>
        <p:nvPicPr>
          <p:cNvPr id="4" name="Afbeelding 3">
            <a:extLst>
              <a:ext uri="{FF2B5EF4-FFF2-40B4-BE49-F238E27FC236}">
                <a16:creationId xmlns:a16="http://schemas.microsoft.com/office/drawing/2014/main" id="{6A8ADF25-0BED-3740-5A7C-1C8765A100A5}"/>
              </a:ext>
            </a:extLst>
          </p:cNvPr>
          <p:cNvPicPr>
            <a:picLocks noChangeAspect="1"/>
          </p:cNvPicPr>
          <p:nvPr/>
        </p:nvPicPr>
        <p:blipFill>
          <a:blip r:embed="rId8"/>
          <a:stretch>
            <a:fillRect/>
          </a:stretch>
        </p:blipFill>
        <p:spPr>
          <a:xfrm>
            <a:off x="348513" y="4255689"/>
            <a:ext cx="1685732" cy="2501653"/>
          </a:xfrm>
          <a:prstGeom prst="rect">
            <a:avLst/>
          </a:prstGeom>
        </p:spPr>
      </p:pic>
      <p:pic>
        <p:nvPicPr>
          <p:cNvPr id="8" name="Afbeelding 7">
            <a:extLst>
              <a:ext uri="{FF2B5EF4-FFF2-40B4-BE49-F238E27FC236}">
                <a16:creationId xmlns:a16="http://schemas.microsoft.com/office/drawing/2014/main" id="{2D243753-E60B-8956-08F1-762D2E44409F}"/>
              </a:ext>
            </a:extLst>
          </p:cNvPr>
          <p:cNvPicPr>
            <a:picLocks noChangeAspect="1"/>
          </p:cNvPicPr>
          <p:nvPr/>
        </p:nvPicPr>
        <p:blipFill>
          <a:blip r:embed="rId9"/>
          <a:stretch>
            <a:fillRect/>
          </a:stretch>
        </p:blipFill>
        <p:spPr>
          <a:xfrm>
            <a:off x="9632298" y="4249665"/>
            <a:ext cx="1707300" cy="2478682"/>
          </a:xfrm>
          <a:prstGeom prst="rect">
            <a:avLst/>
          </a:prstGeom>
        </p:spPr>
      </p:pic>
      <p:pic>
        <p:nvPicPr>
          <p:cNvPr id="12" name="Afbeelding 11">
            <a:extLst>
              <a:ext uri="{FF2B5EF4-FFF2-40B4-BE49-F238E27FC236}">
                <a16:creationId xmlns:a16="http://schemas.microsoft.com/office/drawing/2014/main" id="{1DA1190A-5B84-9432-87F8-598BD388D711}"/>
              </a:ext>
            </a:extLst>
          </p:cNvPr>
          <p:cNvPicPr>
            <a:picLocks noChangeAspect="1"/>
          </p:cNvPicPr>
          <p:nvPr/>
        </p:nvPicPr>
        <p:blipFill>
          <a:blip r:embed="rId10"/>
          <a:stretch>
            <a:fillRect/>
          </a:stretch>
        </p:blipFill>
        <p:spPr>
          <a:xfrm>
            <a:off x="2657966" y="4255689"/>
            <a:ext cx="1682754" cy="2487812"/>
          </a:xfrm>
          <a:prstGeom prst="rect">
            <a:avLst/>
          </a:prstGeom>
        </p:spPr>
      </p:pic>
      <p:pic>
        <p:nvPicPr>
          <p:cNvPr id="22" name="Afbeelding 21">
            <a:extLst>
              <a:ext uri="{FF2B5EF4-FFF2-40B4-BE49-F238E27FC236}">
                <a16:creationId xmlns:a16="http://schemas.microsoft.com/office/drawing/2014/main" id="{A449A8CA-6693-6A2B-D40B-F4A1B480A774}"/>
              </a:ext>
            </a:extLst>
          </p:cNvPr>
          <p:cNvPicPr>
            <a:picLocks noChangeAspect="1"/>
          </p:cNvPicPr>
          <p:nvPr/>
        </p:nvPicPr>
        <p:blipFill>
          <a:blip r:embed="rId11"/>
          <a:stretch>
            <a:fillRect/>
          </a:stretch>
        </p:blipFill>
        <p:spPr>
          <a:xfrm>
            <a:off x="4870222" y="4255688"/>
            <a:ext cx="1733927" cy="2487813"/>
          </a:xfrm>
          <a:prstGeom prst="rect">
            <a:avLst/>
          </a:prstGeom>
        </p:spPr>
      </p:pic>
      <p:pic>
        <p:nvPicPr>
          <p:cNvPr id="24" name="Afbeelding 23">
            <a:extLst>
              <a:ext uri="{FF2B5EF4-FFF2-40B4-BE49-F238E27FC236}">
                <a16:creationId xmlns:a16="http://schemas.microsoft.com/office/drawing/2014/main" id="{8D3DEA43-529F-8023-8E19-05FFC4B3EF04}"/>
              </a:ext>
            </a:extLst>
          </p:cNvPr>
          <p:cNvPicPr>
            <a:picLocks noChangeAspect="1"/>
          </p:cNvPicPr>
          <p:nvPr/>
        </p:nvPicPr>
        <p:blipFill>
          <a:blip r:embed="rId12"/>
          <a:stretch>
            <a:fillRect/>
          </a:stretch>
        </p:blipFill>
        <p:spPr>
          <a:xfrm>
            <a:off x="7161810" y="4255688"/>
            <a:ext cx="1753369" cy="2487812"/>
          </a:xfrm>
          <a:prstGeom prst="rect">
            <a:avLst/>
          </a:prstGeom>
        </p:spPr>
      </p:pic>
    </p:spTree>
    <p:extLst>
      <p:ext uri="{BB962C8B-B14F-4D97-AF65-F5344CB8AC3E}">
        <p14:creationId xmlns:p14="http://schemas.microsoft.com/office/powerpoint/2010/main" val="325395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0D06807D-6BA4-E6E5-4555-AB449D73E1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8CC54D-56E5-B32D-9435-631AA5FF39A1}"/>
              </a:ext>
            </a:extLst>
          </p:cNvPr>
          <p:cNvSpPr>
            <a:spLocks noGrp="1"/>
          </p:cNvSpPr>
          <p:nvPr>
            <p:ph type="title"/>
          </p:nvPr>
        </p:nvSpPr>
        <p:spPr>
          <a:xfrm>
            <a:off x="474133" y="2766218"/>
            <a:ext cx="11243733" cy="1325563"/>
          </a:xfrm>
        </p:spPr>
        <p:txBody>
          <a:bodyPr>
            <a:normAutofit fontScale="90000"/>
          </a:bodyPr>
          <a:lstStyle/>
          <a:p>
            <a:pPr algn="ctr"/>
            <a:r>
              <a:rPr lang="nl-NL" sz="6000" dirty="0"/>
              <a:t>Stap 4:</a:t>
            </a:r>
            <a:br>
              <a:rPr lang="nl-NL" sz="6000" dirty="0"/>
            </a:br>
            <a:br>
              <a:rPr lang="nl-NL" sz="6000" dirty="0"/>
            </a:br>
            <a:r>
              <a:rPr lang="nl-NL" sz="6000" dirty="0"/>
              <a:t>Kies een actie en maak deze concreet.</a:t>
            </a:r>
            <a:br>
              <a:rPr lang="nl-NL" sz="6000" dirty="0"/>
            </a:br>
            <a:br>
              <a:rPr lang="nl-NL" dirty="0"/>
            </a:br>
            <a:endParaRPr lang="en-US" dirty="0"/>
          </a:p>
        </p:txBody>
      </p:sp>
    </p:spTree>
    <p:extLst>
      <p:ext uri="{BB962C8B-B14F-4D97-AF65-F5344CB8AC3E}">
        <p14:creationId xmlns:p14="http://schemas.microsoft.com/office/powerpoint/2010/main" val="295569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3C4E62CF-FC45-A36B-C3F0-B0745C15E767}"/>
              </a:ext>
            </a:extLst>
          </p:cNvPr>
          <p:cNvSpPr>
            <a:spLocks noGrp="1"/>
          </p:cNvSpPr>
          <p:nvPr>
            <p:ph type="title"/>
          </p:nvPr>
        </p:nvSpPr>
        <p:spPr>
          <a:xfrm>
            <a:off x="838200" y="713312"/>
            <a:ext cx="5029200" cy="5431376"/>
          </a:xfrm>
        </p:spPr>
        <p:txBody>
          <a:bodyPr>
            <a:normAutofit/>
          </a:bodyPr>
          <a:lstStyle/>
          <a:p>
            <a:r>
              <a:rPr lang="nl-NL" dirty="0"/>
              <a:t>Een actiekaart kiezen</a:t>
            </a:r>
            <a:endParaRPr lang="en-US" dirty="0"/>
          </a:p>
        </p:txBody>
      </p:sp>
      <p:sp>
        <p:nvSpPr>
          <p:cNvPr id="3" name="Tijdelijke aanduiding voor inhoud 2">
            <a:extLst>
              <a:ext uri="{FF2B5EF4-FFF2-40B4-BE49-F238E27FC236}">
                <a16:creationId xmlns:a16="http://schemas.microsoft.com/office/drawing/2014/main" id="{4EFA9784-C2AB-2193-0A5A-3C99FB6E0234}"/>
              </a:ext>
            </a:extLst>
          </p:cNvPr>
          <p:cNvSpPr>
            <a:spLocks noGrp="1"/>
          </p:cNvSpPr>
          <p:nvPr>
            <p:ph idx="1"/>
          </p:nvPr>
        </p:nvSpPr>
        <p:spPr>
          <a:xfrm>
            <a:off x="6551676" y="902452"/>
            <a:ext cx="5257801" cy="5431376"/>
          </a:xfrm>
        </p:spPr>
        <p:txBody>
          <a:bodyPr anchor="ctr">
            <a:normAutofit/>
          </a:bodyPr>
          <a:lstStyle/>
          <a:p>
            <a:pPr marL="0" indent="0">
              <a:buNone/>
            </a:pPr>
            <a:endParaRPr lang="nl-NL" i="1" kern="100" dirty="0">
              <a:latin typeface="Aptos" panose="020B0004020202020204" pitchFamily="34" charset="0"/>
              <a:ea typeface="Aptos" panose="020B0004020202020204" pitchFamily="34" charset="0"/>
              <a:cs typeface="Times New Roman" panose="02020603050405020304" pitchFamily="18" charset="0"/>
            </a:endParaRPr>
          </a:p>
          <a:p>
            <a:r>
              <a:rPr lang="nl-NL" kern="100" dirty="0">
                <a:latin typeface="Aptos" panose="020B0004020202020204" pitchFamily="34" charset="0"/>
                <a:ea typeface="Aptos" panose="020B0004020202020204" pitchFamily="34" charset="0"/>
                <a:cs typeface="Times New Roman" panose="02020603050405020304" pitchFamily="18" charset="0"/>
              </a:rPr>
              <a:t>Bij elke rol hoort een set actiekaarten</a:t>
            </a:r>
          </a:p>
          <a:p>
            <a:r>
              <a:rPr lang="nl-NL" kern="100" dirty="0">
                <a:latin typeface="Aptos" panose="020B0004020202020204" pitchFamily="34" charset="0"/>
                <a:ea typeface="Aptos" panose="020B0004020202020204" pitchFamily="34" charset="0"/>
                <a:cs typeface="Times New Roman" panose="02020603050405020304" pitchFamily="18" charset="0"/>
              </a:rPr>
              <a:t>Bekijk alle actiekaarten die bij jouw gekozen rol (uit de vorige stap) horen</a:t>
            </a:r>
          </a:p>
          <a:p>
            <a:r>
              <a:rPr lang="nl-NL" kern="100" dirty="0">
                <a:latin typeface="Aptos" panose="020B0004020202020204" pitchFamily="34" charset="0"/>
                <a:ea typeface="Aptos" panose="020B0004020202020204" pitchFamily="34" charset="0"/>
                <a:cs typeface="Times New Roman" panose="02020603050405020304" pitchFamily="18" charset="0"/>
              </a:rPr>
              <a:t>Kies een actiekaart die je aanspreekt.</a:t>
            </a:r>
          </a:p>
          <a:p>
            <a:endParaRPr lang="en-US" dirty="0"/>
          </a:p>
        </p:txBody>
      </p:sp>
    </p:spTree>
    <p:extLst>
      <p:ext uri="{BB962C8B-B14F-4D97-AF65-F5344CB8AC3E}">
        <p14:creationId xmlns:p14="http://schemas.microsoft.com/office/powerpoint/2010/main" val="26851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B3AA1-CFBD-48CE-94EC-23C7398112C4}"/>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6"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8"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8597865D-5CCB-7F29-E5EC-1B26340C59A1}"/>
              </a:ext>
            </a:extLst>
          </p:cNvPr>
          <p:cNvSpPr>
            <a:spLocks noGrp="1"/>
          </p:cNvSpPr>
          <p:nvPr>
            <p:ph type="title"/>
          </p:nvPr>
        </p:nvSpPr>
        <p:spPr>
          <a:xfrm>
            <a:off x="1143000" y="1676400"/>
            <a:ext cx="3810000" cy="3505200"/>
          </a:xfrm>
        </p:spPr>
        <p:txBody>
          <a:bodyPr anchor="t">
            <a:normAutofit/>
          </a:bodyPr>
          <a:lstStyle/>
          <a:p>
            <a:r>
              <a:rPr lang="nl-NL" sz="4000" dirty="0"/>
              <a:t>Hoe maak je een actiekaart concreet?</a:t>
            </a:r>
            <a:endParaRPr lang="en-US" sz="4000" dirty="0"/>
          </a:p>
        </p:txBody>
      </p:sp>
      <p:sp>
        <p:nvSpPr>
          <p:cNvPr id="3" name="Tijdelijke aanduiding voor inhoud 2">
            <a:extLst>
              <a:ext uri="{FF2B5EF4-FFF2-40B4-BE49-F238E27FC236}">
                <a16:creationId xmlns:a16="http://schemas.microsoft.com/office/drawing/2014/main" id="{FA0205FA-419E-12D6-FDA8-483B8F4135C0}"/>
              </a:ext>
            </a:extLst>
          </p:cNvPr>
          <p:cNvSpPr>
            <a:spLocks noGrp="1"/>
          </p:cNvSpPr>
          <p:nvPr>
            <p:ph idx="1"/>
          </p:nvPr>
        </p:nvSpPr>
        <p:spPr>
          <a:xfrm>
            <a:off x="5181604" y="1676400"/>
            <a:ext cx="5638796" cy="3505200"/>
          </a:xfrm>
        </p:spPr>
        <p:txBody>
          <a:bodyPr>
            <a:normAutofit/>
          </a:bodyPr>
          <a:lstStyle/>
          <a:p>
            <a:pPr marL="0" indent="0">
              <a:buNone/>
            </a:pPr>
            <a:r>
              <a:rPr lang="nl-NL" sz="2200" kern="100" dirty="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Doorloop </a:t>
            </a:r>
            <a:r>
              <a:rPr lang="nl-NL" sz="2200" kern="100" dirty="0">
                <a:solidFill>
                  <a:schemeClr val="tx1">
                    <a:alpha val="55000"/>
                  </a:schemeClr>
                </a:solidFill>
                <a:latin typeface="Aptos" panose="020B0004020202020204" pitchFamily="34" charset="0"/>
                <a:ea typeface="Aptos" panose="020B0004020202020204" pitchFamily="34" charset="0"/>
                <a:cs typeface="Times New Roman" panose="02020603050405020304" pitchFamily="18" charset="0"/>
              </a:rPr>
              <a:t>(in twee- of drietallen)</a:t>
            </a:r>
            <a:r>
              <a:rPr lang="nl-NL" sz="2200" kern="100" dirty="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de volgende stappen:</a:t>
            </a:r>
          </a:p>
          <a:p>
            <a:r>
              <a:rPr lang="nl-NL" sz="2200" kern="100" dirty="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Lees je gek</a:t>
            </a:r>
            <a:r>
              <a:rPr lang="nl-NL" sz="2200" kern="100" dirty="0">
                <a:solidFill>
                  <a:schemeClr val="tx1">
                    <a:alpha val="55000"/>
                  </a:schemeClr>
                </a:solidFill>
                <a:latin typeface="Aptos" panose="020B0004020202020204" pitchFamily="34" charset="0"/>
                <a:ea typeface="Aptos" panose="020B0004020202020204" pitchFamily="34" charset="0"/>
                <a:cs typeface="Times New Roman" panose="02020603050405020304" pitchFamily="18" charset="0"/>
              </a:rPr>
              <a:t>ozen</a:t>
            </a:r>
            <a:r>
              <a:rPr lang="nl-NL" sz="2200" kern="100" dirty="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 actiekaart hardop voor aan </a:t>
            </a:r>
            <a:r>
              <a:rPr lang="nl-NL" sz="2200" kern="100" dirty="0">
                <a:solidFill>
                  <a:schemeClr val="tx1">
                    <a:alpha val="55000"/>
                  </a:schemeClr>
                </a:solidFill>
                <a:latin typeface="Aptos" panose="020B0004020202020204" pitchFamily="34" charset="0"/>
                <a:ea typeface="Aptos" panose="020B0004020202020204" pitchFamily="34" charset="0"/>
                <a:cs typeface="Times New Roman" panose="02020603050405020304" pitchFamily="18" charset="0"/>
              </a:rPr>
              <a:t>je medestudent(en) </a:t>
            </a:r>
          </a:p>
          <a:p>
            <a:r>
              <a:rPr lang="nl-NL" sz="2200" kern="100" dirty="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De andere studenten gaan je vragen stellen met behulp van de hulpkaarten om deze actie concreet te maken. </a:t>
            </a:r>
          </a:p>
          <a:p>
            <a:pPr marL="0" indent="0">
              <a:buNone/>
            </a:pPr>
            <a:r>
              <a:rPr lang="nl-NL" sz="2200" kern="100" dirty="0">
                <a:solidFill>
                  <a:schemeClr val="tx1">
                    <a:alpha val="55000"/>
                  </a:schemeClr>
                </a:solidFill>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25607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E30ACA22-C2D3-E426-0E9E-FFA843576A39}"/>
              </a:ext>
            </a:extLst>
          </p:cNvPr>
          <p:cNvGrpSpPr/>
          <p:nvPr/>
        </p:nvGrpSpPr>
        <p:grpSpPr>
          <a:xfrm>
            <a:off x="1124789" y="434368"/>
            <a:ext cx="1692434" cy="1122289"/>
            <a:chOff x="121617" y="2551924"/>
            <a:chExt cx="4249443" cy="2353603"/>
          </a:xfrm>
        </p:grpSpPr>
        <p:grpSp>
          <p:nvGrpSpPr>
            <p:cNvPr id="6" name="Groep 5">
              <a:extLst>
                <a:ext uri="{FF2B5EF4-FFF2-40B4-BE49-F238E27FC236}">
                  <a16:creationId xmlns:a16="http://schemas.microsoft.com/office/drawing/2014/main" id="{F8B1F3D6-4CAB-2592-2E2B-F0938C26F00E}"/>
                </a:ext>
              </a:extLst>
            </p:cNvPr>
            <p:cNvGrpSpPr/>
            <p:nvPr/>
          </p:nvGrpSpPr>
          <p:grpSpPr>
            <a:xfrm>
              <a:off x="944242" y="2551924"/>
              <a:ext cx="3426818" cy="2353603"/>
              <a:chOff x="209245" y="2687192"/>
              <a:chExt cx="3426818" cy="2353603"/>
            </a:xfrm>
          </p:grpSpPr>
          <p:pic>
            <p:nvPicPr>
              <p:cNvPr id="8" name="Afbeelding 7">
                <a:extLst>
                  <a:ext uri="{FF2B5EF4-FFF2-40B4-BE49-F238E27FC236}">
                    <a16:creationId xmlns:a16="http://schemas.microsoft.com/office/drawing/2014/main" id="{D36DFB2F-6665-5400-812B-D93D128B17CA}"/>
                  </a:ext>
                </a:extLst>
              </p:cNvPr>
              <p:cNvPicPr>
                <a:picLocks noChangeAspect="1"/>
              </p:cNvPicPr>
              <p:nvPr/>
            </p:nvPicPr>
            <p:blipFill>
              <a:blip r:embed="rId3"/>
              <a:stretch>
                <a:fillRect/>
              </a:stretch>
            </p:blipFill>
            <p:spPr>
              <a:xfrm>
                <a:off x="1068541" y="2777321"/>
                <a:ext cx="2567522" cy="2263474"/>
              </a:xfrm>
              <a:prstGeom prst="rect">
                <a:avLst/>
              </a:prstGeom>
            </p:spPr>
          </p:pic>
          <p:pic>
            <p:nvPicPr>
              <p:cNvPr id="9" name="Afbeelding 8" descr="Afbeelding met klok, zwart-wit, ster&#10;&#10;Automatisch gegenereerde beschrijving">
                <a:extLst>
                  <a:ext uri="{FF2B5EF4-FFF2-40B4-BE49-F238E27FC236}">
                    <a16:creationId xmlns:a16="http://schemas.microsoft.com/office/drawing/2014/main" id="{EC7C0EC0-074C-3EBA-444A-8012F55685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45" y="2687192"/>
                <a:ext cx="1218487" cy="1221866"/>
              </a:xfrm>
              <a:prstGeom prst="rect">
                <a:avLst/>
              </a:prstGeom>
              <a:noFill/>
              <a:ln>
                <a:noFill/>
              </a:ln>
            </p:spPr>
          </p:pic>
        </p:grpSp>
        <p:pic>
          <p:nvPicPr>
            <p:cNvPr id="7" name="Afbeelding 6">
              <a:extLst>
                <a:ext uri="{FF2B5EF4-FFF2-40B4-BE49-F238E27FC236}">
                  <a16:creationId xmlns:a16="http://schemas.microsoft.com/office/drawing/2014/main" id="{A014E159-2630-FEE7-4A47-A258C97E2845}"/>
                </a:ext>
              </a:extLst>
            </p:cNvPr>
            <p:cNvPicPr>
              <a:picLocks noChangeAspect="1"/>
            </p:cNvPicPr>
            <p:nvPr/>
          </p:nvPicPr>
          <p:blipFill rotWithShape="1">
            <a:blip r:embed="rId5"/>
            <a:srcRect b="15590"/>
            <a:stretch/>
          </p:blipFill>
          <p:spPr>
            <a:xfrm>
              <a:off x="121617" y="3429000"/>
              <a:ext cx="1478177" cy="1141985"/>
            </a:xfrm>
            <a:prstGeom prst="rect">
              <a:avLst/>
            </a:prstGeom>
          </p:spPr>
        </p:pic>
      </p:grpSp>
      <p:pic>
        <p:nvPicPr>
          <p:cNvPr id="10" name="Afbeelding 9">
            <a:extLst>
              <a:ext uri="{FF2B5EF4-FFF2-40B4-BE49-F238E27FC236}">
                <a16:creationId xmlns:a16="http://schemas.microsoft.com/office/drawing/2014/main" id="{D8116366-3884-AD62-B4DC-2B1722E7C340}"/>
              </a:ext>
            </a:extLst>
          </p:cNvPr>
          <p:cNvPicPr>
            <a:picLocks noChangeAspect="1"/>
          </p:cNvPicPr>
          <p:nvPr/>
        </p:nvPicPr>
        <p:blipFill>
          <a:blip r:embed="rId6"/>
          <a:srcRect r="11751" b="1"/>
          <a:stretch/>
        </p:blipFill>
        <p:spPr>
          <a:xfrm>
            <a:off x="5546738" y="442146"/>
            <a:ext cx="1079312" cy="1079312"/>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grpSp>
        <p:nvGrpSpPr>
          <p:cNvPr id="11" name="Groep 10">
            <a:extLst>
              <a:ext uri="{FF2B5EF4-FFF2-40B4-BE49-F238E27FC236}">
                <a16:creationId xmlns:a16="http://schemas.microsoft.com/office/drawing/2014/main" id="{13932523-E810-3051-7A31-3FA0F380A3FB}"/>
              </a:ext>
            </a:extLst>
          </p:cNvPr>
          <p:cNvGrpSpPr/>
          <p:nvPr/>
        </p:nvGrpSpPr>
        <p:grpSpPr>
          <a:xfrm>
            <a:off x="9242885" y="563718"/>
            <a:ext cx="1455178" cy="1122289"/>
            <a:chOff x="220168" y="2428638"/>
            <a:chExt cx="4240966" cy="3063379"/>
          </a:xfrm>
        </p:grpSpPr>
        <p:pic>
          <p:nvPicPr>
            <p:cNvPr id="12" name="Afbeelding 11">
              <a:extLst>
                <a:ext uri="{FF2B5EF4-FFF2-40B4-BE49-F238E27FC236}">
                  <a16:creationId xmlns:a16="http://schemas.microsoft.com/office/drawing/2014/main" id="{D044DDE6-2785-789B-A90E-EC9963CCE5FE}"/>
                </a:ext>
              </a:extLst>
            </p:cNvPr>
            <p:cNvPicPr>
              <a:picLocks noChangeAspect="1"/>
            </p:cNvPicPr>
            <p:nvPr/>
          </p:nvPicPr>
          <p:blipFill rotWithShape="1">
            <a:blip r:embed="rId7"/>
            <a:srcRect l="5924"/>
            <a:stretch/>
          </p:blipFill>
          <p:spPr>
            <a:xfrm>
              <a:off x="220168" y="3228543"/>
              <a:ext cx="2274978" cy="2263474"/>
            </a:xfrm>
            <a:prstGeom prst="rect">
              <a:avLst/>
            </a:prstGeom>
          </p:spPr>
        </p:pic>
        <p:pic>
          <p:nvPicPr>
            <p:cNvPr id="13" name="Afbeelding 12">
              <a:extLst>
                <a:ext uri="{FF2B5EF4-FFF2-40B4-BE49-F238E27FC236}">
                  <a16:creationId xmlns:a16="http://schemas.microsoft.com/office/drawing/2014/main" id="{0279E8DF-DD33-0BC1-7218-072359C789E0}"/>
                </a:ext>
              </a:extLst>
            </p:cNvPr>
            <p:cNvPicPr>
              <a:picLocks noChangeAspect="1"/>
            </p:cNvPicPr>
            <p:nvPr/>
          </p:nvPicPr>
          <p:blipFill>
            <a:blip r:embed="rId6"/>
            <a:srcRect r="11751" b="1"/>
            <a:stretch/>
          </p:blipFill>
          <p:spPr>
            <a:xfrm>
              <a:off x="1357657" y="2428638"/>
              <a:ext cx="2522201" cy="2522201"/>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pic>
          <p:nvPicPr>
            <p:cNvPr id="14" name="Afbeelding 13">
              <a:extLst>
                <a:ext uri="{FF2B5EF4-FFF2-40B4-BE49-F238E27FC236}">
                  <a16:creationId xmlns:a16="http://schemas.microsoft.com/office/drawing/2014/main" id="{3E30F53C-D7E7-6D1E-FD53-460D1DDE4FC4}"/>
                </a:ext>
              </a:extLst>
            </p:cNvPr>
            <p:cNvPicPr>
              <a:picLocks noChangeAspect="1"/>
            </p:cNvPicPr>
            <p:nvPr/>
          </p:nvPicPr>
          <p:blipFill>
            <a:blip r:embed="rId8"/>
            <a:stretch>
              <a:fillRect/>
            </a:stretch>
          </p:blipFill>
          <p:spPr>
            <a:xfrm>
              <a:off x="3220938" y="3038418"/>
              <a:ext cx="1240196" cy="781163"/>
            </a:xfrm>
            <a:prstGeom prst="rect">
              <a:avLst/>
            </a:prstGeom>
          </p:spPr>
        </p:pic>
      </p:grpSp>
      <p:pic>
        <p:nvPicPr>
          <p:cNvPr id="16" name="Afbeelding 15">
            <a:extLst>
              <a:ext uri="{FF2B5EF4-FFF2-40B4-BE49-F238E27FC236}">
                <a16:creationId xmlns:a16="http://schemas.microsoft.com/office/drawing/2014/main" id="{5EF02183-CEF6-18CD-7BDC-929506B2129D}"/>
              </a:ext>
            </a:extLst>
          </p:cNvPr>
          <p:cNvPicPr>
            <a:picLocks noChangeAspect="1"/>
          </p:cNvPicPr>
          <p:nvPr/>
        </p:nvPicPr>
        <p:blipFill>
          <a:blip r:embed="rId9"/>
          <a:srcRect l="6636" r="5926" b="12298"/>
          <a:stretch>
            <a:fillRect/>
          </a:stretch>
        </p:blipFill>
        <p:spPr>
          <a:xfrm>
            <a:off x="364572" y="1709056"/>
            <a:ext cx="3549962" cy="4929409"/>
          </a:xfrm>
          <a:prstGeom prst="rect">
            <a:avLst/>
          </a:prstGeom>
        </p:spPr>
      </p:pic>
      <p:pic>
        <p:nvPicPr>
          <p:cNvPr id="20" name="Afbeelding 19">
            <a:extLst>
              <a:ext uri="{FF2B5EF4-FFF2-40B4-BE49-F238E27FC236}">
                <a16:creationId xmlns:a16="http://schemas.microsoft.com/office/drawing/2014/main" id="{F8482A17-20BC-670D-0E2B-1977FEDE205E}"/>
              </a:ext>
            </a:extLst>
          </p:cNvPr>
          <p:cNvPicPr>
            <a:picLocks noChangeAspect="1"/>
          </p:cNvPicPr>
          <p:nvPr/>
        </p:nvPicPr>
        <p:blipFill>
          <a:blip r:embed="rId10"/>
          <a:srcRect l="3110"/>
          <a:stretch>
            <a:fillRect/>
          </a:stretch>
        </p:blipFill>
        <p:spPr>
          <a:xfrm>
            <a:off x="4262111" y="1709056"/>
            <a:ext cx="3667778" cy="4929408"/>
          </a:xfrm>
          <a:prstGeom prst="rect">
            <a:avLst/>
          </a:prstGeom>
        </p:spPr>
      </p:pic>
      <p:pic>
        <p:nvPicPr>
          <p:cNvPr id="22" name="Afbeelding 21">
            <a:extLst>
              <a:ext uri="{FF2B5EF4-FFF2-40B4-BE49-F238E27FC236}">
                <a16:creationId xmlns:a16="http://schemas.microsoft.com/office/drawing/2014/main" id="{63AE7383-E64B-BC7B-364C-D96DCD5D42AC}"/>
              </a:ext>
            </a:extLst>
          </p:cNvPr>
          <p:cNvPicPr>
            <a:picLocks noChangeAspect="1"/>
          </p:cNvPicPr>
          <p:nvPr/>
        </p:nvPicPr>
        <p:blipFill>
          <a:blip r:embed="rId11"/>
          <a:srcRect l="6640"/>
          <a:stretch>
            <a:fillRect/>
          </a:stretch>
        </p:blipFill>
        <p:spPr>
          <a:xfrm>
            <a:off x="8277466" y="1734190"/>
            <a:ext cx="3667778" cy="4908729"/>
          </a:xfrm>
          <a:prstGeom prst="rect">
            <a:avLst/>
          </a:prstGeom>
        </p:spPr>
      </p:pic>
    </p:spTree>
    <p:extLst>
      <p:ext uri="{BB962C8B-B14F-4D97-AF65-F5344CB8AC3E}">
        <p14:creationId xmlns:p14="http://schemas.microsoft.com/office/powerpoint/2010/main" val="83832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AC8E73-3CD4-CADE-F01F-DD95A20BD962}"/>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r>
              <a:rPr lang="en-US" sz="6100" b="1" dirty="0" err="1"/>
              <a:t>STUURkracht</a:t>
            </a:r>
            <a:r>
              <a:rPr lang="en-US" sz="6100" b="1" dirty="0"/>
              <a:t>!</a:t>
            </a:r>
            <a:br>
              <a:rPr lang="en-US" sz="6100" kern="1200" dirty="0">
                <a:latin typeface="+mj-lt"/>
                <a:ea typeface="+mj-ea"/>
                <a:cs typeface="+mj-cs"/>
              </a:rPr>
            </a:br>
            <a:r>
              <a:rPr lang="en-US" sz="2800" dirty="0"/>
              <a:t>Pak de regie!</a:t>
            </a:r>
            <a:br>
              <a:rPr lang="en-US" sz="6100" dirty="0"/>
            </a:br>
            <a:r>
              <a:rPr lang="en-US" sz="6100" kern="1200" dirty="0">
                <a:latin typeface="+mj-lt"/>
                <a:ea typeface="+mj-ea"/>
                <a:cs typeface="+mj-cs"/>
              </a:rPr>
              <a:t> </a:t>
            </a:r>
          </a:p>
        </p:txBody>
      </p:sp>
      <p:sp>
        <p:nvSpPr>
          <p:cNvPr id="3" name="Ondertitel 2">
            <a:extLst>
              <a:ext uri="{FF2B5EF4-FFF2-40B4-BE49-F238E27FC236}">
                <a16:creationId xmlns:a16="http://schemas.microsoft.com/office/drawing/2014/main" id="{EE464174-7FC0-3565-B034-6F64FEB9CD63}"/>
              </a:ext>
            </a:extLst>
          </p:cNvPr>
          <p:cNvSpPr>
            <a:spLocks noGrp="1"/>
          </p:cNvSpPr>
          <p:nvPr>
            <p:ph type="subTitle" idx="1"/>
          </p:nvPr>
        </p:nvSpPr>
        <p:spPr>
          <a:xfrm>
            <a:off x="1524000" y="5514052"/>
            <a:ext cx="9144000" cy="651910"/>
          </a:xfrm>
        </p:spPr>
        <p:txBody>
          <a:bodyPr vert="horz" lIns="91440" tIns="45720" rIns="91440" bIns="45720" rtlCol="0" anchor="ctr">
            <a:normAutofit/>
          </a:bodyPr>
          <a:lstStyle/>
          <a:p>
            <a:endParaRPr lang="en-US" sz="1500" dirty="0"/>
          </a:p>
        </p:txBody>
      </p:sp>
      <p:cxnSp>
        <p:nvCxnSpPr>
          <p:cNvPr id="37" name="Straight Connector 3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HAN University of Applied Sciences - Wikipedia">
            <a:extLst>
              <a:ext uri="{FF2B5EF4-FFF2-40B4-BE49-F238E27FC236}">
                <a16:creationId xmlns:a16="http://schemas.microsoft.com/office/drawing/2014/main" id="{80835D37-767F-E27E-1517-0D2DCD9F1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960" y="3699485"/>
            <a:ext cx="1441638" cy="1095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akit | De Haagse Hogeschool">
            <a:extLst>
              <a:ext uri="{FF2B5EF4-FFF2-40B4-BE49-F238E27FC236}">
                <a16:creationId xmlns:a16="http://schemas.microsoft.com/office/drawing/2014/main" id="{2B832013-A0FF-FF17-63B6-A5E044BAF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172" y="3945143"/>
            <a:ext cx="2210599" cy="656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568C22F-971D-B420-ACBD-B14D88C71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879" y="4055208"/>
            <a:ext cx="2095183" cy="3740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0+ mbo-opleidingen in Arnhem en Wageningen! | Rijn IJssel">
            <a:extLst>
              <a:ext uri="{FF2B5EF4-FFF2-40B4-BE49-F238E27FC236}">
                <a16:creationId xmlns:a16="http://schemas.microsoft.com/office/drawing/2014/main" id="{27439E7C-E439-7C6F-5CA2-4C8B0C83A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170" y="3806781"/>
            <a:ext cx="1762760" cy="9254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OC Nijmegen | Health Valley">
            <a:extLst>
              <a:ext uri="{FF2B5EF4-FFF2-40B4-BE49-F238E27FC236}">
                <a16:creationId xmlns:a16="http://schemas.microsoft.com/office/drawing/2014/main" id="{8268F2BB-A094-F32A-002D-492CDA6C04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6699" y="3945142"/>
            <a:ext cx="1124410" cy="78708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Menselijk gezicht, kleding, tekst, person&#10;&#10;Door AI gegenereerde inhoud is mogelijk onjuist.">
            <a:extLst>
              <a:ext uri="{FF2B5EF4-FFF2-40B4-BE49-F238E27FC236}">
                <a16:creationId xmlns:a16="http://schemas.microsoft.com/office/drawing/2014/main" id="{7EECB32C-A7F3-AF03-6A38-7093403AA738}"/>
              </a:ext>
            </a:extLst>
          </p:cNvPr>
          <p:cNvPicPr>
            <a:picLocks noChangeAspect="1"/>
          </p:cNvPicPr>
          <p:nvPr/>
        </p:nvPicPr>
        <p:blipFill>
          <a:blip r:embed="rId7"/>
          <a:stretch>
            <a:fillRect/>
          </a:stretch>
        </p:blipFill>
        <p:spPr>
          <a:xfrm>
            <a:off x="9296427" y="915056"/>
            <a:ext cx="1684953" cy="2527430"/>
          </a:xfrm>
          <a:prstGeom prst="rect">
            <a:avLst/>
          </a:prstGeom>
        </p:spPr>
      </p:pic>
      <p:pic>
        <p:nvPicPr>
          <p:cNvPr id="4" name="Picture 2" descr="Homepage | NRO">
            <a:extLst>
              <a:ext uri="{FF2B5EF4-FFF2-40B4-BE49-F238E27FC236}">
                <a16:creationId xmlns:a16="http://schemas.microsoft.com/office/drawing/2014/main" id="{C874DA6C-B435-A20A-B89F-C8BBD7C92E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63" y="615408"/>
            <a:ext cx="2210599" cy="116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4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F2C1A1BF-D71C-75AF-BCD4-DEFE693485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04A4F1-39B5-C302-7588-1CE9CE0A4D68}"/>
              </a:ext>
            </a:extLst>
          </p:cNvPr>
          <p:cNvSpPr>
            <a:spLocks noGrp="1"/>
          </p:cNvSpPr>
          <p:nvPr>
            <p:ph type="title"/>
          </p:nvPr>
        </p:nvSpPr>
        <p:spPr>
          <a:xfrm>
            <a:off x="1571160" y="2766218"/>
            <a:ext cx="9049679" cy="1325563"/>
          </a:xfrm>
        </p:spPr>
        <p:txBody>
          <a:bodyPr>
            <a:normAutofit fontScale="90000"/>
          </a:bodyPr>
          <a:lstStyle/>
          <a:p>
            <a:pPr algn="ctr"/>
            <a:r>
              <a:rPr lang="nl-NL" sz="6000" dirty="0"/>
              <a:t>Stap 5:</a:t>
            </a:r>
            <a:br>
              <a:rPr lang="nl-NL" sz="6000" dirty="0"/>
            </a:br>
            <a:br>
              <a:rPr lang="nl-NL" sz="6000" dirty="0"/>
            </a:br>
            <a:r>
              <a:rPr lang="nl-NL" sz="6000" dirty="0"/>
              <a:t>Kijk samen terug op de uitgevoerde acties.</a:t>
            </a:r>
            <a:br>
              <a:rPr lang="nl-NL" sz="6000" dirty="0"/>
            </a:br>
            <a:br>
              <a:rPr lang="nl-NL" dirty="0"/>
            </a:br>
            <a:endParaRPr lang="en-US" dirty="0"/>
          </a:p>
        </p:txBody>
      </p:sp>
    </p:spTree>
    <p:extLst>
      <p:ext uri="{BB962C8B-B14F-4D97-AF65-F5344CB8AC3E}">
        <p14:creationId xmlns:p14="http://schemas.microsoft.com/office/powerpoint/2010/main" val="12673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0ACA0E-528E-2A1F-D494-A84DC27FC9AC}"/>
              </a:ext>
            </a:extLst>
          </p:cNvPr>
          <p:cNvSpPr>
            <a:spLocks noGrp="1"/>
          </p:cNvSpPr>
          <p:nvPr>
            <p:ph type="title"/>
          </p:nvPr>
        </p:nvSpPr>
        <p:spPr>
          <a:xfrm>
            <a:off x="838200" y="459863"/>
            <a:ext cx="10515600" cy="1004594"/>
          </a:xfrm>
        </p:spPr>
        <p:txBody>
          <a:bodyPr>
            <a:normAutofit/>
          </a:bodyPr>
          <a:lstStyle/>
          <a:p>
            <a:pPr algn="ctr"/>
            <a:r>
              <a:rPr lang="nl-NL" dirty="0">
                <a:solidFill>
                  <a:srgbClr val="FFFFFF"/>
                </a:solidFill>
              </a:rPr>
              <a:t>Afsluiting en vervolgafspraak</a:t>
            </a:r>
            <a:endParaRPr lang="en-US" dirty="0">
              <a:solidFill>
                <a:srgbClr val="FFFFFF"/>
              </a:solidFill>
            </a:endParaRPr>
          </a:p>
        </p:txBody>
      </p:sp>
      <p:sp>
        <p:nvSpPr>
          <p:cNvPr id="16"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ijdelijke aanduiding voor inhoud 2">
            <a:extLst>
              <a:ext uri="{FF2B5EF4-FFF2-40B4-BE49-F238E27FC236}">
                <a16:creationId xmlns:a16="http://schemas.microsoft.com/office/drawing/2014/main" id="{19646B1E-A153-8A7A-9922-FA413F32BE35}"/>
              </a:ext>
            </a:extLst>
          </p:cNvPr>
          <p:cNvGraphicFramePr>
            <a:graphicFrameLocks noGrp="1"/>
          </p:cNvGraphicFramePr>
          <p:nvPr>
            <p:ph idx="1"/>
            <p:extLst>
              <p:ext uri="{D42A27DB-BD31-4B8C-83A1-F6EECF244321}">
                <p14:modId xmlns:p14="http://schemas.microsoft.com/office/powerpoint/2010/main" val="250575306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92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FBD411-01CC-9BF6-2C37-A310B1FAF929}"/>
              </a:ext>
            </a:extLst>
          </p:cNvPr>
          <p:cNvSpPr>
            <a:spLocks noGrp="1"/>
          </p:cNvSpPr>
          <p:nvPr>
            <p:ph type="title"/>
          </p:nvPr>
        </p:nvSpPr>
        <p:spPr>
          <a:xfrm>
            <a:off x="612648" y="603504"/>
            <a:ext cx="5862396" cy="866067"/>
          </a:xfrm>
        </p:spPr>
        <p:txBody>
          <a:bodyPr anchor="b">
            <a:normAutofit/>
          </a:bodyPr>
          <a:lstStyle/>
          <a:p>
            <a:r>
              <a:rPr lang="nl-NL" dirty="0"/>
              <a:t>Samen terugkijken</a:t>
            </a:r>
            <a:endParaRPr lang="en-US" dirty="0"/>
          </a:p>
        </p:txBody>
      </p:sp>
      <p:sp>
        <p:nvSpPr>
          <p:cNvPr id="22" name="Tijdelijke aanduiding voor inhoud 2">
            <a:extLst>
              <a:ext uri="{FF2B5EF4-FFF2-40B4-BE49-F238E27FC236}">
                <a16:creationId xmlns:a16="http://schemas.microsoft.com/office/drawing/2014/main" id="{262AA97E-9B91-7D15-EA80-71BF0EA3D2F3}"/>
              </a:ext>
            </a:extLst>
          </p:cNvPr>
          <p:cNvSpPr>
            <a:spLocks noGrp="1"/>
          </p:cNvSpPr>
          <p:nvPr>
            <p:ph idx="1"/>
          </p:nvPr>
        </p:nvSpPr>
        <p:spPr>
          <a:xfrm>
            <a:off x="612648" y="1977934"/>
            <a:ext cx="5862396" cy="4096512"/>
          </a:xfrm>
        </p:spPr>
        <p:txBody>
          <a:bodyPr>
            <a:normAutofit/>
          </a:bodyPr>
          <a:lstStyle/>
          <a:p>
            <a:r>
              <a:rPr lang="nl-NL" sz="2400" dirty="0"/>
              <a:t>Gebruik de reflectiekaart om samen terug te kijken naar de acties. </a:t>
            </a:r>
          </a:p>
          <a:p>
            <a:endParaRPr lang="nl-NL" sz="2400" dirty="0"/>
          </a:p>
          <a:p>
            <a:r>
              <a:rPr lang="nl-NL" sz="2400" dirty="0"/>
              <a:t>Dit is het moment waarop je zicht krijgt op jouw ontwikkeling in stuurkracht.</a:t>
            </a:r>
          </a:p>
          <a:p>
            <a:pPr marL="0" indent="0">
              <a:buNone/>
            </a:pPr>
            <a:endParaRPr lang="nl-NL" sz="2400" dirty="0"/>
          </a:p>
          <a:p>
            <a:r>
              <a:rPr lang="nl-NL" sz="2400" dirty="0"/>
              <a:t>Uiteraard kun je ook een vervolgactie kiezen aan het einde van dit moment.</a:t>
            </a:r>
            <a:endParaRPr lang="en-US" sz="2400" dirty="0"/>
          </a:p>
        </p:txBody>
      </p:sp>
      <p:pic>
        <p:nvPicPr>
          <p:cNvPr id="7" name="Afbeelding 6">
            <a:extLst>
              <a:ext uri="{FF2B5EF4-FFF2-40B4-BE49-F238E27FC236}">
                <a16:creationId xmlns:a16="http://schemas.microsoft.com/office/drawing/2014/main" id="{BE66E929-CF35-5C39-5B3D-2F9C4ED11F9B}"/>
              </a:ext>
            </a:extLst>
          </p:cNvPr>
          <p:cNvPicPr>
            <a:picLocks noChangeAspect="1"/>
          </p:cNvPicPr>
          <p:nvPr/>
        </p:nvPicPr>
        <p:blipFill>
          <a:blip r:embed="rId3"/>
          <a:stretch>
            <a:fillRect/>
          </a:stretch>
        </p:blipFill>
        <p:spPr>
          <a:xfrm>
            <a:off x="7310233" y="433384"/>
            <a:ext cx="4243830" cy="6019618"/>
          </a:xfrm>
          <a:prstGeom prst="rect">
            <a:avLst/>
          </a:prstGeom>
        </p:spPr>
      </p:pic>
    </p:spTree>
    <p:extLst>
      <p:ext uri="{BB962C8B-B14F-4D97-AF65-F5344CB8AC3E}">
        <p14:creationId xmlns:p14="http://schemas.microsoft.com/office/powerpoint/2010/main" val="401556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573C4C-9FE8-EFB9-424F-F9929D5F5660}"/>
              </a:ext>
            </a:extLst>
          </p:cNvPr>
          <p:cNvSpPr>
            <a:spLocks noGrp="1"/>
          </p:cNvSpPr>
          <p:nvPr>
            <p:ph type="title"/>
          </p:nvPr>
        </p:nvSpPr>
        <p:spPr>
          <a:xfrm>
            <a:off x="612648" y="600074"/>
            <a:ext cx="6035040" cy="1529932"/>
          </a:xfrm>
        </p:spPr>
        <p:txBody>
          <a:bodyPr anchor="b">
            <a:normAutofit/>
          </a:bodyPr>
          <a:lstStyle/>
          <a:p>
            <a:r>
              <a:rPr lang="nl-NL" dirty="0"/>
              <a:t>Meer info?</a:t>
            </a:r>
            <a:endParaRPr lang="en-US" dirty="0"/>
          </a:p>
        </p:txBody>
      </p:sp>
      <p:sp>
        <p:nvSpPr>
          <p:cNvPr id="3" name="Tijdelijke aanduiding voor inhoud 2">
            <a:extLst>
              <a:ext uri="{FF2B5EF4-FFF2-40B4-BE49-F238E27FC236}">
                <a16:creationId xmlns:a16="http://schemas.microsoft.com/office/drawing/2014/main" id="{9D333010-30CD-BF59-599A-8B671D61340C}"/>
              </a:ext>
            </a:extLst>
          </p:cNvPr>
          <p:cNvSpPr>
            <a:spLocks noGrp="1"/>
          </p:cNvSpPr>
          <p:nvPr>
            <p:ph idx="1"/>
          </p:nvPr>
        </p:nvSpPr>
        <p:spPr>
          <a:xfrm>
            <a:off x="612647" y="2212848"/>
            <a:ext cx="6035041" cy="4096512"/>
          </a:xfrm>
        </p:spPr>
        <p:txBody>
          <a:bodyPr>
            <a:normAutofit/>
          </a:bodyPr>
          <a:lstStyle/>
          <a:p>
            <a:r>
              <a:rPr lang="nl-NL" sz="1800"/>
              <a:t>Voor meer informatie, de instructievideo, materialen en achtergronden: </a:t>
            </a:r>
          </a:p>
          <a:p>
            <a:endParaRPr lang="nl-NL" sz="1800"/>
          </a:p>
          <a:p>
            <a:r>
              <a:rPr lang="nl-NL" sz="1800">
                <a:hlinkClick r:id="rId2"/>
              </a:rPr>
              <a:t>www.han.nl/stuurkracht-challenge</a:t>
            </a:r>
            <a:r>
              <a:rPr lang="nl-NL" sz="1800"/>
              <a:t> </a:t>
            </a:r>
            <a:endParaRPr lang="en-US" sz="1800"/>
          </a:p>
          <a:p>
            <a:endParaRPr lang="en-US" sz="1800"/>
          </a:p>
        </p:txBody>
      </p:sp>
      <p:pic>
        <p:nvPicPr>
          <p:cNvPr id="5" name="Picture 4" descr="Meer omgeven door bomen en heuvels">
            <a:extLst>
              <a:ext uri="{FF2B5EF4-FFF2-40B4-BE49-F238E27FC236}">
                <a16:creationId xmlns:a16="http://schemas.microsoft.com/office/drawing/2014/main" id="{680F3491-94BC-BD2A-FA55-2205D90B31CC}"/>
              </a:ext>
            </a:extLst>
          </p:cNvPr>
          <p:cNvPicPr>
            <a:picLocks noChangeAspect="1"/>
          </p:cNvPicPr>
          <p:nvPr/>
        </p:nvPicPr>
        <p:blipFill>
          <a:blip r:embed="rId3"/>
          <a:srcRect l="29123" r="23706"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20734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1F793-A45F-69D3-EE48-0B547EA4F771}"/>
              </a:ext>
            </a:extLst>
          </p:cNvPr>
          <p:cNvSpPr>
            <a:spLocks noGrp="1"/>
          </p:cNvSpPr>
          <p:nvPr>
            <p:ph type="title"/>
          </p:nvPr>
        </p:nvSpPr>
        <p:spPr>
          <a:xfrm>
            <a:off x="1571160" y="2766218"/>
            <a:ext cx="9049679" cy="1325563"/>
          </a:xfrm>
        </p:spPr>
        <p:txBody>
          <a:bodyPr>
            <a:normAutofit/>
          </a:bodyPr>
          <a:lstStyle/>
          <a:p>
            <a:pPr algn="ctr"/>
            <a:r>
              <a:rPr lang="nl-NL" dirty="0"/>
              <a:t>Wat is stuurkracht?</a:t>
            </a:r>
            <a:br>
              <a:rPr lang="nl-NL" dirty="0"/>
            </a:br>
            <a:endParaRPr lang="en-US" dirty="0"/>
          </a:p>
        </p:txBody>
      </p:sp>
    </p:spTree>
    <p:extLst>
      <p:ext uri="{BB962C8B-B14F-4D97-AF65-F5344CB8AC3E}">
        <p14:creationId xmlns:p14="http://schemas.microsoft.com/office/powerpoint/2010/main" val="341938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B32A20-7103-6ECB-25D8-0984B4073F4D}"/>
              </a:ext>
            </a:extLst>
          </p:cNvPr>
          <p:cNvSpPr>
            <a:spLocks noGrp="1"/>
          </p:cNvSpPr>
          <p:nvPr>
            <p:ph type="title"/>
          </p:nvPr>
        </p:nvSpPr>
        <p:spPr>
          <a:xfrm>
            <a:off x="838200" y="557188"/>
            <a:ext cx="10515600" cy="1133499"/>
          </a:xfrm>
        </p:spPr>
        <p:txBody>
          <a:bodyPr>
            <a:normAutofit/>
          </a:bodyPr>
          <a:lstStyle/>
          <a:p>
            <a:pPr algn="ctr"/>
            <a:r>
              <a:rPr lang="nl-NL" sz="5200"/>
              <a:t>Waarom werken aan stuurkracht?</a:t>
            </a:r>
          </a:p>
        </p:txBody>
      </p:sp>
      <p:graphicFrame>
        <p:nvGraphicFramePr>
          <p:cNvPr id="5" name="Tijdelijke aanduiding voor inhoud 2">
            <a:extLst>
              <a:ext uri="{FF2B5EF4-FFF2-40B4-BE49-F238E27FC236}">
                <a16:creationId xmlns:a16="http://schemas.microsoft.com/office/drawing/2014/main" id="{5F9C1CA0-F076-2A61-16FB-60DD42DAC0EF}"/>
              </a:ext>
            </a:extLst>
          </p:cNvPr>
          <p:cNvGraphicFramePr>
            <a:graphicFrameLocks noGrp="1"/>
          </p:cNvGraphicFramePr>
          <p:nvPr>
            <p:ph idx="1"/>
            <p:extLst>
              <p:ext uri="{D42A27DB-BD31-4B8C-83A1-F6EECF244321}">
                <p14:modId xmlns:p14="http://schemas.microsoft.com/office/powerpoint/2010/main" val="37087525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28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037CDF8-DEEB-55C3-CF49-5FD5F966AC1E}"/>
              </a:ext>
            </a:extLst>
          </p:cNvPr>
          <p:cNvSpPr>
            <a:spLocks noGrp="1"/>
          </p:cNvSpPr>
          <p:nvPr>
            <p:ph idx="1"/>
          </p:nvPr>
        </p:nvSpPr>
        <p:spPr>
          <a:xfrm>
            <a:off x="493352" y="562067"/>
            <a:ext cx="10515600" cy="4351338"/>
          </a:xfrm>
        </p:spPr>
        <p:txBody>
          <a:bodyPr/>
          <a:lstStyle/>
          <a:p>
            <a:pPr marL="0" indent="0" algn="ctr">
              <a:buNone/>
            </a:pPr>
            <a:r>
              <a:rPr lang="nl-NL"/>
              <a:t>Stuurkracht inzetten kun je zien als…</a:t>
            </a:r>
          </a:p>
          <a:p>
            <a:pPr marL="0" indent="0" algn="ctr">
              <a:buNone/>
            </a:pPr>
            <a:r>
              <a:rPr lang="nl-NL">
                <a:solidFill>
                  <a:srgbClr val="0070C0"/>
                </a:solidFill>
              </a:rPr>
              <a:t>een reis in een zeilboot</a:t>
            </a:r>
          </a:p>
        </p:txBody>
      </p:sp>
      <p:pic>
        <p:nvPicPr>
          <p:cNvPr id="5" name="Afbeelding 4">
            <a:extLst>
              <a:ext uri="{FF2B5EF4-FFF2-40B4-BE49-F238E27FC236}">
                <a16:creationId xmlns:a16="http://schemas.microsoft.com/office/drawing/2014/main" id="{E17EAD1D-96C5-3EA5-16E5-CFC3998CD849}"/>
              </a:ext>
            </a:extLst>
          </p:cNvPr>
          <p:cNvPicPr>
            <a:picLocks noChangeAspect="1"/>
          </p:cNvPicPr>
          <p:nvPr/>
        </p:nvPicPr>
        <p:blipFill>
          <a:blip r:embed="rId3"/>
          <a:srcRect r="11751" b="1"/>
          <a:stretch/>
        </p:blipFill>
        <p:spPr>
          <a:xfrm>
            <a:off x="4757885" y="2510523"/>
            <a:ext cx="2409672" cy="2409672"/>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sp>
        <p:nvSpPr>
          <p:cNvPr id="2" name="Tekstvak 1">
            <a:extLst>
              <a:ext uri="{FF2B5EF4-FFF2-40B4-BE49-F238E27FC236}">
                <a16:creationId xmlns:a16="http://schemas.microsoft.com/office/drawing/2014/main" id="{58A1B147-D421-8001-AEA6-5656463811DF}"/>
              </a:ext>
            </a:extLst>
          </p:cNvPr>
          <p:cNvSpPr txBox="1"/>
          <p:nvPr/>
        </p:nvSpPr>
        <p:spPr>
          <a:xfrm>
            <a:off x="4935933" y="5394310"/>
            <a:ext cx="2545440" cy="369332"/>
          </a:xfrm>
          <a:prstGeom prst="rect">
            <a:avLst/>
          </a:prstGeom>
          <a:noFill/>
        </p:spPr>
        <p:txBody>
          <a:bodyPr wrap="none" rtlCol="0">
            <a:spAutoFit/>
          </a:bodyPr>
          <a:lstStyle/>
          <a:p>
            <a:r>
              <a:rPr lang="en-US" dirty="0"/>
              <a:t>2. Je </a:t>
            </a:r>
            <a:r>
              <a:rPr lang="en-US" dirty="0" err="1"/>
              <a:t>zet</a:t>
            </a:r>
            <a:r>
              <a:rPr lang="en-US" dirty="0"/>
              <a:t> je </a:t>
            </a:r>
            <a:r>
              <a:rPr lang="en-US" dirty="0" err="1"/>
              <a:t>kwaliteiten</a:t>
            </a:r>
            <a:r>
              <a:rPr lang="en-US" dirty="0"/>
              <a:t> in</a:t>
            </a:r>
          </a:p>
        </p:txBody>
      </p:sp>
      <p:sp>
        <p:nvSpPr>
          <p:cNvPr id="6" name="Tekstvak 5">
            <a:extLst>
              <a:ext uri="{FF2B5EF4-FFF2-40B4-BE49-F238E27FC236}">
                <a16:creationId xmlns:a16="http://schemas.microsoft.com/office/drawing/2014/main" id="{EA276645-56FE-192A-45A6-681F2DD0D6EE}"/>
              </a:ext>
            </a:extLst>
          </p:cNvPr>
          <p:cNvSpPr txBox="1"/>
          <p:nvPr/>
        </p:nvSpPr>
        <p:spPr>
          <a:xfrm>
            <a:off x="8811210" y="5435891"/>
            <a:ext cx="3396571" cy="369332"/>
          </a:xfrm>
          <a:prstGeom prst="rect">
            <a:avLst/>
          </a:prstGeom>
          <a:noFill/>
        </p:spPr>
        <p:txBody>
          <a:bodyPr wrap="none" rtlCol="0">
            <a:spAutoFit/>
          </a:bodyPr>
          <a:lstStyle/>
          <a:p>
            <a:r>
              <a:rPr lang="en-US" dirty="0"/>
              <a:t>3. Je </a:t>
            </a:r>
            <a:r>
              <a:rPr lang="en-US" dirty="0" err="1"/>
              <a:t>verhoudt</a:t>
            </a:r>
            <a:r>
              <a:rPr lang="en-US" dirty="0"/>
              <a:t> je tot de </a:t>
            </a:r>
            <a:r>
              <a:rPr lang="en-US" dirty="0" err="1"/>
              <a:t>omgeving</a:t>
            </a:r>
            <a:endParaRPr lang="en-US" dirty="0"/>
          </a:p>
        </p:txBody>
      </p:sp>
      <p:sp>
        <p:nvSpPr>
          <p:cNvPr id="11" name="Tekstvak 10">
            <a:extLst>
              <a:ext uri="{FF2B5EF4-FFF2-40B4-BE49-F238E27FC236}">
                <a16:creationId xmlns:a16="http://schemas.microsoft.com/office/drawing/2014/main" id="{DAA03D88-1423-B17D-0A9B-7A10EB1B38CB}"/>
              </a:ext>
            </a:extLst>
          </p:cNvPr>
          <p:cNvSpPr txBox="1"/>
          <p:nvPr/>
        </p:nvSpPr>
        <p:spPr>
          <a:xfrm>
            <a:off x="832571" y="5389459"/>
            <a:ext cx="2537041" cy="369332"/>
          </a:xfrm>
          <a:prstGeom prst="rect">
            <a:avLst/>
          </a:prstGeom>
          <a:noFill/>
        </p:spPr>
        <p:txBody>
          <a:bodyPr wrap="none" rtlCol="0">
            <a:spAutoFit/>
          </a:bodyPr>
          <a:lstStyle/>
          <a:p>
            <a:r>
              <a:rPr lang="en-US" dirty="0"/>
              <a:t>1. Je </a:t>
            </a:r>
            <a:r>
              <a:rPr lang="en-US" dirty="0" err="1"/>
              <a:t>kiest</a:t>
            </a:r>
            <a:r>
              <a:rPr lang="en-US" dirty="0"/>
              <a:t>  </a:t>
            </a:r>
            <a:r>
              <a:rPr lang="en-US" dirty="0" err="1"/>
              <a:t>doel</a:t>
            </a:r>
            <a:r>
              <a:rPr lang="en-US" dirty="0"/>
              <a:t> en route</a:t>
            </a:r>
          </a:p>
        </p:txBody>
      </p:sp>
      <p:grpSp>
        <p:nvGrpSpPr>
          <p:cNvPr id="13" name="Groep 12">
            <a:extLst>
              <a:ext uri="{FF2B5EF4-FFF2-40B4-BE49-F238E27FC236}">
                <a16:creationId xmlns:a16="http://schemas.microsoft.com/office/drawing/2014/main" id="{52575A48-8BC9-F5D2-41B8-A485BCFF2347}"/>
              </a:ext>
            </a:extLst>
          </p:cNvPr>
          <p:cNvGrpSpPr/>
          <p:nvPr/>
        </p:nvGrpSpPr>
        <p:grpSpPr>
          <a:xfrm>
            <a:off x="7763159" y="2337783"/>
            <a:ext cx="4240966" cy="3063379"/>
            <a:chOff x="220168" y="2428638"/>
            <a:chExt cx="4240966" cy="3063379"/>
          </a:xfrm>
        </p:grpSpPr>
        <p:pic>
          <p:nvPicPr>
            <p:cNvPr id="10" name="Afbeelding 9">
              <a:extLst>
                <a:ext uri="{FF2B5EF4-FFF2-40B4-BE49-F238E27FC236}">
                  <a16:creationId xmlns:a16="http://schemas.microsoft.com/office/drawing/2014/main" id="{8FF419CE-8837-5928-9B2E-75733D6F2CC7}"/>
                </a:ext>
              </a:extLst>
            </p:cNvPr>
            <p:cNvPicPr>
              <a:picLocks noChangeAspect="1"/>
            </p:cNvPicPr>
            <p:nvPr/>
          </p:nvPicPr>
          <p:blipFill rotWithShape="1">
            <a:blip r:embed="rId4"/>
            <a:srcRect l="5924"/>
            <a:stretch/>
          </p:blipFill>
          <p:spPr>
            <a:xfrm>
              <a:off x="220168" y="3228543"/>
              <a:ext cx="2274978" cy="2263474"/>
            </a:xfrm>
            <a:prstGeom prst="rect">
              <a:avLst/>
            </a:prstGeom>
          </p:spPr>
        </p:pic>
        <p:pic>
          <p:nvPicPr>
            <p:cNvPr id="7" name="Afbeelding 6">
              <a:extLst>
                <a:ext uri="{FF2B5EF4-FFF2-40B4-BE49-F238E27FC236}">
                  <a16:creationId xmlns:a16="http://schemas.microsoft.com/office/drawing/2014/main" id="{3DF4A5B0-C4C4-0A2D-5389-ADFA9C57334E}"/>
                </a:ext>
              </a:extLst>
            </p:cNvPr>
            <p:cNvPicPr>
              <a:picLocks noChangeAspect="1"/>
            </p:cNvPicPr>
            <p:nvPr/>
          </p:nvPicPr>
          <p:blipFill>
            <a:blip r:embed="rId3"/>
            <a:srcRect r="11751" b="1"/>
            <a:stretch/>
          </p:blipFill>
          <p:spPr>
            <a:xfrm>
              <a:off x="1357657" y="2428638"/>
              <a:ext cx="2522201" cy="2522201"/>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pic>
          <p:nvPicPr>
            <p:cNvPr id="9" name="Afbeelding 8">
              <a:extLst>
                <a:ext uri="{FF2B5EF4-FFF2-40B4-BE49-F238E27FC236}">
                  <a16:creationId xmlns:a16="http://schemas.microsoft.com/office/drawing/2014/main" id="{FAA06F85-9F91-9C14-E4CB-C6862E67CE71}"/>
                </a:ext>
              </a:extLst>
            </p:cNvPr>
            <p:cNvPicPr>
              <a:picLocks noChangeAspect="1"/>
            </p:cNvPicPr>
            <p:nvPr/>
          </p:nvPicPr>
          <p:blipFill>
            <a:blip r:embed="rId5"/>
            <a:stretch>
              <a:fillRect/>
            </a:stretch>
          </p:blipFill>
          <p:spPr>
            <a:xfrm>
              <a:off x="3220938" y="3038418"/>
              <a:ext cx="1240196" cy="781163"/>
            </a:xfrm>
            <a:prstGeom prst="rect">
              <a:avLst/>
            </a:prstGeom>
          </p:spPr>
        </p:pic>
      </p:grpSp>
      <p:grpSp>
        <p:nvGrpSpPr>
          <p:cNvPr id="18" name="Groep 17">
            <a:extLst>
              <a:ext uri="{FF2B5EF4-FFF2-40B4-BE49-F238E27FC236}">
                <a16:creationId xmlns:a16="http://schemas.microsoft.com/office/drawing/2014/main" id="{1A41DDDB-75C4-34E0-9861-97EC2F2C0393}"/>
              </a:ext>
            </a:extLst>
          </p:cNvPr>
          <p:cNvGrpSpPr/>
          <p:nvPr/>
        </p:nvGrpSpPr>
        <p:grpSpPr>
          <a:xfrm>
            <a:off x="121617" y="2551924"/>
            <a:ext cx="4249443" cy="2353603"/>
            <a:chOff x="121617" y="2551924"/>
            <a:chExt cx="4249443" cy="2353603"/>
          </a:xfrm>
        </p:grpSpPr>
        <p:grpSp>
          <p:nvGrpSpPr>
            <p:cNvPr id="12" name="Groep 11">
              <a:extLst>
                <a:ext uri="{FF2B5EF4-FFF2-40B4-BE49-F238E27FC236}">
                  <a16:creationId xmlns:a16="http://schemas.microsoft.com/office/drawing/2014/main" id="{C2E2C2C6-62E6-EAAF-14B4-9D77ADB1A25C}"/>
                </a:ext>
              </a:extLst>
            </p:cNvPr>
            <p:cNvGrpSpPr/>
            <p:nvPr/>
          </p:nvGrpSpPr>
          <p:grpSpPr>
            <a:xfrm>
              <a:off x="944242" y="2551924"/>
              <a:ext cx="3426818" cy="2353603"/>
              <a:chOff x="209245" y="2687192"/>
              <a:chExt cx="3426818" cy="2353603"/>
            </a:xfrm>
          </p:grpSpPr>
          <p:pic>
            <p:nvPicPr>
              <p:cNvPr id="4" name="Afbeelding 3">
                <a:extLst>
                  <a:ext uri="{FF2B5EF4-FFF2-40B4-BE49-F238E27FC236}">
                    <a16:creationId xmlns:a16="http://schemas.microsoft.com/office/drawing/2014/main" id="{0DB59EFD-194D-147A-C2AF-90FE6933E288}"/>
                  </a:ext>
                </a:extLst>
              </p:cNvPr>
              <p:cNvPicPr>
                <a:picLocks noChangeAspect="1"/>
              </p:cNvPicPr>
              <p:nvPr/>
            </p:nvPicPr>
            <p:blipFill>
              <a:blip r:embed="rId6"/>
              <a:stretch>
                <a:fillRect/>
              </a:stretch>
            </p:blipFill>
            <p:spPr>
              <a:xfrm>
                <a:off x="1068541" y="2777321"/>
                <a:ext cx="2567522" cy="2263474"/>
              </a:xfrm>
              <a:prstGeom prst="rect">
                <a:avLst/>
              </a:prstGeom>
            </p:spPr>
          </p:pic>
          <p:pic>
            <p:nvPicPr>
              <p:cNvPr id="8" name="Afbeelding 7" descr="Afbeelding met klok, zwart-wit, ster&#10;&#10;Automatisch gegenereerde beschrijving">
                <a:extLst>
                  <a:ext uri="{FF2B5EF4-FFF2-40B4-BE49-F238E27FC236}">
                    <a16:creationId xmlns:a16="http://schemas.microsoft.com/office/drawing/2014/main" id="{08A5C5CA-96ED-388A-E43C-CC4A63C4B0C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245" y="2687192"/>
                <a:ext cx="1218487" cy="1221866"/>
              </a:xfrm>
              <a:prstGeom prst="rect">
                <a:avLst/>
              </a:prstGeom>
              <a:noFill/>
              <a:ln>
                <a:noFill/>
              </a:ln>
            </p:spPr>
          </p:pic>
        </p:grpSp>
        <p:pic>
          <p:nvPicPr>
            <p:cNvPr id="14" name="Afbeelding 13">
              <a:extLst>
                <a:ext uri="{FF2B5EF4-FFF2-40B4-BE49-F238E27FC236}">
                  <a16:creationId xmlns:a16="http://schemas.microsoft.com/office/drawing/2014/main" id="{39DEC5E0-EA0B-2928-FF5C-E5237E3E7435}"/>
                </a:ext>
              </a:extLst>
            </p:cNvPr>
            <p:cNvPicPr>
              <a:picLocks noChangeAspect="1"/>
            </p:cNvPicPr>
            <p:nvPr/>
          </p:nvPicPr>
          <p:blipFill rotWithShape="1">
            <a:blip r:embed="rId8"/>
            <a:srcRect b="15590"/>
            <a:stretch/>
          </p:blipFill>
          <p:spPr>
            <a:xfrm>
              <a:off x="121617" y="3429000"/>
              <a:ext cx="1478177" cy="1141985"/>
            </a:xfrm>
            <a:prstGeom prst="rect">
              <a:avLst/>
            </a:prstGeom>
          </p:spPr>
        </p:pic>
      </p:grpSp>
      <p:sp>
        <p:nvSpPr>
          <p:cNvPr id="15" name="Tekstvak 14">
            <a:extLst>
              <a:ext uri="{FF2B5EF4-FFF2-40B4-BE49-F238E27FC236}">
                <a16:creationId xmlns:a16="http://schemas.microsoft.com/office/drawing/2014/main" id="{02CA1C6F-C213-E41A-0D4E-1D5959E17911}"/>
              </a:ext>
            </a:extLst>
          </p:cNvPr>
          <p:cNvSpPr txBox="1"/>
          <p:nvPr/>
        </p:nvSpPr>
        <p:spPr>
          <a:xfrm>
            <a:off x="1092179" y="5892043"/>
            <a:ext cx="2141099" cy="369332"/>
          </a:xfrm>
          <a:prstGeom prst="rect">
            <a:avLst/>
          </a:prstGeom>
          <a:noFill/>
        </p:spPr>
        <p:txBody>
          <a:bodyPr wrap="none" rtlCol="0">
            <a:spAutoFit/>
          </a:bodyPr>
          <a:lstStyle/>
          <a:p>
            <a:r>
              <a:rPr lang="en-US" dirty="0">
                <a:solidFill>
                  <a:srgbClr val="0070C0"/>
                </a:solidFill>
              </a:rPr>
              <a:t>Wat </a:t>
            </a:r>
            <a:r>
              <a:rPr lang="en-US" dirty="0" err="1">
                <a:solidFill>
                  <a:srgbClr val="0070C0"/>
                </a:solidFill>
              </a:rPr>
              <a:t>wil</a:t>
            </a:r>
            <a:r>
              <a:rPr lang="en-US" dirty="0">
                <a:solidFill>
                  <a:srgbClr val="0070C0"/>
                </a:solidFill>
              </a:rPr>
              <a:t> je </a:t>
            </a:r>
            <a:r>
              <a:rPr lang="en-US" dirty="0" err="1">
                <a:solidFill>
                  <a:srgbClr val="0070C0"/>
                </a:solidFill>
              </a:rPr>
              <a:t>bereiken</a:t>
            </a:r>
            <a:r>
              <a:rPr lang="en-US" dirty="0">
                <a:solidFill>
                  <a:srgbClr val="0070C0"/>
                </a:solidFill>
              </a:rPr>
              <a:t>?</a:t>
            </a:r>
          </a:p>
        </p:txBody>
      </p:sp>
      <p:sp>
        <p:nvSpPr>
          <p:cNvPr id="16" name="Tekstvak 15">
            <a:extLst>
              <a:ext uri="{FF2B5EF4-FFF2-40B4-BE49-F238E27FC236}">
                <a16:creationId xmlns:a16="http://schemas.microsoft.com/office/drawing/2014/main" id="{C8AE2BF6-71DA-165A-4BAB-C8184CF31588}"/>
              </a:ext>
            </a:extLst>
          </p:cNvPr>
          <p:cNvSpPr txBox="1"/>
          <p:nvPr/>
        </p:nvSpPr>
        <p:spPr>
          <a:xfrm>
            <a:off x="4898474" y="5926601"/>
            <a:ext cx="3101811" cy="369332"/>
          </a:xfrm>
          <a:prstGeom prst="rect">
            <a:avLst/>
          </a:prstGeom>
          <a:noFill/>
        </p:spPr>
        <p:txBody>
          <a:bodyPr wrap="none" rtlCol="0">
            <a:spAutoFit/>
          </a:bodyPr>
          <a:lstStyle/>
          <a:p>
            <a:r>
              <a:rPr lang="nl-NL">
                <a:solidFill>
                  <a:srgbClr val="0070C0"/>
                </a:solidFill>
              </a:rPr>
              <a:t>Wat kun je daarvoor inzetten?</a:t>
            </a:r>
            <a:endParaRPr lang="en-US">
              <a:solidFill>
                <a:srgbClr val="0070C0"/>
              </a:solidFill>
            </a:endParaRPr>
          </a:p>
        </p:txBody>
      </p:sp>
      <p:sp>
        <p:nvSpPr>
          <p:cNvPr id="17" name="Tekstvak 16">
            <a:extLst>
              <a:ext uri="{FF2B5EF4-FFF2-40B4-BE49-F238E27FC236}">
                <a16:creationId xmlns:a16="http://schemas.microsoft.com/office/drawing/2014/main" id="{FB88E12C-3B5F-12D3-6940-8E499A5794B9}"/>
              </a:ext>
            </a:extLst>
          </p:cNvPr>
          <p:cNvSpPr txBox="1"/>
          <p:nvPr/>
        </p:nvSpPr>
        <p:spPr>
          <a:xfrm>
            <a:off x="8900648" y="5944878"/>
            <a:ext cx="3229667" cy="369332"/>
          </a:xfrm>
          <a:prstGeom prst="rect">
            <a:avLst/>
          </a:prstGeom>
          <a:noFill/>
        </p:spPr>
        <p:txBody>
          <a:bodyPr wrap="none" rtlCol="0">
            <a:spAutoFit/>
          </a:bodyPr>
          <a:lstStyle/>
          <a:p>
            <a:r>
              <a:rPr lang="en-US">
                <a:solidFill>
                  <a:srgbClr val="0070C0"/>
                </a:solidFill>
              </a:rPr>
              <a:t>Welke </a:t>
            </a:r>
            <a:r>
              <a:rPr lang="en-US" err="1">
                <a:solidFill>
                  <a:srgbClr val="0070C0"/>
                </a:solidFill>
              </a:rPr>
              <a:t>factoren</a:t>
            </a:r>
            <a:r>
              <a:rPr lang="en-US">
                <a:solidFill>
                  <a:srgbClr val="0070C0"/>
                </a:solidFill>
              </a:rPr>
              <a:t> </a:t>
            </a:r>
            <a:r>
              <a:rPr lang="en-US" err="1">
                <a:solidFill>
                  <a:srgbClr val="0070C0"/>
                </a:solidFill>
              </a:rPr>
              <a:t>spelen</a:t>
            </a:r>
            <a:r>
              <a:rPr lang="en-US">
                <a:solidFill>
                  <a:srgbClr val="0070C0"/>
                </a:solidFill>
              </a:rPr>
              <a:t> </a:t>
            </a:r>
            <a:r>
              <a:rPr lang="en-US" err="1">
                <a:solidFill>
                  <a:srgbClr val="0070C0"/>
                </a:solidFill>
              </a:rPr>
              <a:t>een</a:t>
            </a:r>
            <a:r>
              <a:rPr lang="en-US">
                <a:solidFill>
                  <a:srgbClr val="0070C0"/>
                </a:solidFill>
              </a:rPr>
              <a:t> </a:t>
            </a:r>
            <a:r>
              <a:rPr lang="en-US" err="1">
                <a:solidFill>
                  <a:srgbClr val="0070C0"/>
                </a:solidFill>
              </a:rPr>
              <a:t>rol</a:t>
            </a:r>
            <a:r>
              <a:rPr lang="en-US">
                <a:solidFill>
                  <a:srgbClr val="0070C0"/>
                </a:solidFill>
              </a:rPr>
              <a:t>?</a:t>
            </a:r>
          </a:p>
        </p:txBody>
      </p:sp>
    </p:spTree>
    <p:extLst>
      <p:ext uri="{BB962C8B-B14F-4D97-AF65-F5344CB8AC3E}">
        <p14:creationId xmlns:p14="http://schemas.microsoft.com/office/powerpoint/2010/main" val="178598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3DD99CCB-A4B4-D02E-5CB4-477AA72D2B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0985B7-6CE7-5EDC-C7B2-1BB03C8AEAF7}"/>
              </a:ext>
            </a:extLst>
          </p:cNvPr>
          <p:cNvSpPr>
            <a:spLocks noGrp="1"/>
          </p:cNvSpPr>
          <p:nvPr>
            <p:ph type="title"/>
          </p:nvPr>
        </p:nvSpPr>
        <p:spPr>
          <a:xfrm>
            <a:off x="1571160" y="2766218"/>
            <a:ext cx="9049679" cy="1325563"/>
          </a:xfrm>
        </p:spPr>
        <p:txBody>
          <a:bodyPr>
            <a:normAutofit fontScale="90000"/>
          </a:bodyPr>
          <a:lstStyle/>
          <a:p>
            <a:pPr algn="ctr"/>
            <a:r>
              <a:rPr lang="nl-NL" dirty="0"/>
              <a:t>Welke materialen zitten in de </a:t>
            </a:r>
            <a:r>
              <a:rPr lang="nl-NL" dirty="0" err="1"/>
              <a:t>challenge</a:t>
            </a:r>
            <a:r>
              <a:rPr lang="nl-NL" dirty="0"/>
              <a:t>?</a:t>
            </a:r>
            <a:br>
              <a:rPr lang="nl-NL" dirty="0"/>
            </a:br>
            <a:endParaRPr lang="en-US" dirty="0"/>
          </a:p>
        </p:txBody>
      </p:sp>
    </p:spTree>
    <p:extLst>
      <p:ext uri="{BB962C8B-B14F-4D97-AF65-F5344CB8AC3E}">
        <p14:creationId xmlns:p14="http://schemas.microsoft.com/office/powerpoint/2010/main" val="32395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3" name="Rectangle 12">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 name="Rectangle 14">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39A459D4-3840-F165-868D-23D3AA1FB953}"/>
              </a:ext>
            </a:extLst>
          </p:cNvPr>
          <p:cNvSpPr txBox="1"/>
          <p:nvPr/>
        </p:nvSpPr>
        <p:spPr>
          <a:xfrm>
            <a:off x="731974" y="1330227"/>
            <a:ext cx="3702579" cy="352482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nl-NL" sz="2000" noProof="0" dirty="0">
              <a:solidFill>
                <a:srgbClr val="FFFFFF"/>
              </a:solidFill>
            </a:endParaRPr>
          </a:p>
          <a:p>
            <a:pPr marL="285750" indent="-228600">
              <a:lnSpc>
                <a:spcPct val="90000"/>
              </a:lnSpc>
              <a:spcAft>
                <a:spcPts val="600"/>
              </a:spcAft>
              <a:buFont typeface="Arial" panose="020B0604020202020204" pitchFamily="34" charset="0"/>
              <a:buChar char="•"/>
            </a:pPr>
            <a:r>
              <a:rPr lang="nl-NL" sz="4000" noProof="0" dirty="0">
                <a:solidFill>
                  <a:srgbClr val="FFFFFF"/>
                </a:solidFill>
              </a:rPr>
              <a:t>Rollenkaarten</a:t>
            </a:r>
          </a:p>
          <a:p>
            <a:pPr marL="285750" indent="-228600">
              <a:lnSpc>
                <a:spcPct val="90000"/>
              </a:lnSpc>
              <a:spcAft>
                <a:spcPts val="600"/>
              </a:spcAft>
              <a:buFont typeface="Arial" panose="020B0604020202020204" pitchFamily="34" charset="0"/>
              <a:buChar char="•"/>
            </a:pPr>
            <a:endParaRPr lang="nl-NL" sz="4000" noProof="0" dirty="0">
              <a:solidFill>
                <a:srgbClr val="FFFFFF"/>
              </a:solidFill>
            </a:endParaRPr>
          </a:p>
          <a:p>
            <a:pPr marL="285750" indent="-228600">
              <a:lnSpc>
                <a:spcPct val="90000"/>
              </a:lnSpc>
              <a:spcAft>
                <a:spcPts val="600"/>
              </a:spcAft>
              <a:buFont typeface="Arial" panose="020B0604020202020204" pitchFamily="34" charset="0"/>
              <a:buChar char="•"/>
            </a:pPr>
            <a:r>
              <a:rPr lang="nl-NL" sz="4000" noProof="0" dirty="0">
                <a:solidFill>
                  <a:srgbClr val="FFFFFF"/>
                </a:solidFill>
              </a:rPr>
              <a:t>Actiekaarten</a:t>
            </a:r>
          </a:p>
          <a:p>
            <a:pPr marL="285750" indent="-228600">
              <a:lnSpc>
                <a:spcPct val="90000"/>
              </a:lnSpc>
              <a:spcAft>
                <a:spcPts val="600"/>
              </a:spcAft>
              <a:buFont typeface="Arial" panose="020B0604020202020204" pitchFamily="34" charset="0"/>
              <a:buChar char="•"/>
            </a:pPr>
            <a:endParaRPr lang="nl-NL" sz="4000" noProof="0" dirty="0">
              <a:solidFill>
                <a:srgbClr val="FFFFFF"/>
              </a:solidFill>
            </a:endParaRPr>
          </a:p>
          <a:p>
            <a:pPr marL="285750" indent="-228600">
              <a:lnSpc>
                <a:spcPct val="90000"/>
              </a:lnSpc>
              <a:spcAft>
                <a:spcPts val="600"/>
              </a:spcAft>
              <a:buFont typeface="Arial" panose="020B0604020202020204" pitchFamily="34" charset="0"/>
              <a:buChar char="•"/>
            </a:pPr>
            <a:r>
              <a:rPr lang="nl-NL" sz="4000" noProof="0" dirty="0">
                <a:solidFill>
                  <a:srgbClr val="FFFFFF"/>
                </a:solidFill>
              </a:rPr>
              <a:t>Hulpkaarten</a:t>
            </a:r>
          </a:p>
        </p:txBody>
      </p:sp>
      <p:pic>
        <p:nvPicPr>
          <p:cNvPr id="7" name="Afbeelding 6" descr="Afbeelding met tekst, ontvangst, Post-it-briefje, handschrift&#10;&#10;Door AI gegenereerde inhoud is mogelijk onjuist.">
            <a:extLst>
              <a:ext uri="{FF2B5EF4-FFF2-40B4-BE49-F238E27FC236}">
                <a16:creationId xmlns:a16="http://schemas.microsoft.com/office/drawing/2014/main" id="{BAA6E1A7-6D8B-8205-8B33-2C7EE1C07B1E}"/>
              </a:ext>
            </a:extLst>
          </p:cNvPr>
          <p:cNvPicPr>
            <a:picLocks noChangeAspect="1"/>
          </p:cNvPicPr>
          <p:nvPr/>
        </p:nvPicPr>
        <p:blipFill>
          <a:blip r:embed="rId3">
            <a:extLst>
              <a:ext uri="{28A0092B-C50C-407E-A947-70E740481C1C}">
                <a14:useLocalDpi xmlns:a14="http://schemas.microsoft.com/office/drawing/2010/main" val="0"/>
              </a:ext>
            </a:extLst>
          </a:blip>
          <a:srcRect l="5407" t="9441" r="9133"/>
          <a:stretch/>
        </p:blipFill>
        <p:spPr>
          <a:xfrm rot="16200000">
            <a:off x="6795347" y="725498"/>
            <a:ext cx="3826915" cy="5407002"/>
          </a:xfrm>
          <a:prstGeom prst="rect">
            <a:avLst/>
          </a:prstGeom>
        </p:spPr>
      </p:pic>
    </p:spTree>
    <p:extLst>
      <p:ext uri="{BB962C8B-B14F-4D97-AF65-F5344CB8AC3E}">
        <p14:creationId xmlns:p14="http://schemas.microsoft.com/office/powerpoint/2010/main" val="250723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F4D5"/>
        </a:solidFill>
        <a:effectLst/>
      </p:bgPr>
    </p:bg>
    <p:spTree>
      <p:nvGrpSpPr>
        <p:cNvPr id="1" name="">
          <a:extLst>
            <a:ext uri="{FF2B5EF4-FFF2-40B4-BE49-F238E27FC236}">
              <a16:creationId xmlns:a16="http://schemas.microsoft.com/office/drawing/2014/main" id="{37669073-A757-BA7F-7ED1-B100F07316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DD889-6C30-5306-10CF-44FDAE4AEAD9}"/>
              </a:ext>
            </a:extLst>
          </p:cNvPr>
          <p:cNvSpPr>
            <a:spLocks noGrp="1"/>
          </p:cNvSpPr>
          <p:nvPr>
            <p:ph type="title"/>
          </p:nvPr>
        </p:nvSpPr>
        <p:spPr>
          <a:xfrm>
            <a:off x="1571160" y="2766218"/>
            <a:ext cx="9049679" cy="1325563"/>
          </a:xfrm>
        </p:spPr>
        <p:txBody>
          <a:bodyPr>
            <a:normAutofit/>
          </a:bodyPr>
          <a:lstStyle/>
          <a:p>
            <a:pPr algn="ctr"/>
            <a:r>
              <a:rPr lang="nl-NL" dirty="0"/>
              <a:t>Wat gaan we doen?</a:t>
            </a:r>
            <a:br>
              <a:rPr lang="nl-NL" dirty="0"/>
            </a:br>
            <a:endParaRPr lang="en-US" dirty="0"/>
          </a:p>
        </p:txBody>
      </p:sp>
    </p:spTree>
    <p:extLst>
      <p:ext uri="{BB962C8B-B14F-4D97-AF65-F5344CB8AC3E}">
        <p14:creationId xmlns:p14="http://schemas.microsoft.com/office/powerpoint/2010/main" val="384769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81035E-E75A-42EE-D908-88423E4AD718}"/>
              </a:ext>
            </a:extLst>
          </p:cNvPr>
          <p:cNvPicPr>
            <a:picLocks noChangeAspect="1"/>
          </p:cNvPicPr>
          <p:nvPr/>
        </p:nvPicPr>
        <p:blipFill>
          <a:blip r:embed="rId3">
            <a:duotone>
              <a:schemeClr val="bg2">
                <a:shade val="45000"/>
                <a:satMod val="135000"/>
              </a:schemeClr>
              <a:prstClr val="white"/>
            </a:duotone>
          </a:blip>
          <a:srcRect t="14122"/>
          <a:stretch>
            <a:fill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D0A828E-47A4-5307-7051-EE998E944634}"/>
              </a:ext>
            </a:extLst>
          </p:cNvPr>
          <p:cNvSpPr>
            <a:spLocks noGrp="1"/>
          </p:cNvSpPr>
          <p:nvPr>
            <p:ph type="title"/>
          </p:nvPr>
        </p:nvSpPr>
        <p:spPr>
          <a:xfrm>
            <a:off x="838200" y="365125"/>
            <a:ext cx="10515600" cy="1325563"/>
          </a:xfrm>
        </p:spPr>
        <p:txBody>
          <a:bodyPr>
            <a:normAutofit/>
          </a:bodyPr>
          <a:lstStyle/>
          <a:p>
            <a:r>
              <a:rPr lang="nl-NL" dirty="0"/>
              <a:t>We doorlopen de volgende stappen:</a:t>
            </a:r>
            <a:endParaRPr lang="en-US" dirty="0"/>
          </a:p>
        </p:txBody>
      </p:sp>
      <p:graphicFrame>
        <p:nvGraphicFramePr>
          <p:cNvPr id="11" name="Tijdelijke aanduiding voor inhoud 2">
            <a:extLst>
              <a:ext uri="{FF2B5EF4-FFF2-40B4-BE49-F238E27FC236}">
                <a16:creationId xmlns:a16="http://schemas.microsoft.com/office/drawing/2014/main" id="{C7D320A0-17F7-6406-9CE4-D7A379D032EA}"/>
              </a:ext>
            </a:extLst>
          </p:cNvPr>
          <p:cNvGraphicFramePr>
            <a:graphicFrameLocks noGrp="1"/>
          </p:cNvGraphicFramePr>
          <p:nvPr>
            <p:ph idx="1"/>
            <p:extLst>
              <p:ext uri="{D42A27DB-BD31-4B8C-83A1-F6EECF244321}">
                <p14:modId xmlns:p14="http://schemas.microsoft.com/office/powerpoint/2010/main" val="3793224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2812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936e9-dd7e-4720-93b0-d4f6883efaf8">
      <Terms xmlns="http://schemas.microsoft.com/office/infopath/2007/PartnerControls"/>
    </lcf76f155ced4ddcb4097134ff3c332f>
    <TaxCatchAll xmlns="2b56bbf1-c026-454c-9757-0478b518bf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9C8835C01D2B4E808B874A31C3F1D0" ma:contentTypeVersion="14" ma:contentTypeDescription="Een nieuw document maken." ma:contentTypeScope="" ma:versionID="9824befeb64ca302c64b4c81a9d3ea8a">
  <xsd:schema xmlns:xsd="http://www.w3.org/2001/XMLSchema" xmlns:xs="http://www.w3.org/2001/XMLSchema" xmlns:p="http://schemas.microsoft.com/office/2006/metadata/properties" xmlns:ns2="a65936e9-dd7e-4720-93b0-d4f6883efaf8" xmlns:ns3="2b56bbf1-c026-454c-9757-0478b518bff6" targetNamespace="http://schemas.microsoft.com/office/2006/metadata/properties" ma:root="true" ma:fieldsID="992d4e012db3142e10780ce5f639e043" ns2:_="" ns3:_="">
    <xsd:import namespace="a65936e9-dd7e-4720-93b0-d4f6883efaf8"/>
    <xsd:import namespace="2b56bbf1-c026-454c-9757-0478b518bff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936e9-dd7e-4720-93b0-d4f6883ef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56bbf1-c026-454c-9757-0478b518bff6"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ada90003-ec12-42c7-935a-8d018c2228dd}" ma:internalName="TaxCatchAll" ma:showField="CatchAllData" ma:web="2b56bbf1-c026-454c-9757-0478b518b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4BBC4-C1DD-42EE-8051-6765E990DF89}">
  <ds:schemaRefs>
    <ds:schemaRef ds:uri="http://schemas.microsoft.com/sharepoint/v3/contenttype/forms"/>
  </ds:schemaRefs>
</ds:datastoreItem>
</file>

<file path=customXml/itemProps2.xml><?xml version="1.0" encoding="utf-8"?>
<ds:datastoreItem xmlns:ds="http://schemas.openxmlformats.org/officeDocument/2006/customXml" ds:itemID="{1AE2F0D1-F191-48D3-98EF-122E472D46B6}">
  <ds:schemaRefs>
    <ds:schemaRef ds:uri="2b56bbf1-c026-454c-9757-0478b518bff6"/>
    <ds:schemaRef ds:uri="a65936e9-dd7e-4720-93b0-d4f6883efa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6E04A6-BC00-47CA-8B7B-3AF1AE7AA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936e9-dd7e-4720-93b0-d4f6883efaf8"/>
    <ds:schemaRef ds:uri="2b56bbf1-c026-454c-9757-0478b518b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Breedbeeld</PresentationFormat>
  <Paragraphs>136</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Aptos</vt:lpstr>
      <vt:lpstr>Aptos Display</vt:lpstr>
      <vt:lpstr>Arial</vt:lpstr>
      <vt:lpstr>Calibri</vt:lpstr>
      <vt:lpstr>Kantoorthema</vt:lpstr>
      <vt:lpstr>Instructie voor begeleiders</vt:lpstr>
      <vt:lpstr>STUURkracht! Pak de regie!  </vt:lpstr>
      <vt:lpstr>Wat is stuurkracht? </vt:lpstr>
      <vt:lpstr>Waarom werken aan stuurkracht?</vt:lpstr>
      <vt:lpstr>PowerPoint-presentatie</vt:lpstr>
      <vt:lpstr>Welke materialen zitten in de challenge? </vt:lpstr>
      <vt:lpstr>PowerPoint-presentatie</vt:lpstr>
      <vt:lpstr>Wat gaan we doen? </vt:lpstr>
      <vt:lpstr>We doorlopen de volgende stappen:</vt:lpstr>
      <vt:lpstr>Stap 1:   Wat is jouw uitdaging? </vt:lpstr>
      <vt:lpstr>Nadenken over een uitdagend moment in de opleiding </vt:lpstr>
      <vt:lpstr>Stap 2:  Welke kwaliteiten heb je nodig?  </vt:lpstr>
      <vt:lpstr>Introductie van de 5 stuurkrachtrollen en hun kwaliteiten.  Welke kwaliteiten zijn nodig om met de uitdagende momenten om te gaan?</vt:lpstr>
      <vt:lpstr>Stap 3:   Waar ben jij al sterk in?  Wat wil je nog ontwikkelen?  </vt:lpstr>
      <vt:lpstr>Wat kan je al goed en waar wil je je nog in ontwikkelen?  In welke rol herken je jezelf? Welke kwaliteiten beheers je (al) goed? En in welke kwaliteiten wil je je nog ontwikkelen? Bij welke rol liggen voor jou de grootste uitdagingen? </vt:lpstr>
      <vt:lpstr>Stap 4:  Kies een actie en maak deze concreet.  </vt:lpstr>
      <vt:lpstr>Een actiekaart kiezen</vt:lpstr>
      <vt:lpstr>Hoe maak je een actiekaart concreet?</vt:lpstr>
      <vt:lpstr>PowerPoint-presentatie</vt:lpstr>
      <vt:lpstr>Stap 5:  Kijk samen terug op de uitgevoerde acties.  </vt:lpstr>
      <vt:lpstr>Afsluiting en vervolgafspraak</vt:lpstr>
      <vt:lpstr>Samen terugkijken</vt:lpstr>
      <vt:lpstr>Meer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anonymous</dc:creator>
  <cp:lastModifiedBy>Kyle van den Langenberg</cp:lastModifiedBy>
  <cp:revision>12</cp:revision>
  <cp:lastPrinted>2024-10-01T14:29:13Z</cp:lastPrinted>
  <dcterms:created xsi:type="dcterms:W3CDTF">2024-07-18T08:29:53Z</dcterms:created>
  <dcterms:modified xsi:type="dcterms:W3CDTF">2025-08-26T15:38:31Z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0x0101000C9C8835C01D2B4E808B874A31C3F1D0</vt:lpwstr>
  </property>
  <property fmtid="{D5CDD505-2E9C-101B-9397-08002B2CF9AE}" pid="3" name="MediaServiceImageTags">
    <vt:lpwstr/>
  </property>
</Properties>
</file>