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1364" r:id="rId3"/>
    <p:sldId id="1365" r:id="rId4"/>
    <p:sldId id="472" r:id="rId5"/>
    <p:sldId id="1351" r:id="rId6"/>
    <p:sldId id="1366" r:id="rId7"/>
    <p:sldId id="1362" r:id="rId8"/>
    <p:sldId id="1363" r:id="rId9"/>
    <p:sldId id="1367" r:id="rId10"/>
    <p:sldId id="13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856"/>
    <a:srgbClr val="FF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ECD40-9B4F-4791-9952-5F47CE0067D3}" v="286" dt="2025-02-17T15:01:53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an Berkel" userId="dc9c0f96-3bf7-4c25-85c3-d708c66f3ced" providerId="ADAL" clId="{CE6ECD40-9B4F-4791-9952-5F47CE0067D3}"/>
    <pc:docChg chg="addSld delSld modSld">
      <pc:chgData name="Marc van Berkel" userId="dc9c0f96-3bf7-4c25-85c3-d708c66f3ced" providerId="ADAL" clId="{CE6ECD40-9B4F-4791-9952-5F47CE0067D3}" dt="2025-02-17T15:01:53.910" v="287" actId="20577"/>
      <pc:docMkLst>
        <pc:docMk/>
      </pc:docMkLst>
      <pc:sldChg chg="del">
        <pc:chgData name="Marc van Berkel" userId="dc9c0f96-3bf7-4c25-85c3-d708c66f3ced" providerId="ADAL" clId="{CE6ECD40-9B4F-4791-9952-5F47CE0067D3}" dt="2025-02-17T12:11:18.270" v="0" actId="47"/>
        <pc:sldMkLst>
          <pc:docMk/>
          <pc:sldMk cId="3862845165" sldId="1345"/>
        </pc:sldMkLst>
      </pc:sldChg>
      <pc:sldChg chg="modSp add modAnim">
        <pc:chgData name="Marc van Berkel" userId="dc9c0f96-3bf7-4c25-85c3-d708c66f3ced" providerId="ADAL" clId="{CE6ECD40-9B4F-4791-9952-5F47CE0067D3}" dt="2025-02-17T15:01:53.910" v="287" actId="20577"/>
        <pc:sldMkLst>
          <pc:docMk/>
          <pc:sldMk cId="936666760" sldId="1367"/>
        </pc:sldMkLst>
        <pc:spChg chg="mod">
          <ac:chgData name="Marc van Berkel" userId="dc9c0f96-3bf7-4c25-85c3-d708c66f3ced" providerId="ADAL" clId="{CE6ECD40-9B4F-4791-9952-5F47CE0067D3}" dt="2025-02-17T15:01:53.910" v="287" actId="20577"/>
          <ac:spMkLst>
            <pc:docMk/>
            <pc:sldMk cId="936666760" sldId="1367"/>
            <ac:spMk id="4" creationId="{F3BA3ABE-874B-AA90-59A2-CC46074B337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56CBC0D-03CA-4BD2-AA3A-39704C6F33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23AEAE5-7999-4FA8-B4F6-41E3D0259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E114-883C-4005-8B79-4B4959BD501D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5D6CCB-ECC7-4CF7-8436-3FD27AC48B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FA603B7-C6CF-4B01-BDDC-331AB274E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79118-89BE-48B3-A265-99FF40ECC2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053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223D-D36B-4519-9BFA-05114803D2ED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5652-11CD-4E75-840D-3CFCEF00DE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4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A5652-11CD-4E75-840D-3CFCEF00DE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98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2">
            <a:extLst>
              <a:ext uri="{FF2B5EF4-FFF2-40B4-BE49-F238E27FC236}">
                <a16:creationId xmlns:a16="http://schemas.microsoft.com/office/drawing/2014/main" id="{53E0A2FF-C6A9-4782-95AC-C5656966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28" y="1053888"/>
            <a:ext cx="5635557" cy="3581124"/>
          </a:xfrm>
          <a:prstGeom prst="rect">
            <a:avLst/>
          </a:prstGeom>
        </p:spPr>
      </p:pic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7AD8D30E-2AA9-47F3-90D8-82AAE93B89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000" y="4764089"/>
            <a:ext cx="10414000" cy="804863"/>
          </a:xfrm>
        </p:spPr>
        <p:txBody>
          <a:bodyPr anchor="ctr">
            <a:normAutofit/>
          </a:bodyPr>
          <a:lstStyle>
            <a:lvl1pPr marL="0" indent="0">
              <a:buNone/>
              <a:defRPr sz="3450">
                <a:latin typeface="Avenir Next Condensed"/>
              </a:defRPr>
            </a:lvl1pPr>
          </a:lstStyle>
          <a:p>
            <a:pPr lvl="0"/>
            <a:r>
              <a:rPr lang="nl-NL" sz="3450" dirty="0">
                <a:latin typeface="Avenir Next Condensed"/>
              </a:rPr>
              <a:t>VOORBEELD VAN EEN ONDERTITEL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780FE8-8C68-47EE-B9EE-55E3A0D91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0021" y="1212044"/>
            <a:ext cx="10402887" cy="515679"/>
          </a:xfrm>
        </p:spPr>
        <p:txBody>
          <a:bodyPr anchor="b"/>
          <a:lstStyle>
            <a:lvl1pPr marL="0" indent="0" algn="l" defTabSz="457154" rtl="0" eaLnBrk="1" latinLnBrk="0" hangingPunct="1">
              <a:buNone/>
              <a:defRPr lang="nl-NL" sz="2600" b="0" kern="1200" dirty="0" smtClean="0">
                <a:solidFill>
                  <a:srgbClr val="E50856"/>
                </a:solidFill>
                <a:latin typeface="Avenir Next Condensed"/>
                <a:ea typeface="Avenir Next Condensed"/>
                <a:cs typeface="Arial" panose="020B0604020202020204" pitchFamily="34" charset="0"/>
                <a:sym typeface="Avenir Next Condensed Demi Bold"/>
              </a:defRPr>
            </a:lvl1pPr>
          </a:lstStyle>
          <a:p>
            <a:pPr lvl="0"/>
            <a:r>
              <a:rPr lang="nl-NL" dirty="0"/>
              <a:t>NAAM OPLEIDING/FACULTEIT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9B7299B-775E-5A4F-B57B-5F267E02D1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21" y="1888638"/>
            <a:ext cx="10414232" cy="2746375"/>
          </a:xfrm>
        </p:spPr>
        <p:txBody>
          <a:bodyPr>
            <a:normAutofit/>
          </a:bodyPr>
          <a:lstStyle>
            <a:lvl1pPr marL="65693" indent="0">
              <a:buNone/>
              <a:defRPr sz="6949" b="1">
                <a:latin typeface="Avenir Next Condensed" panose="020B0506020202020204" pitchFamily="34" charset="0"/>
              </a:defRPr>
            </a:lvl1pPr>
          </a:lstStyle>
          <a:p>
            <a:r>
              <a:rPr lang="nl-NL" dirty="0"/>
              <a:t>VOORBEELD VAN EEN TITEL_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9733C2F-8DA9-0E43-BD2A-A11C92979E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5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50177EE-ACA9-4FC5-BEF9-9131A50F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3906"/>
          </a:xfrm>
        </p:spPr>
        <p:txBody>
          <a:bodyPr anchor="b">
            <a:normAutofit/>
          </a:bodyPr>
          <a:lstStyle>
            <a:lvl1pPr>
              <a:defRPr sz="3450" baseline="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defRPr>
            </a:lvl1pPr>
          </a:lstStyle>
          <a:p>
            <a:r>
              <a:rPr lang="nl-NL" dirty="0"/>
              <a:t>VOORBEELD VAN EEN ONDERWERP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E7365E-1A12-6544-A145-5518763DA4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982" y="1543334"/>
            <a:ext cx="10515818" cy="4648200"/>
          </a:xfrm>
        </p:spPr>
        <p:txBody>
          <a:bodyPr>
            <a:normAutofit/>
          </a:bodyPr>
          <a:lstStyle>
            <a:lvl1pPr marL="65693" indent="0">
              <a:buNone/>
              <a:defRPr sz="2000"/>
            </a:lvl1pPr>
          </a:lstStyle>
          <a:p>
            <a:r>
              <a:rPr lang="nl-NL" dirty="0"/>
              <a:t>Voorbeeldtekst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1914727-816A-FE4E-897C-0D0885F982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47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halv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50177EE-ACA9-4FC5-BEF9-9131A50F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3906"/>
          </a:xfrm>
        </p:spPr>
        <p:txBody>
          <a:bodyPr anchor="b">
            <a:normAutofit/>
          </a:bodyPr>
          <a:lstStyle>
            <a:lvl1pPr>
              <a:defRPr sz="345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defRPr>
            </a:lvl1pPr>
          </a:lstStyle>
          <a:p>
            <a:r>
              <a:rPr lang="nl-NL" dirty="0"/>
              <a:t>VOORBEELD VAN EEN ONDERWERP</a:t>
            </a:r>
            <a:endParaRPr lang="en-GB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6724F713-8D6E-5D4E-8771-62D605A6D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982" y="1543334"/>
            <a:ext cx="5254376" cy="4648200"/>
          </a:xfrm>
        </p:spPr>
        <p:txBody>
          <a:bodyPr>
            <a:normAutofit/>
          </a:bodyPr>
          <a:lstStyle>
            <a:lvl1pPr marL="65693" indent="0">
              <a:buNone/>
              <a:defRPr sz="2000"/>
            </a:lvl1pPr>
          </a:lstStyle>
          <a:p>
            <a:r>
              <a:rPr lang="nl-NL" dirty="0"/>
              <a:t>Voorbeeldtekst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FFECA4-E4C6-914B-B5DA-5FB7B434C7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3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4D6A13EF-0E0A-48A4-A5A6-2E8A94B7B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84950" y="1532249"/>
            <a:ext cx="4762500" cy="4611624"/>
          </a:xfrm>
        </p:spPr>
        <p:txBody>
          <a:bodyPr>
            <a:normAutofit/>
          </a:bodyPr>
          <a:lstStyle>
            <a:lvl1pPr>
              <a:defRPr sz="1600">
                <a:latin typeface="Avenir Next Condensed"/>
              </a:defRPr>
            </a:lvl1pPr>
          </a:lstStyle>
          <a:p>
            <a:r>
              <a:rPr lang="nl-NL" sz="1900"/>
              <a:t>Klik op het pictogram als u een afbeelding wilt toevoegen</a:t>
            </a:r>
            <a:endParaRPr lang="en-GB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F50177EE-ACA9-4FC5-BEF9-9131A50F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3906"/>
          </a:xfrm>
        </p:spPr>
        <p:txBody>
          <a:bodyPr anchor="b">
            <a:normAutofit/>
          </a:bodyPr>
          <a:lstStyle>
            <a:lvl1pPr>
              <a:defRPr sz="345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defRPr>
            </a:lvl1pPr>
          </a:lstStyle>
          <a:p>
            <a:r>
              <a:rPr lang="nl-NL" dirty="0"/>
              <a:t>VOORBEELD VAN EEN ONDERWERP</a:t>
            </a:r>
            <a:endParaRPr lang="en-GB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1E6F6D5C-74AF-2444-AEBF-8D0417AB9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32249"/>
            <a:ext cx="4775419" cy="4648200"/>
          </a:xfrm>
        </p:spPr>
        <p:txBody>
          <a:bodyPr>
            <a:normAutofit/>
          </a:bodyPr>
          <a:lstStyle>
            <a:lvl1pPr marL="65693" indent="0">
              <a:buNone/>
              <a:defRPr sz="2000"/>
            </a:lvl1pPr>
          </a:lstStyle>
          <a:p>
            <a:r>
              <a:rPr lang="nl-NL" noProof="0"/>
              <a:t>Voorbeeldtekst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79FB53E-AF9F-554A-9B09-55A2AFD583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19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bbe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F50177EE-ACA9-4FC5-BEF9-9131A50F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3906"/>
          </a:xfrm>
        </p:spPr>
        <p:txBody>
          <a:bodyPr anchor="b">
            <a:normAutofit/>
          </a:bodyPr>
          <a:lstStyle>
            <a:lvl1pPr>
              <a:defRPr sz="3450">
                <a:solidFill>
                  <a:srgbClr val="E50856"/>
                </a:solidFill>
                <a:latin typeface="Avenir Next Condensed"/>
                <a:cs typeface="Arial" panose="020B0604020202020204" pitchFamily="34" charset="0"/>
              </a:defRPr>
            </a:lvl1pPr>
          </a:lstStyle>
          <a:p>
            <a:r>
              <a:rPr lang="nl-NL" dirty="0"/>
              <a:t>VOORBEELD VAN EEN ONDERWERP</a:t>
            </a:r>
            <a:endParaRPr lang="en-GB" dirty="0"/>
          </a:p>
        </p:txBody>
      </p:sp>
      <p:sp>
        <p:nvSpPr>
          <p:cNvPr id="5" name="Tijdelijke aanduiding voor tekst 23">
            <a:extLst>
              <a:ext uri="{FF2B5EF4-FFF2-40B4-BE49-F238E27FC236}">
                <a16:creationId xmlns:a16="http://schemas.microsoft.com/office/drawing/2014/main" id="{2EE7C876-6069-4C11-846E-FA376DBE58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8599" y="2218470"/>
            <a:ext cx="4768851" cy="3961979"/>
          </a:xfrm>
        </p:spPr>
        <p:txBody>
          <a:bodyPr>
            <a:normAutofit/>
          </a:bodyPr>
          <a:lstStyle>
            <a:lvl1pPr marL="0" indent="0">
              <a:buNone/>
              <a:defRPr sz="1900" b="0"/>
            </a:lvl1pPr>
          </a:lstStyle>
          <a:p>
            <a:pPr lvl="0"/>
            <a:r>
              <a:rPr lang="nl-NL" sz="1900" dirty="0"/>
              <a:t>Voorbeeldtekst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88C64C-A8F8-41EF-A3B5-A2E44C985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577340"/>
            <a:ext cx="4768850" cy="465106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 b="1" dirty="0"/>
              <a:t>Klik om een tekst toe te voegen</a:t>
            </a:r>
            <a:endParaRPr lang="en-GB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02EDF56B-6E7F-4216-83EF-17E2E83503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8600" y="1575055"/>
            <a:ext cx="4768850" cy="467392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 b="1" dirty="0"/>
              <a:t>Klik om een tekst toe te voegen</a:t>
            </a:r>
            <a:endParaRPr lang="en-GB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58317168-EFA6-8046-938C-6F174C3028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220754"/>
            <a:ext cx="4775419" cy="3959695"/>
          </a:xfrm>
        </p:spPr>
        <p:txBody>
          <a:bodyPr>
            <a:normAutofit/>
          </a:bodyPr>
          <a:lstStyle>
            <a:lvl1pPr marL="65693" indent="0">
              <a:buNone/>
              <a:defRPr sz="2000"/>
            </a:lvl1pPr>
          </a:lstStyle>
          <a:p>
            <a:r>
              <a:rPr lang="nl-NL" dirty="0"/>
              <a:t>Voorbeeldtekst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8542B91-AAF2-ED4E-8C50-3F70FA8380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27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2">
            <a:extLst>
              <a:ext uri="{FF2B5EF4-FFF2-40B4-BE49-F238E27FC236}">
                <a16:creationId xmlns:a16="http://schemas.microsoft.com/office/drawing/2014/main" id="{EB21CF03-A487-413E-853C-2BE2946BB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10" y="502276"/>
            <a:ext cx="2681827" cy="1704171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1FDDF9DF-A68B-4D5B-A047-4D2F41CAFA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8425" y="1354362"/>
            <a:ext cx="4775151" cy="414927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450" b="1">
                <a:solidFill>
                  <a:schemeClr val="bg1"/>
                </a:solidFill>
              </a:defRPr>
            </a:lvl1pPr>
          </a:lstStyle>
          <a:p>
            <a:r>
              <a:rPr lang="nl-NL" sz="3450" b="1" dirty="0"/>
              <a:t>‘QUOTE’</a:t>
            </a:r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57D2A8AE-2D31-490B-9B2F-0BCA2DD1CD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8424" y="5628183"/>
            <a:ext cx="4775150" cy="571450"/>
          </a:xfrm>
        </p:spPr>
        <p:txBody>
          <a:bodyPr anchor="b">
            <a:norm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72BE786-4F44-7B42-BA22-B59FF370BB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826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61F4-2E8B-401E-A8D3-42B809A61341}" type="datetimeFigureOut">
              <a:rPr lang="nl-NL" smtClean="0"/>
              <a:pPr/>
              <a:t>17-2-2025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C92A-303C-4141-9283-E091F6044A9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96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268BCB-36EE-4F6D-A352-B00B9ED1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AAN TE PASSEN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43F09E-6E46-4B73-8800-8C4A93D4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8" name="Afbeelding 7" descr="Afbeelding met illustratie, bord, tafelgerei&#10;&#10;Automatisch gegenereerde beschrijving">
            <a:extLst>
              <a:ext uri="{FF2B5EF4-FFF2-40B4-BE49-F238E27FC236}">
                <a16:creationId xmlns:a16="http://schemas.microsoft.com/office/drawing/2014/main" id="{A6BC1268-D8D0-4F41-BB6B-6BE484A2AC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689" y="6287014"/>
            <a:ext cx="1593111" cy="34888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589EFA-7D6D-4945-A657-4EA9EF059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18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78A68-1265-4D41-A349-4D841EA07AA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19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 dt="0"/>
  <p:txStyles>
    <p:titleStyle>
      <a:lvl1pPr algn="l" defTabSz="457154" rtl="0" eaLnBrk="1" latinLnBrk="0" hangingPunct="1">
        <a:lnSpc>
          <a:spcPct val="90000"/>
        </a:lnSpc>
        <a:spcBef>
          <a:spcPct val="0"/>
        </a:spcBef>
        <a:buNone/>
        <a:defRPr lang="nl-NL" sz="3450" kern="1200" dirty="0">
          <a:solidFill>
            <a:srgbClr val="E50856"/>
          </a:solidFill>
          <a:latin typeface="Avenir Next Condensed"/>
          <a:ea typeface="+mj-ea"/>
          <a:cs typeface="Arial" panose="020B0604020202020204" pitchFamily="34" charset="0"/>
        </a:defRPr>
      </a:lvl1pPr>
    </p:titleStyle>
    <p:bodyStyle>
      <a:lvl1pPr marL="179982" indent="-114289" algn="l" defTabSz="457154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9964" indent="-114289" algn="l" defTabSz="457154" rtl="0" eaLnBrk="1" latinLnBrk="0" hangingPunct="1">
        <a:lnSpc>
          <a:spcPct val="8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946" indent="-114289" algn="l" defTabSz="457154" rtl="0" eaLnBrk="1" latinLnBrk="0" hangingPunct="1">
        <a:lnSpc>
          <a:spcPct val="8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9919" indent="-114289" algn="l" defTabSz="457154" rtl="0" eaLnBrk="1" latinLnBrk="0" hangingPunct="1">
        <a:lnSpc>
          <a:spcPct val="80000"/>
        </a:lnSpc>
        <a:spcBef>
          <a:spcPts val="25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4897" indent="-114289" algn="l" defTabSz="457154" rtl="0" eaLnBrk="1" latinLnBrk="0" hangingPunct="1">
        <a:lnSpc>
          <a:spcPct val="80000"/>
        </a:lnSpc>
        <a:spcBef>
          <a:spcPts val="25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257174" indent="-114289" algn="l" defTabSz="457154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51" indent="-114289" algn="l" defTabSz="457154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29" indent="-114289" algn="l" defTabSz="457154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06" indent="-114289" algn="l" defTabSz="457154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77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4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31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09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86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63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40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17" algn="l" defTabSz="457154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page.com/nl/" TargetMode="External"/><Relationship Id="rId2" Type="http://schemas.openxmlformats.org/officeDocument/2006/relationships/hyperlink" Target="https://duckduckg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sumentenbond.nl/internet-privacy/cookies-verwijderen" TargetMode="External"/><Relationship Id="rId4" Type="http://schemas.openxmlformats.org/officeDocument/2006/relationships/hyperlink" Target="https://toolbox.bitsoffreedom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Yna0h9jygk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-item/hoe-bepalen-algoritmes-je-wereldbeeld-algoritmes-bepalen-wat-je-te-zien-krijgt-op-internet#q=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0C7580-8271-8847-9B7E-CD3F7B415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029" y="451759"/>
            <a:ext cx="10308772" cy="1529442"/>
          </a:xfrm>
        </p:spPr>
        <p:txBody>
          <a:bodyPr>
            <a:normAutofit/>
          </a:bodyPr>
          <a:lstStyle/>
          <a:p>
            <a:pPr algn="ctr"/>
            <a:r>
              <a:rPr lang="nl-NL" sz="5400" kern="1000" dirty="0">
                <a:effectLst/>
                <a:latin typeface="+mj-lt"/>
                <a:ea typeface="Calibri" panose="020F0502020204030204" pitchFamily="34" charset="0"/>
                <a:cs typeface="Athiti SemiBold" panose="00000700000000000000" pitchFamily="2" charset="-34"/>
              </a:rPr>
              <a:t>Algoritmes: wat zijn het en hoe beïnvloeden ze jou?</a:t>
            </a:r>
          </a:p>
          <a:p>
            <a:endParaRPr lang="nl-NL" sz="5400" kern="1000" dirty="0">
              <a:latin typeface="Athiti SemiBold" panose="00000700000000000000" pitchFamily="2" charset="-34"/>
              <a:ea typeface="Calibri" panose="020F0502020204030204" pitchFamily="34" charset="0"/>
              <a:cs typeface="Athiti SemiBold" panose="00000700000000000000" pitchFamily="2" charset="-34"/>
            </a:endParaRPr>
          </a:p>
          <a:p>
            <a:endParaRPr lang="nl-NL" sz="5400" kern="1000" dirty="0">
              <a:effectLst/>
              <a:latin typeface="Athiti SemiBold" panose="00000700000000000000" pitchFamily="2" charset="-34"/>
              <a:ea typeface="Calibri" panose="020F0502020204030204" pitchFamily="34" charset="0"/>
              <a:cs typeface="Athiti SemiBold" panose="00000700000000000000" pitchFamily="2" charset="-3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975E5F-A5C9-7643-A507-73B6D1BF8F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1</a:t>
            </a:fld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2EE49AE-AD34-E214-DA9D-55B960134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7" y="4045175"/>
            <a:ext cx="4898568" cy="24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63C7A-72B3-7973-AB6E-0AC24650F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291B51A-794F-8C19-9ABD-F6D07C80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n-lt"/>
                <a:cs typeface="Athiti SemiBold" panose="00000700000000000000" pitchFamily="2" charset="-34"/>
              </a:rPr>
              <a:t>Hoe kom je uit een filterbubbel?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540D23-173C-2512-148B-D31A4F0371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dirty="0">
                <a:effectLst/>
                <a:latin typeface="+mn-lt"/>
              </a:rPr>
              <a:t>Zorg dat je verschillende media gebruikt</a:t>
            </a:r>
          </a:p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dirty="0">
                <a:effectLst/>
                <a:latin typeface="+mn-lt"/>
              </a:rPr>
              <a:t>Luister eens naar mensen met wie je het oneens bent over bepaalde dingen</a:t>
            </a:r>
          </a:p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dirty="0">
                <a:effectLst/>
                <a:latin typeface="+mn-lt"/>
              </a:rPr>
              <a:t>Surf anoniem, bijvoorbeeld met zoekmachine </a:t>
            </a:r>
            <a:r>
              <a:rPr lang="nl-NL" sz="2800" b="0" i="0" u="none" strike="noStrike" dirty="0" err="1">
                <a:solidFill>
                  <a:srgbClr val="0563C1"/>
                </a:solidFill>
                <a:effectLst/>
                <a:latin typeface="+mn-lt"/>
                <a:hlinkClick r:id="rId2" tooltip="Surf anoniem met zoekmachine DuckDuckG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DuckDuckGo</a:t>
            </a:r>
            <a:r>
              <a:rPr lang="nl-NL" sz="2800" b="0" i="0" u="none" strike="noStrike" dirty="0">
                <a:effectLst/>
                <a:latin typeface="+mn-lt"/>
                <a:hlinkClick r:id="rId2" tooltip="Surf anoniem met zoekmachine DuckDuckG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nl-NL" sz="2800" b="0" i="0" dirty="0">
                <a:effectLst/>
                <a:latin typeface="+mn-lt"/>
              </a:rPr>
              <a:t>of </a:t>
            </a:r>
            <a:r>
              <a:rPr lang="nl-NL" sz="2800" b="0" i="0" u="none" strike="noStrike" dirty="0">
                <a:effectLst/>
                <a:latin typeface="+mn-lt"/>
                <a:hlinkClick r:id="rId3" tooltip="Anonieme zoekmachine Ixqui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Startpage</a:t>
            </a:r>
            <a:r>
              <a:rPr lang="nl-NL" sz="2800" b="0" i="0" dirty="0">
                <a:effectLst/>
                <a:latin typeface="+mn-lt"/>
              </a:rPr>
              <a:t>. In de </a:t>
            </a:r>
            <a:r>
              <a:rPr lang="nl-NL" sz="2800" b="0" i="0" u="none" strike="noStrike" dirty="0">
                <a:solidFill>
                  <a:srgbClr val="0563C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Internetvrijheid </a:t>
            </a:r>
            <a:r>
              <a:rPr lang="nl-NL" sz="2800" b="0" i="0" u="none" strike="noStrike" dirty="0" err="1"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Toolbox</a:t>
            </a:r>
            <a:r>
              <a:rPr lang="nl-NL" sz="2800" b="0" i="0" dirty="0">
                <a:effectLst/>
                <a:latin typeface="+mn-lt"/>
              </a:rPr>
              <a:t> van Bits of </a:t>
            </a:r>
            <a:r>
              <a:rPr lang="nl-NL" sz="2800" b="0" i="0" dirty="0" err="1">
                <a:effectLst/>
                <a:latin typeface="+mn-lt"/>
              </a:rPr>
              <a:t>Freedom</a:t>
            </a:r>
            <a:r>
              <a:rPr lang="nl-NL" sz="2800" b="0" i="0" dirty="0">
                <a:effectLst/>
                <a:latin typeface="+mn-lt"/>
              </a:rPr>
              <a:t> vind je nog meer tips</a:t>
            </a:r>
          </a:p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u="none" strike="noStrike" dirty="0"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Zet je cookies uit</a:t>
            </a:r>
            <a:endParaRPr lang="nl-NL" sz="2800" b="0" i="0" u="none" strike="noStrike" dirty="0">
              <a:effectLst/>
              <a:latin typeface="+mn-lt"/>
            </a:endParaRPr>
          </a:p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dirty="0">
                <a:latin typeface="+mn-lt"/>
              </a:rPr>
              <a:t>Sla je zoekgeschiedenis niet op</a:t>
            </a:r>
            <a:endParaRPr lang="nl-NL" sz="2800" b="0" i="0" dirty="0">
              <a:effectLst/>
              <a:latin typeface="+mn-lt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DDD699D-CC0D-F8D2-3080-C4B6070FF4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C3C92A-303C-4141-9283-E091F6044A9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673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E5082CC-F056-98F1-772D-24B224D8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25" y="1354362"/>
            <a:ext cx="4775151" cy="4149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>
                <a:latin typeface="+mn-lt"/>
              </a:rPr>
              <a:t>Je bent op </a:t>
            </a:r>
            <a:r>
              <a:rPr lang="en-US" b="0" dirty="0" err="1">
                <a:latin typeface="+mn-lt"/>
              </a:rPr>
              <a:t>een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feestje</a:t>
            </a:r>
            <a:r>
              <a:rPr lang="en-US" b="0" dirty="0">
                <a:latin typeface="+mn-lt"/>
              </a:rPr>
              <a:t>..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D83AFB5-5D03-2CFF-E006-84ED93943D6C}"/>
              </a:ext>
            </a:extLst>
          </p:cNvPr>
          <p:cNvSpPr txBox="1"/>
          <p:nvPr/>
        </p:nvSpPr>
        <p:spPr>
          <a:xfrm>
            <a:off x="348343" y="2634343"/>
            <a:ext cx="5018314" cy="3533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 defTabSz="457154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En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raakt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aan de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praat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met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iemand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die je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niet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kent</a:t>
            </a:r>
            <a:endParaRPr lang="en-US" sz="2800" b="0" i="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457200" indent="-457200" defTabSz="457154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Wat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vertel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je over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jezelf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? </a:t>
            </a:r>
          </a:p>
          <a:p>
            <a:pPr marL="457200" indent="-457200" defTabSz="457154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Waarover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twijfel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je of je het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zou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vertellen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DB8843-A121-D30F-2423-879C02C56B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1189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578A68-1265-4D41-A349-4D841EA07AA4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9845E1E-D68B-B109-2316-2F56E105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171" y="2154010"/>
            <a:ext cx="6094710" cy="32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9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87A8F-A6D9-1CC4-31CA-4364446F4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ECEDCFF-62C3-E75E-2D5E-4D09702D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425" y="1354362"/>
            <a:ext cx="4775151" cy="41492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>
                <a:latin typeface="+mn-lt"/>
              </a:rPr>
              <a:t>Je bent op </a:t>
            </a:r>
            <a:r>
              <a:rPr lang="en-US" b="0" dirty="0" err="1">
                <a:latin typeface="+mn-lt"/>
              </a:rPr>
              <a:t>een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feestje</a:t>
            </a:r>
            <a:r>
              <a:rPr lang="en-US" b="0" dirty="0">
                <a:latin typeface="+mn-lt"/>
              </a:rPr>
              <a:t>..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0FE0421-9D0B-2A51-D2E0-3B79D9CD0723}"/>
              </a:ext>
            </a:extLst>
          </p:cNvPr>
          <p:cNvSpPr txBox="1"/>
          <p:nvPr/>
        </p:nvSpPr>
        <p:spPr>
          <a:xfrm>
            <a:off x="348343" y="2634343"/>
            <a:ext cx="5018314" cy="3533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57200" indent="-457200" defTabSz="457154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En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raakt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aan de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praat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met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iemand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die je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niet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kent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457200" indent="-457200" defTabSz="457154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Wat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vertel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je over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jezelf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? </a:t>
            </a:r>
          </a:p>
          <a:p>
            <a:pPr marL="457200" indent="-457200" defTabSz="457154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Waarover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twijfel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je of je het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zou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vertellen</a:t>
            </a:r>
            <a:r>
              <a:rPr lang="en-US" sz="2800" b="0" i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B7891E-D917-0DCC-FF9D-58F3A9030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1189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0578A68-1265-4D41-A349-4D841EA07AA4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FFDFA8-147C-5489-2DF5-FC7EAFE87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171" y="2154010"/>
            <a:ext cx="6094710" cy="32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9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56F346C-0D7E-415D-B5FA-4AD6A737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n-lt"/>
                <a:cs typeface="Athiti SemiBold" panose="00000700000000000000" pitchFamily="2" charset="-34"/>
              </a:rPr>
              <a:t>Wat zijn algoritmes?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7C18F4-6891-48A5-97D8-1D3174E06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400" b="0" i="1" dirty="0">
                <a:effectLst/>
                <a:latin typeface="+mn-lt"/>
              </a:rPr>
              <a:t>Algoritmes</a:t>
            </a:r>
            <a:r>
              <a:rPr lang="nl-NL" sz="2400" b="0" i="0" dirty="0">
                <a:effectLst/>
                <a:latin typeface="+mn-lt"/>
              </a:rPr>
              <a:t> zijn wiskundige formules waarmee </a:t>
            </a:r>
            <a:r>
              <a:rPr lang="nl-NL" sz="2400" b="0" i="0" dirty="0" err="1">
                <a:effectLst/>
                <a:latin typeface="+mn-lt"/>
              </a:rPr>
              <a:t>techbedrijven</a:t>
            </a:r>
            <a:r>
              <a:rPr lang="nl-NL" sz="2400" b="0" i="0" dirty="0">
                <a:effectLst/>
                <a:latin typeface="+mn-lt"/>
              </a:rPr>
              <a:t> surfgedrag van mensen meten en bepalen</a:t>
            </a:r>
          </a:p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400" b="0" i="0" dirty="0">
                <a:effectLst/>
                <a:latin typeface="+mn-lt"/>
              </a:rPr>
              <a:t>Zo weet YouTube dat jij veel kattenfilmpjes kijkt, en laat het je vervolgens meer kattenfilmpjes zien omdat je die waarschijnlijk leuk vindt</a:t>
            </a:r>
          </a:p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400" b="0" i="0" dirty="0">
                <a:effectLst/>
                <a:latin typeface="+mn-lt"/>
              </a:rPr>
              <a:t>Met algoritmes wordt het aanbod op internet persoonlijker gemaakt: bedrijven kunnen reclame maken omdat ze  weten wat op jouw tijdlijn en zoekmachine staat.. Daarom krijg je aanbiedingen die je waarschijnlijk leuk vindt</a:t>
            </a:r>
          </a:p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400" dirty="0">
                <a:latin typeface="+mn-lt"/>
              </a:rPr>
              <a:t>En voordat je het weet zit je in een </a:t>
            </a:r>
            <a:r>
              <a:rPr lang="nl-NL" sz="2400" i="1" dirty="0">
                <a:latin typeface="+mn-lt"/>
              </a:rPr>
              <a:t>filterbubbel: </a:t>
            </a:r>
            <a:r>
              <a:rPr lang="nl-NL" sz="2400" dirty="0">
                <a:latin typeface="+mn-lt"/>
              </a:rPr>
              <a:t>jouw</a:t>
            </a:r>
            <a:r>
              <a:rPr lang="nl-NL" sz="2400" b="0" i="0" dirty="0">
                <a:effectLst/>
                <a:latin typeface="+mn-lt"/>
              </a:rPr>
              <a:t> zoekgeschiedenis, e-mailverkeer, koopgedrag en berichten op sociale media bepalen voor een deel jouw profiel (wie je bent, wat je denkt en wat je leuk vindt)</a:t>
            </a:r>
            <a:endParaRPr lang="nl-NL" sz="2000" b="0" i="0" dirty="0">
              <a:effectLst/>
              <a:latin typeface="+mn-lt"/>
            </a:endParaRPr>
          </a:p>
          <a:p>
            <a:pPr marL="408593" indent="-342900" algn="l" fontAlgn="base">
              <a:spcAft>
                <a:spcPts val="2250"/>
              </a:spcAft>
              <a:buFont typeface="Wingdings" panose="05000000000000000000" pitchFamily="2" charset="2"/>
              <a:buChar char="Ø"/>
            </a:pPr>
            <a:endParaRPr lang="nl-NL" sz="2400" b="0" i="0" dirty="0">
              <a:effectLst/>
              <a:latin typeface="+mn-lt"/>
            </a:endParaRPr>
          </a:p>
          <a:p>
            <a:pPr marL="408593" indent="-342900" algn="l">
              <a:buFont typeface="Wingdings" panose="05000000000000000000" pitchFamily="2" charset="2"/>
              <a:buChar char="Ø"/>
            </a:pPr>
            <a:endParaRPr lang="nl-NL" sz="2800" b="0" i="0" dirty="0">
              <a:effectLst/>
              <a:latin typeface="+mn-lt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074914-F86E-44FA-B370-97A00EEB98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C3C92A-303C-4141-9283-E091F6044A9D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38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media 2" title="Animatie: Algoritmes">
            <a:hlinkClick r:id="" action="ppaction://media"/>
            <a:extLst>
              <a:ext uri="{FF2B5EF4-FFF2-40B4-BE49-F238E27FC236}">
                <a16:creationId xmlns:a16="http://schemas.microsoft.com/office/drawing/2014/main" id="{D11C42D6-297E-5B0B-8A48-C6A04FAFC5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Tijdelijke aanduiding voor dianummer 3" hidden="1">
            <a:extLst>
              <a:ext uri="{FF2B5EF4-FFF2-40B4-BE49-F238E27FC236}">
                <a16:creationId xmlns:a16="http://schemas.microsoft.com/office/drawing/2014/main" id="{BBE6A7EB-32E7-1C7B-229C-B634C43C85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38200" y="6311897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0578A68-1265-4D41-A349-4D841EA07AA4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2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D51216-0BDB-CC27-A583-9C35D1DD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78A68-1265-4D41-A349-4D841EA07AA4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7BCF9F3-387C-BAF3-A572-A76C9E001D63}"/>
              </a:ext>
            </a:extLst>
          </p:cNvPr>
          <p:cNvSpPr txBox="1"/>
          <p:nvPr/>
        </p:nvSpPr>
        <p:spPr>
          <a:xfrm>
            <a:off x="1948543" y="1175657"/>
            <a:ext cx="8077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hlinkClick r:id="rId2"/>
              </a:rPr>
              <a:t>https://schooltv.nl/video-item/hoe-bepalen-algoritmes-je-wereldbeeld-algoritmes-bepalen-wat-je-te-zien-krijgt-op-internet#q=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14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E9B65-4498-6F02-CDAB-00BFAD29E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5258D50-7211-89BB-5C3C-B32BC614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38844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  <a:cs typeface="Athiti SemiBold" panose="00000700000000000000" pitchFamily="2" charset="-34"/>
              </a:rPr>
              <a:t>Wat is een filterbubbel?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0D6DF0-9D9A-7A11-CEF9-8BFFD37FAC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982" y="1193180"/>
            <a:ext cx="4771081" cy="4998354"/>
          </a:xfrm>
        </p:spPr>
        <p:txBody>
          <a:bodyPr>
            <a:noAutofit/>
          </a:bodyPr>
          <a:lstStyle/>
          <a:p>
            <a:pPr marL="408593" indent="-342900" algn="l" fontAlgn="base">
              <a:lnSpc>
                <a:spcPct val="100000"/>
              </a:lnSpc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dirty="0">
                <a:effectLst/>
                <a:latin typeface="+mn-lt"/>
              </a:rPr>
              <a:t>Als je ouders op internet zoeken op het woord </a:t>
            </a:r>
            <a:r>
              <a:rPr lang="nl-NL" sz="2800" b="0" i="1" dirty="0">
                <a:effectLst/>
                <a:latin typeface="+mn-lt"/>
              </a:rPr>
              <a:t>Egypte</a:t>
            </a:r>
            <a:r>
              <a:rPr lang="nl-NL" sz="2800" b="0" i="0" dirty="0">
                <a:effectLst/>
                <a:latin typeface="+mn-lt"/>
              </a:rPr>
              <a:t> krijgen zij informatie over reizen naar Egypte.. bijvoorbeeld over hotels en vliegtickets</a:t>
            </a:r>
            <a:endParaRPr lang="nl-NL" sz="2800" dirty="0">
              <a:latin typeface="+mn-lt"/>
            </a:endParaRPr>
          </a:p>
          <a:p>
            <a:pPr marL="408593" indent="-342900" algn="l" fontAlgn="base">
              <a:lnSpc>
                <a:spcPct val="100000"/>
              </a:lnSpc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dirty="0">
                <a:effectLst/>
                <a:latin typeface="+mn-lt"/>
              </a:rPr>
              <a:t>Maar als jij zoekt op het woord </a:t>
            </a:r>
            <a:r>
              <a:rPr lang="nl-NL" sz="2800" b="0" i="1" dirty="0">
                <a:effectLst/>
                <a:latin typeface="+mn-lt"/>
              </a:rPr>
              <a:t>Egypte</a:t>
            </a:r>
            <a:r>
              <a:rPr lang="nl-NL" sz="2800" b="0" i="0" dirty="0">
                <a:effectLst/>
                <a:latin typeface="+mn-lt"/>
              </a:rPr>
              <a:t> herkent de zoekmachine dat je nog op school zit en krijg je informatie voor een werkstuk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7AA0F8F-7424-C300-4393-4CBD1153FC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C3C92A-303C-4141-9283-E091F6044A9D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2050" name="Picture 2" descr="FilterBubbel » persoonlijke zoekresultaten in Google - © lifeofpix.com (CC0)">
            <a:extLst>
              <a:ext uri="{FF2B5EF4-FFF2-40B4-BE49-F238E27FC236}">
                <a16:creationId xmlns:a16="http://schemas.microsoft.com/office/drawing/2014/main" id="{3A6F4F32-9E8A-8585-F3DF-D204B8B4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42" y="655059"/>
            <a:ext cx="6066264" cy="30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72958-86F9-2BDD-2ACE-78CAAF7FE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EB67C0E-04D2-94D7-4431-8B96E42D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n-lt"/>
                <a:cs typeface="Athiti SemiBold" panose="00000700000000000000" pitchFamily="2" charset="-34"/>
              </a:rPr>
              <a:t>Wat is een filterbubbel?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21D013-5E91-3D53-1641-BFCB38947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982" y="1543334"/>
            <a:ext cx="4771081" cy="4648200"/>
          </a:xfrm>
        </p:spPr>
        <p:txBody>
          <a:bodyPr>
            <a:noAutofit/>
          </a:bodyPr>
          <a:lstStyle/>
          <a:p>
            <a:pPr marL="408593" indent="-342900" algn="l" fontAlgn="base">
              <a:lnSpc>
                <a:spcPct val="100000"/>
              </a:lnSpc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dirty="0">
                <a:effectLst/>
                <a:latin typeface="+mn-lt"/>
              </a:rPr>
              <a:t>Voor- en nadelen: je hoeft niet lang te zoeken</a:t>
            </a:r>
          </a:p>
          <a:p>
            <a:pPr marL="408593" indent="-342900" algn="l" fontAlgn="base">
              <a:lnSpc>
                <a:spcPct val="100000"/>
              </a:lnSpc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dirty="0">
                <a:effectLst/>
                <a:latin typeface="+mn-lt"/>
              </a:rPr>
              <a:t>Maar als je je eigen mening wilt vormen, moet je alle kanten van een verhaal kennen</a:t>
            </a:r>
          </a:p>
          <a:p>
            <a:pPr marL="408593" indent="-342900" algn="l" fontAlgn="base">
              <a:lnSpc>
                <a:spcPct val="100000"/>
              </a:lnSpc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dirty="0">
                <a:latin typeface="+mn-lt"/>
              </a:rPr>
              <a:t>Door </a:t>
            </a:r>
            <a:r>
              <a:rPr lang="nl-NL" sz="2800" b="0" i="0" dirty="0">
                <a:effectLst/>
                <a:latin typeface="+mn-lt"/>
              </a:rPr>
              <a:t>de filterbubbel lukt dat niet goed, want je ziet vooral jouw mening en dingen je al kent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CFDF697-58D5-DA4B-7AF0-6FE642709C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C3C92A-303C-4141-9283-E091F6044A9D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2050" name="Picture 2" descr="FilterBubbel » persoonlijke zoekresultaten in Google - © lifeofpix.com (CC0)">
            <a:extLst>
              <a:ext uri="{FF2B5EF4-FFF2-40B4-BE49-F238E27FC236}">
                <a16:creationId xmlns:a16="http://schemas.microsoft.com/office/drawing/2014/main" id="{16BAC1FF-15EF-BC9C-229E-B1996E895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37" y="1112259"/>
            <a:ext cx="6066264" cy="30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7305D-C736-E529-14C0-84E1DAAEF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F8F2327-4188-CB5A-3E11-E480AABE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n-lt"/>
                <a:cs typeface="Athiti SemiBold" panose="00000700000000000000" pitchFamily="2" charset="-34"/>
              </a:rPr>
              <a:t>Wat is een filterbubbel?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BA3ABE-874B-AA90-59A2-CC46074B3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982" y="1543334"/>
            <a:ext cx="4771081" cy="4648200"/>
          </a:xfrm>
        </p:spPr>
        <p:txBody>
          <a:bodyPr>
            <a:noAutofit/>
          </a:bodyPr>
          <a:lstStyle/>
          <a:p>
            <a:pPr marL="408593" indent="-342900" algn="l" fontAlgn="base">
              <a:lnSpc>
                <a:spcPct val="100000"/>
              </a:lnSpc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dirty="0">
                <a:effectLst/>
                <a:latin typeface="+mn-lt"/>
              </a:rPr>
              <a:t>Opdracht: open de openingspagina (Verkennen) van je Instagram-account.. Vergelijk eens met een klasgenoot. Wat valt op?</a:t>
            </a:r>
          </a:p>
          <a:p>
            <a:pPr marL="408593" indent="-342900" algn="l" fontAlgn="base">
              <a:lnSpc>
                <a:spcPct val="100000"/>
              </a:lnSpc>
              <a:spcAft>
                <a:spcPts val="2250"/>
              </a:spcAft>
              <a:buFont typeface="Wingdings" panose="05000000000000000000" pitchFamily="2" charset="2"/>
              <a:buChar char="Ø"/>
            </a:pPr>
            <a:r>
              <a:rPr lang="nl-NL" sz="2800" b="0" i="0" dirty="0">
                <a:effectLst/>
                <a:latin typeface="+mn-lt"/>
              </a:rPr>
              <a:t>Opdracht: zoek hetzelfde begrip op verschillende zoekpagina’s; wat valt je op?</a:t>
            </a:r>
          </a:p>
          <a:p>
            <a:pPr marL="408593" indent="-342900" algn="l" fontAlgn="base">
              <a:lnSpc>
                <a:spcPct val="100000"/>
              </a:lnSpc>
              <a:spcAft>
                <a:spcPts val="2250"/>
              </a:spcAft>
              <a:buFont typeface="Wingdings" panose="05000000000000000000" pitchFamily="2" charset="2"/>
              <a:buChar char="Ø"/>
            </a:pPr>
            <a:endParaRPr lang="nl-NL" sz="2800" b="0" i="0" dirty="0">
              <a:effectLst/>
              <a:latin typeface="+mn-lt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A0E1032-8A40-18B1-76AE-44A272AF92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C3C92A-303C-4141-9283-E091F6044A9D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2050" name="Picture 2" descr="FilterBubbel » persoonlijke zoekresultaten in Google - © lifeofpix.com (CC0)">
            <a:extLst>
              <a:ext uri="{FF2B5EF4-FFF2-40B4-BE49-F238E27FC236}">
                <a16:creationId xmlns:a16="http://schemas.microsoft.com/office/drawing/2014/main" id="{DAE5454C-7962-8AE6-E38D-79F6DF12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37" y="1112259"/>
            <a:ext cx="6066264" cy="30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6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 breed zw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eed_zwart_v4_dianummering" id="{71628DC5-BA08-0D43-82E1-3DF66EBEB656}" vid="{46E604D5-FF9B-A041-8C9D-0CB1B3B8EF5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274E9B5E10084B8CA96E8E6082C699" ma:contentTypeVersion="19" ma:contentTypeDescription="Een nieuw document maken." ma:contentTypeScope="" ma:versionID="625b61da5390da9c60c1a61ebaa8e134">
  <xsd:schema xmlns:xsd="http://www.w3.org/2001/XMLSchema" xmlns:xs="http://www.w3.org/2001/XMLSchema" xmlns:p="http://schemas.microsoft.com/office/2006/metadata/properties" xmlns:ns2="c045c8d6-b5f7-4520-a53b-0755ae0cba0f" xmlns:ns3="07ad2fc5-be12-451b-b2d5-d18b7e62272f" targetNamespace="http://schemas.microsoft.com/office/2006/metadata/properties" ma:root="true" ma:fieldsID="7ac60ea9e7d3e8b1d2200e00b1834fb7" ns2:_="" ns3:_="">
    <xsd:import namespace="c045c8d6-b5f7-4520-a53b-0755ae0cba0f"/>
    <xsd:import namespace="07ad2fc5-be12-451b-b2d5-d18b7e6227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5c8d6-b5f7-4520-a53b-0755ae0cba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6aa0a0a-ab1b-4084-9454-0fab047259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d2fc5-be12-451b-b2d5-d18b7e62272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02907c-58ed-4705-9a43-401665177493}" ma:internalName="TaxCatchAll" ma:showField="CatchAllData" ma:web="07ad2fc5-be12-451b-b2d5-d18b7e6227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45c8d6-b5f7-4520-a53b-0755ae0cba0f">
      <Terms xmlns="http://schemas.microsoft.com/office/infopath/2007/PartnerControls"/>
    </lcf76f155ced4ddcb4097134ff3c332f>
    <TaxCatchAll xmlns="07ad2fc5-be12-451b-b2d5-d18b7e62272f" xsi:nil="true"/>
  </documentManagement>
</p:properties>
</file>

<file path=customXml/itemProps1.xml><?xml version="1.0" encoding="utf-8"?>
<ds:datastoreItem xmlns:ds="http://schemas.openxmlformats.org/officeDocument/2006/customXml" ds:itemID="{142FE9A8-AFC8-4707-A6D4-BBDB9315F607}"/>
</file>

<file path=customXml/itemProps2.xml><?xml version="1.0" encoding="utf-8"?>
<ds:datastoreItem xmlns:ds="http://schemas.openxmlformats.org/officeDocument/2006/customXml" ds:itemID="{C9B245A9-21F4-45C3-A53A-B5FBC2F7CAC5}"/>
</file>

<file path=customXml/itemProps3.xml><?xml version="1.0" encoding="utf-8"?>
<ds:datastoreItem xmlns:ds="http://schemas.openxmlformats.org/officeDocument/2006/customXml" ds:itemID="{1F07FDB7-B9D8-475C-9077-01B0BF8371C2}"/>
</file>

<file path=docProps/app.xml><?xml version="1.0" encoding="utf-8"?>
<Properties xmlns="http://schemas.openxmlformats.org/officeDocument/2006/extended-properties" xmlns:vt="http://schemas.openxmlformats.org/officeDocument/2006/docPropsVTypes">
  <Template>breed_zwart_met_dianummering</Template>
  <TotalTime>0</TotalTime>
  <Words>416</Words>
  <Application>Microsoft Office PowerPoint</Application>
  <PresentationFormat>Breedbeeld</PresentationFormat>
  <Paragraphs>42</Paragraphs>
  <Slides>10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Athiti SemiBold</vt:lpstr>
      <vt:lpstr>Avenir Next Condensed</vt:lpstr>
      <vt:lpstr>Calibri</vt:lpstr>
      <vt:lpstr>Wingdings</vt:lpstr>
      <vt:lpstr>A breed zwart</vt:lpstr>
      <vt:lpstr>PowerPoint-presentatie</vt:lpstr>
      <vt:lpstr>Je bent op een feestje..</vt:lpstr>
      <vt:lpstr>Je bent op een feestje..</vt:lpstr>
      <vt:lpstr>Wat zijn algoritmes?</vt:lpstr>
      <vt:lpstr>PowerPoint-presentatie</vt:lpstr>
      <vt:lpstr>PowerPoint-presentatie</vt:lpstr>
      <vt:lpstr>Wat is een filterbubbel?</vt:lpstr>
      <vt:lpstr>Wat is een filterbubbel?</vt:lpstr>
      <vt:lpstr>Wat is een filterbubbel?</vt:lpstr>
      <vt:lpstr>Hoe kom je uit een filterbubbel?</vt:lpstr>
    </vt:vector>
  </TitlesOfParts>
  <Company>Hogeschool van Arnhem en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Berkel Marc van</dc:creator>
  <cp:lastModifiedBy>Marc van Berkel</cp:lastModifiedBy>
  <cp:revision>51</cp:revision>
  <dcterms:created xsi:type="dcterms:W3CDTF">2019-08-19T08:26:02Z</dcterms:created>
  <dcterms:modified xsi:type="dcterms:W3CDTF">2025-02-17T15:02:02Z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0x010100A4274E9B5E10084B8CA96E8E6082C699</vt:lpwstr>
  </property>
</Properties>
</file>