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86" r:id="rId2"/>
    <p:sldId id="257" r:id="rId3"/>
    <p:sldId id="351" r:id="rId4"/>
    <p:sldId id="369" r:id="rId5"/>
    <p:sldId id="366" r:id="rId6"/>
    <p:sldId id="371" r:id="rId7"/>
    <p:sldId id="370" r:id="rId8"/>
    <p:sldId id="375" r:id="rId9"/>
    <p:sldId id="374" r:id="rId10"/>
    <p:sldId id="372" r:id="rId11"/>
    <p:sldId id="367" r:id="rId12"/>
    <p:sldId id="364" r:id="rId13"/>
    <p:sldId id="365" r:id="rId14"/>
    <p:sldId id="356" r:id="rId15"/>
    <p:sldId id="373" r:id="rId16"/>
    <p:sldId id="368" r:id="rId17"/>
    <p:sldId id="362" r:id="rId18"/>
    <p:sldId id="360" r:id="rId19"/>
  </p:sldIdLst>
  <p:sldSz cx="12192000" cy="6858000"/>
  <p:notesSz cx="7010400" cy="92964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0" autoAdjust="0"/>
    <p:restoredTop sz="72026" autoAdjust="0"/>
  </p:normalViewPr>
  <p:slideViewPr>
    <p:cSldViewPr>
      <p:cViewPr varScale="1">
        <p:scale>
          <a:sx n="76" d="100"/>
          <a:sy n="76" d="100"/>
        </p:scale>
        <p:origin x="1818" y="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97094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FDCE05-E62B-4E30-9B8D-74C214FC2E4C}" type="datetimeFigureOut">
              <a:rPr lang="nl-NL" smtClean="0"/>
              <a:pPr/>
              <a:t>10-9-2025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2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97094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DD900A-0564-4D46-A81F-4D0CFC36E3C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1649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970159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55B747-A821-4035-A1E0-2489A6955D9A}" type="datetimeFigureOut">
              <a:rPr lang="nl-NL" smtClean="0"/>
              <a:t>10-9-2025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0713" y="4473512"/>
            <a:ext cx="5608975" cy="366028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83106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970159" y="883106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473EB1-F436-4E48-8F96-2A0B315358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568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Bekijk</a:t>
            </a:r>
            <a:r>
              <a:rPr lang="en-US" dirty="0"/>
              <a:t> </a:t>
            </a:r>
            <a:r>
              <a:rPr lang="en-US" dirty="0" err="1"/>
              <a:t>samen</a:t>
            </a:r>
            <a:r>
              <a:rPr lang="en-US" dirty="0"/>
              <a:t> met </a:t>
            </a:r>
            <a:r>
              <a:rPr lang="en-US" dirty="0" err="1"/>
              <a:t>studenten</a:t>
            </a:r>
            <a:r>
              <a:rPr lang="en-US" dirty="0"/>
              <a:t> het </a:t>
            </a:r>
            <a:r>
              <a:rPr lang="en-US" dirty="0" err="1"/>
              <a:t>filmpje</a:t>
            </a:r>
            <a:endParaRPr lang="nl-NL" dirty="0"/>
          </a:p>
          <a:p>
            <a:r>
              <a:rPr lang="nl-NL" dirty="0"/>
              <a:t>Vragen om achteraf te bespreken:</a:t>
            </a:r>
          </a:p>
          <a:p>
            <a:pPr marL="171450" indent="-171450">
              <a:buFontTx/>
              <a:buChar char="-"/>
            </a:pPr>
            <a:r>
              <a:rPr lang="nl-NL" dirty="0"/>
              <a:t>Weten ze hoe dit gemaakt is? </a:t>
            </a:r>
            <a:r>
              <a:rPr lang="nl-NL" dirty="0" err="1"/>
              <a:t>Deepfake</a:t>
            </a:r>
            <a:endParaRPr lang="nl-NL" dirty="0"/>
          </a:p>
          <a:p>
            <a:pPr marL="171450" indent="-171450">
              <a:buFontTx/>
              <a:buChar char="-"/>
            </a:pPr>
            <a:r>
              <a:rPr lang="nl-NL" dirty="0"/>
              <a:t>Waarom zou dit gemaakt zijn? Humor</a:t>
            </a:r>
          </a:p>
          <a:p>
            <a:pPr marL="171450" indent="-171450">
              <a:buFontTx/>
              <a:buChar char="-"/>
            </a:pPr>
            <a:r>
              <a:rPr lang="nl-NL" dirty="0"/>
              <a:t>Door wie is dit gemaakt? Fake </a:t>
            </a:r>
            <a:r>
              <a:rPr lang="nl-NL" dirty="0" err="1"/>
              <a:t>it</a:t>
            </a:r>
            <a:r>
              <a:rPr lang="nl-NL" dirty="0"/>
              <a:t> or </a:t>
            </a:r>
            <a:r>
              <a:rPr lang="nl-NL" dirty="0" err="1"/>
              <a:t>Leave</a:t>
            </a:r>
            <a:r>
              <a:rPr lang="nl-NL" dirty="0"/>
              <a:t> </a:t>
            </a:r>
            <a:r>
              <a:rPr lang="nl-NL" dirty="0" err="1"/>
              <a:t>it</a:t>
            </a:r>
            <a:r>
              <a:rPr lang="nl-NL" dirty="0"/>
              <a:t>, een bedrijf dat AI-toepassingen met </a:t>
            </a:r>
            <a:r>
              <a:rPr lang="nl-NL" dirty="0" err="1"/>
              <a:t>deepfakes</a:t>
            </a:r>
            <a:r>
              <a:rPr lang="nl-NL" dirty="0"/>
              <a:t> maakt voor mensen of bedrijven die daar vraag naar hebben</a:t>
            </a:r>
          </a:p>
          <a:p>
            <a:pPr marL="171450" indent="-171450">
              <a:buFontTx/>
              <a:buChar char="-"/>
            </a:pPr>
            <a:r>
              <a:rPr lang="nl-NL" dirty="0"/>
              <a:t>Hoe herken je dat dit niet echt is?</a:t>
            </a:r>
          </a:p>
          <a:p>
            <a:pPr marL="628650" lvl="1" indent="-171450">
              <a:buFontTx/>
              <a:buChar char="-"/>
            </a:pPr>
            <a:r>
              <a:rPr lang="nl-NL" dirty="0"/>
              <a:t>Monden bewegen soms onnatuurlijk</a:t>
            </a:r>
          </a:p>
          <a:p>
            <a:pPr marL="628650" lvl="1" indent="-171450">
              <a:buFontTx/>
              <a:buChar char="-"/>
            </a:pPr>
            <a:r>
              <a:rPr lang="nl-NL" dirty="0"/>
              <a:t>Vervaagde pixels rondom het gezicht</a:t>
            </a:r>
          </a:p>
          <a:p>
            <a:pPr marL="628650" lvl="1" indent="-171450">
              <a:buFontTx/>
              <a:buChar char="-"/>
            </a:pPr>
            <a:r>
              <a:rPr lang="nl-NL" dirty="0"/>
              <a:t>Bewegen ogen anders dan je verwacht bij het hoofd</a:t>
            </a:r>
          </a:p>
          <a:p>
            <a:pPr marL="628650" lvl="1" indent="-171450">
              <a:buFontTx/>
              <a:buChar char="-"/>
            </a:pPr>
            <a:endParaRPr lang="nl-NL" dirty="0"/>
          </a:p>
          <a:p>
            <a:pPr marL="0" lvl="0" indent="0">
              <a:buFontTx/>
              <a:buNone/>
            </a:pPr>
            <a:r>
              <a:rPr lang="nl-NL" dirty="0"/>
              <a:t>Voorbeelden van </a:t>
            </a:r>
            <a:r>
              <a:rPr lang="nl-NL" dirty="0" err="1"/>
              <a:t>deepfakes</a:t>
            </a:r>
            <a:r>
              <a:rPr lang="nl-NL" dirty="0"/>
              <a:t> op een goede manier:</a:t>
            </a:r>
          </a:p>
          <a:p>
            <a:pPr marL="171450" lvl="0" indent="-171450">
              <a:buFontTx/>
              <a:buChar char="-"/>
            </a:pPr>
            <a:r>
              <a:rPr lang="nl-NL" dirty="0"/>
              <a:t>Humor / satire</a:t>
            </a:r>
          </a:p>
          <a:p>
            <a:pPr marL="171450" lvl="0" indent="-171450">
              <a:buFontTx/>
              <a:buChar char="-"/>
            </a:pPr>
            <a:r>
              <a:rPr lang="nl-NL" dirty="0"/>
              <a:t>Binnen films als special effect (bijvoorbeeld om iemand ouder of jonger te laten lijken)</a:t>
            </a:r>
          </a:p>
          <a:p>
            <a:pPr marL="171450" lvl="0" indent="-171450">
              <a:buFontTx/>
              <a:buChar char="-"/>
            </a:pPr>
            <a:r>
              <a:rPr lang="nl-NL" dirty="0"/>
              <a:t>Foto’s van mensen tot leven brengen voor bijvoorbeeld nabestaanden</a:t>
            </a:r>
          </a:p>
          <a:p>
            <a:pPr marL="171450" lvl="0" indent="-171450">
              <a:buFontTx/>
              <a:buChar char="-"/>
            </a:pPr>
            <a:r>
              <a:rPr lang="nl-NL" dirty="0"/>
              <a:t>Therapeutische inzet mogelijk (slachtoffers kunnen in een simulatie in gesprek met daders)</a:t>
            </a:r>
          </a:p>
          <a:p>
            <a:pPr marL="171450" lvl="0" indent="-171450">
              <a:buFontTx/>
              <a:buChar char="-"/>
            </a:pPr>
            <a:r>
              <a:rPr lang="nl-NL" dirty="0"/>
              <a:t>Direct iemand vertalen in een andere taal</a:t>
            </a:r>
          </a:p>
          <a:p>
            <a:pPr marL="171450" lvl="0" indent="-171450">
              <a:buFontTx/>
              <a:buChar char="-"/>
            </a:pPr>
            <a:r>
              <a:rPr lang="nl-NL" dirty="0"/>
              <a:t>Kan etnisch profileren tegengaan (via VR-training met </a:t>
            </a:r>
            <a:r>
              <a:rPr lang="nl-NL" dirty="0" err="1"/>
              <a:t>deepfake</a:t>
            </a:r>
            <a:r>
              <a:rPr lang="nl-NL" dirty="0"/>
              <a:t> kunnen agenten bewust worden van onbewuste vooroordelen. Makers van dit filmpje hebben daaraan gewerkt via een project met de politie)</a:t>
            </a:r>
          </a:p>
          <a:p>
            <a:pPr marL="171450" lvl="0" indent="-171450">
              <a:buFontTx/>
              <a:buChar char="-"/>
            </a:pPr>
            <a:endParaRPr lang="nl-NL" dirty="0"/>
          </a:p>
          <a:p>
            <a:pPr marL="0" lvl="0" indent="0">
              <a:buFontTx/>
              <a:buNone/>
            </a:pPr>
            <a:r>
              <a:rPr lang="nl-NL" dirty="0"/>
              <a:t>Slechte manieren om </a:t>
            </a:r>
            <a:r>
              <a:rPr lang="nl-NL" dirty="0" err="1"/>
              <a:t>deepfakes</a:t>
            </a:r>
            <a:r>
              <a:rPr lang="nl-NL" dirty="0"/>
              <a:t> in te zetten:</a:t>
            </a:r>
          </a:p>
          <a:p>
            <a:pPr marL="171450" lvl="0" indent="-171450">
              <a:buFontTx/>
              <a:buChar char="-"/>
            </a:pPr>
            <a:r>
              <a:rPr lang="nl-NL" dirty="0"/>
              <a:t>Misinformatie / nepnieuws verspreiden </a:t>
            </a:r>
          </a:p>
          <a:p>
            <a:pPr marL="171450" lvl="0" indent="-171450">
              <a:buFontTx/>
              <a:buChar char="-"/>
            </a:pPr>
            <a:r>
              <a:rPr lang="nl-NL" dirty="0"/>
              <a:t>Propaganda (neppe beelden gebruiken om een bepaald politiek idee te verspreiden of mensen te </a:t>
            </a:r>
            <a:r>
              <a:rPr lang="nl-NL" dirty="0" err="1"/>
              <a:t>be</a:t>
            </a:r>
            <a:r>
              <a:rPr lang="en-US" dirty="0" err="1"/>
              <a:t>ïnvloeden</a:t>
            </a:r>
            <a:r>
              <a:rPr lang="en-US" dirty="0"/>
              <a:t>).</a:t>
            </a:r>
            <a:endParaRPr lang="nl-NL" dirty="0"/>
          </a:p>
          <a:p>
            <a:pPr marL="171450" lvl="0" indent="-171450">
              <a:buFontTx/>
              <a:buChar char="-"/>
            </a:pPr>
            <a:r>
              <a:rPr lang="nl-NL" dirty="0"/>
              <a:t>Oplichting (mensen doen zich voor als iemand die je kent, opbellen met een nagemaakte stem van een bekende)</a:t>
            </a:r>
          </a:p>
          <a:p>
            <a:pPr marL="171450" lvl="0" indent="-171450">
              <a:buFontTx/>
              <a:buChar char="-"/>
            </a:pPr>
            <a:r>
              <a:rPr lang="nl-NL" dirty="0"/>
              <a:t>Identiteitsfraude (iemand die zich voordoet als iemand anders)</a:t>
            </a:r>
          </a:p>
          <a:p>
            <a:pPr marL="171450" lvl="0" indent="-171450">
              <a:buFontTx/>
              <a:buChar char="-"/>
            </a:pPr>
            <a:r>
              <a:rPr lang="nl-NL" dirty="0"/>
              <a:t>Nepporno</a:t>
            </a:r>
          </a:p>
          <a:p>
            <a:pPr marL="171450" lvl="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473EB1-F436-4E48-8F96-2A0B31535886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31203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8F1B15-EB81-3432-9A10-FAB9313573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19FC5995-DC01-66DF-8063-7CC1B3E672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E37D6999-E642-BE7D-FD28-1A809329AD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verwachting</a:t>
            </a:r>
            <a:r>
              <a:rPr lang="en-US" dirty="0"/>
              <a:t> is </a:t>
            </a:r>
            <a:r>
              <a:rPr lang="en-US" dirty="0" err="1"/>
              <a:t>dat</a:t>
            </a:r>
            <a:r>
              <a:rPr lang="en-US" dirty="0"/>
              <a:t> in 2030 </a:t>
            </a:r>
            <a:r>
              <a:rPr lang="en-US" dirty="0" err="1"/>
              <a:t>ongeveer</a:t>
            </a:r>
            <a:r>
              <a:rPr lang="en-US" dirty="0"/>
              <a:t> 90% van al het </a:t>
            </a:r>
            <a:r>
              <a:rPr lang="en-US" dirty="0" err="1"/>
              <a:t>audiovisuele</a:t>
            </a:r>
            <a:r>
              <a:rPr lang="en-US" dirty="0"/>
              <a:t> </a:t>
            </a:r>
            <a:r>
              <a:rPr lang="en-US" dirty="0" err="1"/>
              <a:t>materiaal</a:t>
            </a:r>
            <a:r>
              <a:rPr lang="en-US" dirty="0"/>
              <a:t> op het internet </a:t>
            </a:r>
            <a:r>
              <a:rPr lang="en-US" dirty="0" err="1"/>
              <a:t>gemaakt</a:t>
            </a:r>
            <a:r>
              <a:rPr lang="en-US" dirty="0"/>
              <a:t> of </a:t>
            </a:r>
            <a:r>
              <a:rPr lang="en-US" dirty="0" err="1"/>
              <a:t>bewerkt</a:t>
            </a:r>
            <a:r>
              <a:rPr lang="en-US" dirty="0"/>
              <a:t> is met AI. </a:t>
            </a:r>
          </a:p>
          <a:p>
            <a:r>
              <a:rPr lang="en-US" dirty="0"/>
              <a:t>Op </a:t>
            </a:r>
            <a:r>
              <a:rPr lang="en-US" dirty="0" err="1"/>
              <a:t>dit</a:t>
            </a:r>
            <a:r>
              <a:rPr lang="en-US" dirty="0"/>
              <a:t> moment is 96% van de deepfakes die op het internet </a:t>
            </a:r>
            <a:r>
              <a:rPr lang="en-US" dirty="0" err="1"/>
              <a:t>zijn</a:t>
            </a:r>
            <a:r>
              <a:rPr lang="en-US" dirty="0"/>
              <a:t> deepfake porno. Het </a:t>
            </a:r>
            <a:r>
              <a:rPr lang="en-US" dirty="0" err="1"/>
              <a:t>gaat</a:t>
            </a:r>
            <a:r>
              <a:rPr lang="en-US" dirty="0"/>
              <a:t> om </a:t>
            </a:r>
            <a:r>
              <a:rPr lang="en-US" dirty="0" err="1"/>
              <a:t>miljoenen</a:t>
            </a:r>
            <a:r>
              <a:rPr lang="en-US" dirty="0"/>
              <a:t> video’s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Over de </a:t>
            </a:r>
            <a:r>
              <a:rPr lang="en-US" dirty="0" err="1"/>
              <a:t>onzekerheid</a:t>
            </a:r>
            <a:r>
              <a:rPr lang="en-US" dirty="0"/>
              <a:t> of wat we </a:t>
            </a:r>
            <a:r>
              <a:rPr lang="en-US" dirty="0" err="1"/>
              <a:t>zien</a:t>
            </a:r>
            <a:r>
              <a:rPr lang="en-US" dirty="0"/>
              <a:t> </a:t>
            </a:r>
            <a:r>
              <a:rPr lang="en-US" dirty="0" err="1"/>
              <a:t>echt</a:t>
            </a:r>
            <a:r>
              <a:rPr lang="en-US" dirty="0"/>
              <a:t> is:</a:t>
            </a:r>
          </a:p>
          <a:p>
            <a:r>
              <a:rPr lang="en-US" dirty="0"/>
              <a:t>In 2019 </a:t>
            </a:r>
            <a:r>
              <a:rPr lang="en-US" dirty="0" err="1"/>
              <a:t>gaf</a:t>
            </a:r>
            <a:r>
              <a:rPr lang="en-US" dirty="0"/>
              <a:t> de Gabonese president Ali Bongo </a:t>
            </a:r>
            <a:r>
              <a:rPr lang="en-US" dirty="0" err="1"/>
              <a:t>een</a:t>
            </a:r>
            <a:r>
              <a:rPr lang="en-US" dirty="0"/>
              <a:t> speech </a:t>
            </a:r>
            <a:r>
              <a:rPr lang="en-US" dirty="0" err="1"/>
              <a:t>nadat</a:t>
            </a:r>
            <a:r>
              <a:rPr lang="en-US" dirty="0"/>
              <a:t> </a:t>
            </a:r>
            <a:r>
              <a:rPr lang="en-US" dirty="0" err="1"/>
              <a:t>hij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beroerte</a:t>
            </a:r>
            <a:r>
              <a:rPr lang="en-US" dirty="0"/>
              <a:t> had </a:t>
            </a:r>
            <a:r>
              <a:rPr lang="en-US" dirty="0" err="1"/>
              <a:t>gehad</a:t>
            </a:r>
            <a:r>
              <a:rPr lang="en-US" dirty="0"/>
              <a:t>. </a:t>
            </a:r>
            <a:r>
              <a:rPr lang="en-US" dirty="0" err="1"/>
              <a:t>Veel</a:t>
            </a:r>
            <a:r>
              <a:rPr lang="en-US" dirty="0"/>
              <a:t> </a:t>
            </a:r>
            <a:r>
              <a:rPr lang="en-US" dirty="0" err="1"/>
              <a:t>mensen</a:t>
            </a:r>
            <a:r>
              <a:rPr lang="en-US" dirty="0"/>
              <a:t> </a:t>
            </a:r>
            <a:r>
              <a:rPr lang="en-US" dirty="0" err="1"/>
              <a:t>geloofden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het </a:t>
            </a:r>
            <a:r>
              <a:rPr lang="en-US" dirty="0" err="1"/>
              <a:t>filmpje</a:t>
            </a:r>
            <a:r>
              <a:rPr lang="en-US" dirty="0"/>
              <a:t> </a:t>
            </a:r>
            <a:r>
              <a:rPr lang="en-US" dirty="0" err="1"/>
              <a:t>echt</a:t>
            </a:r>
            <a:r>
              <a:rPr lang="en-US" dirty="0"/>
              <a:t> was, Bongo </a:t>
            </a:r>
            <a:r>
              <a:rPr lang="en-US" dirty="0" err="1"/>
              <a:t>liet</a:t>
            </a:r>
            <a:r>
              <a:rPr lang="en-US" dirty="0"/>
              <a:t> </a:t>
            </a:r>
            <a:r>
              <a:rPr lang="en-US" dirty="0" err="1"/>
              <a:t>bijvoorbeeld</a:t>
            </a:r>
            <a:r>
              <a:rPr lang="en-US" dirty="0"/>
              <a:t> </a:t>
            </a:r>
            <a:r>
              <a:rPr lang="en-US" dirty="0" err="1"/>
              <a:t>weinig</a:t>
            </a:r>
            <a:r>
              <a:rPr lang="en-US" dirty="0"/>
              <a:t> </a:t>
            </a:r>
            <a:r>
              <a:rPr lang="en-US" dirty="0" err="1"/>
              <a:t>emotie</a:t>
            </a:r>
            <a:r>
              <a:rPr lang="en-US" dirty="0"/>
              <a:t> </a:t>
            </a:r>
            <a:r>
              <a:rPr lang="en-US" dirty="0" err="1"/>
              <a:t>zien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gevolg</a:t>
            </a:r>
            <a:r>
              <a:rPr lang="en-US" dirty="0"/>
              <a:t> van de </a:t>
            </a:r>
            <a:r>
              <a:rPr lang="en-US" dirty="0" err="1"/>
              <a:t>beroerte</a:t>
            </a:r>
            <a:r>
              <a:rPr lang="en-US" dirty="0"/>
              <a:t>. </a:t>
            </a:r>
            <a:r>
              <a:rPr lang="en-US" dirty="0" err="1"/>
              <a:t>Hierdoor</a:t>
            </a:r>
            <a:r>
              <a:rPr lang="en-US" dirty="0"/>
              <a:t> </a:t>
            </a:r>
            <a:r>
              <a:rPr lang="en-US" dirty="0" err="1"/>
              <a:t>werd</a:t>
            </a:r>
            <a:r>
              <a:rPr lang="en-US" dirty="0"/>
              <a:t> het </a:t>
            </a:r>
            <a:r>
              <a:rPr lang="en-US" dirty="0" err="1"/>
              <a:t>gerucht</a:t>
            </a:r>
            <a:r>
              <a:rPr lang="en-US" dirty="0"/>
              <a:t> </a:t>
            </a:r>
            <a:r>
              <a:rPr lang="en-US" dirty="0" err="1"/>
              <a:t>verspreid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</a:t>
            </a:r>
            <a:r>
              <a:rPr lang="en-US" dirty="0" err="1"/>
              <a:t>hij</a:t>
            </a:r>
            <a:r>
              <a:rPr lang="en-US" dirty="0"/>
              <a:t> </a:t>
            </a:r>
            <a:r>
              <a:rPr lang="en-US" dirty="0" err="1"/>
              <a:t>eigenlijk</a:t>
            </a:r>
            <a:r>
              <a:rPr lang="en-US" dirty="0"/>
              <a:t> </a:t>
            </a:r>
            <a:r>
              <a:rPr lang="en-US" dirty="0" err="1"/>
              <a:t>overleden</a:t>
            </a:r>
            <a:r>
              <a:rPr lang="en-US" dirty="0"/>
              <a:t> was en </a:t>
            </a:r>
            <a:r>
              <a:rPr lang="en-US" dirty="0" err="1"/>
              <a:t>dat</a:t>
            </a:r>
            <a:r>
              <a:rPr lang="en-US" dirty="0"/>
              <a:t>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filmpje</a:t>
            </a:r>
            <a:r>
              <a:rPr lang="en-US" dirty="0"/>
              <a:t> met deepfake </a:t>
            </a:r>
            <a:r>
              <a:rPr lang="en-US" dirty="0" err="1"/>
              <a:t>gemaakt</a:t>
            </a:r>
            <a:r>
              <a:rPr lang="en-US" dirty="0"/>
              <a:t> was.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0E85462-AAE4-C184-2128-673AB7FCB2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473EB1-F436-4E48-8F96-2A0B31535886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9362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D38F18-A07E-8BC5-F81D-4339460121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A8DD6A17-7FCD-4DA8-15A6-E0EEE92F00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C1C0F387-308B-7602-695B-55DE47C4F9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Bespreek</a:t>
            </a:r>
            <a:r>
              <a:rPr lang="en-US" dirty="0"/>
              <a:t> </a:t>
            </a:r>
            <a:r>
              <a:rPr lang="en-US" dirty="0" err="1"/>
              <a:t>enkele</a:t>
            </a:r>
            <a:r>
              <a:rPr lang="en-US" dirty="0"/>
              <a:t> </a:t>
            </a:r>
            <a:r>
              <a:rPr lang="en-US" dirty="0" err="1"/>
              <a:t>voorbeelden</a:t>
            </a:r>
            <a:r>
              <a:rPr lang="en-US" dirty="0"/>
              <a:t>. Je </a:t>
            </a:r>
            <a:r>
              <a:rPr lang="en-US" dirty="0" err="1"/>
              <a:t>kunt</a:t>
            </a:r>
            <a:r>
              <a:rPr lang="en-US" dirty="0"/>
              <a:t> </a:t>
            </a:r>
            <a:r>
              <a:rPr lang="en-US" dirty="0" err="1"/>
              <a:t>zelf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selectie</a:t>
            </a:r>
            <a:r>
              <a:rPr lang="en-US" dirty="0"/>
              <a:t> </a:t>
            </a:r>
            <a:r>
              <a:rPr lang="en-US" dirty="0" err="1"/>
              <a:t>maken</a:t>
            </a:r>
            <a:r>
              <a:rPr lang="en-US" dirty="0"/>
              <a:t> in </a:t>
            </a:r>
            <a:r>
              <a:rPr lang="en-US" dirty="0" err="1"/>
              <a:t>filmpjes</a:t>
            </a:r>
            <a:r>
              <a:rPr lang="en-US" dirty="0"/>
              <a:t> of </a:t>
            </a:r>
            <a:r>
              <a:rPr lang="en-US" dirty="0" err="1"/>
              <a:t>studenten</a:t>
            </a:r>
            <a:r>
              <a:rPr lang="en-US" dirty="0"/>
              <a:t> laten </a:t>
            </a:r>
            <a:r>
              <a:rPr lang="en-US" dirty="0" err="1"/>
              <a:t>kiezen</a:t>
            </a:r>
            <a:r>
              <a:rPr lang="en-US" dirty="0"/>
              <a:t> wat ze </a:t>
            </a:r>
            <a:r>
              <a:rPr lang="en-US" dirty="0" err="1"/>
              <a:t>interessant</a:t>
            </a:r>
            <a:r>
              <a:rPr lang="en-US" dirty="0"/>
              <a:t> </a:t>
            </a:r>
            <a:r>
              <a:rPr lang="en-US" dirty="0" err="1"/>
              <a:t>vinden</a:t>
            </a:r>
            <a:r>
              <a:rPr lang="en-US" dirty="0"/>
              <a:t>. </a:t>
            </a:r>
            <a:r>
              <a:rPr lang="en-US" dirty="0" err="1"/>
              <a:t>Bespreek</a:t>
            </a:r>
            <a:r>
              <a:rPr lang="en-US" dirty="0"/>
              <a:t> met de </a:t>
            </a:r>
            <a:r>
              <a:rPr lang="en-US" dirty="0" err="1"/>
              <a:t>studenten</a:t>
            </a:r>
            <a:r>
              <a:rPr lang="en-US" dirty="0"/>
              <a:t> of je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goed</a:t>
            </a:r>
            <a:r>
              <a:rPr lang="en-US" dirty="0"/>
              <a:t> </a:t>
            </a:r>
            <a:r>
              <a:rPr lang="en-US" dirty="0" err="1"/>
              <a:t>gebruik</a:t>
            </a:r>
            <a:r>
              <a:rPr lang="en-US" dirty="0"/>
              <a:t> van deepfake </a:t>
            </a:r>
            <a:r>
              <a:rPr lang="en-US" dirty="0" err="1"/>
              <a:t>vind</a:t>
            </a:r>
            <a:r>
              <a:rPr lang="en-US" dirty="0"/>
              <a:t> of </a:t>
            </a:r>
            <a:r>
              <a:rPr lang="en-US" dirty="0" err="1"/>
              <a:t>niet</a:t>
            </a:r>
            <a:r>
              <a:rPr lang="en-US" dirty="0"/>
              <a:t>? Wat </a:t>
            </a:r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positieve</a:t>
            </a:r>
            <a:r>
              <a:rPr lang="en-US" dirty="0"/>
              <a:t> </a:t>
            </a:r>
            <a:r>
              <a:rPr lang="en-US" dirty="0" err="1"/>
              <a:t>kanten</a:t>
            </a:r>
            <a:r>
              <a:rPr lang="en-US" dirty="0"/>
              <a:t> en wat </a:t>
            </a:r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negatieve</a:t>
            </a:r>
            <a:r>
              <a:rPr lang="en-US" dirty="0"/>
              <a:t> </a:t>
            </a:r>
            <a:r>
              <a:rPr lang="en-US" dirty="0" err="1"/>
              <a:t>kanten</a:t>
            </a:r>
            <a:r>
              <a:rPr lang="en-US" dirty="0"/>
              <a:t>? Wat </a:t>
            </a:r>
            <a:r>
              <a:rPr lang="en-US" dirty="0" err="1"/>
              <a:t>zijn</a:t>
            </a:r>
            <a:r>
              <a:rPr lang="en-US" dirty="0"/>
              <a:t> Risico’s en </a:t>
            </a:r>
            <a:r>
              <a:rPr lang="en-US" dirty="0" err="1"/>
              <a:t>waar</a:t>
            </a:r>
            <a:r>
              <a:rPr lang="en-US" dirty="0"/>
              <a:t> </a:t>
            </a:r>
            <a:r>
              <a:rPr lang="en-US" dirty="0" err="1"/>
              <a:t>zitten</a:t>
            </a:r>
            <a:r>
              <a:rPr lang="en-US" dirty="0"/>
              <a:t> </a:t>
            </a:r>
            <a:r>
              <a:rPr lang="en-US" dirty="0" err="1"/>
              <a:t>mooie</a:t>
            </a:r>
            <a:r>
              <a:rPr lang="en-US" dirty="0"/>
              <a:t> </a:t>
            </a:r>
            <a:r>
              <a:rPr lang="en-US" dirty="0" err="1"/>
              <a:t>mogelijkheden</a:t>
            </a:r>
            <a:r>
              <a:rPr lang="en-US" dirty="0"/>
              <a:t>?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C879AEC-1B8D-334A-63CC-1C69E902A7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473EB1-F436-4E48-8F96-2A0B31535886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46510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053DB6-5AEB-0881-5AAB-CE9457F090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FA544174-CC37-B510-2EF1-ABE98CBEA8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5BB202DF-4D1A-D4F0-EE11-D327AC9B06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Bespreek</a:t>
            </a:r>
            <a:r>
              <a:rPr lang="en-US" dirty="0"/>
              <a:t> </a:t>
            </a:r>
            <a:r>
              <a:rPr lang="en-US" dirty="0" err="1"/>
              <a:t>enkele</a:t>
            </a:r>
            <a:r>
              <a:rPr lang="en-US" dirty="0"/>
              <a:t> </a:t>
            </a:r>
            <a:r>
              <a:rPr lang="en-US" dirty="0" err="1"/>
              <a:t>voorbeelden</a:t>
            </a:r>
            <a:r>
              <a:rPr lang="en-US" dirty="0"/>
              <a:t>. Je </a:t>
            </a:r>
            <a:r>
              <a:rPr lang="en-US" dirty="0" err="1"/>
              <a:t>kunt</a:t>
            </a:r>
            <a:r>
              <a:rPr lang="en-US" dirty="0"/>
              <a:t> </a:t>
            </a:r>
            <a:r>
              <a:rPr lang="en-US" dirty="0" err="1"/>
              <a:t>zelf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selectie</a:t>
            </a:r>
            <a:r>
              <a:rPr lang="en-US" dirty="0"/>
              <a:t> </a:t>
            </a:r>
            <a:r>
              <a:rPr lang="en-US" dirty="0" err="1"/>
              <a:t>maken</a:t>
            </a:r>
            <a:r>
              <a:rPr lang="en-US" dirty="0"/>
              <a:t> in </a:t>
            </a:r>
            <a:r>
              <a:rPr lang="en-US" dirty="0" err="1"/>
              <a:t>filmpjes</a:t>
            </a:r>
            <a:r>
              <a:rPr lang="en-US" dirty="0"/>
              <a:t> of </a:t>
            </a:r>
            <a:r>
              <a:rPr lang="en-US" dirty="0" err="1"/>
              <a:t>studenten</a:t>
            </a:r>
            <a:r>
              <a:rPr lang="en-US" dirty="0"/>
              <a:t> laten </a:t>
            </a:r>
            <a:r>
              <a:rPr lang="en-US" dirty="0" err="1"/>
              <a:t>kiezen</a:t>
            </a:r>
            <a:r>
              <a:rPr lang="en-US" dirty="0"/>
              <a:t> wat ze </a:t>
            </a:r>
            <a:r>
              <a:rPr lang="en-US" dirty="0" err="1"/>
              <a:t>interessant</a:t>
            </a:r>
            <a:r>
              <a:rPr lang="en-US" dirty="0"/>
              <a:t> </a:t>
            </a:r>
            <a:r>
              <a:rPr lang="en-US" dirty="0" err="1"/>
              <a:t>vinden</a:t>
            </a:r>
            <a:r>
              <a:rPr lang="en-US" dirty="0"/>
              <a:t>. </a:t>
            </a:r>
            <a:r>
              <a:rPr lang="en-US" dirty="0" err="1"/>
              <a:t>Bespreek</a:t>
            </a:r>
            <a:r>
              <a:rPr lang="en-US" dirty="0"/>
              <a:t> met de </a:t>
            </a:r>
            <a:r>
              <a:rPr lang="en-US" dirty="0" err="1"/>
              <a:t>studenten</a:t>
            </a:r>
            <a:r>
              <a:rPr lang="en-US" dirty="0"/>
              <a:t> of je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goed</a:t>
            </a:r>
            <a:r>
              <a:rPr lang="en-US" dirty="0"/>
              <a:t> </a:t>
            </a:r>
            <a:r>
              <a:rPr lang="en-US" dirty="0" err="1"/>
              <a:t>gebruik</a:t>
            </a:r>
            <a:r>
              <a:rPr lang="en-US" dirty="0"/>
              <a:t> van deepfake </a:t>
            </a:r>
            <a:r>
              <a:rPr lang="en-US" dirty="0" err="1"/>
              <a:t>vind</a:t>
            </a:r>
            <a:r>
              <a:rPr lang="en-US" dirty="0"/>
              <a:t> of </a:t>
            </a:r>
            <a:r>
              <a:rPr lang="en-US" dirty="0" err="1"/>
              <a:t>niet</a:t>
            </a:r>
            <a:r>
              <a:rPr lang="en-US" dirty="0"/>
              <a:t>? Wat </a:t>
            </a:r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positieve</a:t>
            </a:r>
            <a:r>
              <a:rPr lang="en-US" dirty="0"/>
              <a:t> </a:t>
            </a:r>
            <a:r>
              <a:rPr lang="en-US" dirty="0" err="1"/>
              <a:t>kanten</a:t>
            </a:r>
            <a:r>
              <a:rPr lang="en-US" dirty="0"/>
              <a:t> en wat </a:t>
            </a:r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negatieve</a:t>
            </a:r>
            <a:r>
              <a:rPr lang="en-US" dirty="0"/>
              <a:t> </a:t>
            </a:r>
            <a:r>
              <a:rPr lang="en-US" dirty="0" err="1"/>
              <a:t>kanten</a:t>
            </a:r>
            <a:r>
              <a:rPr lang="en-US" dirty="0"/>
              <a:t>? Wat </a:t>
            </a:r>
            <a:r>
              <a:rPr lang="en-US" dirty="0" err="1"/>
              <a:t>zijn</a:t>
            </a:r>
            <a:r>
              <a:rPr lang="en-US" dirty="0"/>
              <a:t> Risico’s en </a:t>
            </a:r>
            <a:r>
              <a:rPr lang="en-US" dirty="0" err="1"/>
              <a:t>waar</a:t>
            </a:r>
            <a:r>
              <a:rPr lang="en-US" dirty="0"/>
              <a:t> </a:t>
            </a:r>
            <a:r>
              <a:rPr lang="en-US" dirty="0" err="1"/>
              <a:t>zitten</a:t>
            </a:r>
            <a:r>
              <a:rPr lang="en-US" dirty="0"/>
              <a:t> </a:t>
            </a:r>
            <a:r>
              <a:rPr lang="en-US" dirty="0" err="1"/>
              <a:t>mooie</a:t>
            </a:r>
            <a:r>
              <a:rPr lang="en-US" dirty="0"/>
              <a:t> </a:t>
            </a:r>
            <a:r>
              <a:rPr lang="en-US" dirty="0" err="1"/>
              <a:t>mogelijkheden</a:t>
            </a:r>
            <a:r>
              <a:rPr lang="en-US" dirty="0"/>
              <a:t>?</a:t>
            </a: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F1BA34E-EBB7-6981-CFA3-3FE9A0ECB0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473EB1-F436-4E48-8F96-2A0B31535886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37757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27EABB-33BB-1E1E-82FF-B58585D56C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4B79E740-972A-4056-2613-2944AD1822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8C2D5884-EE7A-71B9-E50D-0C7BB54A52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Theorie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D1D5BA5-9E3D-9EB0-CD44-0F782969B6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473EB1-F436-4E48-8F96-2A0B31535886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94674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Laat </a:t>
            </a:r>
            <a:r>
              <a:rPr lang="en-US" dirty="0" err="1"/>
              <a:t>leerlingen</a:t>
            </a:r>
            <a:r>
              <a:rPr lang="en-US" dirty="0"/>
              <a:t> </a:t>
            </a:r>
            <a:r>
              <a:rPr lang="en-US" dirty="0" err="1"/>
              <a:t>zelf</a:t>
            </a:r>
            <a:r>
              <a:rPr lang="en-US" dirty="0"/>
              <a:t> de quiz </a:t>
            </a:r>
            <a:r>
              <a:rPr lang="en-US" dirty="0" err="1"/>
              <a:t>maken</a:t>
            </a:r>
            <a:r>
              <a:rPr lang="en-US" dirty="0"/>
              <a:t>. </a:t>
            </a:r>
            <a:r>
              <a:rPr lang="en-US" dirty="0" err="1"/>
              <a:t>Eventueel</a:t>
            </a:r>
            <a:r>
              <a:rPr lang="en-US" dirty="0"/>
              <a:t> in </a:t>
            </a:r>
            <a:r>
              <a:rPr lang="en-US" dirty="0" err="1"/>
              <a:t>tweetallen</a:t>
            </a:r>
            <a:r>
              <a:rPr lang="en-US" dirty="0"/>
              <a:t> om ze te laten </a:t>
            </a:r>
            <a:r>
              <a:rPr lang="en-US" dirty="0" err="1"/>
              <a:t>overleggen</a:t>
            </a:r>
            <a:r>
              <a:rPr lang="en-US" dirty="0"/>
              <a:t>. Laat ze </a:t>
            </a:r>
            <a:r>
              <a:rPr lang="en-US" dirty="0" err="1"/>
              <a:t>teruggrijpen</a:t>
            </a:r>
            <a:r>
              <a:rPr lang="en-US" dirty="0"/>
              <a:t> op de </a:t>
            </a:r>
            <a:r>
              <a:rPr lang="en-US" dirty="0" err="1"/>
              <a:t>kenmerken</a:t>
            </a:r>
            <a:r>
              <a:rPr lang="en-US" dirty="0"/>
              <a:t> die we </a:t>
            </a:r>
            <a:r>
              <a:rPr lang="en-US" dirty="0" err="1"/>
              <a:t>eerder</a:t>
            </a:r>
            <a:r>
              <a:rPr lang="en-US" dirty="0"/>
              <a:t> </a:t>
            </a:r>
            <a:r>
              <a:rPr lang="en-US" dirty="0" err="1"/>
              <a:t>hebben</a:t>
            </a:r>
            <a:r>
              <a:rPr lang="en-US" dirty="0"/>
              <a:t> </a:t>
            </a:r>
            <a:r>
              <a:rPr lang="en-US" dirty="0" err="1"/>
              <a:t>besproken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Waarschijnlijk</a:t>
            </a:r>
            <a:r>
              <a:rPr lang="en-US" dirty="0"/>
              <a:t> </a:t>
            </a:r>
            <a:r>
              <a:rPr lang="en-US" dirty="0" err="1"/>
              <a:t>blijft</a:t>
            </a:r>
            <a:r>
              <a:rPr lang="en-US" dirty="0"/>
              <a:t> het heel </a:t>
            </a:r>
            <a:r>
              <a:rPr lang="en-US"/>
              <a:t>lastig</a:t>
            </a:r>
            <a:r>
              <a:rPr lang="en-US" dirty="0"/>
              <a:t> om te </a:t>
            </a:r>
            <a:r>
              <a:rPr lang="en-US" dirty="0" err="1"/>
              <a:t>zien</a:t>
            </a:r>
            <a:r>
              <a:rPr lang="en-US" dirty="0"/>
              <a:t> en alle </a:t>
            </a:r>
            <a:r>
              <a:rPr lang="en-US" dirty="0" err="1"/>
              <a:t>afbeeldingen</a:t>
            </a:r>
            <a:r>
              <a:rPr lang="en-US" dirty="0"/>
              <a:t> te </a:t>
            </a:r>
            <a:r>
              <a:rPr lang="en-US" dirty="0" err="1"/>
              <a:t>herkennen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AI of </a:t>
            </a:r>
            <a:r>
              <a:rPr lang="en-US" dirty="0" err="1"/>
              <a:t>echt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 err="1"/>
              <a:t>Waarom</a:t>
            </a:r>
            <a:r>
              <a:rPr lang="en-US" dirty="0"/>
              <a:t> is het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afbeeldingen</a:t>
            </a:r>
            <a:r>
              <a:rPr lang="en-US" dirty="0"/>
              <a:t> </a:t>
            </a:r>
            <a:r>
              <a:rPr lang="en-US" dirty="0" err="1"/>
              <a:t>nog</a:t>
            </a:r>
            <a:r>
              <a:rPr lang="en-US" dirty="0"/>
              <a:t> </a:t>
            </a:r>
            <a:r>
              <a:rPr lang="en-US" dirty="0" err="1"/>
              <a:t>lastiger</a:t>
            </a:r>
            <a:r>
              <a:rPr lang="en-US" dirty="0"/>
              <a:t> om te </a:t>
            </a:r>
            <a:r>
              <a:rPr lang="en-US" dirty="0" err="1"/>
              <a:t>zien</a:t>
            </a:r>
            <a:r>
              <a:rPr lang="en-US" dirty="0"/>
              <a:t> of het </a:t>
            </a:r>
            <a:r>
              <a:rPr lang="en-US" dirty="0" err="1"/>
              <a:t>echt</a:t>
            </a:r>
            <a:r>
              <a:rPr lang="en-US" dirty="0"/>
              <a:t> is of </a:t>
            </a:r>
            <a:r>
              <a:rPr lang="en-US" dirty="0" err="1"/>
              <a:t>niet</a:t>
            </a:r>
            <a:r>
              <a:rPr lang="en-US" dirty="0"/>
              <a:t> op het moment? </a:t>
            </a:r>
            <a:r>
              <a:rPr lang="en-US" dirty="0" err="1"/>
              <a:t>Bij</a:t>
            </a:r>
            <a:r>
              <a:rPr lang="en-US" dirty="0"/>
              <a:t> deepfake </a:t>
            </a:r>
            <a:r>
              <a:rPr lang="en-US" dirty="0" err="1"/>
              <a:t>gaat</a:t>
            </a:r>
            <a:r>
              <a:rPr lang="en-US" dirty="0"/>
              <a:t> het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473EB1-F436-4E48-8F96-2A0B31535886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0474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Real time </a:t>
            </a:r>
            <a:r>
              <a:rPr lang="en-US" dirty="0" err="1"/>
              <a:t>houdt</a:t>
            </a:r>
            <a:r>
              <a:rPr lang="en-US" dirty="0"/>
              <a:t> in </a:t>
            </a:r>
            <a:r>
              <a:rPr lang="en-US" dirty="0" err="1"/>
              <a:t>dat</a:t>
            </a:r>
            <a:r>
              <a:rPr lang="en-US" dirty="0"/>
              <a:t> het ter </a:t>
            </a:r>
            <a:r>
              <a:rPr lang="en-US" dirty="0" err="1"/>
              <a:t>plekke</a:t>
            </a:r>
            <a:r>
              <a:rPr lang="en-US" dirty="0"/>
              <a:t> </a:t>
            </a:r>
            <a:r>
              <a:rPr lang="en-US" dirty="0" err="1"/>
              <a:t>gebeurt</a:t>
            </a:r>
            <a:r>
              <a:rPr lang="en-US" dirty="0"/>
              <a:t> (</a:t>
            </a:r>
            <a:r>
              <a:rPr lang="en-US" dirty="0" err="1"/>
              <a:t>bijvoorbeeld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stemvervorming</a:t>
            </a:r>
            <a:r>
              <a:rPr lang="en-US" dirty="0"/>
              <a:t> van </a:t>
            </a:r>
            <a:r>
              <a:rPr lang="en-US" dirty="0" err="1"/>
              <a:t>iemand</a:t>
            </a:r>
            <a:r>
              <a:rPr lang="en-US" dirty="0"/>
              <a:t> die </a:t>
            </a:r>
            <a:r>
              <a:rPr lang="en-US" dirty="0" err="1"/>
              <a:t>aan</a:t>
            </a:r>
            <a:r>
              <a:rPr lang="en-US" dirty="0"/>
              <a:t> het </a:t>
            </a:r>
            <a:r>
              <a:rPr lang="en-US" dirty="0" err="1"/>
              <a:t>praten</a:t>
            </a:r>
            <a:r>
              <a:rPr lang="en-US" dirty="0"/>
              <a:t> is of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videobeeld</a:t>
            </a:r>
            <a:r>
              <a:rPr lang="en-US" dirty="0"/>
              <a:t> wat ter </a:t>
            </a:r>
            <a:r>
              <a:rPr lang="en-US" dirty="0" err="1"/>
              <a:t>plekke</a:t>
            </a:r>
            <a:r>
              <a:rPr lang="en-US" dirty="0"/>
              <a:t> </a:t>
            </a:r>
            <a:r>
              <a:rPr lang="en-US" dirty="0" err="1"/>
              <a:t>iemand</a:t>
            </a:r>
            <a:r>
              <a:rPr lang="en-US" dirty="0"/>
              <a:t> er </a:t>
            </a:r>
            <a:r>
              <a:rPr lang="en-US" dirty="0" err="1"/>
              <a:t>anders</a:t>
            </a:r>
            <a:r>
              <a:rPr lang="en-US" dirty="0"/>
              <a:t> </a:t>
            </a:r>
            <a:r>
              <a:rPr lang="en-US" dirty="0" err="1"/>
              <a:t>uit</a:t>
            </a:r>
            <a:r>
              <a:rPr lang="en-US" dirty="0"/>
              <a:t> </a:t>
            </a:r>
            <a:r>
              <a:rPr lang="en-US" dirty="0" err="1"/>
              <a:t>laat</a:t>
            </a:r>
            <a:r>
              <a:rPr lang="en-US" dirty="0"/>
              <a:t> </a:t>
            </a:r>
            <a:r>
              <a:rPr lang="en-US" dirty="0" err="1"/>
              <a:t>zien</a:t>
            </a:r>
            <a:r>
              <a:rPr lang="en-US" dirty="0"/>
              <a:t> op de camera), </a:t>
            </a:r>
            <a:r>
              <a:rPr lang="en-US" dirty="0" err="1"/>
              <a:t>vaak</a:t>
            </a:r>
            <a:r>
              <a:rPr lang="en-US" dirty="0"/>
              <a:t> is </a:t>
            </a:r>
            <a:r>
              <a:rPr lang="en-US" dirty="0" err="1"/>
              <a:t>deze</a:t>
            </a:r>
            <a:r>
              <a:rPr lang="en-US" dirty="0"/>
              <a:t> real time </a:t>
            </a:r>
            <a:r>
              <a:rPr lang="en-US" dirty="0" err="1"/>
              <a:t>bewerking</a:t>
            </a:r>
            <a:r>
              <a:rPr lang="en-US" dirty="0"/>
              <a:t> </a:t>
            </a:r>
            <a:r>
              <a:rPr lang="en-US" dirty="0" err="1"/>
              <a:t>iets</a:t>
            </a:r>
            <a:r>
              <a:rPr lang="en-US" dirty="0"/>
              <a:t> minder </a:t>
            </a:r>
            <a:r>
              <a:rPr lang="en-US" dirty="0" err="1"/>
              <a:t>goed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Achter de </a:t>
            </a:r>
            <a:r>
              <a:rPr lang="en-US" dirty="0" err="1"/>
              <a:t>foto</a:t>
            </a:r>
            <a:r>
              <a:rPr lang="en-US" dirty="0"/>
              <a:t> zit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linkje</a:t>
            </a:r>
            <a:r>
              <a:rPr lang="en-US" dirty="0"/>
              <a:t> </a:t>
            </a:r>
            <a:r>
              <a:rPr lang="en-US" dirty="0" err="1"/>
              <a:t>naar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uitlegfilmpje</a:t>
            </a:r>
            <a:r>
              <a:rPr lang="en-US" dirty="0"/>
              <a:t> van de NOS </a:t>
            </a:r>
            <a:r>
              <a:rPr lang="en-US" dirty="0" err="1"/>
              <a:t>als</a:t>
            </a:r>
            <a:r>
              <a:rPr lang="en-US" dirty="0"/>
              <a:t> je het </a:t>
            </a:r>
            <a:r>
              <a:rPr lang="en-US" dirty="0" err="1"/>
              <a:t>liever</a:t>
            </a:r>
            <a:r>
              <a:rPr lang="en-US" dirty="0"/>
              <a:t> via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filmpje</a:t>
            </a:r>
            <a:r>
              <a:rPr lang="en-US" dirty="0"/>
              <a:t> </a:t>
            </a:r>
            <a:r>
              <a:rPr lang="en-US" dirty="0" err="1"/>
              <a:t>wil</a:t>
            </a:r>
            <a:r>
              <a:rPr lang="en-US" dirty="0"/>
              <a:t> laten </a:t>
            </a:r>
            <a:r>
              <a:rPr lang="en-US" dirty="0" err="1"/>
              <a:t>zien</a:t>
            </a:r>
            <a:r>
              <a:rPr lang="en-US" dirty="0"/>
              <a:t>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473EB1-F436-4E48-8F96-2A0B31535886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0514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Versimpelde</a:t>
            </a:r>
            <a:r>
              <a:rPr lang="en-US" dirty="0"/>
              <a:t> </a:t>
            </a:r>
            <a:r>
              <a:rPr lang="en-US" dirty="0" err="1"/>
              <a:t>schematische</a:t>
            </a:r>
            <a:r>
              <a:rPr lang="en-US" dirty="0"/>
              <a:t> </a:t>
            </a:r>
            <a:r>
              <a:rPr lang="en-US" dirty="0" err="1"/>
              <a:t>weergave</a:t>
            </a:r>
            <a:r>
              <a:rPr lang="en-US" dirty="0"/>
              <a:t> van het </a:t>
            </a:r>
            <a:r>
              <a:rPr lang="en-US" dirty="0" err="1"/>
              <a:t>maakproces</a:t>
            </a:r>
            <a:r>
              <a:rPr lang="en-US" dirty="0"/>
              <a:t> van </a:t>
            </a:r>
            <a:r>
              <a:rPr lang="en-US" dirty="0" err="1"/>
              <a:t>een</a:t>
            </a:r>
            <a:r>
              <a:rPr lang="en-US" dirty="0"/>
              <a:t> deepfake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473EB1-F436-4E48-8F96-2A0B31535886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1625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92AB12-E3E9-BC5A-0BAB-0395D5D5EE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6F0056C5-1076-0A71-98B5-A2DC67311F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E26A7A77-D67C-3059-5597-BADB1CFC8F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Het </a:t>
            </a:r>
            <a:r>
              <a:rPr lang="en-US" dirty="0" err="1"/>
              <a:t>Amerikaanse</a:t>
            </a:r>
            <a:r>
              <a:rPr lang="en-US" dirty="0"/>
              <a:t> leger </a:t>
            </a:r>
            <a:r>
              <a:rPr lang="en-US" dirty="0" err="1"/>
              <a:t>maakte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hoop </a:t>
            </a:r>
            <a:r>
              <a:rPr lang="en-US" dirty="0" err="1"/>
              <a:t>nepwapens</a:t>
            </a:r>
            <a:r>
              <a:rPr lang="en-US" dirty="0"/>
              <a:t>. </a:t>
            </a:r>
            <a:r>
              <a:rPr lang="en-US" dirty="0" err="1"/>
              <a:t>Neptanks</a:t>
            </a:r>
            <a:r>
              <a:rPr lang="en-US" dirty="0"/>
              <a:t>, </a:t>
            </a:r>
            <a:r>
              <a:rPr lang="en-US" dirty="0" err="1"/>
              <a:t>nepvliegtuigen</a:t>
            </a:r>
            <a:r>
              <a:rPr lang="en-US" dirty="0"/>
              <a:t>, </a:t>
            </a:r>
            <a:r>
              <a:rPr lang="en-US" dirty="0" err="1"/>
              <a:t>nepkanonnen</a:t>
            </a:r>
            <a:r>
              <a:rPr lang="en-US" dirty="0"/>
              <a:t>, </a:t>
            </a:r>
            <a:r>
              <a:rPr lang="en-US" dirty="0" err="1"/>
              <a:t>nepjeeps</a:t>
            </a:r>
            <a:r>
              <a:rPr lang="en-US" dirty="0"/>
              <a:t>.</a:t>
            </a:r>
          </a:p>
          <a:p>
            <a:r>
              <a:rPr lang="en-US" dirty="0" err="1"/>
              <a:t>Maakten</a:t>
            </a:r>
            <a:r>
              <a:rPr lang="en-US" dirty="0"/>
              <a:t> </a:t>
            </a:r>
            <a:r>
              <a:rPr lang="en-US" dirty="0" err="1"/>
              <a:t>ook</a:t>
            </a:r>
            <a:r>
              <a:rPr lang="en-US" dirty="0"/>
              <a:t> </a:t>
            </a:r>
            <a:r>
              <a:rPr lang="en-US" dirty="0" err="1"/>
              <a:t>gebruik</a:t>
            </a:r>
            <a:r>
              <a:rPr lang="en-US" dirty="0"/>
              <a:t> van </a:t>
            </a:r>
            <a:r>
              <a:rPr lang="en-US" dirty="0" err="1"/>
              <a:t>geluidsinstallatie</a:t>
            </a:r>
            <a:r>
              <a:rPr lang="en-US" dirty="0"/>
              <a:t> om </a:t>
            </a:r>
            <a:r>
              <a:rPr lang="en-US" dirty="0" err="1"/>
              <a:t>geluiden</a:t>
            </a:r>
            <a:r>
              <a:rPr lang="en-US" dirty="0"/>
              <a:t> van </a:t>
            </a:r>
            <a:r>
              <a:rPr lang="en-US" dirty="0" err="1"/>
              <a:t>motoren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te </a:t>
            </a:r>
            <a:r>
              <a:rPr lang="en-US" dirty="0" err="1"/>
              <a:t>bootsen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Zo </a:t>
            </a:r>
            <a:r>
              <a:rPr lang="en-US" dirty="0" err="1"/>
              <a:t>misleidde</a:t>
            </a:r>
            <a:r>
              <a:rPr lang="en-US" dirty="0"/>
              <a:t> ze het leger van nazi-</a:t>
            </a:r>
            <a:r>
              <a:rPr lang="en-US" dirty="0" err="1"/>
              <a:t>Duitsland</a:t>
            </a:r>
            <a:r>
              <a:rPr lang="nl-NL" dirty="0"/>
              <a:t>. Ze konden de aandacht van de tegenstander afleiden, of de tegenstander laten denken dat er eigenlijk een groter leger was, dan dat er eigenlijk was. </a:t>
            </a:r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63001F9-2A2E-2C9D-DE08-70E9807D89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473EB1-F436-4E48-8F96-2A0B31535886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2517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1CAE35-1B01-889B-9DC8-5FD7D41AD9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5150D7B8-17AA-E540-875E-3AB17BA62A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CB476459-C080-04E4-D85C-FC05CED0FB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Tijdens</a:t>
            </a:r>
            <a:r>
              <a:rPr lang="en-US" dirty="0"/>
              <a:t> het </a:t>
            </a:r>
            <a:r>
              <a:rPr lang="en-US" dirty="0" err="1"/>
              <a:t>ardennenoffensief</a:t>
            </a:r>
            <a:r>
              <a:rPr lang="en-US" dirty="0"/>
              <a:t> </a:t>
            </a:r>
            <a:r>
              <a:rPr lang="en-US" dirty="0" err="1"/>
              <a:t>zetten</a:t>
            </a:r>
            <a:r>
              <a:rPr lang="en-US" dirty="0"/>
              <a:t> de </a:t>
            </a:r>
            <a:r>
              <a:rPr lang="en-US" dirty="0" err="1"/>
              <a:t>Duitsers</a:t>
            </a:r>
            <a:r>
              <a:rPr lang="en-US" dirty="0"/>
              <a:t> </a:t>
            </a:r>
            <a:r>
              <a:rPr lang="en-US" dirty="0" err="1"/>
              <a:t>operatie</a:t>
            </a:r>
            <a:r>
              <a:rPr lang="en-US" dirty="0"/>
              <a:t> Greif op, </a:t>
            </a:r>
            <a:r>
              <a:rPr lang="en-US" dirty="0" err="1"/>
              <a:t>bedacht</a:t>
            </a:r>
            <a:r>
              <a:rPr lang="en-US" dirty="0"/>
              <a:t> door Skorzeny (</a:t>
            </a:r>
            <a:r>
              <a:rPr lang="en-US" dirty="0" err="1"/>
              <a:t>foto</a:t>
            </a:r>
            <a:r>
              <a:rPr lang="en-US" dirty="0"/>
              <a:t>). </a:t>
            </a:r>
          </a:p>
          <a:p>
            <a:endParaRPr lang="en-US" dirty="0"/>
          </a:p>
          <a:p>
            <a:r>
              <a:rPr lang="en-US" dirty="0" err="1"/>
              <a:t>Hierbij</a:t>
            </a:r>
            <a:r>
              <a:rPr lang="en-US" dirty="0"/>
              <a:t> </a:t>
            </a:r>
            <a:r>
              <a:rPr lang="en-US" dirty="0" err="1"/>
              <a:t>werden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paar</a:t>
            </a:r>
            <a:r>
              <a:rPr lang="en-US" dirty="0"/>
              <a:t> </a:t>
            </a:r>
            <a:r>
              <a:rPr lang="en-US" dirty="0" err="1"/>
              <a:t>duizend</a:t>
            </a:r>
            <a:r>
              <a:rPr lang="en-US" dirty="0"/>
              <a:t> </a:t>
            </a:r>
            <a:r>
              <a:rPr lang="en-US" dirty="0" err="1"/>
              <a:t>Duitse</a:t>
            </a:r>
            <a:r>
              <a:rPr lang="en-US" dirty="0"/>
              <a:t> </a:t>
            </a:r>
            <a:r>
              <a:rPr lang="en-US" dirty="0" err="1"/>
              <a:t>soldaten</a:t>
            </a:r>
            <a:r>
              <a:rPr lang="en-US" dirty="0"/>
              <a:t> achter de </a:t>
            </a:r>
            <a:r>
              <a:rPr lang="en-US" dirty="0" err="1"/>
              <a:t>Amerikaanse</a:t>
            </a:r>
            <a:r>
              <a:rPr lang="en-US" dirty="0"/>
              <a:t> </a:t>
            </a:r>
            <a:r>
              <a:rPr lang="en-US" dirty="0" err="1"/>
              <a:t>linies</a:t>
            </a:r>
            <a:r>
              <a:rPr lang="en-US" dirty="0"/>
              <a:t> </a:t>
            </a:r>
            <a:r>
              <a:rPr lang="en-US" dirty="0" err="1"/>
              <a:t>gedropt</a:t>
            </a:r>
            <a:r>
              <a:rPr lang="en-US" dirty="0"/>
              <a:t>. Zij </a:t>
            </a:r>
            <a:r>
              <a:rPr lang="en-US" dirty="0" err="1"/>
              <a:t>deden</a:t>
            </a:r>
            <a:r>
              <a:rPr lang="en-US" dirty="0"/>
              <a:t> </a:t>
            </a:r>
            <a:r>
              <a:rPr lang="en-US" dirty="0" err="1"/>
              <a:t>zich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Amerikanen</a:t>
            </a:r>
            <a:r>
              <a:rPr lang="en-US" dirty="0"/>
              <a:t> (</a:t>
            </a:r>
            <a:r>
              <a:rPr lang="en-US" dirty="0" err="1"/>
              <a:t>uitrusting</a:t>
            </a:r>
            <a:r>
              <a:rPr lang="en-US" dirty="0"/>
              <a:t>, </a:t>
            </a:r>
            <a:r>
              <a:rPr lang="en-US" dirty="0" err="1"/>
              <a:t>kleding</a:t>
            </a:r>
            <a:r>
              <a:rPr lang="en-US" dirty="0"/>
              <a:t>, </a:t>
            </a:r>
            <a:r>
              <a:rPr lang="en-US" dirty="0" err="1"/>
              <a:t>wapens</a:t>
            </a:r>
            <a:r>
              <a:rPr lang="en-US" dirty="0"/>
              <a:t>, tanks en </a:t>
            </a:r>
            <a:r>
              <a:rPr lang="en-US" dirty="0" err="1"/>
              <a:t>identiteitsbewijzen</a:t>
            </a:r>
            <a:r>
              <a:rPr lang="en-US" dirty="0"/>
              <a:t>) en </a:t>
            </a:r>
            <a:r>
              <a:rPr lang="en-US" dirty="0" err="1"/>
              <a:t>gaven</a:t>
            </a:r>
            <a:r>
              <a:rPr lang="en-US" dirty="0"/>
              <a:t> </a:t>
            </a:r>
            <a:r>
              <a:rPr lang="en-US" dirty="0" err="1"/>
              <a:t>informatie</a:t>
            </a:r>
            <a:r>
              <a:rPr lang="en-US" dirty="0"/>
              <a:t> </a:t>
            </a:r>
            <a:r>
              <a:rPr lang="en-US" dirty="0" err="1"/>
              <a:t>verkeerd</a:t>
            </a:r>
            <a:r>
              <a:rPr lang="en-US" dirty="0"/>
              <a:t> door, </a:t>
            </a:r>
            <a:r>
              <a:rPr lang="en-US" dirty="0" err="1"/>
              <a:t>pasten</a:t>
            </a:r>
            <a:r>
              <a:rPr lang="en-US" dirty="0"/>
              <a:t> </a:t>
            </a:r>
            <a:r>
              <a:rPr lang="en-US" dirty="0" err="1"/>
              <a:t>bewegwijzering</a:t>
            </a:r>
            <a:r>
              <a:rPr lang="en-US" dirty="0"/>
              <a:t> en </a:t>
            </a:r>
            <a:r>
              <a:rPr lang="en-US" dirty="0" err="1"/>
              <a:t>kaarten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 err="1"/>
              <a:t>Toen</a:t>
            </a:r>
            <a:r>
              <a:rPr lang="en-US" dirty="0"/>
              <a:t>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ontdekt</a:t>
            </a:r>
            <a:r>
              <a:rPr lang="en-US" dirty="0"/>
              <a:t> </a:t>
            </a:r>
            <a:r>
              <a:rPr lang="en-US" dirty="0" err="1"/>
              <a:t>werd</a:t>
            </a:r>
            <a:r>
              <a:rPr lang="en-US" dirty="0"/>
              <a:t> </a:t>
            </a:r>
            <a:r>
              <a:rPr lang="en-US" dirty="0" err="1"/>
              <a:t>kwam</a:t>
            </a:r>
            <a:r>
              <a:rPr lang="en-US" dirty="0"/>
              <a:t> er </a:t>
            </a:r>
            <a:r>
              <a:rPr lang="en-US" dirty="0" err="1"/>
              <a:t>veel</a:t>
            </a:r>
            <a:r>
              <a:rPr lang="en-US" dirty="0"/>
              <a:t> angst en paranoia in </a:t>
            </a:r>
            <a:r>
              <a:rPr lang="en-US" dirty="0" err="1"/>
              <a:t>Amerikaanse</a:t>
            </a:r>
            <a:r>
              <a:rPr lang="en-US" dirty="0"/>
              <a:t> leger.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controles</a:t>
            </a:r>
            <a:r>
              <a:rPr lang="en-US" dirty="0"/>
              <a:t> </a:t>
            </a:r>
            <a:r>
              <a:rPr lang="en-US" dirty="0" err="1"/>
              <a:t>werden</a:t>
            </a:r>
            <a:r>
              <a:rPr lang="en-US" dirty="0"/>
              <a:t> </a:t>
            </a:r>
            <a:r>
              <a:rPr lang="en-US" dirty="0" err="1"/>
              <a:t>vragen</a:t>
            </a:r>
            <a:r>
              <a:rPr lang="en-US" dirty="0"/>
              <a:t> </a:t>
            </a:r>
            <a:r>
              <a:rPr lang="en-US" dirty="0" err="1"/>
              <a:t>gesteld</a:t>
            </a:r>
            <a:r>
              <a:rPr lang="en-US" dirty="0"/>
              <a:t> over </a:t>
            </a:r>
            <a:r>
              <a:rPr lang="en-US" dirty="0" err="1"/>
              <a:t>Amerikaanse</a:t>
            </a:r>
            <a:r>
              <a:rPr lang="en-US" dirty="0"/>
              <a:t> </a:t>
            </a:r>
            <a:r>
              <a:rPr lang="en-US" dirty="0" err="1"/>
              <a:t>zaken</a:t>
            </a:r>
            <a:r>
              <a:rPr lang="en-US" dirty="0"/>
              <a:t> (welk </a:t>
            </a:r>
            <a:r>
              <a:rPr lang="en-US" dirty="0" err="1"/>
              <a:t>honkbalteam</a:t>
            </a:r>
            <a:r>
              <a:rPr lang="en-US" dirty="0"/>
              <a:t> </a:t>
            </a:r>
            <a:r>
              <a:rPr lang="en-US" dirty="0" err="1"/>
              <a:t>werd</a:t>
            </a:r>
            <a:r>
              <a:rPr lang="en-US" dirty="0"/>
              <a:t> </a:t>
            </a:r>
            <a:r>
              <a:rPr lang="en-US" dirty="0" err="1"/>
              <a:t>kampioen</a:t>
            </a:r>
            <a:r>
              <a:rPr lang="en-US" dirty="0"/>
              <a:t> in 1934? Hoe </a:t>
            </a:r>
            <a:r>
              <a:rPr lang="en-US" dirty="0" err="1"/>
              <a:t>heet</a:t>
            </a:r>
            <a:r>
              <a:rPr lang="en-US" dirty="0"/>
              <a:t> de </a:t>
            </a:r>
            <a:r>
              <a:rPr lang="en-US" dirty="0" err="1"/>
              <a:t>hond</a:t>
            </a:r>
            <a:r>
              <a:rPr lang="en-US" dirty="0"/>
              <a:t> van de president?). 2500 </a:t>
            </a:r>
            <a:r>
              <a:rPr lang="en-US" dirty="0" err="1"/>
              <a:t>Amerikanen</a:t>
            </a:r>
            <a:r>
              <a:rPr lang="en-US" dirty="0"/>
              <a:t> </a:t>
            </a:r>
            <a:r>
              <a:rPr lang="en-US" dirty="0" err="1"/>
              <a:t>onterecht</a:t>
            </a:r>
            <a:r>
              <a:rPr lang="en-US" dirty="0"/>
              <a:t> </a:t>
            </a:r>
            <a:r>
              <a:rPr lang="en-US" dirty="0" err="1"/>
              <a:t>aangehouden</a:t>
            </a:r>
            <a:r>
              <a:rPr lang="en-US" dirty="0"/>
              <a:t>, twee </a:t>
            </a:r>
            <a:r>
              <a:rPr lang="en-US" dirty="0" err="1"/>
              <a:t>zelfs</a:t>
            </a:r>
            <a:r>
              <a:rPr lang="en-US" dirty="0"/>
              <a:t> </a:t>
            </a:r>
            <a:r>
              <a:rPr lang="en-US" dirty="0" err="1"/>
              <a:t>onterecht</a:t>
            </a:r>
            <a:r>
              <a:rPr lang="en-US" dirty="0"/>
              <a:t> </a:t>
            </a:r>
            <a:r>
              <a:rPr lang="en-US" dirty="0" err="1"/>
              <a:t>doodgeschoten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controle</a:t>
            </a:r>
            <a:r>
              <a:rPr lang="en-US" dirty="0"/>
              <a:t>.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22669B8-8FDA-0484-2820-0D0CF44270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473EB1-F436-4E48-8F96-2A0B31535886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555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3559F6-4331-478F-B619-E62BC7D405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D0AFEABE-C105-5278-632A-65457C5BEF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925CB342-05D8-50D7-9B56-E40D9A06EE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Vanaf</a:t>
            </a:r>
            <a:r>
              <a:rPr lang="en-US" dirty="0"/>
              <a:t> April 1941 </a:t>
            </a:r>
            <a:r>
              <a:rPr lang="en-US" dirty="0" err="1"/>
              <a:t>werden</a:t>
            </a:r>
            <a:r>
              <a:rPr lang="en-US" dirty="0"/>
              <a:t> </a:t>
            </a:r>
            <a:r>
              <a:rPr lang="en-US" dirty="0" err="1"/>
              <a:t>persoonsbewijzen</a:t>
            </a:r>
            <a:r>
              <a:rPr lang="en-US" dirty="0"/>
              <a:t> </a:t>
            </a:r>
            <a:r>
              <a:rPr lang="en-US" dirty="0" err="1"/>
              <a:t>verplicht</a:t>
            </a:r>
            <a:r>
              <a:rPr lang="en-US" dirty="0"/>
              <a:t> </a:t>
            </a:r>
            <a:r>
              <a:rPr lang="en-US" dirty="0" err="1"/>
              <a:t>gesteld</a:t>
            </a:r>
            <a:r>
              <a:rPr lang="en-US" dirty="0"/>
              <a:t>.  </a:t>
            </a:r>
            <a:r>
              <a:rPr lang="en-US" dirty="0" err="1"/>
              <a:t>Vanaf</a:t>
            </a:r>
            <a:r>
              <a:rPr lang="en-US" dirty="0"/>
              <a:t> 1941 en 1942 </a:t>
            </a:r>
            <a:r>
              <a:rPr lang="en-US" dirty="0" err="1"/>
              <a:t>werd</a:t>
            </a:r>
            <a:r>
              <a:rPr lang="en-US" dirty="0"/>
              <a:t> </a:t>
            </a:r>
            <a:r>
              <a:rPr lang="en-US" dirty="0" err="1"/>
              <a:t>geprobeerd</a:t>
            </a:r>
            <a:r>
              <a:rPr lang="en-US" dirty="0"/>
              <a:t> </a:t>
            </a:r>
            <a:r>
              <a:rPr lang="en-US" dirty="0" err="1"/>
              <a:t>persoonsbewijzen</a:t>
            </a:r>
            <a:r>
              <a:rPr lang="en-US" dirty="0"/>
              <a:t> te </a:t>
            </a:r>
            <a:r>
              <a:rPr lang="en-US" dirty="0" err="1"/>
              <a:t>vervalsen</a:t>
            </a:r>
            <a:r>
              <a:rPr lang="en-US" dirty="0"/>
              <a:t>. De ‘J’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Joods</a:t>
            </a:r>
            <a:r>
              <a:rPr lang="en-US" dirty="0"/>
              <a:t> </a:t>
            </a:r>
            <a:r>
              <a:rPr lang="en-US" dirty="0" err="1"/>
              <a:t>werd</a:t>
            </a:r>
            <a:r>
              <a:rPr lang="en-US" dirty="0"/>
              <a:t> </a:t>
            </a:r>
            <a:r>
              <a:rPr lang="en-US" dirty="0" err="1"/>
              <a:t>uit</a:t>
            </a:r>
            <a:r>
              <a:rPr lang="en-US" dirty="0"/>
              <a:t> het </a:t>
            </a:r>
            <a:r>
              <a:rPr lang="en-US" dirty="0" err="1"/>
              <a:t>pasoonsbewijs</a:t>
            </a:r>
            <a:r>
              <a:rPr lang="en-US" dirty="0"/>
              <a:t> </a:t>
            </a:r>
            <a:r>
              <a:rPr lang="en-US" dirty="0" err="1"/>
              <a:t>weggekrast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De </a:t>
            </a:r>
            <a:r>
              <a:rPr lang="en-US" dirty="0" err="1"/>
              <a:t>persoonsbewijscentrale</a:t>
            </a:r>
            <a:r>
              <a:rPr lang="en-US" dirty="0"/>
              <a:t> </a:t>
            </a:r>
            <a:r>
              <a:rPr lang="en-US" dirty="0" err="1"/>
              <a:t>heeft</a:t>
            </a:r>
            <a:r>
              <a:rPr lang="en-US" dirty="0"/>
              <a:t> 75,000 </a:t>
            </a:r>
            <a:r>
              <a:rPr lang="en-US" dirty="0" err="1"/>
              <a:t>persoonsbewijzen</a:t>
            </a:r>
            <a:r>
              <a:rPr lang="en-US" dirty="0"/>
              <a:t> </a:t>
            </a:r>
            <a:r>
              <a:rPr lang="en-US" dirty="0" err="1"/>
              <a:t>vervalst</a:t>
            </a:r>
            <a:r>
              <a:rPr lang="en-US" dirty="0"/>
              <a:t>.</a:t>
            </a:r>
          </a:p>
          <a:p>
            <a:r>
              <a:rPr lang="nl-NL" dirty="0"/>
              <a:t>Hier 1 van die persoonsbewijzen. Johannes Henricus Zee zat bij het verzet, de LO (landelijke organisatie hulp aan onderduikers) en werd gezocht, hij heeft een vrouwelijke identiteit aangenomen. </a:t>
            </a:r>
          </a:p>
          <a:p>
            <a:endParaRPr lang="nl-NL" dirty="0"/>
          </a:p>
          <a:p>
            <a:r>
              <a:rPr lang="nl-NL" dirty="0"/>
              <a:t>Mogelijk voorbeeld uit collectie onderduikmuseum Aalten opnemen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E8B45A9-54C0-B5D9-4EF0-EA0AC8C8A9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473EB1-F436-4E48-8F96-2A0B31535886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3966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C0F4EA-A89F-ACE8-779B-61B32DD784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EEDE00F5-8627-2FEC-D053-1FD4A2409C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21194604-B0E8-4C80-6D72-522174A0BE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Rupert was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parachutedummie</a:t>
            </a:r>
            <a:r>
              <a:rPr lang="en-US" dirty="0"/>
              <a:t> die </a:t>
            </a:r>
            <a:r>
              <a:rPr lang="en-US" dirty="0" err="1"/>
              <a:t>tijdens</a:t>
            </a:r>
            <a:r>
              <a:rPr lang="en-US" dirty="0"/>
              <a:t> de Tweede </a:t>
            </a:r>
            <a:r>
              <a:rPr lang="en-US" dirty="0" err="1"/>
              <a:t>Wereldoorlog</a:t>
            </a:r>
            <a:r>
              <a:rPr lang="en-US" dirty="0"/>
              <a:t> </a:t>
            </a:r>
            <a:r>
              <a:rPr lang="en-US" dirty="0" err="1"/>
              <a:t>meerdere</a:t>
            </a:r>
            <a:r>
              <a:rPr lang="en-US" dirty="0"/>
              <a:t> </a:t>
            </a:r>
            <a:r>
              <a:rPr lang="en-US" dirty="0" err="1"/>
              <a:t>malen</a:t>
            </a:r>
            <a:r>
              <a:rPr lang="en-US" dirty="0"/>
              <a:t> in </a:t>
            </a:r>
            <a:r>
              <a:rPr lang="en-US" dirty="0" err="1"/>
              <a:t>ingezet</a:t>
            </a:r>
            <a:r>
              <a:rPr lang="en-US" dirty="0"/>
              <a:t> (D-Day en Market Garden).</a:t>
            </a:r>
          </a:p>
          <a:p>
            <a:endParaRPr lang="en-US" dirty="0"/>
          </a:p>
          <a:p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waren</a:t>
            </a:r>
            <a:r>
              <a:rPr lang="en-US" dirty="0"/>
              <a:t> dummies van </a:t>
            </a:r>
            <a:r>
              <a:rPr lang="en-US" dirty="0" err="1"/>
              <a:t>ongeveer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meter </a:t>
            </a:r>
            <a:r>
              <a:rPr lang="en-US" dirty="0" err="1"/>
              <a:t>hoog</a:t>
            </a:r>
            <a:r>
              <a:rPr lang="en-US" dirty="0"/>
              <a:t> die </a:t>
            </a:r>
            <a:r>
              <a:rPr lang="en-US" dirty="0" err="1"/>
              <a:t>uit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vliegtuig</a:t>
            </a:r>
            <a:r>
              <a:rPr lang="en-US" dirty="0"/>
              <a:t> </a:t>
            </a:r>
            <a:r>
              <a:rPr lang="en-US" dirty="0" err="1"/>
              <a:t>werden</a:t>
            </a:r>
            <a:r>
              <a:rPr lang="en-US" dirty="0"/>
              <a:t> </a:t>
            </a:r>
            <a:r>
              <a:rPr lang="en-US" dirty="0" err="1"/>
              <a:t>gegooid</a:t>
            </a:r>
            <a:r>
              <a:rPr lang="en-US" dirty="0"/>
              <a:t> en die zo de </a:t>
            </a:r>
            <a:r>
              <a:rPr lang="en-US" dirty="0" err="1"/>
              <a:t>Duitsers</a:t>
            </a:r>
            <a:r>
              <a:rPr lang="en-US" dirty="0"/>
              <a:t> </a:t>
            </a:r>
            <a:r>
              <a:rPr lang="en-US" dirty="0" err="1"/>
              <a:t>moesten</a:t>
            </a:r>
            <a:r>
              <a:rPr lang="en-US" dirty="0"/>
              <a:t> </a:t>
            </a:r>
            <a:r>
              <a:rPr lang="en-US" dirty="0" err="1"/>
              <a:t>misleiden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De dummies </a:t>
            </a:r>
            <a:r>
              <a:rPr lang="en-US" dirty="0" err="1"/>
              <a:t>werden</a:t>
            </a:r>
            <a:r>
              <a:rPr lang="en-US" dirty="0"/>
              <a:t> op </a:t>
            </a:r>
            <a:r>
              <a:rPr lang="en-US" dirty="0" err="1"/>
              <a:t>verschillende</a:t>
            </a:r>
            <a:r>
              <a:rPr lang="en-US" dirty="0"/>
              <a:t> </a:t>
            </a:r>
            <a:r>
              <a:rPr lang="en-US" dirty="0" err="1"/>
              <a:t>plekken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Normandië</a:t>
            </a:r>
            <a:r>
              <a:rPr lang="en-US" dirty="0"/>
              <a:t> </a:t>
            </a:r>
            <a:r>
              <a:rPr lang="en-US" dirty="0" err="1"/>
              <a:t>ingezet</a:t>
            </a:r>
            <a:r>
              <a:rPr lang="en-US" dirty="0"/>
              <a:t> die </a:t>
            </a:r>
            <a:r>
              <a:rPr lang="en-US" dirty="0" err="1"/>
              <a:t>ergens</a:t>
            </a:r>
            <a:r>
              <a:rPr lang="en-US" dirty="0"/>
              <a:t> </a:t>
            </a:r>
            <a:r>
              <a:rPr lang="en-US" dirty="0" err="1"/>
              <a:t>anders</a:t>
            </a:r>
            <a:r>
              <a:rPr lang="en-US" dirty="0"/>
              <a:t> </a:t>
            </a:r>
            <a:r>
              <a:rPr lang="en-US" dirty="0" err="1"/>
              <a:t>waren</a:t>
            </a:r>
            <a:r>
              <a:rPr lang="en-US" dirty="0"/>
              <a:t> dan </a:t>
            </a:r>
            <a:r>
              <a:rPr lang="en-US" dirty="0" err="1"/>
              <a:t>waar</a:t>
            </a:r>
            <a:r>
              <a:rPr lang="en-US" dirty="0"/>
              <a:t> </a:t>
            </a:r>
            <a:r>
              <a:rPr lang="en-US" dirty="0" err="1"/>
              <a:t>daadwerkelijke</a:t>
            </a:r>
            <a:r>
              <a:rPr lang="en-US" dirty="0"/>
              <a:t> </a:t>
            </a:r>
            <a:r>
              <a:rPr lang="en-US" dirty="0" err="1"/>
              <a:t>landingen</a:t>
            </a:r>
            <a:r>
              <a:rPr lang="en-US" dirty="0"/>
              <a:t> </a:t>
            </a:r>
            <a:r>
              <a:rPr lang="en-US" dirty="0" err="1"/>
              <a:t>plaatsvonden</a:t>
            </a:r>
            <a:r>
              <a:rPr lang="en-US" dirty="0"/>
              <a:t> in </a:t>
            </a:r>
            <a:r>
              <a:rPr lang="en-US" dirty="0" err="1"/>
              <a:t>Normandië</a:t>
            </a:r>
            <a:r>
              <a:rPr lang="en-US" dirty="0"/>
              <a:t>. Er </a:t>
            </a:r>
            <a:r>
              <a:rPr lang="en-US" dirty="0" err="1"/>
              <a:t>sprongen</a:t>
            </a:r>
            <a:r>
              <a:rPr lang="en-US" dirty="0"/>
              <a:t> </a:t>
            </a:r>
            <a:r>
              <a:rPr lang="en-US" dirty="0" err="1"/>
              <a:t>ook</a:t>
            </a:r>
            <a:r>
              <a:rPr lang="en-US" dirty="0"/>
              <a:t> </a:t>
            </a:r>
            <a:r>
              <a:rPr lang="en-US" dirty="0" err="1"/>
              <a:t>echte</a:t>
            </a:r>
            <a:r>
              <a:rPr lang="en-US" dirty="0"/>
              <a:t> </a:t>
            </a:r>
            <a:r>
              <a:rPr lang="en-US" dirty="0" err="1"/>
              <a:t>soldaten</a:t>
            </a:r>
            <a:r>
              <a:rPr lang="en-US" dirty="0"/>
              <a:t> mee die met </a:t>
            </a:r>
            <a:r>
              <a:rPr lang="en-US" dirty="0" err="1"/>
              <a:t>geluidsopnames</a:t>
            </a:r>
            <a:r>
              <a:rPr lang="en-US" dirty="0"/>
              <a:t> </a:t>
            </a:r>
            <a:r>
              <a:rPr lang="en-US" dirty="0" err="1"/>
              <a:t>lieten</a:t>
            </a:r>
            <a:r>
              <a:rPr lang="en-US" dirty="0"/>
              <a:t> </a:t>
            </a:r>
            <a:r>
              <a:rPr lang="en-US" dirty="0" err="1"/>
              <a:t>lijken</a:t>
            </a:r>
            <a:r>
              <a:rPr lang="en-US" dirty="0"/>
              <a:t> </a:t>
            </a:r>
            <a:r>
              <a:rPr lang="en-US" dirty="0" err="1"/>
              <a:t>alsof</a:t>
            </a:r>
            <a:r>
              <a:rPr lang="en-US" dirty="0"/>
              <a:t> er </a:t>
            </a:r>
            <a:r>
              <a:rPr lang="en-US" dirty="0" err="1"/>
              <a:t>echte</a:t>
            </a:r>
            <a:r>
              <a:rPr lang="en-US" dirty="0"/>
              <a:t> </a:t>
            </a:r>
            <a:r>
              <a:rPr lang="en-US" dirty="0" err="1"/>
              <a:t>landingen</a:t>
            </a:r>
            <a:r>
              <a:rPr lang="en-US" dirty="0"/>
              <a:t> </a:t>
            </a:r>
            <a:r>
              <a:rPr lang="en-US" dirty="0" err="1"/>
              <a:t>plaatsvonden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In het airborne museum is </a:t>
            </a:r>
            <a:r>
              <a:rPr lang="en-US" dirty="0" err="1"/>
              <a:t>een</a:t>
            </a:r>
            <a:r>
              <a:rPr lang="en-US" dirty="0"/>
              <a:t> Rupert te </a:t>
            </a:r>
            <a:r>
              <a:rPr lang="en-US" dirty="0" err="1"/>
              <a:t>zien</a:t>
            </a:r>
            <a:r>
              <a:rPr lang="en-US" dirty="0"/>
              <a:t>.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DFA23DF-FD1E-F69F-2CAA-D3EDEBF925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473EB1-F436-4E48-8F96-2A0B31535886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26158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8AF868-4468-654D-491E-E9B6882CD1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6372D61B-10AC-5B27-C201-9833E451AC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A41B40AA-3D3F-5B4D-A91F-19376A84A9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 twee </a:t>
            </a:r>
            <a:r>
              <a:rPr lang="en-US" dirty="0" err="1"/>
              <a:t>foto’s</a:t>
            </a:r>
            <a:r>
              <a:rPr lang="en-US" dirty="0"/>
              <a:t> links laten Bernard Montgomery </a:t>
            </a:r>
            <a:r>
              <a:rPr lang="en-US" dirty="0" err="1"/>
              <a:t>zien</a:t>
            </a:r>
            <a:r>
              <a:rPr lang="en-US" dirty="0"/>
              <a:t>. De </a:t>
            </a:r>
            <a:r>
              <a:rPr lang="en-US" dirty="0" err="1"/>
              <a:t>foto</a:t>
            </a:r>
            <a:r>
              <a:rPr lang="en-US" dirty="0"/>
              <a:t> </a:t>
            </a:r>
            <a:r>
              <a:rPr lang="en-US" dirty="0" err="1"/>
              <a:t>rechts</a:t>
            </a:r>
            <a:r>
              <a:rPr lang="en-US" dirty="0"/>
              <a:t> is van Meyrick Clifton James. Montgomery was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Britse</a:t>
            </a:r>
            <a:r>
              <a:rPr lang="en-US" dirty="0"/>
              <a:t> </a:t>
            </a:r>
            <a:r>
              <a:rPr lang="en-US" dirty="0" err="1"/>
              <a:t>generaal</a:t>
            </a:r>
            <a:r>
              <a:rPr lang="en-US" dirty="0"/>
              <a:t> die </a:t>
            </a:r>
            <a:r>
              <a:rPr lang="en-US" dirty="0" err="1"/>
              <a:t>belangrijk</a:t>
            </a:r>
            <a:r>
              <a:rPr lang="en-US" dirty="0"/>
              <a:t> is </a:t>
            </a:r>
            <a:r>
              <a:rPr lang="en-US" dirty="0" err="1"/>
              <a:t>geweest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het </a:t>
            </a:r>
            <a:r>
              <a:rPr lang="en-US" dirty="0" err="1"/>
              <a:t>opzetten</a:t>
            </a:r>
            <a:r>
              <a:rPr lang="en-US" dirty="0"/>
              <a:t> van </a:t>
            </a:r>
            <a:r>
              <a:rPr lang="en-US" dirty="0" err="1"/>
              <a:t>operatie</a:t>
            </a:r>
            <a:r>
              <a:rPr lang="en-US" dirty="0"/>
              <a:t> Market Garden. </a:t>
            </a:r>
          </a:p>
          <a:p>
            <a:endParaRPr lang="en-US" dirty="0"/>
          </a:p>
          <a:p>
            <a:r>
              <a:rPr lang="en-US" dirty="0"/>
              <a:t>Clifton James was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dubbelganger</a:t>
            </a:r>
            <a:r>
              <a:rPr lang="en-US" dirty="0"/>
              <a:t> van Montgomery. </a:t>
            </a:r>
            <a:r>
              <a:rPr lang="en-US" dirty="0" err="1"/>
              <a:t>Hij</a:t>
            </a:r>
            <a:r>
              <a:rPr lang="en-US" dirty="0"/>
              <a:t> </a:t>
            </a:r>
            <a:r>
              <a:rPr lang="en-US" dirty="0" err="1"/>
              <a:t>heeft</a:t>
            </a:r>
            <a:r>
              <a:rPr lang="en-US" dirty="0"/>
              <a:t> in het leger </a:t>
            </a:r>
            <a:r>
              <a:rPr lang="en-US" dirty="0" err="1"/>
              <a:t>gediend</a:t>
            </a:r>
            <a:r>
              <a:rPr lang="en-US" dirty="0"/>
              <a:t> </a:t>
            </a:r>
            <a:r>
              <a:rPr lang="en-US" dirty="0" err="1"/>
              <a:t>tijdens</a:t>
            </a:r>
            <a:r>
              <a:rPr lang="en-US" dirty="0"/>
              <a:t> WOI en is </a:t>
            </a:r>
            <a:r>
              <a:rPr lang="en-US" dirty="0" err="1"/>
              <a:t>daarna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acteercarriere</a:t>
            </a:r>
            <a:r>
              <a:rPr lang="en-US" dirty="0"/>
              <a:t> </a:t>
            </a:r>
            <a:r>
              <a:rPr lang="en-US" dirty="0" err="1"/>
              <a:t>begonnen</a:t>
            </a:r>
            <a:r>
              <a:rPr lang="en-US" dirty="0"/>
              <a:t>. </a:t>
            </a:r>
            <a:r>
              <a:rPr lang="en-US" dirty="0" err="1"/>
              <a:t>Omdat</a:t>
            </a:r>
            <a:r>
              <a:rPr lang="en-US" dirty="0"/>
              <a:t> </a:t>
            </a:r>
            <a:r>
              <a:rPr lang="en-US" dirty="0" err="1"/>
              <a:t>hij</a:t>
            </a:r>
            <a:r>
              <a:rPr lang="en-US" dirty="0"/>
              <a:t> leek op general Montgomery is </a:t>
            </a:r>
            <a:r>
              <a:rPr lang="en-US" dirty="0" err="1"/>
              <a:t>hij</a:t>
            </a:r>
            <a:r>
              <a:rPr lang="en-US" dirty="0"/>
              <a:t> </a:t>
            </a:r>
            <a:r>
              <a:rPr lang="en-US" dirty="0" err="1"/>
              <a:t>tijdens</a:t>
            </a:r>
            <a:r>
              <a:rPr lang="en-US" dirty="0"/>
              <a:t> de </a:t>
            </a:r>
            <a:r>
              <a:rPr lang="en-US" dirty="0" err="1"/>
              <a:t>oorlog</a:t>
            </a:r>
            <a:r>
              <a:rPr lang="en-US" dirty="0"/>
              <a:t> </a:t>
            </a:r>
            <a:r>
              <a:rPr lang="en-US" dirty="0" err="1"/>
              <a:t>ingezet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dubbelganger</a:t>
            </a:r>
            <a:r>
              <a:rPr lang="en-US" dirty="0"/>
              <a:t>. Zo </a:t>
            </a:r>
            <a:r>
              <a:rPr lang="en-US" dirty="0" err="1"/>
              <a:t>vloog</a:t>
            </a:r>
            <a:r>
              <a:rPr lang="en-US" dirty="0"/>
              <a:t> </a:t>
            </a:r>
            <a:r>
              <a:rPr lang="en-US" dirty="0" err="1"/>
              <a:t>hij</a:t>
            </a:r>
            <a:r>
              <a:rPr lang="en-US" dirty="0"/>
              <a:t> </a:t>
            </a:r>
            <a:r>
              <a:rPr lang="en-US" dirty="0" err="1"/>
              <a:t>voorafgaand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D-Day </a:t>
            </a:r>
            <a:r>
              <a:rPr lang="en-US" dirty="0" err="1"/>
              <a:t>naar</a:t>
            </a:r>
            <a:r>
              <a:rPr lang="en-US" dirty="0"/>
              <a:t> Gibraltar  en </a:t>
            </a:r>
            <a:r>
              <a:rPr lang="en-US" dirty="0" err="1"/>
              <a:t>Algerije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Montgomery. Op die </a:t>
            </a:r>
            <a:r>
              <a:rPr lang="en-US" dirty="0" err="1"/>
              <a:t>manier</a:t>
            </a:r>
            <a:r>
              <a:rPr lang="en-US" dirty="0"/>
              <a:t> </a:t>
            </a:r>
            <a:r>
              <a:rPr lang="en-US" dirty="0" err="1"/>
              <a:t>probeerden</a:t>
            </a:r>
            <a:r>
              <a:rPr lang="en-US" dirty="0"/>
              <a:t> ze de </a:t>
            </a:r>
            <a:r>
              <a:rPr lang="en-US" dirty="0" err="1"/>
              <a:t>Duitsers</a:t>
            </a:r>
            <a:r>
              <a:rPr lang="en-US" dirty="0"/>
              <a:t> te </a:t>
            </a:r>
            <a:r>
              <a:rPr lang="en-US" dirty="0" err="1"/>
              <a:t>misleidden</a:t>
            </a:r>
            <a:r>
              <a:rPr lang="en-US" dirty="0"/>
              <a:t> en de </a:t>
            </a:r>
            <a:r>
              <a:rPr lang="en-US" dirty="0" err="1"/>
              <a:t>verwachting</a:t>
            </a:r>
            <a:r>
              <a:rPr lang="en-US" dirty="0"/>
              <a:t> te </a:t>
            </a:r>
            <a:r>
              <a:rPr lang="en-US" dirty="0" err="1"/>
              <a:t>wekken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de </a:t>
            </a:r>
            <a:r>
              <a:rPr lang="en-US" dirty="0" err="1"/>
              <a:t>invasie</a:t>
            </a:r>
            <a:r>
              <a:rPr lang="en-US" dirty="0"/>
              <a:t> in Zuid-Europa </a:t>
            </a:r>
            <a:r>
              <a:rPr lang="en-US" dirty="0" err="1"/>
              <a:t>plaats</a:t>
            </a:r>
            <a:r>
              <a:rPr lang="en-US" dirty="0"/>
              <a:t> </a:t>
            </a:r>
            <a:r>
              <a:rPr lang="en-US" dirty="0" err="1"/>
              <a:t>zou</a:t>
            </a:r>
            <a:r>
              <a:rPr lang="en-US" dirty="0"/>
              <a:t> </a:t>
            </a:r>
            <a:r>
              <a:rPr lang="en-US" dirty="0" err="1"/>
              <a:t>vinden</a:t>
            </a:r>
            <a:r>
              <a:rPr lang="en-US" dirty="0"/>
              <a:t>. 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ABC18DA-7CA4-FB23-9EC9-3AA6FDB2D7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473EB1-F436-4E48-8F96-2A0B31535886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19255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65FDC0-B3F1-8218-D3D1-AB69B06576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ADBB4E57-A236-B9A3-052A-8E020BB947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650D98F8-AB6F-2B7D-A82C-A0ACF8DC2B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 </a:t>
            </a:r>
            <a:r>
              <a:rPr lang="en-US" dirty="0" err="1"/>
              <a:t>deze</a:t>
            </a:r>
            <a:r>
              <a:rPr lang="en-US" dirty="0"/>
              <a:t> </a:t>
            </a:r>
            <a:r>
              <a:rPr lang="en-US" dirty="0" err="1"/>
              <a:t>foto’s</a:t>
            </a:r>
            <a:r>
              <a:rPr lang="en-US" dirty="0"/>
              <a:t> van William </a:t>
            </a:r>
            <a:r>
              <a:rPr lang="en-US" dirty="0" err="1"/>
              <a:t>Mumler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mensen</a:t>
            </a:r>
            <a:r>
              <a:rPr lang="en-US" dirty="0"/>
              <a:t> te </a:t>
            </a:r>
            <a:r>
              <a:rPr lang="en-US" dirty="0" err="1"/>
              <a:t>zien</a:t>
            </a:r>
            <a:r>
              <a:rPr lang="en-US" dirty="0"/>
              <a:t> die </a:t>
            </a:r>
            <a:r>
              <a:rPr lang="en-US" dirty="0" err="1"/>
              <a:t>poseren</a:t>
            </a:r>
            <a:r>
              <a:rPr lang="en-US" dirty="0"/>
              <a:t> en </a:t>
            </a:r>
            <a:r>
              <a:rPr lang="en-US" dirty="0" err="1"/>
              <a:t>waar</a:t>
            </a:r>
            <a:r>
              <a:rPr lang="en-US" dirty="0"/>
              <a:t> </a:t>
            </a:r>
            <a:r>
              <a:rPr lang="en-US" dirty="0" err="1"/>
              <a:t>ook</a:t>
            </a:r>
            <a:r>
              <a:rPr lang="en-US" dirty="0"/>
              <a:t> spoken op te </a:t>
            </a:r>
            <a:r>
              <a:rPr lang="en-US" dirty="0" err="1"/>
              <a:t>zien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Mumler</a:t>
            </a:r>
            <a:r>
              <a:rPr lang="en-US" dirty="0"/>
              <a:t> </a:t>
            </a:r>
            <a:r>
              <a:rPr lang="en-US" dirty="0" err="1"/>
              <a:t>werd</a:t>
            </a:r>
            <a:r>
              <a:rPr lang="en-US" dirty="0"/>
              <a:t> in de </a:t>
            </a:r>
            <a:r>
              <a:rPr lang="en-US" dirty="0" err="1"/>
              <a:t>jaren</a:t>
            </a:r>
            <a:r>
              <a:rPr lang="en-US" dirty="0"/>
              <a:t> 1860 </a:t>
            </a:r>
            <a:r>
              <a:rPr lang="en-US" dirty="0" err="1"/>
              <a:t>bekend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spookfotograaf</a:t>
            </a:r>
            <a:r>
              <a:rPr lang="en-US" dirty="0"/>
              <a:t>. </a:t>
            </a:r>
            <a:r>
              <a:rPr lang="en-US" dirty="0" err="1"/>
              <a:t>Hij</a:t>
            </a:r>
            <a:r>
              <a:rPr lang="en-US" dirty="0"/>
              <a:t> </a:t>
            </a:r>
            <a:r>
              <a:rPr lang="en-US" dirty="0" err="1"/>
              <a:t>heeft</a:t>
            </a:r>
            <a:r>
              <a:rPr lang="en-US" dirty="0"/>
              <a:t> in de </a:t>
            </a:r>
            <a:r>
              <a:rPr lang="en-US" dirty="0" err="1"/>
              <a:t>jaren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de </a:t>
            </a:r>
            <a:r>
              <a:rPr lang="en-US" dirty="0" err="1"/>
              <a:t>Amerikaanse</a:t>
            </a:r>
            <a:r>
              <a:rPr lang="en-US" dirty="0"/>
              <a:t> </a:t>
            </a:r>
            <a:r>
              <a:rPr lang="en-US" dirty="0" err="1"/>
              <a:t>burgeroorlog</a:t>
            </a:r>
            <a:r>
              <a:rPr lang="en-US" dirty="0"/>
              <a:t> </a:t>
            </a:r>
            <a:r>
              <a:rPr lang="en-US" dirty="0" err="1"/>
              <a:t>veel</a:t>
            </a:r>
            <a:r>
              <a:rPr lang="en-US" dirty="0"/>
              <a:t> geld </a:t>
            </a:r>
            <a:r>
              <a:rPr lang="en-US" dirty="0" err="1"/>
              <a:t>verdiend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spookfotografie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werk</a:t>
            </a:r>
            <a:r>
              <a:rPr lang="en-US" dirty="0"/>
              <a:t> </a:t>
            </a:r>
            <a:r>
              <a:rPr lang="en-US" dirty="0" err="1"/>
              <a:t>bleek</a:t>
            </a:r>
            <a:r>
              <a:rPr lang="en-US" dirty="0"/>
              <a:t> </a:t>
            </a:r>
            <a:r>
              <a:rPr lang="en-US" dirty="0" err="1"/>
              <a:t>echter</a:t>
            </a:r>
            <a:r>
              <a:rPr lang="en-US" dirty="0"/>
              <a:t> nep te </a:t>
            </a:r>
            <a:r>
              <a:rPr lang="en-US" dirty="0" err="1"/>
              <a:t>zijn</a:t>
            </a:r>
            <a:r>
              <a:rPr lang="en-US" dirty="0"/>
              <a:t>, de ‘spoken’ op de </a:t>
            </a:r>
            <a:r>
              <a:rPr lang="en-US" dirty="0" err="1"/>
              <a:t>foto’s</a:t>
            </a:r>
            <a:r>
              <a:rPr lang="en-US" dirty="0"/>
              <a:t> </a:t>
            </a:r>
            <a:r>
              <a:rPr lang="en-US" dirty="0" err="1"/>
              <a:t>waren</a:t>
            </a:r>
            <a:r>
              <a:rPr lang="en-US" dirty="0"/>
              <a:t> </a:t>
            </a:r>
            <a:r>
              <a:rPr lang="en-US" dirty="0" err="1"/>
              <a:t>vaak</a:t>
            </a:r>
            <a:r>
              <a:rPr lang="en-US" dirty="0"/>
              <a:t> </a:t>
            </a:r>
            <a:r>
              <a:rPr lang="en-US" dirty="0" err="1"/>
              <a:t>echte</a:t>
            </a:r>
            <a:r>
              <a:rPr lang="en-US" dirty="0"/>
              <a:t> </a:t>
            </a:r>
            <a:r>
              <a:rPr lang="en-US" dirty="0" err="1"/>
              <a:t>mensen</a:t>
            </a:r>
            <a:r>
              <a:rPr lang="en-US" dirty="0"/>
              <a:t> die </a:t>
            </a:r>
            <a:r>
              <a:rPr lang="en-US" dirty="0" err="1"/>
              <a:t>nog</a:t>
            </a:r>
            <a:r>
              <a:rPr lang="en-US" dirty="0"/>
              <a:t> </a:t>
            </a:r>
            <a:r>
              <a:rPr lang="en-US" dirty="0" err="1"/>
              <a:t>gewoon</a:t>
            </a:r>
            <a:r>
              <a:rPr lang="en-US" dirty="0"/>
              <a:t> in </a:t>
            </a:r>
            <a:r>
              <a:rPr lang="en-US" dirty="0" err="1"/>
              <a:t>leven</a:t>
            </a:r>
            <a:r>
              <a:rPr lang="en-US" dirty="0"/>
              <a:t> </a:t>
            </a:r>
            <a:r>
              <a:rPr lang="en-US" dirty="0" err="1"/>
              <a:t>waren</a:t>
            </a:r>
            <a:r>
              <a:rPr lang="en-US" dirty="0"/>
              <a:t>. </a:t>
            </a:r>
          </a:p>
          <a:p>
            <a:r>
              <a:rPr lang="en-US" dirty="0"/>
              <a:t>Er </a:t>
            </a:r>
            <a:r>
              <a:rPr lang="en-US" dirty="0" err="1"/>
              <a:t>kwam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rechtzaak</a:t>
            </a:r>
            <a:r>
              <a:rPr lang="en-US" dirty="0"/>
              <a:t> </a:t>
            </a:r>
            <a:r>
              <a:rPr lang="en-US" dirty="0" err="1"/>
              <a:t>tegen</a:t>
            </a:r>
            <a:r>
              <a:rPr lang="en-US" dirty="0"/>
              <a:t> hem in 1869, maar </a:t>
            </a:r>
            <a:r>
              <a:rPr lang="en-US" dirty="0" err="1"/>
              <a:t>hij</a:t>
            </a:r>
            <a:r>
              <a:rPr lang="en-US" dirty="0"/>
              <a:t> is </a:t>
            </a:r>
            <a:r>
              <a:rPr lang="en-US" dirty="0" err="1"/>
              <a:t>uiteindelijk</a:t>
            </a:r>
            <a:r>
              <a:rPr lang="en-US" dirty="0"/>
              <a:t> </a:t>
            </a:r>
            <a:r>
              <a:rPr lang="en-US" dirty="0" err="1"/>
              <a:t>vrijgesproken</a:t>
            </a:r>
            <a:r>
              <a:rPr lang="en-US" dirty="0"/>
              <a:t> </a:t>
            </a:r>
            <a:r>
              <a:rPr lang="en-US" dirty="0" err="1"/>
              <a:t>omdat</a:t>
            </a:r>
            <a:r>
              <a:rPr lang="en-US" dirty="0"/>
              <a:t> er </a:t>
            </a:r>
            <a:r>
              <a:rPr lang="en-US" dirty="0" err="1"/>
              <a:t>toen</a:t>
            </a:r>
            <a:r>
              <a:rPr lang="en-US" dirty="0"/>
              <a:t> </a:t>
            </a:r>
            <a:r>
              <a:rPr lang="en-US" dirty="0" err="1"/>
              <a:t>onvoldoende</a:t>
            </a:r>
            <a:r>
              <a:rPr lang="en-US" dirty="0"/>
              <a:t> </a:t>
            </a:r>
            <a:r>
              <a:rPr lang="en-US" dirty="0" err="1"/>
              <a:t>bewijs</a:t>
            </a:r>
            <a:r>
              <a:rPr lang="en-US" dirty="0"/>
              <a:t> was </a:t>
            </a:r>
            <a:r>
              <a:rPr lang="en-US" dirty="0" err="1"/>
              <a:t>dat</a:t>
            </a:r>
            <a:r>
              <a:rPr lang="en-US" dirty="0"/>
              <a:t> </a:t>
            </a:r>
            <a:r>
              <a:rPr lang="en-US" dirty="0" err="1"/>
              <a:t>hij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</a:t>
            </a:r>
            <a:r>
              <a:rPr lang="en-US" dirty="0" err="1"/>
              <a:t>oplichting</a:t>
            </a:r>
            <a:r>
              <a:rPr lang="en-US" dirty="0"/>
              <a:t> deed. </a:t>
            </a:r>
          </a:p>
          <a:p>
            <a:endParaRPr lang="en-US" dirty="0"/>
          </a:p>
          <a:p>
            <a:r>
              <a:rPr lang="en-US" dirty="0"/>
              <a:t>Op de </a:t>
            </a:r>
            <a:r>
              <a:rPr lang="en-US" dirty="0" err="1"/>
              <a:t>foto</a:t>
            </a:r>
            <a:r>
              <a:rPr lang="en-US" dirty="0"/>
              <a:t> links </a:t>
            </a:r>
            <a:r>
              <a:rPr lang="en-US" dirty="0" err="1"/>
              <a:t>zie</a:t>
            </a:r>
            <a:r>
              <a:rPr lang="en-US" dirty="0"/>
              <a:t> je Mary Todd Lincoln, de vrouw van Abraham Lincoln met de </a:t>
            </a:r>
            <a:r>
              <a:rPr lang="en-US" dirty="0" err="1"/>
              <a:t>zogenaamde</a:t>
            </a:r>
            <a:r>
              <a:rPr lang="en-US" dirty="0"/>
              <a:t> </a:t>
            </a:r>
            <a:r>
              <a:rPr lang="en-US" dirty="0" err="1"/>
              <a:t>geest</a:t>
            </a:r>
            <a:r>
              <a:rPr lang="en-US" dirty="0"/>
              <a:t> van Abraham Lincoln. </a:t>
            </a:r>
            <a:r>
              <a:rPr lang="en-US" dirty="0" err="1"/>
              <a:t>Waarschijnlijk</a:t>
            </a:r>
            <a:r>
              <a:rPr lang="en-US" dirty="0"/>
              <a:t> is het </a:t>
            </a:r>
            <a:r>
              <a:rPr lang="en-US" dirty="0" err="1"/>
              <a:t>gemaakt</a:t>
            </a:r>
            <a:r>
              <a:rPr lang="en-US" dirty="0"/>
              <a:t> met de </a:t>
            </a:r>
            <a:r>
              <a:rPr lang="en-US" dirty="0" err="1"/>
              <a:t>glasplaten</a:t>
            </a:r>
            <a:r>
              <a:rPr lang="en-US" dirty="0"/>
              <a:t> </a:t>
            </a:r>
            <a:r>
              <a:rPr lang="en-US" dirty="0" err="1"/>
              <a:t>waarop</a:t>
            </a:r>
            <a:r>
              <a:rPr lang="en-US" dirty="0"/>
              <a:t> </a:t>
            </a:r>
            <a:r>
              <a:rPr lang="en-US" dirty="0" err="1"/>
              <a:t>foto’s</a:t>
            </a:r>
            <a:r>
              <a:rPr lang="en-US" dirty="0"/>
              <a:t> </a:t>
            </a:r>
            <a:r>
              <a:rPr lang="en-US" dirty="0" err="1"/>
              <a:t>ontwikkeld</a:t>
            </a:r>
            <a:r>
              <a:rPr lang="en-US" dirty="0"/>
              <a:t> </a:t>
            </a:r>
            <a:r>
              <a:rPr lang="en-US" dirty="0" err="1"/>
              <a:t>werden</a:t>
            </a:r>
            <a:r>
              <a:rPr lang="en-US" dirty="0"/>
              <a:t>. Die </a:t>
            </a:r>
            <a:r>
              <a:rPr lang="en-US" dirty="0" err="1"/>
              <a:t>moesten</a:t>
            </a:r>
            <a:r>
              <a:rPr lang="en-US" dirty="0"/>
              <a:t> </a:t>
            </a:r>
            <a:r>
              <a:rPr lang="en-US" dirty="0" err="1"/>
              <a:t>schoongemaakt</a:t>
            </a:r>
            <a:r>
              <a:rPr lang="en-US" dirty="0"/>
              <a:t> </a:t>
            </a:r>
            <a:r>
              <a:rPr lang="en-US" dirty="0" err="1"/>
              <a:t>worden</a:t>
            </a:r>
            <a:r>
              <a:rPr lang="en-US" dirty="0"/>
              <a:t>. Als die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helemaal</a:t>
            </a:r>
            <a:r>
              <a:rPr lang="en-US" dirty="0"/>
              <a:t> </a:t>
            </a:r>
            <a:r>
              <a:rPr lang="en-US" dirty="0" err="1"/>
              <a:t>schoongemaakt</a:t>
            </a:r>
            <a:r>
              <a:rPr lang="en-US" dirty="0"/>
              <a:t> </a:t>
            </a:r>
            <a:r>
              <a:rPr lang="en-US" dirty="0" err="1"/>
              <a:t>werden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het </a:t>
            </a:r>
            <a:r>
              <a:rPr lang="en-US" dirty="0" err="1"/>
              <a:t>ontwikkelen</a:t>
            </a:r>
            <a:r>
              <a:rPr lang="en-US" dirty="0"/>
              <a:t> van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nieuwe</a:t>
            </a:r>
            <a:r>
              <a:rPr lang="en-US" dirty="0"/>
              <a:t> </a:t>
            </a:r>
            <a:r>
              <a:rPr lang="en-US" dirty="0" err="1"/>
              <a:t>foto</a:t>
            </a:r>
            <a:r>
              <a:rPr lang="en-US" dirty="0"/>
              <a:t> </a:t>
            </a:r>
            <a:r>
              <a:rPr lang="en-US" dirty="0" err="1"/>
              <a:t>kon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</a:t>
            </a:r>
            <a:r>
              <a:rPr lang="en-US" dirty="0" err="1"/>
              <a:t>doorschijnen</a:t>
            </a:r>
            <a:r>
              <a:rPr lang="en-US" dirty="0"/>
              <a:t> op de </a:t>
            </a:r>
            <a:r>
              <a:rPr lang="en-US" dirty="0" err="1"/>
              <a:t>nieuwe</a:t>
            </a:r>
            <a:r>
              <a:rPr lang="en-US" dirty="0"/>
              <a:t> </a:t>
            </a:r>
            <a:r>
              <a:rPr lang="en-US" dirty="0" err="1"/>
              <a:t>foto</a:t>
            </a:r>
            <a:r>
              <a:rPr lang="en-US" dirty="0"/>
              <a:t>. 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A4F2B4A-49B4-155C-E9A7-A7BA633BED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473EB1-F436-4E48-8F96-2A0B31535886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3379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C79B7-FD2B-4BCE-8A5E-775C98F35236}" type="datetimeFigureOut">
              <a:rPr lang="nl-NL" smtClean="0"/>
              <a:pPr/>
              <a:t>10-9-2025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AE123-6835-4BD0-A1CE-C7AD37B3029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C79B7-FD2B-4BCE-8A5E-775C98F35236}" type="datetimeFigureOut">
              <a:rPr lang="nl-NL" smtClean="0"/>
              <a:pPr/>
              <a:t>10-9-2025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AE123-6835-4BD0-A1CE-C7AD37B3029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C79B7-FD2B-4BCE-8A5E-775C98F35236}" type="datetimeFigureOut">
              <a:rPr lang="nl-NL" smtClean="0"/>
              <a:pPr/>
              <a:t>10-9-2025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AE123-6835-4BD0-A1CE-C7AD37B3029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C79B7-FD2B-4BCE-8A5E-775C98F35236}" type="datetimeFigureOut">
              <a:rPr lang="nl-NL" smtClean="0"/>
              <a:pPr/>
              <a:t>10-9-2025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AE123-6835-4BD0-A1CE-C7AD37B3029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C79B7-FD2B-4BCE-8A5E-775C98F35236}" type="datetimeFigureOut">
              <a:rPr lang="nl-NL" smtClean="0"/>
              <a:pPr/>
              <a:t>10-9-2025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AE123-6835-4BD0-A1CE-C7AD37B3029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C79B7-FD2B-4BCE-8A5E-775C98F35236}" type="datetimeFigureOut">
              <a:rPr lang="nl-NL" smtClean="0"/>
              <a:pPr/>
              <a:t>10-9-2025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AE123-6835-4BD0-A1CE-C7AD37B3029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C79B7-FD2B-4BCE-8A5E-775C98F35236}" type="datetimeFigureOut">
              <a:rPr lang="nl-NL" smtClean="0"/>
              <a:pPr/>
              <a:t>10-9-2025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AE123-6835-4BD0-A1CE-C7AD37B3029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C79B7-FD2B-4BCE-8A5E-775C98F35236}" type="datetimeFigureOut">
              <a:rPr lang="nl-NL" smtClean="0"/>
              <a:pPr/>
              <a:t>10-9-2025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AE123-6835-4BD0-A1CE-C7AD37B3029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C79B7-FD2B-4BCE-8A5E-775C98F35236}" type="datetimeFigureOut">
              <a:rPr lang="nl-NL" smtClean="0"/>
              <a:pPr/>
              <a:t>10-9-2025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AE123-6835-4BD0-A1CE-C7AD37B3029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C79B7-FD2B-4BCE-8A5E-775C98F35236}" type="datetimeFigureOut">
              <a:rPr lang="nl-NL" smtClean="0"/>
              <a:pPr/>
              <a:t>10-9-2025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AE123-6835-4BD0-A1CE-C7AD37B3029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C79B7-FD2B-4BCE-8A5E-775C98F35236}" type="datetimeFigureOut">
              <a:rPr lang="nl-NL" smtClean="0"/>
              <a:pPr/>
              <a:t>10-9-2025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AE123-6835-4BD0-A1CE-C7AD37B3029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C79B7-FD2B-4BCE-8A5E-775C98F35236}" type="datetimeFigureOut">
              <a:rPr lang="nl-NL" smtClean="0"/>
              <a:pPr/>
              <a:t>10-9-2025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AE123-6835-4BD0-A1CE-C7AD37B3029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VrkKob84yM?feature=oembed" TargetMode="Externa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AF-6KTFgbk?feature=oembed" TargetMode="Externa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https://www.youtube.com/embed/jm5XilC4Nvw?feature=oembed" TargetMode="External"/><Relationship Id="rId1" Type="http://schemas.openxmlformats.org/officeDocument/2006/relationships/video" Target="https://www.youtube.com/embed/QiiSAvKJIHo?feature=oembed" TargetMode="Externa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video" Target="https://www.youtube.com/embed/tu8uAgtgsro?feature=oembed" TargetMode="External"/><Relationship Id="rId7" Type="http://schemas.openxmlformats.org/officeDocument/2006/relationships/image" Target="../media/image20.jpeg"/><Relationship Id="rId2" Type="http://schemas.openxmlformats.org/officeDocument/2006/relationships/video" Target="https://www.youtube.com/embed/GhEJvx1CeXE?feature=oembed" TargetMode="External"/><Relationship Id="rId1" Type="http://schemas.openxmlformats.org/officeDocument/2006/relationships/video" Target="https://www.youtube.com/embed/BX-a6TSoKlQ?feature=oembed" TargetMode="External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3.jpeg"/><Relationship Id="rId4" Type="http://schemas.openxmlformats.org/officeDocument/2006/relationships/video" Target="https://www.youtube.com/embed/X17yrEV5sl4?feature=oembed" TargetMode="External"/><Relationship Id="rId9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95O4JsMBHQ?feature=oembed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articles/zfpt9ty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l8JC2R3sbsk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PCBTZh41Ris?feature=oembed" TargetMode="External"/><Relationship Id="rId6" Type="http://schemas.openxmlformats.org/officeDocument/2006/relationships/image" Target="../media/image5.png"/><Relationship Id="rId5" Type="http://schemas.openxmlformats.org/officeDocument/2006/relationships/hyperlink" Target="https://thispersondoesnotexist.com/" TargetMode="Externa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https://youtu.be/YfS2RVV25zY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07368" y="0"/>
            <a:ext cx="11737304" cy="1143000"/>
          </a:xfrm>
        </p:spPr>
        <p:txBody>
          <a:bodyPr>
            <a:normAutofit/>
          </a:bodyPr>
          <a:lstStyle/>
          <a:p>
            <a:pPr algn="l"/>
            <a:r>
              <a:rPr lang="nl-NL" dirty="0">
                <a:solidFill>
                  <a:schemeClr val="accent2"/>
                </a:solidFill>
              </a:rPr>
              <a:t>Inleiding</a:t>
            </a:r>
            <a:endParaRPr lang="nl-NL" dirty="0"/>
          </a:p>
        </p:txBody>
      </p:sp>
      <p:pic>
        <p:nvPicPr>
          <p:cNvPr id="5" name="Onlinemedia 4" title="Lijsttrekkers Tracks 2023 - 'Zin in de verkiezingen man!'">
            <a:hlinkClick r:id="" action="ppaction://media"/>
            <a:extLst>
              <a:ext uri="{FF2B5EF4-FFF2-40B4-BE49-F238E27FC236}">
                <a16:creationId xmlns:a16="http://schemas.microsoft.com/office/drawing/2014/main" id="{35342DCA-10C0-A3F9-9FB8-0A585C1FDBB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37221" y="908720"/>
            <a:ext cx="8418136" cy="4752528"/>
          </a:xfrm>
          <a:prstGeom prst="rect">
            <a:avLst/>
          </a:prstGeom>
        </p:spPr>
      </p:pic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617809E5-6611-8F47-7E47-A33D604A6710}"/>
              </a:ext>
            </a:extLst>
          </p:cNvPr>
          <p:cNvSpPr txBox="1">
            <a:spLocks/>
          </p:cNvSpPr>
          <p:nvPr/>
        </p:nvSpPr>
        <p:spPr>
          <a:xfrm>
            <a:off x="407368" y="5949280"/>
            <a:ext cx="11745688" cy="94448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Schrijf 3 voorbeelden op van hoe </a:t>
            </a:r>
            <a:r>
              <a:rPr lang="nl-NL" dirty="0" err="1"/>
              <a:t>deepfakes</a:t>
            </a:r>
            <a:r>
              <a:rPr lang="nl-NL" dirty="0"/>
              <a:t> op een </a:t>
            </a:r>
            <a:r>
              <a:rPr lang="nl-NL" b="1" dirty="0"/>
              <a:t>goede </a:t>
            </a:r>
            <a:r>
              <a:rPr lang="nl-NL" dirty="0"/>
              <a:t>manier gebruikt kunnen worden</a:t>
            </a:r>
          </a:p>
          <a:p>
            <a:r>
              <a:rPr lang="nl-NL" dirty="0"/>
              <a:t>Schrijf 3 voorbeelden op van hoe </a:t>
            </a:r>
            <a:r>
              <a:rPr lang="nl-NL" dirty="0" err="1"/>
              <a:t>deepfakes</a:t>
            </a:r>
            <a:r>
              <a:rPr lang="nl-NL" dirty="0"/>
              <a:t> op een </a:t>
            </a:r>
            <a:r>
              <a:rPr lang="nl-NL" b="1" dirty="0"/>
              <a:t>slechte</a:t>
            </a:r>
            <a:r>
              <a:rPr lang="nl-NL" dirty="0"/>
              <a:t> manier gebruikt kunnen worden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5729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798831-1E53-9C88-F025-7D56EC3496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FE665FB-A768-346D-CCFF-C8180831B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908720"/>
            <a:ext cx="11737304" cy="5832648"/>
          </a:xfrm>
        </p:spPr>
        <p:txBody>
          <a:bodyPr>
            <a:normAutofit/>
          </a:bodyPr>
          <a:lstStyle/>
          <a:p>
            <a:r>
              <a:rPr lang="nl-NL" dirty="0"/>
              <a:t>Dat mensen elkaar voor de gek proberen te houden is niet nieuw</a:t>
            </a:r>
          </a:p>
          <a:p>
            <a:pPr lvl="1"/>
            <a:r>
              <a:rPr lang="nl-NL" dirty="0"/>
              <a:t>Maar met AI wordt het wel makkelijker</a:t>
            </a:r>
          </a:p>
          <a:p>
            <a:r>
              <a:rPr lang="nl-NL" dirty="0"/>
              <a:t>Foto’s van William </a:t>
            </a:r>
            <a:r>
              <a:rPr lang="nl-NL" dirty="0" err="1"/>
              <a:t>Mumler</a:t>
            </a:r>
            <a:r>
              <a:rPr lang="nl-NL" dirty="0"/>
              <a:t> uit de 19</a:t>
            </a:r>
            <a:r>
              <a:rPr lang="nl-NL" baseline="30000" dirty="0"/>
              <a:t>e</a:t>
            </a:r>
            <a:r>
              <a:rPr lang="nl-NL" dirty="0"/>
              <a:t> eeuw</a:t>
            </a:r>
          </a:p>
          <a:p>
            <a:endParaRPr lang="nl-NL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9B2FB1F8-DECC-D73D-8E4F-D84D5FF29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0"/>
            <a:ext cx="9813776" cy="1143000"/>
          </a:xfrm>
        </p:spPr>
        <p:txBody>
          <a:bodyPr/>
          <a:lstStyle/>
          <a:p>
            <a:pPr algn="l"/>
            <a:r>
              <a:rPr lang="nl-NL" dirty="0">
                <a:solidFill>
                  <a:schemeClr val="accent2"/>
                </a:solidFill>
              </a:rPr>
              <a:t>Historische voorbeelden van ‘</a:t>
            </a:r>
            <a:r>
              <a:rPr lang="nl-NL" dirty="0" err="1">
                <a:solidFill>
                  <a:schemeClr val="accent2"/>
                </a:solidFill>
              </a:rPr>
              <a:t>deep’fake</a:t>
            </a:r>
            <a:endParaRPr lang="nl-NL" dirty="0"/>
          </a:p>
        </p:txBody>
      </p:sp>
      <p:pic>
        <p:nvPicPr>
          <p:cNvPr id="5" name="Afbeelding 4" descr="Afbeelding met Menselijk gezicht, kleding, persoon, portret&#10;&#10;Automatisch gegenereerde beschrijving">
            <a:extLst>
              <a:ext uri="{FF2B5EF4-FFF2-40B4-BE49-F238E27FC236}">
                <a16:creationId xmlns:a16="http://schemas.microsoft.com/office/drawing/2014/main" id="{0C1EA371-BD07-9FDC-2663-CDC197D1DB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064" y="2572019"/>
            <a:ext cx="5328592" cy="419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272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9BE682-2B63-2A76-7341-8C0ACB94C6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DD9C111-6A5B-DD9B-94AB-C3C9771A9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908720"/>
            <a:ext cx="11737304" cy="5832648"/>
          </a:xfrm>
        </p:spPr>
        <p:txBody>
          <a:bodyPr>
            <a:normAutofit/>
          </a:bodyPr>
          <a:lstStyle/>
          <a:p>
            <a:r>
              <a:rPr lang="nl-NL" dirty="0"/>
              <a:t>Deze technologie brengt veel risico’s met zich mee:</a:t>
            </a:r>
          </a:p>
          <a:p>
            <a:pPr lvl="1"/>
            <a:r>
              <a:rPr lang="nl-NL" dirty="0"/>
              <a:t>Kan zorgen voor misleiding en misinformatie</a:t>
            </a:r>
          </a:p>
          <a:p>
            <a:pPr lvl="2"/>
            <a:r>
              <a:rPr lang="nl-NL" dirty="0"/>
              <a:t>Fraude</a:t>
            </a:r>
          </a:p>
          <a:p>
            <a:pPr lvl="2"/>
            <a:r>
              <a:rPr lang="nl-NL" dirty="0"/>
              <a:t>Oplichting</a:t>
            </a:r>
          </a:p>
          <a:p>
            <a:pPr lvl="2"/>
            <a:r>
              <a:rPr lang="nl-NL" dirty="0"/>
              <a:t>Propaganda</a:t>
            </a:r>
          </a:p>
          <a:p>
            <a:pPr lvl="1"/>
            <a:r>
              <a:rPr lang="nl-NL" dirty="0"/>
              <a:t>Onzekerheid of wat we zien echt is</a:t>
            </a:r>
          </a:p>
          <a:p>
            <a:pPr lvl="1"/>
            <a:r>
              <a:rPr lang="nl-NL" dirty="0"/>
              <a:t>Online misbruik</a:t>
            </a:r>
          </a:p>
          <a:p>
            <a:pPr lvl="2"/>
            <a:r>
              <a:rPr lang="nl-NL" dirty="0"/>
              <a:t>Nepporno</a:t>
            </a:r>
          </a:p>
          <a:p>
            <a:pPr lvl="2"/>
            <a:r>
              <a:rPr lang="nl-NL" dirty="0"/>
              <a:t>Intimidatie</a:t>
            </a:r>
          </a:p>
          <a:p>
            <a:pPr lvl="2"/>
            <a:r>
              <a:rPr lang="nl-NL" dirty="0"/>
              <a:t>Identiteitsfraude</a:t>
            </a:r>
          </a:p>
          <a:p>
            <a:pPr lvl="1"/>
            <a:r>
              <a:rPr lang="nl-NL" dirty="0"/>
              <a:t>Ook als je weet dat het nep is raak je er toch door beïnvloed</a:t>
            </a:r>
          </a:p>
          <a:p>
            <a:pPr lvl="1"/>
            <a:endParaRPr lang="nl-NL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32C832B3-E98C-5B04-C5AB-6EBA3B8D2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0"/>
            <a:ext cx="981377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nl-NL" dirty="0">
                <a:solidFill>
                  <a:schemeClr val="accent2"/>
                </a:solidFill>
              </a:rPr>
              <a:t>Welke risico’s zitten er aan deze technologie?</a:t>
            </a:r>
            <a:endParaRPr lang="nl-NL" dirty="0"/>
          </a:p>
        </p:txBody>
      </p:sp>
      <p:pic>
        <p:nvPicPr>
          <p:cNvPr id="2" name="Onlinemedia 1" title="Wat doet het zien van een deepfake precies met je hersenen? #Welmoedendesexfakes #shorts">
            <a:hlinkClick r:id="" action="ppaction://media"/>
            <a:extLst>
              <a:ext uri="{FF2B5EF4-FFF2-40B4-BE49-F238E27FC236}">
                <a16:creationId xmlns:a16="http://schemas.microsoft.com/office/drawing/2014/main" id="{446AC1EC-F921-496A-F102-5CE2A77C3AF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007001" y="2435765"/>
            <a:ext cx="4921647" cy="277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07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5B9629-D5FC-AC7C-DAEF-67CD6A04BA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F6C1DBE-19A5-E974-D697-32BBBE2A12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908720"/>
            <a:ext cx="11737304" cy="5832648"/>
          </a:xfrm>
        </p:spPr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BB068E76-5562-7DB5-B575-C4CA41C59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0"/>
            <a:ext cx="9957792" cy="1143000"/>
          </a:xfrm>
        </p:spPr>
        <p:txBody>
          <a:bodyPr>
            <a:normAutofit/>
          </a:bodyPr>
          <a:lstStyle/>
          <a:p>
            <a:pPr algn="l"/>
            <a:r>
              <a:rPr lang="en-US" sz="4000" dirty="0" err="1">
                <a:solidFill>
                  <a:schemeClr val="accent2"/>
                </a:solidFill>
              </a:rPr>
              <a:t>Voorbeelden</a:t>
            </a:r>
            <a:endParaRPr lang="nl-NL" sz="4000" dirty="0"/>
          </a:p>
        </p:txBody>
      </p:sp>
      <p:pic>
        <p:nvPicPr>
          <p:cNvPr id="2" name="Onlinemedia 2" title="David Beckham speaks nine languages to launch Malaria Must Die Voice Petition">
            <a:hlinkClick r:id="" action="ppaction://media"/>
            <a:extLst>
              <a:ext uri="{FF2B5EF4-FFF2-40B4-BE49-F238E27FC236}">
                <a16:creationId xmlns:a16="http://schemas.microsoft.com/office/drawing/2014/main" id="{73509324-5DAE-BAFB-72A9-2760A48445B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rcRect b="443"/>
          <a:stretch/>
        </p:blipFill>
        <p:spPr>
          <a:xfrm>
            <a:off x="5040560" y="97429"/>
            <a:ext cx="6960096" cy="3915055"/>
          </a:xfrm>
          <a:prstGeom prst="rect">
            <a:avLst/>
          </a:prstGeom>
          <a:noFill/>
        </p:spPr>
      </p:pic>
      <p:pic>
        <p:nvPicPr>
          <p:cNvPr id="5" name="Onlinemedia 1" title="bringing lolas photo to life">
            <a:hlinkClick r:id="" action="ppaction://media"/>
            <a:extLst>
              <a:ext uri="{FF2B5EF4-FFF2-40B4-BE49-F238E27FC236}">
                <a16:creationId xmlns:a16="http://schemas.microsoft.com/office/drawing/2014/main" id="{015876E6-9C8D-01DF-580E-661CE11B1ABB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191344" y="3338632"/>
            <a:ext cx="5606406" cy="316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737903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video>
              <p:cMediaNode vol="80000">
                <p:cTn id="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D8396A-76C0-29B4-CBC0-E085D8B572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nlinemedia 5" title="Deepfake-video met Virgil van Dijk gaat viral">
            <a:hlinkClick r:id="" action="ppaction://media"/>
            <a:extLst>
              <a:ext uri="{FF2B5EF4-FFF2-40B4-BE49-F238E27FC236}">
                <a16:creationId xmlns:a16="http://schemas.microsoft.com/office/drawing/2014/main" id="{F10D7190-055C-6044-DEC5-832EE28E85CE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5857049" y="911886"/>
            <a:ext cx="4714001" cy="2661130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0959FAAE-3D55-10A6-8CDD-E3576272D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682" y="0"/>
            <a:ext cx="10047462" cy="1143000"/>
          </a:xfrm>
        </p:spPr>
        <p:txBody>
          <a:bodyPr>
            <a:noAutofit/>
          </a:bodyPr>
          <a:lstStyle/>
          <a:p>
            <a:pPr algn="l"/>
            <a:r>
              <a:rPr lang="en-US" sz="4000" dirty="0" err="1">
                <a:solidFill>
                  <a:schemeClr val="accent2"/>
                </a:solidFill>
              </a:rPr>
              <a:t>Voorbeelden</a:t>
            </a:r>
            <a:endParaRPr lang="nl-NL" sz="4000" dirty="0"/>
          </a:p>
        </p:txBody>
      </p:sp>
      <p:pic>
        <p:nvPicPr>
          <p:cNvPr id="7" name="Onlinemedia 6" title="Van Welmoed en Nochtli werd een deepfake gemaakt: 'Er zit veel schaamte in terwijl ik het niet ben'">
            <a:hlinkClick r:id="" action="ppaction://media"/>
            <a:extLst>
              <a:ext uri="{FF2B5EF4-FFF2-40B4-BE49-F238E27FC236}">
                <a16:creationId xmlns:a16="http://schemas.microsoft.com/office/drawing/2014/main" id="{B659AEE3-EA62-7A27-90B6-8BC7BFECF0F5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8"/>
          <a:stretch>
            <a:fillRect/>
          </a:stretch>
        </p:blipFill>
        <p:spPr>
          <a:xfrm>
            <a:off x="5857049" y="3565500"/>
            <a:ext cx="4713650" cy="2661130"/>
          </a:xfrm>
          <a:prstGeom prst="rect">
            <a:avLst/>
          </a:prstGeom>
        </p:spPr>
      </p:pic>
      <p:pic>
        <p:nvPicPr>
          <p:cNvPr id="8" name="Onlinemedia 7" title="Welmoed toont deepfake pornofilmpje van zichzelf aan vrienden en familie: ‘Niet normaal'">
            <a:hlinkClick r:id="" action="ppaction://media"/>
            <a:extLst>
              <a:ext uri="{FF2B5EF4-FFF2-40B4-BE49-F238E27FC236}">
                <a16:creationId xmlns:a16="http://schemas.microsoft.com/office/drawing/2014/main" id="{FFD99EEB-7CC9-8B4F-A002-144CA4DA5917}"/>
              </a:ext>
            </a:extLst>
          </p:cNvPr>
          <p:cNvPicPr>
            <a:picLocks noRot="1" noChangeAspect="1"/>
          </p:cNvPicPr>
          <p:nvPr>
            <a:videoFile r:link="rId3"/>
          </p:nvPr>
        </p:nvPicPr>
        <p:blipFill>
          <a:blip r:embed="rId9"/>
          <a:stretch>
            <a:fillRect/>
          </a:stretch>
        </p:blipFill>
        <p:spPr>
          <a:xfrm>
            <a:off x="1165975" y="3565004"/>
            <a:ext cx="4714001" cy="2661328"/>
          </a:xfrm>
          <a:prstGeom prst="rect">
            <a:avLst/>
          </a:prstGeom>
        </p:spPr>
      </p:pic>
      <p:pic>
        <p:nvPicPr>
          <p:cNvPr id="9" name="Onlinemedia 8" title="Deepfake video of Volodymyr Zelensky surrendering surfaces on social media">
            <a:hlinkClick r:id="" action="ppaction://media"/>
            <a:extLst>
              <a:ext uri="{FF2B5EF4-FFF2-40B4-BE49-F238E27FC236}">
                <a16:creationId xmlns:a16="http://schemas.microsoft.com/office/drawing/2014/main" id="{10F5A948-8870-D98C-C2F6-6EB0A5FF391B}"/>
              </a:ext>
            </a:extLst>
          </p:cNvPr>
          <p:cNvPicPr>
            <a:picLocks noRot="1" noChangeAspect="1"/>
          </p:cNvPicPr>
          <p:nvPr>
            <a:videoFile r:link="rId4"/>
          </p:nvPr>
        </p:nvPicPr>
        <p:blipFill>
          <a:blip r:embed="rId10"/>
          <a:stretch>
            <a:fillRect/>
          </a:stretch>
        </p:blipFill>
        <p:spPr>
          <a:xfrm>
            <a:off x="1165975" y="908720"/>
            <a:ext cx="4714001" cy="266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544378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video>
              <p:cMediaNode vol="80000">
                <p:cTn id="3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video>
              <p:cMediaNode vol="80000">
                <p:cTn id="4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video>
              <p:cMediaNode vol="80000">
                <p:cTn id="5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63352" y="908720"/>
            <a:ext cx="11305256" cy="5832648"/>
          </a:xfrm>
        </p:spPr>
        <p:txBody>
          <a:bodyPr>
            <a:normAutofit/>
          </a:bodyPr>
          <a:lstStyle/>
          <a:p>
            <a:r>
              <a:rPr lang="nl-NL" b="1" dirty="0"/>
              <a:t>Wat? </a:t>
            </a:r>
            <a:r>
              <a:rPr lang="nl-NL" dirty="0"/>
              <a:t>Een voorbeeld van </a:t>
            </a:r>
            <a:r>
              <a:rPr lang="nl-NL" dirty="0" err="1"/>
              <a:t>deepfake</a:t>
            </a:r>
            <a:r>
              <a:rPr lang="nl-NL" dirty="0"/>
              <a:t> bekijken</a:t>
            </a:r>
          </a:p>
          <a:p>
            <a:endParaRPr lang="nl-NL" dirty="0"/>
          </a:p>
          <a:p>
            <a:r>
              <a:rPr lang="nl-NL" b="1" dirty="0"/>
              <a:t>Waarom?</a:t>
            </a:r>
            <a:r>
              <a:rPr lang="nl-NL" dirty="0"/>
              <a:t> </a:t>
            </a:r>
          </a:p>
          <a:p>
            <a:pPr lvl="1"/>
            <a:r>
              <a:rPr lang="nl-NL" dirty="0"/>
              <a:t>Oefenen met herkennen van </a:t>
            </a:r>
            <a:r>
              <a:rPr lang="nl-NL" dirty="0" err="1"/>
              <a:t>deepfake</a:t>
            </a:r>
            <a:endParaRPr lang="nl-NL" dirty="0"/>
          </a:p>
          <a:p>
            <a:endParaRPr lang="nl-NL" dirty="0"/>
          </a:p>
          <a:p>
            <a:r>
              <a:rPr lang="nl-NL" b="1" dirty="0"/>
              <a:t>Hoe?</a:t>
            </a:r>
          </a:p>
          <a:p>
            <a:pPr lvl="1"/>
            <a:r>
              <a:rPr lang="nl-NL" dirty="0"/>
              <a:t>We bekijken een fragment waarvoor </a:t>
            </a:r>
            <a:r>
              <a:rPr lang="nl-NL" dirty="0" err="1"/>
              <a:t>deepfake</a:t>
            </a:r>
            <a:r>
              <a:rPr lang="nl-NL" dirty="0"/>
              <a:t> is gebruikt</a:t>
            </a:r>
          </a:p>
          <a:p>
            <a:pPr lvl="1"/>
            <a:r>
              <a:rPr lang="nl-NL" dirty="0"/>
              <a:t>Schrijf op waaraan je merkt dat dit met </a:t>
            </a:r>
            <a:r>
              <a:rPr lang="nl-NL" dirty="0" err="1"/>
              <a:t>deepfake</a:t>
            </a:r>
            <a:r>
              <a:rPr lang="nl-NL" dirty="0"/>
              <a:t> gemaakt is.</a:t>
            </a:r>
          </a:p>
          <a:p>
            <a:pPr lvl="1"/>
            <a:endParaRPr lang="nl-NL" dirty="0"/>
          </a:p>
          <a:p>
            <a:pPr lvl="1"/>
            <a:endParaRPr lang="nl-NL" dirty="0"/>
          </a:p>
          <a:p>
            <a:pPr lvl="2"/>
            <a:endParaRPr lang="nl-NL" dirty="0"/>
          </a:p>
          <a:p>
            <a:endParaRPr lang="nl-NL" b="1" dirty="0"/>
          </a:p>
          <a:p>
            <a:endParaRPr lang="nl-NL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07368" y="0"/>
            <a:ext cx="9813776" cy="1143000"/>
          </a:xfrm>
        </p:spPr>
        <p:txBody>
          <a:bodyPr/>
          <a:lstStyle/>
          <a:p>
            <a:pPr algn="l"/>
            <a:r>
              <a:rPr lang="nl-NL" dirty="0">
                <a:solidFill>
                  <a:schemeClr val="accent2"/>
                </a:solidFill>
              </a:rPr>
              <a:t>Aan de slag met </a:t>
            </a:r>
            <a:r>
              <a:rPr lang="nl-NL" dirty="0" err="1">
                <a:solidFill>
                  <a:schemeClr val="accent2"/>
                </a:solidFill>
              </a:rPr>
              <a:t>deepfakes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4850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822DFD-8981-ABC3-1083-B001A0BDB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Onlinemedia 3" title="Beste Mark Rutte, zo klink je als je #klimaatleiderschap toont">
            <a:hlinkClick r:id="" action="ppaction://media"/>
            <a:extLst>
              <a:ext uri="{FF2B5EF4-FFF2-40B4-BE49-F238E27FC236}">
                <a16:creationId xmlns:a16="http://schemas.microsoft.com/office/drawing/2014/main" id="{FAF19AD5-0336-CDEF-5749-C2CDFA133D48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87563" y="1600200"/>
            <a:ext cx="8016875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173913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872F0A-1106-15FB-9D86-0C552B02BC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30EAD73-CA8B-D785-3A19-CD5D7692B8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908720"/>
            <a:ext cx="11737304" cy="5832648"/>
          </a:xfrm>
        </p:spPr>
        <p:txBody>
          <a:bodyPr>
            <a:normAutofit/>
          </a:bodyPr>
          <a:lstStyle/>
          <a:p>
            <a:r>
              <a:rPr lang="nl-NL" dirty="0"/>
              <a:t>Hoe herken je </a:t>
            </a:r>
            <a:r>
              <a:rPr lang="nl-NL" dirty="0" err="1"/>
              <a:t>deepfakes</a:t>
            </a:r>
            <a:r>
              <a:rPr lang="nl-NL" dirty="0"/>
              <a:t>?</a:t>
            </a:r>
          </a:p>
          <a:p>
            <a:pPr lvl="1"/>
            <a:r>
              <a:rPr lang="nl-NL" dirty="0"/>
              <a:t>Let op de randen van het gezicht (verkleuringen, </a:t>
            </a:r>
            <a:r>
              <a:rPr lang="nl-NL" dirty="0" err="1"/>
              <a:t>onscherpheid</a:t>
            </a:r>
            <a:r>
              <a:rPr lang="nl-NL" dirty="0"/>
              <a:t>, rare pixels)</a:t>
            </a:r>
          </a:p>
          <a:p>
            <a:pPr lvl="1"/>
            <a:r>
              <a:rPr lang="nl-NL" dirty="0"/>
              <a:t>Kijk naar de mond (kloppen de bewegingen met wat er gezegd wordt?)</a:t>
            </a:r>
          </a:p>
          <a:p>
            <a:pPr lvl="1"/>
            <a:r>
              <a:rPr lang="nl-NL" dirty="0"/>
              <a:t>Onnatuurlijke beweging lichaam</a:t>
            </a:r>
          </a:p>
          <a:p>
            <a:pPr lvl="1"/>
            <a:r>
              <a:rPr lang="nl-NL" dirty="0"/>
              <a:t>Knippert iemand met zijn ogen of niet?</a:t>
            </a:r>
          </a:p>
          <a:p>
            <a:pPr lvl="1"/>
            <a:r>
              <a:rPr lang="nl-NL" dirty="0"/>
              <a:t>Is het iets wat ik zou verwachten van wie er is afgebeeld?</a:t>
            </a:r>
          </a:p>
          <a:p>
            <a:endParaRPr lang="nl-NL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17A728A9-CD09-1A30-EE48-0EF486438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0"/>
            <a:ext cx="9813776" cy="1143000"/>
          </a:xfrm>
        </p:spPr>
        <p:txBody>
          <a:bodyPr>
            <a:normAutofit/>
          </a:bodyPr>
          <a:lstStyle/>
          <a:p>
            <a:pPr algn="l"/>
            <a:r>
              <a:rPr lang="nl-NL" dirty="0">
                <a:solidFill>
                  <a:schemeClr val="accent2"/>
                </a:solidFill>
              </a:rPr>
              <a:t>Aan de slag met </a:t>
            </a:r>
            <a:r>
              <a:rPr lang="nl-NL" dirty="0" err="1">
                <a:solidFill>
                  <a:schemeClr val="accent2"/>
                </a:solidFill>
              </a:rPr>
              <a:t>deepfakes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66053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DB4B93-7BC5-202B-6149-34C4C52002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525EBB3-CCD8-69CD-BA95-0369B5052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908720"/>
            <a:ext cx="11305256" cy="5832648"/>
          </a:xfrm>
        </p:spPr>
        <p:txBody>
          <a:bodyPr>
            <a:normAutofit lnSpcReduction="10000"/>
          </a:bodyPr>
          <a:lstStyle/>
          <a:p>
            <a:r>
              <a:rPr lang="nl-NL" b="1" dirty="0"/>
              <a:t>Wat? </a:t>
            </a:r>
            <a:r>
              <a:rPr lang="nl-NL" dirty="0"/>
              <a:t>Verder oefenen met het herkennen van AI-foto’s</a:t>
            </a:r>
          </a:p>
          <a:p>
            <a:endParaRPr lang="nl-NL" dirty="0"/>
          </a:p>
          <a:p>
            <a:r>
              <a:rPr lang="nl-NL" b="1" dirty="0"/>
              <a:t>Waarom?</a:t>
            </a:r>
          </a:p>
          <a:p>
            <a:pPr lvl="1"/>
            <a:r>
              <a:rPr lang="nl-NL" dirty="0"/>
              <a:t>Opgedane kennis in praktijk brengen</a:t>
            </a:r>
          </a:p>
          <a:p>
            <a:pPr lvl="1"/>
            <a:endParaRPr lang="nl-NL" dirty="0"/>
          </a:p>
          <a:p>
            <a:r>
              <a:rPr lang="nl-NL" b="1" dirty="0"/>
              <a:t>Hoe?</a:t>
            </a:r>
          </a:p>
          <a:p>
            <a:pPr lvl="1"/>
            <a:r>
              <a:rPr lang="nl-NL" dirty="0"/>
              <a:t>Ga naar: </a:t>
            </a:r>
            <a:r>
              <a:rPr lang="nl-NL" dirty="0">
                <a:hlinkClick r:id="rId3"/>
              </a:rPr>
              <a:t>https://www.bbc.co.uk/bitesize/articles/zfpt9ty</a:t>
            </a:r>
            <a:r>
              <a:rPr lang="nl-NL" dirty="0"/>
              <a:t> en druk op de knop ‘start’ </a:t>
            </a:r>
          </a:p>
          <a:p>
            <a:pPr lvl="1"/>
            <a:r>
              <a:rPr lang="nl-NL" dirty="0"/>
              <a:t>Bekijk de foto’s en het filmpje</a:t>
            </a:r>
          </a:p>
          <a:p>
            <a:pPr lvl="1"/>
            <a:r>
              <a:rPr lang="nl-NL" dirty="0"/>
              <a:t>Geef per foto aan of het volgens jou echt is of met AI gemaakt en klik op ‘</a:t>
            </a:r>
            <a:r>
              <a:rPr lang="nl-NL" dirty="0" err="1"/>
              <a:t>choose</a:t>
            </a:r>
            <a:r>
              <a:rPr lang="nl-NL" dirty="0"/>
              <a:t>’ </a:t>
            </a:r>
          </a:p>
          <a:p>
            <a:pPr lvl="1"/>
            <a:r>
              <a:rPr lang="nl-NL" dirty="0"/>
              <a:t>We bespreken na hoeveel jullie er goed hadden</a:t>
            </a:r>
          </a:p>
          <a:p>
            <a:pPr lvl="1"/>
            <a:endParaRPr lang="nl-NL" dirty="0"/>
          </a:p>
          <a:p>
            <a:pPr lvl="1"/>
            <a:endParaRPr lang="nl-NL" dirty="0"/>
          </a:p>
          <a:p>
            <a:pPr lvl="2"/>
            <a:endParaRPr lang="nl-NL" dirty="0"/>
          </a:p>
          <a:p>
            <a:endParaRPr lang="nl-NL" b="1" dirty="0"/>
          </a:p>
          <a:p>
            <a:endParaRPr lang="nl-NL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691BA6A8-E9D9-9F9D-410A-906EEADF0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0"/>
            <a:ext cx="9813776" cy="1143000"/>
          </a:xfrm>
        </p:spPr>
        <p:txBody>
          <a:bodyPr/>
          <a:lstStyle/>
          <a:p>
            <a:pPr algn="l"/>
            <a:r>
              <a:rPr lang="nl-NL" dirty="0">
                <a:solidFill>
                  <a:schemeClr val="accent2"/>
                </a:solidFill>
              </a:rPr>
              <a:t>Aan de slag met </a:t>
            </a:r>
            <a:r>
              <a:rPr lang="nl-NL" dirty="0" err="1">
                <a:solidFill>
                  <a:schemeClr val="accent2"/>
                </a:solidFill>
              </a:rPr>
              <a:t>deepfakes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2750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63352" y="908720"/>
            <a:ext cx="11521280" cy="5832648"/>
          </a:xfrm>
        </p:spPr>
        <p:txBody>
          <a:bodyPr>
            <a:normAutofit/>
          </a:bodyPr>
          <a:lstStyle/>
          <a:p>
            <a:r>
              <a:rPr lang="nl-NL" dirty="0"/>
              <a:t>Afsluitende vragen, bespreek met je groepje de onderstaande vragen:</a:t>
            </a:r>
          </a:p>
          <a:p>
            <a:pPr lvl="1"/>
            <a:r>
              <a:rPr lang="nl-NL" dirty="0"/>
              <a:t>Hoe werkt </a:t>
            </a:r>
            <a:r>
              <a:rPr lang="nl-NL" dirty="0" err="1"/>
              <a:t>deepfake</a:t>
            </a:r>
            <a:r>
              <a:rPr lang="nl-NL" dirty="0"/>
              <a:t> technologie?</a:t>
            </a:r>
          </a:p>
          <a:p>
            <a:pPr lvl="1"/>
            <a:r>
              <a:rPr lang="nl-NL" dirty="0"/>
              <a:t>Vinden jullie dat </a:t>
            </a:r>
            <a:r>
              <a:rPr lang="nl-NL" dirty="0" err="1"/>
              <a:t>deepfake</a:t>
            </a:r>
            <a:r>
              <a:rPr lang="nl-NL" dirty="0"/>
              <a:t> technologie goed of slecht is?</a:t>
            </a:r>
          </a:p>
          <a:p>
            <a:pPr lvl="1"/>
            <a:r>
              <a:rPr lang="nl-NL" dirty="0"/>
              <a:t>Lukt het ons om </a:t>
            </a:r>
            <a:r>
              <a:rPr lang="nl-NL" dirty="0" err="1"/>
              <a:t>deepfakes</a:t>
            </a:r>
            <a:r>
              <a:rPr lang="nl-NL" dirty="0"/>
              <a:t> goed te herkennen?</a:t>
            </a:r>
          </a:p>
          <a:p>
            <a:pPr lvl="1"/>
            <a:r>
              <a:rPr lang="nl-NL" dirty="0"/>
              <a:t>Hoe verwachten jullie dat </a:t>
            </a:r>
            <a:r>
              <a:rPr lang="nl-NL" dirty="0" err="1"/>
              <a:t>deepfake</a:t>
            </a:r>
            <a:r>
              <a:rPr lang="nl-NL" dirty="0"/>
              <a:t> er over 5 jaar uitziet?</a:t>
            </a:r>
          </a:p>
          <a:p>
            <a:pPr lvl="1"/>
            <a:r>
              <a:rPr lang="nl-NL" dirty="0"/>
              <a:t>Welke impact gaat </a:t>
            </a:r>
            <a:r>
              <a:rPr lang="nl-NL" dirty="0" err="1"/>
              <a:t>deepfake</a:t>
            </a:r>
            <a:r>
              <a:rPr lang="nl-NL" dirty="0"/>
              <a:t> hebben op de toekomst?</a:t>
            </a:r>
          </a:p>
          <a:p>
            <a:pPr lvl="1"/>
            <a:endParaRPr lang="nl-NL" dirty="0"/>
          </a:p>
          <a:p>
            <a:pPr lvl="1"/>
            <a:endParaRPr lang="nl-NL" dirty="0"/>
          </a:p>
          <a:p>
            <a:pPr lvl="1"/>
            <a:endParaRPr lang="nl-NL" dirty="0"/>
          </a:p>
          <a:p>
            <a:pPr lvl="2"/>
            <a:endParaRPr lang="nl-NL" dirty="0"/>
          </a:p>
          <a:p>
            <a:endParaRPr lang="nl-NL" b="1" dirty="0"/>
          </a:p>
          <a:p>
            <a:endParaRPr lang="nl-NL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07368" y="0"/>
            <a:ext cx="9813776" cy="1143000"/>
          </a:xfrm>
        </p:spPr>
        <p:txBody>
          <a:bodyPr/>
          <a:lstStyle/>
          <a:p>
            <a:pPr algn="l"/>
            <a:r>
              <a:rPr lang="en-US" dirty="0" err="1">
                <a:solidFill>
                  <a:schemeClr val="accent2"/>
                </a:solidFill>
              </a:rPr>
              <a:t>Conclusie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3801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2800" b="1" dirty="0">
                <a:solidFill>
                  <a:srgbClr val="C00000"/>
                </a:solidFill>
                <a:latin typeface="Calibri" pitchFamily="34" charset="0"/>
              </a:rPr>
              <a:t>Beeldgeletterdheid</a:t>
            </a:r>
            <a:br>
              <a:rPr lang="nl-NL" sz="2800" b="1" dirty="0">
                <a:solidFill>
                  <a:srgbClr val="C00000"/>
                </a:solidFill>
                <a:latin typeface="Calibri" pitchFamily="34" charset="0"/>
              </a:rPr>
            </a:br>
            <a:r>
              <a:rPr lang="nl-NL" sz="2800" b="1" dirty="0" err="1">
                <a:solidFill>
                  <a:srgbClr val="C00000"/>
                </a:solidFill>
                <a:latin typeface="Calibri" pitchFamily="34" charset="0"/>
              </a:rPr>
              <a:t>Deepfakes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5069159"/>
          </a:xfrm>
        </p:spPr>
        <p:txBody>
          <a:bodyPr>
            <a:normAutofit fontScale="92500" lnSpcReduction="10000"/>
          </a:bodyPr>
          <a:lstStyle/>
          <a:p>
            <a:r>
              <a:rPr lang="nl-NL" b="1" dirty="0"/>
              <a:t>Inleiding 								</a:t>
            </a:r>
            <a:endParaRPr lang="en-US" b="1" dirty="0"/>
          </a:p>
          <a:p>
            <a:endParaRPr lang="en-US" b="1" dirty="0"/>
          </a:p>
          <a:p>
            <a:r>
              <a:rPr lang="en-US" b="1" dirty="0"/>
              <a:t>Wat </a:t>
            </a:r>
            <a:r>
              <a:rPr lang="en-US" b="1" dirty="0" err="1"/>
              <a:t>zijn</a:t>
            </a:r>
            <a:r>
              <a:rPr lang="en-US" b="1" dirty="0"/>
              <a:t> deepfakes?</a:t>
            </a:r>
          </a:p>
          <a:p>
            <a:endParaRPr lang="en-US" b="1" dirty="0"/>
          </a:p>
          <a:p>
            <a:r>
              <a:rPr lang="en-US" b="1" dirty="0"/>
              <a:t>Aan de slag met deepfakes</a:t>
            </a:r>
          </a:p>
          <a:p>
            <a:endParaRPr lang="en-US" b="1" dirty="0"/>
          </a:p>
          <a:p>
            <a:r>
              <a:rPr lang="nl-NL" b="1" dirty="0"/>
              <a:t>Conclusie										</a:t>
            </a:r>
          </a:p>
          <a:p>
            <a:endParaRPr lang="nl-NL" b="1" dirty="0"/>
          </a:p>
          <a:p>
            <a:pPr marL="0" indent="0">
              <a:buNone/>
            </a:pPr>
            <a:r>
              <a:rPr lang="nl-NL" b="1" dirty="0"/>
              <a:t>									</a:t>
            </a:r>
          </a:p>
          <a:p>
            <a:endParaRPr lang="nl-NL" b="1" dirty="0"/>
          </a:p>
          <a:p>
            <a:endParaRPr lang="nl-NL" b="1" dirty="0"/>
          </a:p>
          <a:p>
            <a:endParaRPr lang="nl-NL" b="1" dirty="0"/>
          </a:p>
          <a:p>
            <a:endParaRPr lang="nl-NL" b="1" dirty="0"/>
          </a:p>
          <a:p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2825710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Menselijk gezicht, persoon, schermopname, bril&#10;&#10;Automatisch gegenereerde beschrijving">
            <a:hlinkClick r:id="rId3"/>
            <a:extLst>
              <a:ext uri="{FF2B5EF4-FFF2-40B4-BE49-F238E27FC236}">
                <a16:creationId xmlns:a16="http://schemas.microsoft.com/office/drawing/2014/main" id="{080357D2-24F1-C50C-12F0-06514D0A89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79" r="-1" b="-1"/>
          <a:stretch/>
        </p:blipFill>
        <p:spPr>
          <a:xfrm>
            <a:off x="609600" y="1600201"/>
            <a:ext cx="5384800" cy="4525963"/>
          </a:xfrm>
          <a:prstGeom prst="rect">
            <a:avLst/>
          </a:prstGeom>
          <a:noFill/>
        </p:spPr>
      </p:pic>
      <p:sp>
        <p:nvSpPr>
          <p:cNvPr id="3" name="Tijdelijke aanduiding voor inhoud 2"/>
          <p:cNvSpPr>
            <a:spLocks noGrp="1"/>
          </p:cNvSpPr>
          <p:nvPr>
            <p:ph sz="half" idx="2"/>
          </p:nvPr>
        </p:nvSpPr>
        <p:spPr>
          <a:xfrm>
            <a:off x="6096000" y="1268761"/>
            <a:ext cx="5904656" cy="485740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nl-NL" sz="2000" dirty="0"/>
              <a:t>Bij </a:t>
            </a:r>
            <a:r>
              <a:rPr lang="nl-NL" sz="2000" dirty="0" err="1"/>
              <a:t>deepfake</a:t>
            </a:r>
            <a:r>
              <a:rPr lang="nl-NL" sz="2000" dirty="0"/>
              <a:t> wordt gebruik gemaakt van AI om nepvideo’s of nepgeluidsfragmenten te maken</a:t>
            </a:r>
          </a:p>
          <a:p>
            <a:pPr lvl="1">
              <a:lnSpc>
                <a:spcPct val="90000"/>
              </a:lnSpc>
            </a:pPr>
            <a:r>
              <a:rPr lang="nl-NL" sz="2000" dirty="0"/>
              <a:t>Computer kan een bestaand filmpje bewerken of een helemaal nieuw filmpje genereren</a:t>
            </a:r>
          </a:p>
          <a:p>
            <a:pPr lvl="1">
              <a:lnSpc>
                <a:spcPct val="90000"/>
              </a:lnSpc>
            </a:pPr>
            <a:r>
              <a:rPr lang="nl-NL" sz="2000" dirty="0"/>
              <a:t>Het kan ook ‘real time’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nl-NL" sz="2000" dirty="0"/>
          </a:p>
          <a:p>
            <a:pPr>
              <a:lnSpc>
                <a:spcPct val="90000"/>
              </a:lnSpc>
            </a:pPr>
            <a:r>
              <a:rPr lang="nl-NL" sz="2000" dirty="0"/>
              <a:t>Hoe maakt de computer een </a:t>
            </a:r>
            <a:r>
              <a:rPr lang="nl-NL" sz="2000" dirty="0" err="1"/>
              <a:t>deepfake</a:t>
            </a:r>
            <a:r>
              <a:rPr lang="nl-NL" sz="2000" dirty="0"/>
              <a:t>?</a:t>
            </a:r>
          </a:p>
          <a:p>
            <a:pPr lvl="1">
              <a:lnSpc>
                <a:spcPct val="90000"/>
              </a:lnSpc>
            </a:pPr>
            <a:r>
              <a:rPr lang="nl-NL" sz="2000" dirty="0"/>
              <a:t>Eerst heeft de computer ‘input’ nodig, hoe meer hoe beter</a:t>
            </a:r>
          </a:p>
          <a:p>
            <a:pPr lvl="2">
              <a:lnSpc>
                <a:spcPct val="90000"/>
              </a:lnSpc>
            </a:pPr>
            <a:r>
              <a:rPr lang="nl-NL" dirty="0"/>
              <a:t>Foto’s</a:t>
            </a:r>
          </a:p>
          <a:p>
            <a:pPr lvl="2">
              <a:lnSpc>
                <a:spcPct val="90000"/>
              </a:lnSpc>
            </a:pPr>
            <a:r>
              <a:rPr lang="nl-NL" dirty="0"/>
              <a:t>Filmpjes</a:t>
            </a:r>
          </a:p>
          <a:p>
            <a:pPr lvl="2">
              <a:lnSpc>
                <a:spcPct val="90000"/>
              </a:lnSpc>
            </a:pPr>
            <a:r>
              <a:rPr lang="nl-NL" dirty="0"/>
              <a:t>Geluidsopnames</a:t>
            </a:r>
          </a:p>
          <a:p>
            <a:pPr lvl="1">
              <a:lnSpc>
                <a:spcPct val="90000"/>
              </a:lnSpc>
            </a:pPr>
            <a:r>
              <a:rPr lang="nl-NL" sz="2000" dirty="0"/>
              <a:t>Van de input maakt de computer een AI-model van de persoon en/of de stem van deze persoon</a:t>
            </a:r>
          </a:p>
          <a:p>
            <a:pPr lvl="1">
              <a:lnSpc>
                <a:spcPct val="90000"/>
              </a:lnSpc>
            </a:pPr>
            <a:r>
              <a:rPr lang="nl-NL" sz="2000" dirty="0"/>
              <a:t>Daarna kun je een filmpje/geluidsfragment van iemand anders door de computer laten bewerken alsof het de persoon van de input is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C1F474DD-A433-A8A1-8164-9149781CA5A1}"/>
              </a:ext>
            </a:extLst>
          </p:cNvPr>
          <p:cNvSpPr txBox="1">
            <a:spLocks/>
          </p:cNvSpPr>
          <p:nvPr/>
        </p:nvSpPr>
        <p:spPr>
          <a:xfrm>
            <a:off x="407368" y="0"/>
            <a:ext cx="98137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dirty="0">
                <a:solidFill>
                  <a:schemeClr val="accent2"/>
                </a:solidFill>
              </a:rPr>
              <a:t>Wat zijn </a:t>
            </a:r>
            <a:r>
              <a:rPr lang="nl-NL" dirty="0" err="1">
                <a:solidFill>
                  <a:schemeClr val="accent2"/>
                </a:solidFill>
              </a:rPr>
              <a:t>deepfakes</a:t>
            </a:r>
            <a:r>
              <a:rPr lang="nl-NL" dirty="0">
                <a:solidFill>
                  <a:schemeClr val="accent2"/>
                </a:solidFill>
              </a:rPr>
              <a:t>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856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B17DEA-4C11-3962-CCEC-4DA97D180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1" name="Onlinemedia 10" title="Everybody Dance Now">
            <a:hlinkClick r:id="" action="ppaction://media"/>
            <a:extLst>
              <a:ext uri="{FF2B5EF4-FFF2-40B4-BE49-F238E27FC236}">
                <a16:creationId xmlns:a16="http://schemas.microsoft.com/office/drawing/2014/main" id="{F190DCCF-439E-02DC-80D1-5261387A8EAC}"/>
              </a:ext>
            </a:extLst>
          </p:cNvPr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173936" y="388937"/>
            <a:ext cx="5384800" cy="3040063"/>
          </a:xfrm>
          <a:prstGeom prst="rect">
            <a:avLst/>
          </a:prstGeom>
        </p:spPr>
      </p:pic>
      <p:pic>
        <p:nvPicPr>
          <p:cNvPr id="10" name="Tijdelijke aanduiding voor inhoud 9" descr="Afbeelding met Menselijk gezicht, tekenfilm, schermopname&#10;&#10;Automatisch gegenereerde beschrijving">
            <a:hlinkClick r:id="rId5"/>
            <a:extLst>
              <a:ext uri="{FF2B5EF4-FFF2-40B4-BE49-F238E27FC236}">
                <a16:creationId xmlns:a16="http://schemas.microsoft.com/office/drawing/2014/main" id="{75E9610B-34C6-9FAC-1059-A12FF160008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3717032"/>
            <a:ext cx="5558408" cy="2983501"/>
          </a:xfrm>
        </p:spPr>
      </p:pic>
    </p:spTree>
    <p:extLst>
      <p:ext uri="{BB962C8B-B14F-4D97-AF65-F5344CB8AC3E}">
        <p14:creationId xmlns:p14="http://schemas.microsoft.com/office/powerpoint/2010/main" val="441450927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727915-507E-253E-9844-AAAE2BF3F3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AD0378E-3F12-8C66-6A0D-1711ADFBC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908720"/>
            <a:ext cx="11737304" cy="5832648"/>
          </a:xfrm>
        </p:spPr>
        <p:txBody>
          <a:bodyPr>
            <a:normAutofit/>
          </a:bodyPr>
          <a:lstStyle/>
          <a:p>
            <a:r>
              <a:rPr lang="nl-NL" dirty="0"/>
              <a:t>Dat mensen elkaar voor de gek proberen te houden is niet nieuw</a:t>
            </a:r>
          </a:p>
          <a:p>
            <a:pPr lvl="1"/>
            <a:r>
              <a:rPr lang="nl-NL" dirty="0"/>
              <a:t>Maar met AI wordt het wel makkelijker</a:t>
            </a:r>
          </a:p>
          <a:p>
            <a:pPr lvl="1"/>
            <a:r>
              <a:rPr lang="nl-NL" dirty="0"/>
              <a:t>‘The </a:t>
            </a:r>
            <a:r>
              <a:rPr lang="nl-NL" dirty="0" err="1"/>
              <a:t>Ghost</a:t>
            </a:r>
            <a:r>
              <a:rPr lang="nl-NL" dirty="0"/>
              <a:t> </a:t>
            </a:r>
            <a:r>
              <a:rPr lang="nl-NL" dirty="0" err="1"/>
              <a:t>Army</a:t>
            </a:r>
            <a:r>
              <a:rPr lang="nl-NL" dirty="0"/>
              <a:t>’</a:t>
            </a:r>
          </a:p>
          <a:p>
            <a:endParaRPr lang="nl-NL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CED57A55-0353-F0FB-0DEF-8B304B4D7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0"/>
            <a:ext cx="9813776" cy="1143000"/>
          </a:xfrm>
        </p:spPr>
        <p:txBody>
          <a:bodyPr/>
          <a:lstStyle/>
          <a:p>
            <a:pPr algn="l"/>
            <a:r>
              <a:rPr lang="nl-NL" dirty="0">
                <a:solidFill>
                  <a:schemeClr val="accent2"/>
                </a:solidFill>
              </a:rPr>
              <a:t>Historische voorbeelden van ‘</a:t>
            </a:r>
            <a:r>
              <a:rPr lang="nl-NL" dirty="0" err="1">
                <a:solidFill>
                  <a:schemeClr val="accent2"/>
                </a:solidFill>
              </a:rPr>
              <a:t>deep’fake</a:t>
            </a:r>
            <a:endParaRPr lang="nl-NL" dirty="0"/>
          </a:p>
        </p:txBody>
      </p:sp>
      <p:pic>
        <p:nvPicPr>
          <p:cNvPr id="5" name="Afbeelding 4" descr="Afbeelding met hemel, wapen, transport, tank&#10;&#10;Automatisch gegenereerde beschrijving">
            <a:extLst>
              <a:ext uri="{FF2B5EF4-FFF2-40B4-BE49-F238E27FC236}">
                <a16:creationId xmlns:a16="http://schemas.microsoft.com/office/drawing/2014/main" id="{BB75B156-5E44-B398-5DF8-CA5E7B8632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2" y="3428219"/>
            <a:ext cx="6097389" cy="3429781"/>
          </a:xfrm>
          <a:prstGeom prst="rect">
            <a:avLst/>
          </a:prstGeom>
        </p:spPr>
      </p:pic>
      <p:pic>
        <p:nvPicPr>
          <p:cNvPr id="7" name="Afbeelding 6" descr="Afbeelding met transport, militair voertuig, wapen, Gevechtsvoertuig&#10;&#10;Automatisch gegenereerde beschrijving">
            <a:hlinkClick r:id="rId4"/>
            <a:extLst>
              <a:ext uri="{FF2B5EF4-FFF2-40B4-BE49-F238E27FC236}">
                <a16:creationId xmlns:a16="http://schemas.microsoft.com/office/drawing/2014/main" id="{85885968-07A0-B1B9-E890-541E295B7E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613" y="3428218"/>
            <a:ext cx="6092374" cy="3429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706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96E2AE-EFC6-B7E1-D4EC-151BE631F0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AF14FB5-4794-0023-0B79-4BF4EC8A45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908720"/>
            <a:ext cx="11737304" cy="5832648"/>
          </a:xfrm>
        </p:spPr>
        <p:txBody>
          <a:bodyPr>
            <a:normAutofit/>
          </a:bodyPr>
          <a:lstStyle/>
          <a:p>
            <a:r>
              <a:rPr lang="nl-NL" dirty="0"/>
              <a:t>Dat mensen elkaar voor de gek proberen te houden is niet nieuw</a:t>
            </a:r>
          </a:p>
          <a:p>
            <a:pPr lvl="1"/>
            <a:r>
              <a:rPr lang="nl-NL" dirty="0"/>
              <a:t>Maar met AI wordt het wel makkelijker</a:t>
            </a:r>
          </a:p>
          <a:p>
            <a:r>
              <a:rPr lang="nl-NL" dirty="0"/>
              <a:t>Ardennenoffensief en operatie </a:t>
            </a:r>
            <a:r>
              <a:rPr lang="nl-NL" dirty="0" err="1"/>
              <a:t>Greif</a:t>
            </a:r>
            <a:endParaRPr lang="nl-NL" dirty="0"/>
          </a:p>
          <a:p>
            <a:endParaRPr lang="nl-NL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57E9454B-9B6A-EF42-EA4A-2CEDCEA60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0"/>
            <a:ext cx="9813776" cy="1143000"/>
          </a:xfrm>
        </p:spPr>
        <p:txBody>
          <a:bodyPr/>
          <a:lstStyle/>
          <a:p>
            <a:pPr algn="l"/>
            <a:r>
              <a:rPr lang="nl-NL" dirty="0">
                <a:solidFill>
                  <a:schemeClr val="accent2"/>
                </a:solidFill>
              </a:rPr>
              <a:t>Historische voorbeelden van ‘</a:t>
            </a:r>
            <a:r>
              <a:rPr lang="nl-NL" dirty="0" err="1">
                <a:solidFill>
                  <a:schemeClr val="accent2"/>
                </a:solidFill>
              </a:rPr>
              <a:t>deep’fake</a:t>
            </a:r>
            <a:endParaRPr lang="nl-NL" dirty="0"/>
          </a:p>
        </p:txBody>
      </p:sp>
      <p:pic>
        <p:nvPicPr>
          <p:cNvPr id="5" name="Afbeelding 4" descr="Afbeelding met kleding, persoon, Menselijk gezicht, meubels&#10;&#10;Automatisch gegenereerde beschrijving">
            <a:extLst>
              <a:ext uri="{FF2B5EF4-FFF2-40B4-BE49-F238E27FC236}">
                <a16:creationId xmlns:a16="http://schemas.microsoft.com/office/drawing/2014/main" id="{6C14F083-2AEF-7862-931A-7D36EF3F8B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225" y="1703773"/>
            <a:ext cx="3625423" cy="450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327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07639E-7190-F085-2038-A38F41BD36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16B7119-0FE4-850B-A4F0-E1730DCE8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908720"/>
            <a:ext cx="11737304" cy="5832648"/>
          </a:xfrm>
        </p:spPr>
        <p:txBody>
          <a:bodyPr>
            <a:normAutofit/>
          </a:bodyPr>
          <a:lstStyle/>
          <a:p>
            <a:r>
              <a:rPr lang="nl-NL" dirty="0"/>
              <a:t>Dat mensen elkaar voor de gek proberen te houden is niet nieuw</a:t>
            </a:r>
          </a:p>
          <a:p>
            <a:pPr lvl="1"/>
            <a:r>
              <a:rPr lang="nl-NL" dirty="0"/>
              <a:t>Maar met AI wordt het wel makkelijker</a:t>
            </a:r>
          </a:p>
          <a:p>
            <a:r>
              <a:rPr lang="nl-NL" dirty="0"/>
              <a:t>Vervalsing persoonsbewijzen</a:t>
            </a:r>
          </a:p>
          <a:p>
            <a:endParaRPr lang="nl-NL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6248C2A1-6862-39CA-3D03-A898AEEDB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0"/>
            <a:ext cx="9813776" cy="1143000"/>
          </a:xfrm>
        </p:spPr>
        <p:txBody>
          <a:bodyPr/>
          <a:lstStyle/>
          <a:p>
            <a:pPr algn="l"/>
            <a:r>
              <a:rPr lang="nl-NL" dirty="0">
                <a:solidFill>
                  <a:schemeClr val="accent2"/>
                </a:solidFill>
              </a:rPr>
              <a:t>Historische voorbeelden van ‘</a:t>
            </a:r>
            <a:r>
              <a:rPr lang="nl-NL" dirty="0" err="1">
                <a:solidFill>
                  <a:schemeClr val="accent2"/>
                </a:solidFill>
              </a:rPr>
              <a:t>deep’fake</a:t>
            </a:r>
            <a:endParaRPr lang="nl-NL" dirty="0"/>
          </a:p>
        </p:txBody>
      </p:sp>
      <p:pic>
        <p:nvPicPr>
          <p:cNvPr id="5" name="Afbeelding 4" descr="Afbeelding met tekst, Menselijk gezicht, papier, Papierprodcut&#10;&#10;Automatisch gegenereerde beschrijving">
            <a:extLst>
              <a:ext uri="{FF2B5EF4-FFF2-40B4-BE49-F238E27FC236}">
                <a16:creationId xmlns:a16="http://schemas.microsoft.com/office/drawing/2014/main" id="{FD6B247A-325F-53A6-93ED-800E3AD1EE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531" y="2564904"/>
            <a:ext cx="6116117" cy="394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461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CA6377-32A5-E9E1-954A-C14522A4A5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Afbeelding met schoeisel, persoon, kleding, beschermende kleding&#10;&#10;Door AI gegenereerde inhoud is mogelijk onjuist.">
            <a:extLst>
              <a:ext uri="{FF2B5EF4-FFF2-40B4-BE49-F238E27FC236}">
                <a16:creationId xmlns:a16="http://schemas.microsoft.com/office/drawing/2014/main" id="{7E407DA3-9E2D-658C-87F5-8120998F5B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720" y="-3819255"/>
            <a:ext cx="2852936" cy="2852936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B85D43F-70C8-0499-5121-D2D3C6434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908720"/>
            <a:ext cx="11737304" cy="5832648"/>
          </a:xfrm>
        </p:spPr>
        <p:txBody>
          <a:bodyPr>
            <a:normAutofit/>
          </a:bodyPr>
          <a:lstStyle/>
          <a:p>
            <a:r>
              <a:rPr lang="nl-NL" dirty="0"/>
              <a:t>Dat mensen elkaar voor de gek proberen te houden is niet nieuw</a:t>
            </a:r>
          </a:p>
          <a:p>
            <a:pPr lvl="1"/>
            <a:r>
              <a:rPr lang="nl-NL" dirty="0"/>
              <a:t>Maar met AI wordt het wel makkelijker</a:t>
            </a:r>
          </a:p>
          <a:p>
            <a:r>
              <a:rPr lang="nl-NL" dirty="0"/>
              <a:t>Rupert de dummy</a:t>
            </a:r>
          </a:p>
          <a:p>
            <a:endParaRPr lang="nl-NL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B97C383F-44DC-18F9-FF80-799108FA5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0"/>
            <a:ext cx="9813776" cy="1143000"/>
          </a:xfrm>
        </p:spPr>
        <p:txBody>
          <a:bodyPr/>
          <a:lstStyle/>
          <a:p>
            <a:pPr algn="l"/>
            <a:r>
              <a:rPr lang="nl-NL" dirty="0">
                <a:solidFill>
                  <a:schemeClr val="accent2"/>
                </a:solidFill>
              </a:rPr>
              <a:t>Historische voorbeelden van ‘</a:t>
            </a:r>
            <a:r>
              <a:rPr lang="nl-NL" dirty="0" err="1">
                <a:solidFill>
                  <a:schemeClr val="accent2"/>
                </a:solidFill>
              </a:rPr>
              <a:t>deep’fake</a:t>
            </a:r>
            <a:endParaRPr lang="nl-NL" dirty="0"/>
          </a:p>
        </p:txBody>
      </p:sp>
      <p:pic>
        <p:nvPicPr>
          <p:cNvPr id="8" name="Afbeelding 7" descr="Afbeelding met standbeeld, boek, museum, kleding&#10;&#10;Door AI gegenereerde inhoud is mogelijk onjuist.">
            <a:extLst>
              <a:ext uri="{FF2B5EF4-FFF2-40B4-BE49-F238E27FC236}">
                <a16:creationId xmlns:a16="http://schemas.microsoft.com/office/drawing/2014/main" id="{E35DD5D3-0E5D-274B-1A91-23BF2C3CB0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2993704"/>
            <a:ext cx="2948940" cy="3429000"/>
          </a:xfrm>
          <a:prstGeom prst="rect">
            <a:avLst/>
          </a:prstGeom>
        </p:spPr>
      </p:pic>
      <p:pic>
        <p:nvPicPr>
          <p:cNvPr id="10" name="Afbeelding 9" descr="Afbeelding met schets, tekening, illustratie, kunst&#10;&#10;Door AI gegenereerde inhoud is mogelijk onjuist.">
            <a:extLst>
              <a:ext uri="{FF2B5EF4-FFF2-40B4-BE49-F238E27FC236}">
                <a16:creationId xmlns:a16="http://schemas.microsoft.com/office/drawing/2014/main" id="{4DDC9325-9963-2874-9A3B-285CE522AE3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832" y="3018039"/>
            <a:ext cx="4012910" cy="201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082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031 0.14884 C -0.09245 0.15 -0.0655 0.15555 -0.06198 0.18565 C -0.05768 0.21944 -0.08138 0.24051 -0.10651 0.26111 C -0.13425 0.2875 -0.16185 0.30995 -0.1569 0.34745 C -0.15326 0.38102 -0.12305 0.38171 -0.09206 0.38588 C -0.06433 0.38287 -0.03763 0.38889 -0.0336 0.42245 C -0.03008 0.45254 -0.05339 0.47685 -0.07852 0.49907 C -0.10638 0.5206 -0.13347 0.54676 -0.12943 0.58055 C -0.12539 0.61435 -0.0642 0.61921 -0.06433 0.61921 C -0.0362 0.62014 -0.00977 0.62176 -0.00573 0.65578 C -0.0017 0.68981 -0.02539 0.71041 -0.05065 0.73148 C -0.07774 0.75764 -0.1056 0.78009 -0.10065 0.81759 C -0.09714 0.85139 -0.06641 0.85185 -0.03568 0.85185 C -0.00768 0.85694 0.01862 0.85926 0.02265 0.89259 C 0.02617 0.92268 0.00286 0.94722 -0.02201 0.96875 C -0.05013 0.99097 -0.07722 1.0169 -0.07318 1.05069 C -0.06875 1.08449 -0.0392 1.08495 -0.00755 1.08935 " pathEditMode="relative" rAng="4680000" ptsTypes="AAAAAAAAAAAAAAAAA">
                                      <p:cBhvr>
                                        <p:cTn id="6" dur="8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13" y="4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D935F0-6FCD-F7CF-DF8A-A660EAED98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2586836-44D5-1623-A4E6-C3A8D4ABCD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908720"/>
            <a:ext cx="11737304" cy="5832648"/>
          </a:xfrm>
        </p:spPr>
        <p:txBody>
          <a:bodyPr>
            <a:normAutofit/>
          </a:bodyPr>
          <a:lstStyle/>
          <a:p>
            <a:r>
              <a:rPr lang="nl-NL" dirty="0"/>
              <a:t>Dat mensen elkaar voor de gek proberen te houden is niet nieuw</a:t>
            </a:r>
          </a:p>
          <a:p>
            <a:pPr lvl="1"/>
            <a:r>
              <a:rPr lang="nl-NL" dirty="0"/>
              <a:t>Maar met AI wordt het wel makkelijker</a:t>
            </a:r>
          </a:p>
          <a:p>
            <a:r>
              <a:rPr lang="nl-NL" dirty="0"/>
              <a:t>Wie van de drie? Montgomery</a:t>
            </a:r>
          </a:p>
          <a:p>
            <a:endParaRPr lang="nl-NL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FFC36B4D-AE56-C6E9-C255-F0EB9C9A5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0"/>
            <a:ext cx="9813776" cy="1143000"/>
          </a:xfrm>
        </p:spPr>
        <p:txBody>
          <a:bodyPr/>
          <a:lstStyle/>
          <a:p>
            <a:pPr algn="l"/>
            <a:r>
              <a:rPr lang="nl-NL" dirty="0">
                <a:solidFill>
                  <a:schemeClr val="accent2"/>
                </a:solidFill>
              </a:rPr>
              <a:t>Historische voorbeelden van ‘</a:t>
            </a:r>
            <a:r>
              <a:rPr lang="nl-NL" dirty="0" err="1">
                <a:solidFill>
                  <a:schemeClr val="accent2"/>
                </a:solidFill>
              </a:rPr>
              <a:t>deep’fake</a:t>
            </a:r>
            <a:endParaRPr lang="nl-NL" dirty="0"/>
          </a:p>
        </p:txBody>
      </p:sp>
      <p:pic>
        <p:nvPicPr>
          <p:cNvPr id="6" name="Afbeelding 5" descr="Afbeelding met Menselijk gezicht, kleding, person, militair uniform&#10;&#10;Door AI gegenereerde inhoud is mogelijk onjuist.">
            <a:extLst>
              <a:ext uri="{FF2B5EF4-FFF2-40B4-BE49-F238E27FC236}">
                <a16:creationId xmlns:a16="http://schemas.microsoft.com/office/drawing/2014/main" id="{C1C35C21-4C6C-9BD9-9251-AB8E6EDD19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851" y="2896665"/>
            <a:ext cx="3133415" cy="3870429"/>
          </a:xfrm>
          <a:prstGeom prst="rect">
            <a:avLst/>
          </a:prstGeom>
        </p:spPr>
      </p:pic>
      <p:pic>
        <p:nvPicPr>
          <p:cNvPr id="8" name="Afbeelding 7" descr="Afbeelding met kleding, Menselijk gezicht, militair uniform, person&#10;&#10;Door AI gegenereerde inhoud is mogelijk onjuist.">
            <a:extLst>
              <a:ext uri="{FF2B5EF4-FFF2-40B4-BE49-F238E27FC236}">
                <a16:creationId xmlns:a16="http://schemas.microsoft.com/office/drawing/2014/main" id="{B61D9C83-6D92-0EDB-BA1F-380B0513DD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2852935"/>
            <a:ext cx="2985120" cy="3806028"/>
          </a:xfrm>
          <a:prstGeom prst="rect">
            <a:avLst/>
          </a:prstGeom>
        </p:spPr>
      </p:pic>
      <p:pic>
        <p:nvPicPr>
          <p:cNvPr id="10" name="Afbeelding 9" descr="Afbeelding met militair uniform, kleding, Menselijk gezicht, person&#10;&#10;Door AI gegenereerde inhoud is mogelijk onjuist.">
            <a:extLst>
              <a:ext uri="{FF2B5EF4-FFF2-40B4-BE49-F238E27FC236}">
                <a16:creationId xmlns:a16="http://schemas.microsoft.com/office/drawing/2014/main" id="{4FA99DA0-21CF-A7A2-AA38-D6062FBE77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506" y="2852935"/>
            <a:ext cx="3096344" cy="387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932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1870</Words>
  <Application>Microsoft Office PowerPoint</Application>
  <PresentationFormat>Breedbeeld</PresentationFormat>
  <Paragraphs>199</Paragraphs>
  <Slides>18</Slides>
  <Notes>14</Notes>
  <HiddenSlides>0</HiddenSlides>
  <MMClips>10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Office-thema</vt:lpstr>
      <vt:lpstr>Inleiding</vt:lpstr>
      <vt:lpstr>Beeldgeletterdheid Deepfakes</vt:lpstr>
      <vt:lpstr>PowerPoint-presentatie</vt:lpstr>
      <vt:lpstr>PowerPoint-presentatie</vt:lpstr>
      <vt:lpstr>Historische voorbeelden van ‘deep’fake</vt:lpstr>
      <vt:lpstr>Historische voorbeelden van ‘deep’fake</vt:lpstr>
      <vt:lpstr>Historische voorbeelden van ‘deep’fake</vt:lpstr>
      <vt:lpstr>Historische voorbeelden van ‘deep’fake</vt:lpstr>
      <vt:lpstr>Historische voorbeelden van ‘deep’fake</vt:lpstr>
      <vt:lpstr>Historische voorbeelden van ‘deep’fake</vt:lpstr>
      <vt:lpstr>Welke risico’s zitten er aan deze technologie?</vt:lpstr>
      <vt:lpstr>Voorbeelden</vt:lpstr>
      <vt:lpstr>Voorbeelden</vt:lpstr>
      <vt:lpstr>Aan de slag met deepfakes</vt:lpstr>
      <vt:lpstr>PowerPoint-presentatie</vt:lpstr>
      <vt:lpstr>Aan de slag met deepfakes</vt:lpstr>
      <vt:lpstr>Aan de slag met deepfakes</vt:lpstr>
      <vt:lpstr>Conclusie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Mens &amp; Maatschappij De Stad Aardrijkskunde: Les 5</dc:title>
  <dc:creator>Hjerre</dc:creator>
  <cp:lastModifiedBy>Hjerre Bors</cp:lastModifiedBy>
  <cp:revision>244</cp:revision>
  <cp:lastPrinted>2018-09-06T11:29:14Z</cp:lastPrinted>
  <dcterms:created xsi:type="dcterms:W3CDTF">2014-07-02T17:46:30Z</dcterms:created>
  <dcterms:modified xsi:type="dcterms:W3CDTF">2025-09-10T13:01:55Z</dcterms:modified>
</cp:coreProperties>
</file>