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366" r:id="rId2"/>
    <p:sldId id="257" r:id="rId3"/>
    <p:sldId id="351" r:id="rId4"/>
    <p:sldId id="370" r:id="rId5"/>
    <p:sldId id="371" r:id="rId6"/>
    <p:sldId id="372" r:id="rId7"/>
    <p:sldId id="367" r:id="rId8"/>
    <p:sldId id="368" r:id="rId9"/>
    <p:sldId id="362" r:id="rId10"/>
    <p:sldId id="369" r:id="rId11"/>
    <p:sldId id="360" r:id="rId12"/>
  </p:sldIdLst>
  <p:sldSz cx="12192000" cy="6858000"/>
  <p:notesSz cx="7010400" cy="92964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0915" autoAdjust="0"/>
  </p:normalViewPr>
  <p:slideViewPr>
    <p:cSldViewPr>
      <p:cViewPr varScale="1">
        <p:scale>
          <a:sx n="63" d="100"/>
          <a:sy n="63" d="100"/>
        </p:scale>
        <p:origin x="1382" y="8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970940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FDCE05-E62B-4E30-9B8D-74C214FC2E4C}" type="datetimeFigureOut">
              <a:rPr lang="nl-NL" smtClean="0"/>
              <a:pPr/>
              <a:t>19-5-2025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2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970940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DD900A-0564-4D46-A81F-4D0CFC36E3C9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016493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604" cy="46534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970159" y="0"/>
            <a:ext cx="3038604" cy="46534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55B747-A821-4035-A1E0-2489A6955D9A}" type="datetimeFigureOut">
              <a:rPr lang="nl-NL" smtClean="0"/>
              <a:t>19-5-2025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700713" y="4473512"/>
            <a:ext cx="5608975" cy="366028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831060"/>
            <a:ext cx="3038604" cy="46534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970159" y="8831060"/>
            <a:ext cx="3038604" cy="46534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473EB1-F436-4E48-8F96-2A0B3153588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7568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92AB12-E3E9-BC5A-0BAB-0395D5D5EE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6F0056C5-1076-0A71-98B5-A2DC67311F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E26A7A77-D67C-3059-5597-BADB1CFC8F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/>
              <a:t>Begin met </a:t>
            </a:r>
            <a:r>
              <a:rPr lang="en-US" sz="2000" dirty="0" err="1"/>
              <a:t>studenten</a:t>
            </a:r>
            <a:r>
              <a:rPr lang="en-US" sz="2000" dirty="0"/>
              <a:t> te </a:t>
            </a:r>
            <a:r>
              <a:rPr lang="en-US" sz="2000" dirty="0" err="1"/>
              <a:t>vragen</a:t>
            </a:r>
            <a:r>
              <a:rPr lang="en-US" sz="2000" dirty="0"/>
              <a:t> of ze </a:t>
            </a:r>
            <a:r>
              <a:rPr lang="en-US" sz="2000" dirty="0" err="1"/>
              <a:t>weten</a:t>
            </a:r>
            <a:r>
              <a:rPr lang="en-US" sz="2000" dirty="0"/>
              <a:t> </a:t>
            </a:r>
            <a:r>
              <a:rPr lang="en-US" sz="2000" dirty="0" err="1"/>
              <a:t>wie</a:t>
            </a:r>
            <a:r>
              <a:rPr lang="en-US" sz="2000" dirty="0"/>
              <a:t> ‘Top G’ is. Andrew Tate </a:t>
            </a:r>
            <a:r>
              <a:rPr lang="en-US" sz="2000" dirty="0" err="1"/>
              <a:t>noemt</a:t>
            </a:r>
            <a:r>
              <a:rPr lang="en-US" sz="2000" dirty="0"/>
              <a:t> </a:t>
            </a:r>
            <a:r>
              <a:rPr lang="en-US" sz="2000" dirty="0" err="1"/>
              <a:t>zichzelf</a:t>
            </a:r>
            <a:r>
              <a:rPr lang="en-US" sz="2000" dirty="0"/>
              <a:t> Top G</a:t>
            </a:r>
          </a:p>
          <a:p>
            <a:endParaRPr lang="en-US" sz="2000" dirty="0"/>
          </a:p>
          <a:p>
            <a:r>
              <a:rPr lang="en-US" sz="2000" dirty="0"/>
              <a:t>Breng in </a:t>
            </a:r>
            <a:r>
              <a:rPr lang="en-US" sz="2000" dirty="0" err="1"/>
              <a:t>kaart</a:t>
            </a:r>
            <a:r>
              <a:rPr lang="en-US" sz="2000" dirty="0"/>
              <a:t> wat ze </a:t>
            </a:r>
            <a:r>
              <a:rPr lang="en-US" sz="2000" dirty="0" err="1"/>
              <a:t>weten</a:t>
            </a:r>
            <a:r>
              <a:rPr lang="en-US" sz="2000" dirty="0"/>
              <a:t> over Andrew Tate via </a:t>
            </a:r>
            <a:r>
              <a:rPr lang="en-US" sz="2000" dirty="0" err="1"/>
              <a:t>een</a:t>
            </a:r>
            <a:r>
              <a:rPr lang="en-US" sz="2000" dirty="0"/>
              <a:t> </a:t>
            </a:r>
            <a:r>
              <a:rPr lang="en-US" sz="2000" dirty="0" err="1"/>
              <a:t>woordweb</a:t>
            </a:r>
            <a:r>
              <a:rPr lang="en-US" sz="2000" dirty="0"/>
              <a:t>. Maak </a:t>
            </a:r>
            <a:r>
              <a:rPr lang="en-US" sz="2000" dirty="0" err="1"/>
              <a:t>duidelijk</a:t>
            </a:r>
            <a:r>
              <a:rPr lang="en-US" sz="2000" dirty="0"/>
              <a:t> </a:t>
            </a:r>
            <a:r>
              <a:rPr lang="en-US" sz="2000" dirty="0" err="1"/>
              <a:t>dat</a:t>
            </a:r>
            <a:r>
              <a:rPr lang="en-US" sz="2000" dirty="0"/>
              <a:t> het </a:t>
            </a:r>
            <a:r>
              <a:rPr lang="en-US" sz="2000" dirty="0" err="1"/>
              <a:t>gaat</a:t>
            </a:r>
            <a:r>
              <a:rPr lang="en-US" sz="2000" dirty="0"/>
              <a:t> om </a:t>
            </a:r>
            <a:r>
              <a:rPr lang="en-US" sz="2000" dirty="0" err="1"/>
              <a:t>feiten</a:t>
            </a:r>
            <a:r>
              <a:rPr lang="en-US" sz="2000" dirty="0"/>
              <a:t>, </a:t>
            </a:r>
            <a:r>
              <a:rPr lang="en-US" sz="2000" dirty="0" err="1"/>
              <a:t>niet</a:t>
            </a:r>
            <a:r>
              <a:rPr lang="en-US" sz="2000" dirty="0"/>
              <a:t> over </a:t>
            </a:r>
            <a:r>
              <a:rPr lang="en-US" sz="2000" dirty="0" err="1"/>
              <a:t>meningen</a:t>
            </a:r>
            <a:r>
              <a:rPr lang="en-US" sz="2000" dirty="0"/>
              <a:t> of de </a:t>
            </a:r>
            <a:r>
              <a:rPr lang="en-US" sz="2000" dirty="0" err="1"/>
              <a:t>vraag</a:t>
            </a:r>
            <a:r>
              <a:rPr lang="en-US" sz="2000" dirty="0"/>
              <a:t> of </a:t>
            </a:r>
            <a:r>
              <a:rPr lang="en-US" sz="2000" dirty="0" err="1"/>
              <a:t>hij</a:t>
            </a:r>
            <a:r>
              <a:rPr lang="en-US" sz="2000" dirty="0"/>
              <a:t> </a:t>
            </a:r>
            <a:r>
              <a:rPr lang="en-US" sz="2000" dirty="0" err="1"/>
              <a:t>gelijk</a:t>
            </a:r>
            <a:r>
              <a:rPr lang="en-US" sz="2000" dirty="0"/>
              <a:t> </a:t>
            </a:r>
            <a:r>
              <a:rPr lang="en-US" sz="2000" dirty="0" err="1"/>
              <a:t>heeft</a:t>
            </a:r>
            <a:r>
              <a:rPr lang="en-US" sz="2000" dirty="0"/>
              <a:t> of </a:t>
            </a:r>
            <a:r>
              <a:rPr lang="en-US" sz="2000" dirty="0" err="1"/>
              <a:t>niet</a:t>
            </a:r>
            <a:r>
              <a:rPr lang="en-US" sz="2000" dirty="0"/>
              <a:t>.</a:t>
            </a:r>
          </a:p>
          <a:p>
            <a:r>
              <a:rPr lang="en-US" sz="2000" dirty="0" err="1"/>
              <a:t>Probeer</a:t>
            </a:r>
            <a:r>
              <a:rPr lang="en-US" sz="2000" dirty="0"/>
              <a:t> te </a:t>
            </a:r>
            <a:r>
              <a:rPr lang="en-US" sz="2000" dirty="0" err="1"/>
              <a:t>categoriseren</a:t>
            </a:r>
            <a:r>
              <a:rPr lang="en-US" sz="2000" dirty="0"/>
              <a:t> (</a:t>
            </a:r>
            <a:r>
              <a:rPr lang="en-US" sz="2000" dirty="0" err="1"/>
              <a:t>persoonlijk</a:t>
            </a:r>
            <a:r>
              <a:rPr lang="en-US" sz="2000" dirty="0"/>
              <a:t> </a:t>
            </a:r>
            <a:r>
              <a:rPr lang="en-US" sz="2000" dirty="0" err="1"/>
              <a:t>leven</a:t>
            </a:r>
            <a:r>
              <a:rPr lang="en-US" sz="2000" dirty="0"/>
              <a:t>, over </a:t>
            </a:r>
            <a:r>
              <a:rPr lang="en-US" sz="2000" dirty="0" err="1"/>
              <a:t>vrouwen</a:t>
            </a:r>
            <a:r>
              <a:rPr lang="en-US" sz="2000" dirty="0"/>
              <a:t>, success/</a:t>
            </a:r>
            <a:r>
              <a:rPr lang="en-US" sz="2000" dirty="0" err="1"/>
              <a:t>rijkdom</a:t>
            </a:r>
            <a:r>
              <a:rPr lang="en-US" sz="2000" dirty="0"/>
              <a:t>, etc.)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63001F9-2A2E-2C9D-DE08-70E9807D89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473EB1-F436-4E48-8F96-2A0B31535886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725176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Krijgen</a:t>
            </a:r>
            <a:r>
              <a:rPr lang="en-US" dirty="0"/>
              <a:t> </a:t>
            </a:r>
            <a:r>
              <a:rPr lang="en-US" dirty="0" err="1"/>
              <a:t>jongens</a:t>
            </a:r>
            <a:r>
              <a:rPr lang="en-US" dirty="0"/>
              <a:t> de </a:t>
            </a:r>
            <a:r>
              <a:rPr lang="en-US" dirty="0" err="1"/>
              <a:t>ruimte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jongensgedrag</a:t>
            </a:r>
            <a:r>
              <a:rPr lang="en-US" dirty="0"/>
              <a:t>?</a:t>
            </a:r>
          </a:p>
          <a:p>
            <a:r>
              <a:rPr lang="en-US" dirty="0" err="1"/>
              <a:t>Afsluitende</a:t>
            </a:r>
            <a:r>
              <a:rPr lang="en-US" dirty="0"/>
              <a:t> </a:t>
            </a:r>
            <a:r>
              <a:rPr lang="en-US" dirty="0" err="1"/>
              <a:t>vraag</a:t>
            </a:r>
            <a:r>
              <a:rPr lang="en-US" dirty="0"/>
              <a:t>: Wat </a:t>
            </a:r>
            <a:r>
              <a:rPr lang="en-US" dirty="0" err="1"/>
              <a:t>zou</a:t>
            </a:r>
            <a:r>
              <a:rPr lang="en-US" dirty="0"/>
              <a:t> je er </a:t>
            </a:r>
            <a:r>
              <a:rPr lang="en-US" dirty="0" err="1"/>
              <a:t>tegenover</a:t>
            </a:r>
            <a:r>
              <a:rPr lang="en-US" dirty="0"/>
              <a:t> </a:t>
            </a:r>
            <a:r>
              <a:rPr lang="en-US" dirty="0" err="1"/>
              <a:t>moeten</a:t>
            </a:r>
            <a:r>
              <a:rPr lang="en-US" dirty="0"/>
              <a:t> </a:t>
            </a:r>
            <a:r>
              <a:rPr lang="en-US" dirty="0" err="1"/>
              <a:t>zetten</a:t>
            </a:r>
            <a:r>
              <a:rPr lang="en-US" dirty="0"/>
              <a:t>?</a:t>
            </a:r>
          </a:p>
          <a:p>
            <a:r>
              <a:rPr lang="nl-NL" dirty="0"/>
              <a:t>Conclusie: Hij is een rolmodel, andere rolmodellen tegenover plaatsen. David Beckham bijvoorbeeld.</a:t>
            </a:r>
          </a:p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473EB1-F436-4E48-8F96-2A0B31535886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179235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Vader was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internationale</a:t>
            </a:r>
            <a:r>
              <a:rPr lang="en-US" dirty="0"/>
              <a:t> </a:t>
            </a:r>
            <a:r>
              <a:rPr lang="en-US" dirty="0" err="1"/>
              <a:t>schaakmeester</a:t>
            </a:r>
            <a:r>
              <a:rPr lang="en-US" dirty="0"/>
              <a:t>, </a:t>
            </a:r>
            <a:r>
              <a:rPr lang="en-US" dirty="0" err="1"/>
              <a:t>reisde</a:t>
            </a:r>
            <a:r>
              <a:rPr lang="en-US" dirty="0"/>
              <a:t> </a:t>
            </a:r>
            <a:r>
              <a:rPr lang="en-US" dirty="0" err="1"/>
              <a:t>veel</a:t>
            </a:r>
            <a:r>
              <a:rPr lang="en-US" dirty="0"/>
              <a:t> </a:t>
            </a:r>
            <a:r>
              <a:rPr lang="en-US" dirty="0" err="1"/>
              <a:t>rond</a:t>
            </a:r>
            <a:r>
              <a:rPr lang="en-US" dirty="0"/>
              <a:t>. Vader is </a:t>
            </a:r>
            <a:r>
              <a:rPr lang="en-US" dirty="0" err="1"/>
              <a:t>gediagnosticeerd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narcist. </a:t>
            </a:r>
          </a:p>
          <a:p>
            <a:endParaRPr lang="en-US" dirty="0"/>
          </a:p>
          <a:p>
            <a:r>
              <a:rPr lang="en-US" dirty="0" err="1"/>
              <a:t>Leefde</a:t>
            </a:r>
            <a:r>
              <a:rPr lang="en-US" dirty="0"/>
              <a:t> </a:t>
            </a:r>
            <a:r>
              <a:rPr lang="en-US" dirty="0" err="1"/>
              <a:t>eerst</a:t>
            </a:r>
            <a:r>
              <a:rPr lang="en-US" dirty="0"/>
              <a:t> in Chicago, </a:t>
            </a:r>
            <a:r>
              <a:rPr lang="en-US" dirty="0" err="1"/>
              <a:t>totdat</a:t>
            </a:r>
            <a:r>
              <a:rPr lang="en-US" dirty="0"/>
              <a:t> </a:t>
            </a:r>
            <a:r>
              <a:rPr lang="en-US" dirty="0" err="1"/>
              <a:t>ouders</a:t>
            </a:r>
            <a:r>
              <a:rPr lang="en-US" dirty="0"/>
              <a:t> </a:t>
            </a:r>
            <a:r>
              <a:rPr lang="en-US" dirty="0" err="1"/>
              <a:t>gingen</a:t>
            </a:r>
            <a:r>
              <a:rPr lang="en-US" dirty="0"/>
              <a:t> </a:t>
            </a:r>
            <a:r>
              <a:rPr lang="en-US" dirty="0" err="1"/>
              <a:t>scheiden</a:t>
            </a:r>
            <a:r>
              <a:rPr lang="en-US" dirty="0"/>
              <a:t> en ze met </a:t>
            </a:r>
            <a:r>
              <a:rPr lang="en-US" dirty="0" err="1"/>
              <a:t>hun</a:t>
            </a:r>
            <a:r>
              <a:rPr lang="en-US" dirty="0"/>
              <a:t> </a:t>
            </a:r>
            <a:r>
              <a:rPr lang="en-US" dirty="0" err="1"/>
              <a:t>moeder</a:t>
            </a:r>
            <a:r>
              <a:rPr lang="en-US" dirty="0"/>
              <a:t> </a:t>
            </a:r>
            <a:r>
              <a:rPr lang="en-US" dirty="0" err="1"/>
              <a:t>naar</a:t>
            </a:r>
            <a:r>
              <a:rPr lang="en-US" dirty="0"/>
              <a:t> Luton (UK) </a:t>
            </a:r>
            <a:r>
              <a:rPr lang="en-US" dirty="0" err="1"/>
              <a:t>verhuisden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473EB1-F436-4E48-8F96-2A0B31535886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505149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104297-03DD-3E9E-D1E1-245118446D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72BF8740-7616-4260-DA3A-DF585B0CFB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E44B70A0-DA30-191B-C889-E8DF77A317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Andrew Tate </a:t>
            </a:r>
            <a:r>
              <a:rPr lang="en-US" dirty="0" err="1"/>
              <a:t>ging</a:t>
            </a:r>
            <a:r>
              <a:rPr lang="en-US" dirty="0"/>
              <a:t> </a:t>
            </a:r>
            <a:r>
              <a:rPr lang="en-US" dirty="0" err="1"/>
              <a:t>kickboxen</a:t>
            </a:r>
            <a:r>
              <a:rPr lang="en-US" dirty="0"/>
              <a:t> </a:t>
            </a:r>
            <a:r>
              <a:rPr lang="en-US" dirty="0" err="1"/>
              <a:t>vanaf</a:t>
            </a:r>
            <a:r>
              <a:rPr lang="en-US" dirty="0"/>
              <a:t> 2005. </a:t>
            </a:r>
          </a:p>
          <a:p>
            <a:r>
              <a:rPr lang="en-US" dirty="0" err="1"/>
              <a:t>Tussen</a:t>
            </a:r>
            <a:r>
              <a:rPr lang="en-US" dirty="0"/>
              <a:t> 2011 en 2014 4 </a:t>
            </a:r>
            <a:r>
              <a:rPr lang="en-US" dirty="0" err="1"/>
              <a:t>keer</a:t>
            </a:r>
            <a:r>
              <a:rPr lang="en-US" dirty="0"/>
              <a:t> </a:t>
            </a:r>
            <a:r>
              <a:rPr lang="en-US" dirty="0" err="1"/>
              <a:t>wereldkampioen</a:t>
            </a:r>
            <a:r>
              <a:rPr lang="en-US" dirty="0"/>
              <a:t> </a:t>
            </a:r>
            <a:r>
              <a:rPr lang="en-US" dirty="0" err="1"/>
              <a:t>geworden</a:t>
            </a:r>
            <a:r>
              <a:rPr lang="en-US" dirty="0"/>
              <a:t> (in twee </a:t>
            </a:r>
            <a:r>
              <a:rPr lang="en-US" dirty="0" err="1"/>
              <a:t>gewichtsklasses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Andrew Tate had </a:t>
            </a:r>
            <a:r>
              <a:rPr lang="en-US" dirty="0" err="1"/>
              <a:t>meerdere</a:t>
            </a:r>
            <a:r>
              <a:rPr lang="en-US" dirty="0"/>
              <a:t> </a:t>
            </a:r>
            <a:r>
              <a:rPr lang="en-US" dirty="0" err="1"/>
              <a:t>vriendinnen</a:t>
            </a:r>
            <a:r>
              <a:rPr lang="en-US" dirty="0"/>
              <a:t> </a:t>
            </a:r>
            <a:r>
              <a:rPr lang="en-US" dirty="0" err="1"/>
              <a:t>tegelijkertijd</a:t>
            </a:r>
            <a:r>
              <a:rPr lang="en-US" dirty="0"/>
              <a:t>. </a:t>
            </a:r>
            <a:r>
              <a:rPr lang="en-US" dirty="0" err="1"/>
              <a:t>Toen</a:t>
            </a:r>
            <a:r>
              <a:rPr lang="en-US" dirty="0"/>
              <a:t> </a:t>
            </a:r>
            <a:r>
              <a:rPr lang="en-US" dirty="0" err="1"/>
              <a:t>hij</a:t>
            </a:r>
            <a:r>
              <a:rPr lang="en-US" dirty="0"/>
              <a:t> </a:t>
            </a:r>
            <a:r>
              <a:rPr lang="en-US" dirty="0" err="1"/>
              <a:t>begon</a:t>
            </a:r>
            <a:r>
              <a:rPr lang="en-US" dirty="0"/>
              <a:t> met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webcambedrijf</a:t>
            </a:r>
            <a:r>
              <a:rPr lang="en-US" dirty="0"/>
              <a:t> </a:t>
            </a:r>
            <a:r>
              <a:rPr lang="en-US" dirty="0" err="1"/>
              <a:t>liet</a:t>
            </a:r>
            <a:r>
              <a:rPr lang="en-US" dirty="0"/>
              <a:t> </a:t>
            </a:r>
            <a:r>
              <a:rPr lang="en-US" dirty="0" err="1"/>
              <a:t>hij</a:t>
            </a:r>
            <a:r>
              <a:rPr lang="en-US" dirty="0"/>
              <a:t> </a:t>
            </a:r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eerst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vriendinnen</a:t>
            </a:r>
            <a:r>
              <a:rPr lang="en-US" dirty="0"/>
              <a:t> </a:t>
            </a:r>
            <a:r>
              <a:rPr lang="en-US" dirty="0" err="1"/>
              <a:t>werken</a:t>
            </a:r>
            <a:r>
              <a:rPr lang="en-US" dirty="0"/>
              <a:t>, later </a:t>
            </a:r>
            <a:r>
              <a:rPr lang="en-US" dirty="0" err="1"/>
              <a:t>aangevuld</a:t>
            </a:r>
            <a:r>
              <a:rPr lang="en-US" dirty="0"/>
              <a:t> met </a:t>
            </a:r>
            <a:r>
              <a:rPr lang="en-US" dirty="0" err="1"/>
              <a:t>andere</a:t>
            </a:r>
            <a:r>
              <a:rPr lang="en-US" dirty="0"/>
              <a:t> </a:t>
            </a:r>
            <a:r>
              <a:rPr lang="en-US" dirty="0" err="1"/>
              <a:t>vrouwen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Meegedaan</a:t>
            </a:r>
            <a:r>
              <a:rPr lang="en-US" dirty="0"/>
              <a:t> </a:t>
            </a:r>
            <a:r>
              <a:rPr lang="en-US" dirty="0" err="1"/>
              <a:t>aan</a:t>
            </a:r>
            <a:r>
              <a:rPr lang="en-US" dirty="0"/>
              <a:t> </a:t>
            </a:r>
            <a:r>
              <a:rPr lang="en-US" dirty="0" err="1"/>
              <a:t>verschillende</a:t>
            </a:r>
            <a:r>
              <a:rPr lang="en-US" dirty="0"/>
              <a:t> tv-</a:t>
            </a:r>
            <a:r>
              <a:rPr lang="en-US" dirty="0" err="1"/>
              <a:t>programma’s</a:t>
            </a:r>
            <a:r>
              <a:rPr lang="en-US" dirty="0"/>
              <a:t>, </a:t>
            </a:r>
            <a:r>
              <a:rPr lang="en-US" dirty="0" err="1"/>
              <a:t>poging</a:t>
            </a:r>
            <a:r>
              <a:rPr lang="en-US" dirty="0"/>
              <a:t> om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/>
              <a:t>bekendheid</a:t>
            </a:r>
            <a:r>
              <a:rPr lang="en-US" dirty="0"/>
              <a:t> te </a:t>
            </a:r>
            <a:r>
              <a:rPr lang="en-US" dirty="0" err="1"/>
              <a:t>krijgen</a:t>
            </a:r>
            <a:r>
              <a:rPr lang="en-US" dirty="0"/>
              <a:t>.</a:t>
            </a:r>
          </a:p>
          <a:p>
            <a:r>
              <a:rPr lang="en-US" dirty="0" err="1"/>
              <a:t>Filmpje</a:t>
            </a:r>
            <a:r>
              <a:rPr lang="en-US" dirty="0"/>
              <a:t> van </a:t>
            </a:r>
            <a:r>
              <a:rPr lang="en-US" dirty="0" err="1"/>
              <a:t>mishandeling</a:t>
            </a:r>
            <a:r>
              <a:rPr lang="en-US" dirty="0"/>
              <a:t> </a:t>
            </a:r>
            <a:r>
              <a:rPr lang="en-US" dirty="0" err="1"/>
              <a:t>kwam</a:t>
            </a:r>
            <a:r>
              <a:rPr lang="en-US" dirty="0"/>
              <a:t> </a:t>
            </a:r>
            <a:r>
              <a:rPr lang="en-US" dirty="0" err="1"/>
              <a:t>bovendrijven</a:t>
            </a:r>
            <a:r>
              <a:rPr lang="en-US" dirty="0"/>
              <a:t>. </a:t>
            </a:r>
            <a:r>
              <a:rPr lang="en-US" dirty="0" err="1"/>
              <a:t>Hij</a:t>
            </a:r>
            <a:r>
              <a:rPr lang="en-US" dirty="0"/>
              <a:t> </a:t>
            </a:r>
            <a:r>
              <a:rPr lang="en-US" dirty="0" err="1"/>
              <a:t>slaat</a:t>
            </a:r>
            <a:r>
              <a:rPr lang="en-US" dirty="0"/>
              <a:t> </a:t>
            </a:r>
            <a:r>
              <a:rPr lang="en-US" dirty="0" err="1"/>
              <a:t>hierin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vrouw </a:t>
            </a:r>
            <a:r>
              <a:rPr lang="en-US" dirty="0" err="1"/>
              <a:t>uit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webcambedrijf</a:t>
            </a:r>
            <a:r>
              <a:rPr lang="en-US" dirty="0"/>
              <a:t> met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riem</a:t>
            </a:r>
            <a:r>
              <a:rPr lang="en-US" dirty="0"/>
              <a:t> en </a:t>
            </a:r>
            <a:r>
              <a:rPr lang="en-US" dirty="0" err="1"/>
              <a:t>bedreigd</a:t>
            </a:r>
            <a:r>
              <a:rPr lang="en-US" dirty="0"/>
              <a:t> </a:t>
            </a:r>
            <a:r>
              <a:rPr lang="en-US" dirty="0" err="1"/>
              <a:t>haar</a:t>
            </a:r>
            <a:r>
              <a:rPr lang="en-US" dirty="0"/>
              <a:t>. </a:t>
            </a:r>
            <a:r>
              <a:rPr lang="en-US" dirty="0" err="1"/>
              <a:t>Achteraf</a:t>
            </a:r>
            <a:r>
              <a:rPr lang="en-US" dirty="0"/>
              <a:t> </a:t>
            </a:r>
            <a:r>
              <a:rPr lang="en-US" dirty="0" err="1"/>
              <a:t>zeiden</a:t>
            </a:r>
            <a:r>
              <a:rPr lang="en-US" dirty="0"/>
              <a:t> </a:t>
            </a:r>
            <a:r>
              <a:rPr lang="en-US" dirty="0" err="1"/>
              <a:t>zowel</a:t>
            </a:r>
            <a:r>
              <a:rPr lang="en-US" dirty="0"/>
              <a:t> Tate </a:t>
            </a:r>
            <a:r>
              <a:rPr lang="en-US" dirty="0" err="1"/>
              <a:t>als</a:t>
            </a:r>
            <a:r>
              <a:rPr lang="en-US" dirty="0"/>
              <a:t> de vrouw </a:t>
            </a:r>
            <a:r>
              <a:rPr lang="en-US" dirty="0" err="1"/>
              <a:t>dat</a:t>
            </a:r>
            <a:r>
              <a:rPr lang="en-US" dirty="0"/>
              <a:t> het </a:t>
            </a:r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ging</a:t>
            </a:r>
            <a:r>
              <a:rPr lang="en-US" dirty="0"/>
              <a:t> om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seksueel</a:t>
            </a:r>
            <a:r>
              <a:rPr lang="en-US" dirty="0"/>
              <a:t> </a:t>
            </a:r>
            <a:r>
              <a:rPr lang="en-US" dirty="0" err="1"/>
              <a:t>spel</a:t>
            </a:r>
            <a:r>
              <a:rPr lang="en-US" dirty="0"/>
              <a:t>, </a:t>
            </a:r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wordt</a:t>
            </a:r>
            <a:r>
              <a:rPr lang="en-US" dirty="0"/>
              <a:t> </a:t>
            </a:r>
            <a:r>
              <a:rPr lang="en-US" dirty="0" err="1"/>
              <a:t>wel</a:t>
            </a:r>
            <a:r>
              <a:rPr lang="en-US" dirty="0"/>
              <a:t> </a:t>
            </a:r>
            <a:r>
              <a:rPr lang="en-US" dirty="0" err="1"/>
              <a:t>aan</a:t>
            </a:r>
            <a:r>
              <a:rPr lang="en-US" dirty="0"/>
              <a:t> </a:t>
            </a:r>
            <a:r>
              <a:rPr lang="en-US" dirty="0" err="1"/>
              <a:t>getwijfeld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Verkrachting</a:t>
            </a:r>
            <a:r>
              <a:rPr lang="en-US" dirty="0"/>
              <a:t> was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andere</a:t>
            </a:r>
            <a:r>
              <a:rPr lang="en-US" dirty="0"/>
              <a:t> </a:t>
            </a:r>
            <a:r>
              <a:rPr lang="en-US" dirty="0" err="1"/>
              <a:t>situatie</a:t>
            </a:r>
            <a:r>
              <a:rPr lang="en-US" dirty="0"/>
              <a:t>, </a:t>
            </a:r>
            <a:r>
              <a:rPr lang="en-US" dirty="0" err="1"/>
              <a:t>uiteindelijk</a:t>
            </a:r>
            <a:r>
              <a:rPr lang="en-US" dirty="0"/>
              <a:t> </a:t>
            </a:r>
            <a:r>
              <a:rPr lang="en-US" dirty="0" err="1"/>
              <a:t>heeft</a:t>
            </a:r>
            <a:r>
              <a:rPr lang="en-US" dirty="0"/>
              <a:t>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onderzoek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tot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aanklacht</a:t>
            </a:r>
            <a:r>
              <a:rPr lang="en-US" dirty="0"/>
              <a:t> </a:t>
            </a:r>
            <a:r>
              <a:rPr lang="en-US" dirty="0" err="1"/>
              <a:t>geleid</a:t>
            </a:r>
            <a:r>
              <a:rPr lang="en-US" dirty="0"/>
              <a:t>. </a:t>
            </a: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A1D3EFD-089B-FD62-3C2B-7DD9AA490C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473EB1-F436-4E48-8F96-2A0B31535886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36343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81A9DE-63D1-B726-8103-B5A4D4F683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0D69F778-4D1F-1293-42B4-C31BD1A41F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1EC4D345-7FA6-2FE1-606C-1C9BEBEA4B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Vanwege</a:t>
            </a:r>
            <a:r>
              <a:rPr lang="en-US" dirty="0"/>
              <a:t> </a:t>
            </a:r>
            <a:r>
              <a:rPr lang="en-US" dirty="0" err="1"/>
              <a:t>aanklachten</a:t>
            </a:r>
            <a:r>
              <a:rPr lang="en-US" dirty="0"/>
              <a:t> en </a:t>
            </a:r>
            <a:r>
              <a:rPr lang="en-US" dirty="0" err="1"/>
              <a:t>onderzoek</a:t>
            </a:r>
            <a:r>
              <a:rPr lang="en-US" dirty="0"/>
              <a:t> VK is Andrew Tate </a:t>
            </a:r>
            <a:r>
              <a:rPr lang="en-US" dirty="0" err="1"/>
              <a:t>naar</a:t>
            </a:r>
            <a:r>
              <a:rPr lang="en-US" dirty="0"/>
              <a:t> Oost-Europa </a:t>
            </a:r>
            <a:r>
              <a:rPr lang="en-US" dirty="0" err="1"/>
              <a:t>gegaan</a:t>
            </a:r>
            <a:r>
              <a:rPr lang="en-US" dirty="0"/>
              <a:t>. </a:t>
            </a:r>
            <a:r>
              <a:rPr lang="en-US" dirty="0" err="1"/>
              <a:t>Hij</a:t>
            </a:r>
            <a:r>
              <a:rPr lang="en-US" dirty="0"/>
              <a:t> </a:t>
            </a:r>
            <a:r>
              <a:rPr lang="en-US" dirty="0" err="1"/>
              <a:t>heeft</a:t>
            </a:r>
            <a:r>
              <a:rPr lang="en-US" dirty="0"/>
              <a:t> </a:t>
            </a:r>
            <a:r>
              <a:rPr lang="en-US" dirty="0" err="1"/>
              <a:t>zelf</a:t>
            </a:r>
            <a:r>
              <a:rPr lang="en-US" dirty="0"/>
              <a:t> </a:t>
            </a:r>
            <a:r>
              <a:rPr lang="en-US" dirty="0" err="1"/>
              <a:t>aangegeven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hij</a:t>
            </a:r>
            <a:r>
              <a:rPr lang="en-US" dirty="0"/>
              <a:t> in Oost-Europa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/>
              <a:t>vrijheid</a:t>
            </a:r>
            <a:r>
              <a:rPr lang="en-US" dirty="0"/>
              <a:t> </a:t>
            </a:r>
            <a:r>
              <a:rPr lang="en-US" dirty="0" err="1"/>
              <a:t>ervaart</a:t>
            </a:r>
            <a:r>
              <a:rPr lang="en-US" dirty="0"/>
              <a:t> om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werkzaamheden</a:t>
            </a:r>
            <a:r>
              <a:rPr lang="en-US" dirty="0"/>
              <a:t> te </a:t>
            </a:r>
            <a:r>
              <a:rPr lang="en-US" dirty="0" err="1"/>
              <a:t>doen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nl-NL" dirty="0"/>
              <a:t>In zijn tijd in Oost-Europa meer bekendheid op </a:t>
            </a:r>
            <a:r>
              <a:rPr lang="nl-NL" dirty="0" err="1"/>
              <a:t>social</a:t>
            </a:r>
            <a:r>
              <a:rPr lang="nl-NL" dirty="0"/>
              <a:t> media gekregen via zijn eigen kanalen en podcasts waar hij in verscheen.</a:t>
            </a:r>
          </a:p>
          <a:p>
            <a:r>
              <a:rPr lang="nl-NL" dirty="0"/>
              <a:t>Droeg zijn rijke levensstijl heel erg uit en deed opvallende uitspraken over de samenleving, de verhouding tussen mannen en vrouwen, positie van mannen, depressie, geld, succes, etc.</a:t>
            </a:r>
          </a:p>
          <a:p>
            <a:endParaRPr lang="nl-NL" dirty="0"/>
          </a:p>
          <a:p>
            <a:r>
              <a:rPr lang="nl-NL" dirty="0"/>
              <a:t>Zijn uitspraken werden veelal als kwalijk gezien en de term ‘Tatespeech’ werd gebruikt (Tate en </a:t>
            </a:r>
            <a:r>
              <a:rPr lang="nl-NL" dirty="0" err="1"/>
              <a:t>Hatespeech</a:t>
            </a:r>
            <a:r>
              <a:rPr lang="nl-NL" dirty="0"/>
              <a:t>)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A170925-DF56-AAFD-1A64-9A6DE806A4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473EB1-F436-4E48-8F96-2A0B31535886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43608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8F8315-6BC0-78B5-0AD8-C3C8B7C63F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70768994-5C33-EDE4-1F81-B78028D807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7A4A9960-A70F-5819-2E61-500BF754A6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2022 </a:t>
            </a:r>
            <a:r>
              <a:rPr lang="en-US" dirty="0" err="1"/>
              <a:t>opgepakt</a:t>
            </a:r>
            <a:r>
              <a:rPr lang="en-US" dirty="0"/>
              <a:t> in </a:t>
            </a:r>
            <a:r>
              <a:rPr lang="en-US" dirty="0" err="1"/>
              <a:t>Roemenië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inval</a:t>
            </a:r>
            <a:r>
              <a:rPr lang="en-US" dirty="0"/>
              <a:t> in het </a:t>
            </a:r>
            <a:r>
              <a:rPr lang="en-US" dirty="0" err="1"/>
              <a:t>webcambedrijf</a:t>
            </a:r>
            <a:r>
              <a:rPr lang="en-US" dirty="0"/>
              <a:t> van Tate. Twee </a:t>
            </a:r>
            <a:r>
              <a:rPr lang="en-US" dirty="0" err="1"/>
              <a:t>vrouwen</a:t>
            </a:r>
            <a:r>
              <a:rPr lang="en-US" dirty="0"/>
              <a:t> </a:t>
            </a:r>
            <a:r>
              <a:rPr lang="en-US" dirty="0" err="1"/>
              <a:t>gaven</a:t>
            </a:r>
            <a:r>
              <a:rPr lang="en-US" dirty="0"/>
              <a:t> </a:t>
            </a:r>
            <a:r>
              <a:rPr lang="en-US" dirty="0" err="1"/>
              <a:t>aan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ze </a:t>
            </a:r>
            <a:r>
              <a:rPr lang="en-US" dirty="0" err="1"/>
              <a:t>tegen</a:t>
            </a:r>
            <a:r>
              <a:rPr lang="en-US" dirty="0"/>
              <a:t> </a:t>
            </a:r>
            <a:r>
              <a:rPr lang="en-US" dirty="0" err="1"/>
              <a:t>hun</a:t>
            </a:r>
            <a:r>
              <a:rPr lang="en-US" dirty="0"/>
              <a:t> </a:t>
            </a:r>
            <a:r>
              <a:rPr lang="en-US" dirty="0" err="1"/>
              <a:t>wil</a:t>
            </a:r>
            <a:r>
              <a:rPr lang="en-US" dirty="0"/>
              <a:t> </a:t>
            </a:r>
            <a:r>
              <a:rPr lang="en-US" dirty="0" err="1"/>
              <a:t>daar</a:t>
            </a:r>
            <a:r>
              <a:rPr lang="en-US" dirty="0"/>
              <a:t> </a:t>
            </a:r>
            <a:r>
              <a:rPr lang="en-US" dirty="0" err="1"/>
              <a:t>tegen</a:t>
            </a:r>
            <a:r>
              <a:rPr lang="en-US" dirty="0"/>
              <a:t> </a:t>
            </a:r>
            <a:r>
              <a:rPr lang="en-US" dirty="0" err="1"/>
              <a:t>hun</a:t>
            </a:r>
            <a:r>
              <a:rPr lang="en-US" dirty="0"/>
              <a:t> </a:t>
            </a:r>
            <a:r>
              <a:rPr lang="en-US" dirty="0" err="1"/>
              <a:t>wil</a:t>
            </a:r>
            <a:r>
              <a:rPr lang="en-US" dirty="0"/>
              <a:t> </a:t>
            </a:r>
            <a:r>
              <a:rPr lang="en-US" dirty="0" err="1"/>
              <a:t>vastgehouden</a:t>
            </a:r>
            <a:r>
              <a:rPr lang="en-US" dirty="0"/>
              <a:t> </a:t>
            </a:r>
            <a:r>
              <a:rPr lang="en-US" dirty="0" err="1"/>
              <a:t>werden</a:t>
            </a: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BB830A0-4B80-BC04-787E-DBD021E3D4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473EB1-F436-4E48-8F96-2A0B31535886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86457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3AB156-9493-FBF5-F696-263A7A4647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7ECB3050-3E11-3AAB-F778-2634A91F46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BDD4BE69-FEC4-642E-0908-2C1E27B4E9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4F2025D-D671-CA29-0DFB-70656B3008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473EB1-F436-4E48-8F96-2A0B31535886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156941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8F19AD-4EAC-6718-1FCD-AA52B233FE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1018E678-F7D7-2878-8AA6-CDCF5CE8A0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198F3CC9-80F4-9846-AC52-6A23282410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E25CE1F-EEFB-657B-81CF-912F29032B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473EB1-F436-4E48-8F96-2A0B31535886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646309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473EB1-F436-4E48-8F96-2A0B31535886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704742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202873-E1D5-F090-5732-B3F702CFC0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BE48C160-77AB-7222-D427-C34F712910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E3F039DF-5395-B3B0-6C51-F838115381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Margaret Keane: https://www.avrotros.nl/archive/margaret-keane-stond-altijd-in-de-schaduw-van-haar-man~un2xs2kt/</a:t>
            </a:r>
          </a:p>
          <a:p>
            <a:r>
              <a:rPr lang="en-US" dirty="0"/>
              <a:t>Lise Meitner (Wikipedia te </a:t>
            </a:r>
            <a:r>
              <a:rPr lang="en-US" dirty="0" err="1"/>
              <a:t>uitgebreid</a:t>
            </a:r>
            <a:r>
              <a:rPr lang="en-US" dirty="0"/>
              <a:t>): https://www.kijkmagazine.nl/artikel/lise-meitner-won-nooit-de-nobelprijs-haar-collega-wel/</a:t>
            </a:r>
          </a:p>
          <a:p>
            <a:r>
              <a:rPr lang="en-US" dirty="0"/>
              <a:t>Mindy Howard: https://www.mindyhoward.nl/?utm_source=google&amp;utm_medium=cpc&amp;utm_campaign=NL%20-%20Speaker%20Websites%20-%20Exact&amp;utm_term=mindy%20howard&amp;gad_source=1&amp;gclid=CjwKCAjw--K_BhB5EiwAuwYoyggq27n2w070ev-4kHYrmA7jZ4jU60WrDF0qE_AEmIXxPdcjvdiqWRoCWK4QAvD_BwE#tve-jump-19469a86a3d of https://www.rtl.nl/nieuws/editienl/artikel/5455904/vrouwen-ruimtereis-astronaut-lichaam-immunsysteem</a:t>
            </a:r>
          </a:p>
          <a:p>
            <a:r>
              <a:rPr lang="en-US" dirty="0"/>
              <a:t>Hypatia: https://www.f-site.nu/Hypatia of https://rosavzw.be/nl/themas/rolmodellen/wetenschap-techniek/hypatia-van-alexandri%C3%AB</a:t>
            </a:r>
          </a:p>
          <a:p>
            <a:r>
              <a:rPr lang="en-US" dirty="0" err="1"/>
              <a:t>Koningin</a:t>
            </a:r>
            <a:r>
              <a:rPr lang="en-US" dirty="0"/>
              <a:t> Elizabeth I: https://blauwbloed.eo.nl/royaltynieuws/elizabeth-I</a:t>
            </a:r>
          </a:p>
          <a:p>
            <a:r>
              <a:rPr lang="en-US" dirty="0"/>
              <a:t>Claudette Colvin: https://historiek.net/de-vijftienjarige-claudette-colvin-weigerde-haar-plaats-in-de-bus-af-te-staan/156943/</a:t>
            </a:r>
          </a:p>
          <a:p>
            <a:r>
              <a:rPr lang="en-US" dirty="0"/>
              <a:t>Eleonora van </a:t>
            </a:r>
            <a:r>
              <a:rPr lang="en-US" dirty="0" err="1"/>
              <a:t>Aquitanië</a:t>
            </a:r>
            <a:r>
              <a:rPr lang="en-US" dirty="0"/>
              <a:t>: https://wikikids.nl/Eleonora_van_Aquitani%C3%AB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ADAAA12-EB8A-A4F3-618A-2495CFB4B8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473EB1-F436-4E48-8F96-2A0B31535886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75736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het opmaakprofiel van de modelondertitel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C79B7-FD2B-4BCE-8A5E-775C98F35236}" type="datetimeFigureOut">
              <a:rPr lang="nl-NL" smtClean="0"/>
              <a:pPr/>
              <a:t>19-5-2025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AE123-6835-4BD0-A1CE-C7AD37B3029B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C79B7-FD2B-4BCE-8A5E-775C98F35236}" type="datetimeFigureOut">
              <a:rPr lang="nl-NL" smtClean="0"/>
              <a:pPr/>
              <a:t>19-5-2025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AE123-6835-4BD0-A1CE-C7AD37B3029B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C79B7-FD2B-4BCE-8A5E-775C98F35236}" type="datetimeFigureOut">
              <a:rPr lang="nl-NL" smtClean="0"/>
              <a:pPr/>
              <a:t>19-5-2025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AE123-6835-4BD0-A1CE-C7AD37B3029B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C79B7-FD2B-4BCE-8A5E-775C98F35236}" type="datetimeFigureOut">
              <a:rPr lang="nl-NL" smtClean="0"/>
              <a:pPr/>
              <a:t>19-5-2025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AE123-6835-4BD0-A1CE-C7AD37B3029B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C79B7-FD2B-4BCE-8A5E-775C98F35236}" type="datetimeFigureOut">
              <a:rPr lang="nl-NL" smtClean="0"/>
              <a:pPr/>
              <a:t>19-5-2025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AE123-6835-4BD0-A1CE-C7AD37B3029B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C79B7-FD2B-4BCE-8A5E-775C98F35236}" type="datetimeFigureOut">
              <a:rPr lang="nl-NL" smtClean="0"/>
              <a:pPr/>
              <a:t>19-5-2025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AE123-6835-4BD0-A1CE-C7AD37B3029B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C79B7-FD2B-4BCE-8A5E-775C98F35236}" type="datetimeFigureOut">
              <a:rPr lang="nl-NL" smtClean="0"/>
              <a:pPr/>
              <a:t>19-5-2025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AE123-6835-4BD0-A1CE-C7AD37B3029B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C79B7-FD2B-4BCE-8A5E-775C98F35236}" type="datetimeFigureOut">
              <a:rPr lang="nl-NL" smtClean="0"/>
              <a:pPr/>
              <a:t>19-5-2025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AE123-6835-4BD0-A1CE-C7AD37B3029B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C79B7-FD2B-4BCE-8A5E-775C98F35236}" type="datetimeFigureOut">
              <a:rPr lang="nl-NL" smtClean="0"/>
              <a:pPr/>
              <a:t>19-5-2025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AE123-6835-4BD0-A1CE-C7AD37B3029B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C79B7-FD2B-4BCE-8A5E-775C98F35236}" type="datetimeFigureOut">
              <a:rPr lang="nl-NL" smtClean="0"/>
              <a:pPr/>
              <a:t>19-5-2025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AE123-6835-4BD0-A1CE-C7AD37B3029B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C79B7-FD2B-4BCE-8A5E-775C98F35236}" type="datetimeFigureOut">
              <a:rPr lang="nl-NL" smtClean="0"/>
              <a:pPr/>
              <a:t>19-5-2025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AE123-6835-4BD0-A1CE-C7AD37B3029B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C79B7-FD2B-4BCE-8A5E-775C98F35236}" type="datetimeFigureOut">
              <a:rPr lang="nl-NL" smtClean="0"/>
              <a:pPr/>
              <a:t>19-5-2025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0AE123-6835-4BD0-A1CE-C7AD37B3029B}" type="slidenum">
              <a:rPr lang="nl-NL" smtClean="0"/>
              <a:pPr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727915-507E-253E-9844-AAAE2BF3F3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CED57A55-0353-F0FB-0DEF-8B304B4D7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472" y="3068960"/>
            <a:ext cx="9813776" cy="1143000"/>
          </a:xfrm>
        </p:spPr>
        <p:txBody>
          <a:bodyPr>
            <a:normAutofit/>
          </a:bodyPr>
          <a:lstStyle/>
          <a:p>
            <a:r>
              <a:rPr lang="nl-NL" sz="6000" dirty="0">
                <a:solidFill>
                  <a:schemeClr val="accent2"/>
                </a:solidFill>
              </a:rPr>
              <a:t>Top G</a:t>
            </a:r>
            <a:endParaRPr lang="nl-NL" sz="6000" dirty="0"/>
          </a:p>
        </p:txBody>
      </p:sp>
    </p:spTree>
    <p:extLst>
      <p:ext uri="{BB962C8B-B14F-4D97-AF65-F5344CB8AC3E}">
        <p14:creationId xmlns:p14="http://schemas.microsoft.com/office/powerpoint/2010/main" val="42627066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9EB281-4BA1-442B-615A-71E1125FDF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8958AE5-A1B0-2A67-DB0C-491A321A70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9336" y="980728"/>
            <a:ext cx="6192688" cy="5688631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nl-NL" dirty="0"/>
              <a:t>Onderzoek naar:</a:t>
            </a:r>
          </a:p>
          <a:p>
            <a:pPr lvl="1">
              <a:lnSpc>
                <a:spcPct val="90000"/>
              </a:lnSpc>
            </a:pPr>
            <a:r>
              <a:rPr lang="nl-NL" sz="2000" i="1" dirty="0" err="1"/>
              <a:t>Mariam</a:t>
            </a:r>
            <a:r>
              <a:rPr lang="nl-NL" sz="2000" i="1" dirty="0"/>
              <a:t> al </a:t>
            </a:r>
            <a:r>
              <a:rPr lang="nl-NL" sz="2000" i="1" dirty="0" err="1"/>
              <a:t>Astrulabi</a:t>
            </a:r>
            <a:r>
              <a:rPr lang="nl-NL" sz="2000" i="1" dirty="0"/>
              <a:t> </a:t>
            </a:r>
            <a:r>
              <a:rPr lang="nl-NL" sz="2000" dirty="0"/>
              <a:t>(Middeleeuwen / wetenschap)</a:t>
            </a:r>
          </a:p>
          <a:p>
            <a:pPr lvl="1">
              <a:lnSpc>
                <a:spcPct val="90000"/>
              </a:lnSpc>
            </a:pPr>
            <a:r>
              <a:rPr lang="nl-NL" sz="2000" dirty="0" err="1"/>
              <a:t>Sabiha</a:t>
            </a:r>
            <a:r>
              <a:rPr lang="nl-NL" sz="2000" dirty="0"/>
              <a:t> </a:t>
            </a:r>
            <a:r>
              <a:rPr lang="nl-NL" sz="2000" dirty="0" err="1"/>
              <a:t>Gökçen</a:t>
            </a:r>
            <a:r>
              <a:rPr lang="nl-NL" sz="2000" dirty="0"/>
              <a:t> (Oorlog / piloot)</a:t>
            </a:r>
          </a:p>
          <a:p>
            <a:pPr lvl="1">
              <a:lnSpc>
                <a:spcPct val="90000"/>
              </a:lnSpc>
            </a:pPr>
            <a:r>
              <a:rPr lang="nl-NL" sz="2000" dirty="0"/>
              <a:t>Margaret Staal-Kropholler (Architectuur)</a:t>
            </a:r>
          </a:p>
          <a:p>
            <a:pPr lvl="1">
              <a:lnSpc>
                <a:spcPct val="90000"/>
              </a:lnSpc>
            </a:pPr>
            <a:r>
              <a:rPr lang="nl-NL" sz="2000" dirty="0"/>
              <a:t>Hannie Schaft (WO2 verzet)</a:t>
            </a:r>
          </a:p>
          <a:p>
            <a:pPr lvl="1">
              <a:lnSpc>
                <a:spcPct val="90000"/>
              </a:lnSpc>
            </a:pPr>
            <a:r>
              <a:rPr lang="nl-NL" sz="2000" dirty="0"/>
              <a:t>Rosalind Franklin (wetenschap / DNA)</a:t>
            </a:r>
          </a:p>
          <a:p>
            <a:pPr lvl="1">
              <a:lnSpc>
                <a:spcPct val="90000"/>
              </a:lnSpc>
            </a:pPr>
            <a:r>
              <a:rPr lang="nl-NL" sz="2000" i="1" dirty="0"/>
              <a:t>Margaret </a:t>
            </a:r>
            <a:r>
              <a:rPr lang="nl-NL" sz="2000" i="1" dirty="0" err="1"/>
              <a:t>Keane</a:t>
            </a:r>
            <a:r>
              <a:rPr lang="nl-NL" sz="2000" i="1" dirty="0"/>
              <a:t> </a:t>
            </a:r>
            <a:r>
              <a:rPr lang="nl-NL" sz="2000" dirty="0"/>
              <a:t>(kunstenares)</a:t>
            </a:r>
          </a:p>
          <a:p>
            <a:pPr lvl="1">
              <a:lnSpc>
                <a:spcPct val="90000"/>
              </a:lnSpc>
            </a:pPr>
            <a:r>
              <a:rPr lang="nl-NL" sz="2000" dirty="0"/>
              <a:t>Lise </a:t>
            </a:r>
            <a:r>
              <a:rPr lang="nl-NL" sz="2000" dirty="0" err="1"/>
              <a:t>Meitner</a:t>
            </a:r>
            <a:r>
              <a:rPr lang="nl-NL" sz="2000" dirty="0"/>
              <a:t> (wetenschap / natuurkunde)</a:t>
            </a:r>
          </a:p>
          <a:p>
            <a:pPr lvl="1">
              <a:lnSpc>
                <a:spcPct val="90000"/>
              </a:lnSpc>
            </a:pPr>
            <a:r>
              <a:rPr lang="nl-NL" sz="2000" dirty="0" err="1"/>
              <a:t>Trota</a:t>
            </a:r>
            <a:r>
              <a:rPr lang="nl-NL" sz="2000" dirty="0"/>
              <a:t> van Salerno (Middeleeuwen / geneeskunde)</a:t>
            </a:r>
          </a:p>
          <a:p>
            <a:pPr lvl="1">
              <a:lnSpc>
                <a:spcPct val="90000"/>
              </a:lnSpc>
            </a:pPr>
            <a:r>
              <a:rPr lang="nl-NL" sz="2000" i="1" dirty="0" err="1"/>
              <a:t>Mindy</a:t>
            </a:r>
            <a:r>
              <a:rPr lang="nl-NL" sz="2000" i="1" dirty="0"/>
              <a:t> </a:t>
            </a:r>
            <a:r>
              <a:rPr lang="nl-NL" sz="2000" i="1" dirty="0" err="1"/>
              <a:t>Howard</a:t>
            </a:r>
            <a:r>
              <a:rPr lang="nl-NL" sz="2000" i="1" dirty="0"/>
              <a:t> </a:t>
            </a:r>
            <a:r>
              <a:rPr lang="nl-NL" sz="2000" dirty="0"/>
              <a:t>(Wetenschap / ruimtevaart)</a:t>
            </a:r>
          </a:p>
          <a:p>
            <a:pPr lvl="1">
              <a:lnSpc>
                <a:spcPct val="90000"/>
              </a:lnSpc>
            </a:pPr>
            <a:r>
              <a:rPr lang="nl-NL" sz="2000" i="1" dirty="0" err="1"/>
              <a:t>Hypatia</a:t>
            </a:r>
            <a:r>
              <a:rPr lang="nl-NL" sz="2000" dirty="0"/>
              <a:t> (Oude Grieken / wiskunde)</a:t>
            </a:r>
          </a:p>
          <a:p>
            <a:pPr lvl="1">
              <a:lnSpc>
                <a:spcPct val="90000"/>
              </a:lnSpc>
            </a:pPr>
            <a:r>
              <a:rPr lang="nl-NL" sz="2000" i="1" dirty="0"/>
              <a:t>Koningin Elizabeth I </a:t>
            </a:r>
            <a:r>
              <a:rPr lang="nl-NL" sz="2000" dirty="0"/>
              <a:t>(koningshuis / politiek)</a:t>
            </a:r>
          </a:p>
          <a:p>
            <a:pPr lvl="1">
              <a:lnSpc>
                <a:spcPct val="90000"/>
              </a:lnSpc>
            </a:pPr>
            <a:r>
              <a:rPr lang="nl-NL" sz="2000" dirty="0"/>
              <a:t>Miep </a:t>
            </a:r>
            <a:r>
              <a:rPr lang="nl-NL" sz="2000" dirty="0" err="1"/>
              <a:t>Gies</a:t>
            </a:r>
            <a:r>
              <a:rPr lang="nl-NL" sz="2000" dirty="0"/>
              <a:t> (Verzet / WO2)</a:t>
            </a:r>
          </a:p>
          <a:p>
            <a:pPr lvl="1">
              <a:lnSpc>
                <a:spcPct val="90000"/>
              </a:lnSpc>
            </a:pPr>
            <a:r>
              <a:rPr lang="nl-NL" sz="2000" dirty="0" err="1"/>
              <a:t>Shirin</a:t>
            </a:r>
            <a:r>
              <a:rPr lang="nl-NL" sz="2000" dirty="0"/>
              <a:t> </a:t>
            </a:r>
            <a:r>
              <a:rPr lang="nl-NL" sz="2000" dirty="0" err="1"/>
              <a:t>Ebadi</a:t>
            </a:r>
            <a:r>
              <a:rPr lang="nl-NL" sz="2000" dirty="0"/>
              <a:t> (Iran / Rechter)</a:t>
            </a:r>
          </a:p>
          <a:p>
            <a:pPr lvl="1">
              <a:lnSpc>
                <a:spcPct val="90000"/>
              </a:lnSpc>
            </a:pPr>
            <a:r>
              <a:rPr lang="nl-NL" sz="2000" dirty="0" err="1"/>
              <a:t>Aung</a:t>
            </a:r>
            <a:r>
              <a:rPr lang="nl-NL" sz="2000" dirty="0"/>
              <a:t> Sang </a:t>
            </a:r>
            <a:r>
              <a:rPr lang="nl-NL" sz="2000" dirty="0" err="1"/>
              <a:t>Suu</a:t>
            </a:r>
            <a:r>
              <a:rPr lang="nl-NL" sz="2000" dirty="0"/>
              <a:t> </a:t>
            </a:r>
            <a:r>
              <a:rPr lang="nl-NL" sz="2000" dirty="0" err="1"/>
              <a:t>Kyi</a:t>
            </a:r>
            <a:r>
              <a:rPr lang="nl-NL" sz="2000" dirty="0"/>
              <a:t> (Politiek / Azië)</a:t>
            </a:r>
          </a:p>
          <a:p>
            <a:pPr lvl="1">
              <a:lnSpc>
                <a:spcPct val="90000"/>
              </a:lnSpc>
            </a:pPr>
            <a:endParaRPr lang="nl-NL" sz="2000" dirty="0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4FDC0135-D84A-8C6F-BF24-BD8E88F3EFCE}"/>
              </a:ext>
            </a:extLst>
          </p:cNvPr>
          <p:cNvSpPr txBox="1">
            <a:spLocks/>
          </p:cNvSpPr>
          <p:nvPr/>
        </p:nvSpPr>
        <p:spPr>
          <a:xfrm>
            <a:off x="407368" y="0"/>
            <a:ext cx="981377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dirty="0">
                <a:solidFill>
                  <a:schemeClr val="accent2"/>
                </a:solidFill>
              </a:rPr>
              <a:t>Klopt het wat Tate zegt?</a:t>
            </a:r>
            <a:endParaRPr lang="nl-NL" dirty="0"/>
          </a:p>
        </p:txBody>
      </p:sp>
      <p:sp>
        <p:nvSpPr>
          <p:cNvPr id="2" name="Tijdelijke aanduiding voor inhoud 2">
            <a:extLst>
              <a:ext uri="{FF2B5EF4-FFF2-40B4-BE49-F238E27FC236}">
                <a16:creationId xmlns:a16="http://schemas.microsoft.com/office/drawing/2014/main" id="{E930B53B-1FA6-6608-B226-A35A0B57A75F}"/>
              </a:ext>
            </a:extLst>
          </p:cNvPr>
          <p:cNvSpPr txBox="1">
            <a:spLocks/>
          </p:cNvSpPr>
          <p:nvPr/>
        </p:nvSpPr>
        <p:spPr>
          <a:xfrm>
            <a:off x="6096000" y="188641"/>
            <a:ext cx="5902984" cy="55446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90000"/>
              </a:lnSpc>
            </a:pPr>
            <a:r>
              <a:rPr lang="nl-NL" sz="2000" dirty="0"/>
              <a:t>Maria Montessori </a:t>
            </a:r>
            <a:r>
              <a:rPr lang="nl-NL" sz="2000"/>
              <a:t>(Onderwijs)</a:t>
            </a:r>
            <a:endParaRPr lang="nl-NL" sz="2000" dirty="0"/>
          </a:p>
          <a:p>
            <a:pPr lvl="1">
              <a:lnSpc>
                <a:spcPct val="90000"/>
              </a:lnSpc>
            </a:pPr>
            <a:r>
              <a:rPr lang="nl-NL" sz="2000" dirty="0"/>
              <a:t>Rosie </a:t>
            </a:r>
            <a:r>
              <a:rPr lang="nl-NL" sz="2000" dirty="0" err="1"/>
              <a:t>the</a:t>
            </a:r>
            <a:r>
              <a:rPr lang="nl-NL" sz="2000" dirty="0"/>
              <a:t> Riveteer (WOII / Oorlogsindustrie)</a:t>
            </a:r>
          </a:p>
          <a:p>
            <a:pPr lvl="1">
              <a:lnSpc>
                <a:spcPct val="90000"/>
              </a:lnSpc>
            </a:pPr>
            <a:r>
              <a:rPr lang="nl-NL" sz="2000" dirty="0"/>
              <a:t>Truus en Freddie Oversteegen (WO2 verzet)</a:t>
            </a:r>
          </a:p>
          <a:p>
            <a:pPr lvl="1">
              <a:lnSpc>
                <a:spcPct val="90000"/>
              </a:lnSpc>
            </a:pPr>
            <a:r>
              <a:rPr lang="nl-NL" sz="2000" i="1" dirty="0"/>
              <a:t>Claudette </a:t>
            </a:r>
            <a:r>
              <a:rPr lang="nl-NL" sz="2000" i="1" dirty="0" err="1"/>
              <a:t>Colvin</a:t>
            </a:r>
            <a:r>
              <a:rPr lang="nl-NL" sz="2000" i="1" dirty="0"/>
              <a:t> </a:t>
            </a:r>
            <a:r>
              <a:rPr lang="nl-NL" sz="2000" dirty="0"/>
              <a:t>(burgerrechten)</a:t>
            </a:r>
          </a:p>
          <a:p>
            <a:pPr lvl="1">
              <a:lnSpc>
                <a:spcPct val="90000"/>
              </a:lnSpc>
            </a:pPr>
            <a:r>
              <a:rPr lang="nl-NL" sz="2000" dirty="0"/>
              <a:t>Frida </a:t>
            </a:r>
            <a:r>
              <a:rPr lang="nl-NL" sz="2000" dirty="0" err="1"/>
              <a:t>Kahlo</a:t>
            </a:r>
            <a:r>
              <a:rPr lang="nl-NL" sz="2000" dirty="0"/>
              <a:t> (kunst)</a:t>
            </a:r>
          </a:p>
          <a:p>
            <a:pPr lvl="1">
              <a:lnSpc>
                <a:spcPct val="90000"/>
              </a:lnSpc>
            </a:pPr>
            <a:r>
              <a:rPr lang="nl-NL" sz="2000" dirty="0" err="1"/>
              <a:t>Kathrine</a:t>
            </a:r>
            <a:r>
              <a:rPr lang="nl-NL" sz="2000" dirty="0"/>
              <a:t> </a:t>
            </a:r>
            <a:r>
              <a:rPr lang="nl-NL" sz="2000" dirty="0" err="1"/>
              <a:t>Switzer</a:t>
            </a:r>
            <a:r>
              <a:rPr lang="nl-NL" sz="2000" dirty="0"/>
              <a:t> (sport / marathon)</a:t>
            </a:r>
          </a:p>
          <a:p>
            <a:pPr lvl="1">
              <a:lnSpc>
                <a:spcPct val="90000"/>
              </a:lnSpc>
            </a:pPr>
            <a:r>
              <a:rPr lang="nl-NL" sz="2000" dirty="0"/>
              <a:t>Fanny </a:t>
            </a:r>
            <a:r>
              <a:rPr lang="nl-NL" sz="2000" dirty="0" err="1"/>
              <a:t>Blankers</a:t>
            </a:r>
            <a:r>
              <a:rPr lang="nl-NL" sz="2000" dirty="0"/>
              <a:t> Koen (Sport / atletiek)</a:t>
            </a:r>
          </a:p>
          <a:p>
            <a:pPr lvl="1">
              <a:lnSpc>
                <a:spcPct val="90000"/>
              </a:lnSpc>
            </a:pPr>
            <a:r>
              <a:rPr lang="nl-NL" sz="2000" dirty="0"/>
              <a:t>Marie Curie (Wetenschap / chemie)</a:t>
            </a:r>
          </a:p>
          <a:p>
            <a:pPr lvl="1">
              <a:lnSpc>
                <a:spcPct val="90000"/>
              </a:lnSpc>
            </a:pPr>
            <a:r>
              <a:rPr lang="nl-NL" sz="2000" dirty="0"/>
              <a:t>Sophie Scholl (WO2 verzet)</a:t>
            </a:r>
          </a:p>
          <a:p>
            <a:pPr lvl="1">
              <a:lnSpc>
                <a:spcPct val="90000"/>
              </a:lnSpc>
            </a:pPr>
            <a:r>
              <a:rPr lang="nl-NL" sz="2000" dirty="0"/>
              <a:t>Annie van Velzen (Nijmegen / WO2)</a:t>
            </a:r>
          </a:p>
          <a:p>
            <a:pPr lvl="1">
              <a:lnSpc>
                <a:spcPct val="90000"/>
              </a:lnSpc>
            </a:pPr>
            <a:r>
              <a:rPr lang="nl-NL" sz="2000" dirty="0"/>
              <a:t>Dina </a:t>
            </a:r>
            <a:r>
              <a:rPr lang="nl-NL" sz="2000" dirty="0" err="1"/>
              <a:t>Sanson</a:t>
            </a:r>
            <a:r>
              <a:rPr lang="nl-NL" sz="2000" dirty="0"/>
              <a:t> (Politie)</a:t>
            </a:r>
          </a:p>
          <a:p>
            <a:pPr lvl="1">
              <a:lnSpc>
                <a:spcPct val="90000"/>
              </a:lnSpc>
            </a:pPr>
            <a:r>
              <a:rPr lang="nl-NL" sz="2000" i="1" dirty="0"/>
              <a:t>Eleonora van Aquitanië </a:t>
            </a:r>
            <a:r>
              <a:rPr lang="nl-NL" sz="2000" dirty="0"/>
              <a:t>(Middeleeuwen / Koningin)</a:t>
            </a:r>
          </a:p>
          <a:p>
            <a:pPr lvl="1">
              <a:lnSpc>
                <a:spcPct val="90000"/>
              </a:lnSpc>
            </a:pPr>
            <a:r>
              <a:rPr lang="nl-NL" sz="2000" dirty="0"/>
              <a:t>Tante Riek (Winterswijk / WO2 verzet)</a:t>
            </a:r>
          </a:p>
          <a:p>
            <a:pPr lvl="1">
              <a:lnSpc>
                <a:spcPct val="90000"/>
              </a:lnSpc>
            </a:pPr>
            <a:r>
              <a:rPr lang="nl-NL" sz="2000" dirty="0"/>
              <a:t>Ada </a:t>
            </a:r>
            <a:r>
              <a:rPr lang="nl-NL" sz="2000" dirty="0" err="1"/>
              <a:t>Lovelace</a:t>
            </a:r>
            <a:r>
              <a:rPr lang="nl-NL" sz="2000" dirty="0"/>
              <a:t> (Techniek / computer)</a:t>
            </a:r>
          </a:p>
          <a:p>
            <a:pPr lvl="1">
              <a:lnSpc>
                <a:spcPct val="90000"/>
              </a:lnSpc>
            </a:pPr>
            <a:r>
              <a:rPr lang="nl-NL" sz="2000" dirty="0" err="1"/>
              <a:t>Narda</a:t>
            </a:r>
            <a:r>
              <a:rPr lang="nl-NL" sz="2000" dirty="0"/>
              <a:t> van Terwisga (Apeldoorn / WO2 verzet)</a:t>
            </a:r>
          </a:p>
          <a:p>
            <a:pPr lvl="1">
              <a:lnSpc>
                <a:spcPct val="90000"/>
              </a:lnSpc>
            </a:pPr>
            <a:r>
              <a:rPr lang="nl-NL" sz="2000" dirty="0"/>
              <a:t>Francine Houben (architect)</a:t>
            </a:r>
          </a:p>
          <a:p>
            <a:pPr lvl="1">
              <a:lnSpc>
                <a:spcPct val="90000"/>
              </a:lnSpc>
            </a:pPr>
            <a:r>
              <a:rPr lang="nl-NL" sz="2000" dirty="0" err="1"/>
              <a:t>Neerja</a:t>
            </a:r>
            <a:r>
              <a:rPr lang="nl-NL" sz="2000" dirty="0"/>
              <a:t> </a:t>
            </a:r>
            <a:r>
              <a:rPr lang="nl-NL" sz="2000" dirty="0" err="1"/>
              <a:t>Bhanot</a:t>
            </a:r>
            <a:r>
              <a:rPr lang="nl-NL" sz="2000" dirty="0"/>
              <a:t> (</a:t>
            </a:r>
            <a:r>
              <a:rPr lang="nl-NL" sz="2000" dirty="0" err="1"/>
              <a:t>Stewardes</a:t>
            </a:r>
            <a:r>
              <a:rPr lang="nl-NL" sz="2000" dirty="0"/>
              <a:t> / heldin)</a:t>
            </a:r>
          </a:p>
          <a:p>
            <a:pPr lvl="1">
              <a:lnSpc>
                <a:spcPct val="90000"/>
              </a:lnSpc>
            </a:pPr>
            <a:r>
              <a:rPr lang="nl-NL" sz="2000" dirty="0"/>
              <a:t>Judith Love Cohen (wetenschap / ruimtevaart)</a:t>
            </a:r>
          </a:p>
          <a:p>
            <a:pPr lvl="1">
              <a:lnSpc>
                <a:spcPct val="90000"/>
              </a:lnSpc>
            </a:pPr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1550788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500" fill="hold"/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63352" y="908720"/>
            <a:ext cx="11521280" cy="5832648"/>
          </a:xfrm>
        </p:spPr>
        <p:txBody>
          <a:bodyPr>
            <a:normAutofit/>
          </a:bodyPr>
          <a:lstStyle/>
          <a:p>
            <a:r>
              <a:rPr lang="nl-NL" dirty="0"/>
              <a:t>We hebben gezien:</a:t>
            </a:r>
          </a:p>
          <a:p>
            <a:pPr lvl="1"/>
            <a:r>
              <a:rPr lang="nl-NL" dirty="0"/>
              <a:t>Wie Andrew Tate is</a:t>
            </a:r>
          </a:p>
          <a:p>
            <a:pPr lvl="1"/>
            <a:r>
              <a:rPr lang="nl-NL" dirty="0"/>
              <a:t>Dat sommige uitspraken die hij doet schadelijk en strafbaar zijn</a:t>
            </a:r>
          </a:p>
          <a:p>
            <a:pPr lvl="1"/>
            <a:r>
              <a:rPr lang="nl-NL" dirty="0"/>
              <a:t>Hoe hij zichzelf presenteert</a:t>
            </a:r>
          </a:p>
          <a:p>
            <a:pPr lvl="1"/>
            <a:r>
              <a:rPr lang="nl-NL" dirty="0"/>
              <a:t>Dat een gedeelte van zijn opvattingen onjuist zijn</a:t>
            </a:r>
          </a:p>
          <a:p>
            <a:pPr lvl="1"/>
            <a:endParaRPr lang="nl-NL" dirty="0"/>
          </a:p>
          <a:p>
            <a:r>
              <a:rPr lang="nl-NL" dirty="0"/>
              <a:t>Waarom reageren veel jongeren zo positief op Andrew Tate?</a:t>
            </a:r>
          </a:p>
          <a:p>
            <a:pPr lvl="1"/>
            <a:endParaRPr lang="nl-NL" dirty="0"/>
          </a:p>
          <a:p>
            <a:pPr lvl="1"/>
            <a:endParaRPr lang="nl-NL" dirty="0"/>
          </a:p>
          <a:p>
            <a:pPr lvl="2"/>
            <a:endParaRPr lang="nl-NL" dirty="0"/>
          </a:p>
          <a:p>
            <a:endParaRPr lang="nl-NL" b="1" dirty="0"/>
          </a:p>
          <a:p>
            <a:endParaRPr lang="nl-NL" dirty="0"/>
          </a:p>
        </p:txBody>
      </p:sp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407368" y="0"/>
            <a:ext cx="9813776" cy="1143000"/>
          </a:xfrm>
        </p:spPr>
        <p:txBody>
          <a:bodyPr/>
          <a:lstStyle/>
          <a:p>
            <a:pPr algn="l"/>
            <a:r>
              <a:rPr lang="en-US" dirty="0" err="1">
                <a:solidFill>
                  <a:schemeClr val="accent2"/>
                </a:solidFill>
              </a:rPr>
              <a:t>Conclusie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38012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2800" b="1" dirty="0">
                <a:solidFill>
                  <a:srgbClr val="C00000"/>
                </a:solidFill>
                <a:latin typeface="Calibri" pitchFamily="34" charset="0"/>
              </a:rPr>
              <a:t>Vrijheid en beeldgeletterdheid</a:t>
            </a:r>
            <a:br>
              <a:rPr lang="nl-NL" sz="2800" b="1" dirty="0">
                <a:solidFill>
                  <a:srgbClr val="C00000"/>
                </a:solidFill>
                <a:latin typeface="Calibri" pitchFamily="34" charset="0"/>
              </a:rPr>
            </a:br>
            <a:r>
              <a:rPr lang="nl-NL" sz="2800" b="1" dirty="0">
                <a:solidFill>
                  <a:srgbClr val="C00000"/>
                </a:solidFill>
                <a:latin typeface="Calibri" pitchFamily="34" charset="0"/>
              </a:rPr>
              <a:t>Andrew Tate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5069159"/>
          </a:xfrm>
        </p:spPr>
        <p:txBody>
          <a:bodyPr>
            <a:normAutofit fontScale="77500" lnSpcReduction="20000"/>
          </a:bodyPr>
          <a:lstStyle/>
          <a:p>
            <a:r>
              <a:rPr lang="nl-NL" b="1" dirty="0"/>
              <a:t>Inleiding 								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Wie is Andrew Tate?</a:t>
            </a:r>
          </a:p>
          <a:p>
            <a:endParaRPr lang="en-US" b="1" dirty="0"/>
          </a:p>
          <a:p>
            <a:r>
              <a:rPr lang="en-US" b="1" dirty="0"/>
              <a:t>Wat </a:t>
            </a:r>
            <a:r>
              <a:rPr lang="en-US" b="1" dirty="0" err="1"/>
              <a:t>zegt</a:t>
            </a:r>
            <a:r>
              <a:rPr lang="en-US" b="1" dirty="0"/>
              <a:t> Andrew Tate?</a:t>
            </a:r>
          </a:p>
          <a:p>
            <a:endParaRPr lang="en-US" b="1" dirty="0"/>
          </a:p>
          <a:p>
            <a:r>
              <a:rPr lang="en-US" b="1" dirty="0"/>
              <a:t>Hoe </a:t>
            </a:r>
            <a:r>
              <a:rPr lang="en-US" b="1" dirty="0" err="1"/>
              <a:t>zegt</a:t>
            </a:r>
            <a:r>
              <a:rPr lang="en-US" b="1" dirty="0"/>
              <a:t> Tate </a:t>
            </a:r>
            <a:r>
              <a:rPr lang="en-US" b="1" dirty="0" err="1"/>
              <a:t>dat</a:t>
            </a:r>
            <a:r>
              <a:rPr lang="en-US" b="1" dirty="0"/>
              <a:t>?</a:t>
            </a:r>
          </a:p>
          <a:p>
            <a:endParaRPr lang="en-US" b="1" dirty="0"/>
          </a:p>
          <a:p>
            <a:r>
              <a:rPr lang="en-US" b="1" dirty="0" err="1"/>
              <a:t>Klopt</a:t>
            </a:r>
            <a:r>
              <a:rPr lang="en-US" b="1" dirty="0"/>
              <a:t> het wat Tate </a:t>
            </a:r>
            <a:r>
              <a:rPr lang="en-US" b="1" dirty="0" err="1"/>
              <a:t>zegt</a:t>
            </a:r>
            <a:r>
              <a:rPr lang="en-US" b="1" dirty="0"/>
              <a:t>?</a:t>
            </a:r>
          </a:p>
          <a:p>
            <a:endParaRPr lang="en-US" b="1" dirty="0"/>
          </a:p>
          <a:p>
            <a:r>
              <a:rPr lang="nl-NL" b="1" dirty="0"/>
              <a:t>Conclusie										</a:t>
            </a:r>
          </a:p>
          <a:p>
            <a:endParaRPr lang="nl-NL" b="1" dirty="0"/>
          </a:p>
          <a:p>
            <a:pPr marL="0" indent="0">
              <a:buNone/>
            </a:pPr>
            <a:r>
              <a:rPr lang="nl-NL" b="1" dirty="0"/>
              <a:t>									</a:t>
            </a:r>
          </a:p>
          <a:p>
            <a:endParaRPr lang="nl-NL" b="1" dirty="0"/>
          </a:p>
          <a:p>
            <a:endParaRPr lang="nl-NL" b="1" dirty="0"/>
          </a:p>
          <a:p>
            <a:endParaRPr lang="nl-NL" b="1" dirty="0"/>
          </a:p>
          <a:p>
            <a:endParaRPr lang="nl-NL" b="1" dirty="0"/>
          </a:p>
          <a:p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28257108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2"/>
          </p:nvPr>
        </p:nvSpPr>
        <p:spPr>
          <a:xfrm>
            <a:off x="623392" y="1268761"/>
            <a:ext cx="7272808" cy="4857404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nl-NL" sz="3200" dirty="0"/>
              <a:t>Andrew Tate (1986)</a:t>
            </a:r>
          </a:p>
          <a:p>
            <a:pPr lvl="1">
              <a:lnSpc>
                <a:spcPct val="90000"/>
              </a:lnSpc>
            </a:pPr>
            <a:r>
              <a:rPr lang="nl-NL" sz="2800" dirty="0"/>
              <a:t>Kickbokser</a:t>
            </a:r>
          </a:p>
          <a:p>
            <a:pPr lvl="1">
              <a:lnSpc>
                <a:spcPct val="90000"/>
              </a:lnSpc>
            </a:pPr>
            <a:r>
              <a:rPr lang="nl-NL" sz="2800" dirty="0" err="1"/>
              <a:t>Influencer</a:t>
            </a:r>
            <a:endParaRPr lang="nl-NL" sz="2800" dirty="0"/>
          </a:p>
          <a:p>
            <a:pPr lvl="1">
              <a:lnSpc>
                <a:spcPct val="90000"/>
              </a:lnSpc>
            </a:pPr>
            <a:endParaRPr lang="nl-NL" dirty="0"/>
          </a:p>
          <a:p>
            <a:pPr>
              <a:lnSpc>
                <a:spcPct val="90000"/>
              </a:lnSpc>
            </a:pPr>
            <a:r>
              <a:rPr lang="nl-NL" sz="3200" dirty="0"/>
              <a:t>Jonge jaren</a:t>
            </a:r>
          </a:p>
          <a:p>
            <a:pPr lvl="1">
              <a:lnSpc>
                <a:spcPct val="90000"/>
              </a:lnSpc>
            </a:pPr>
            <a:r>
              <a:rPr lang="nl-NL" sz="2800" dirty="0"/>
              <a:t>Amerikaanse vader</a:t>
            </a:r>
          </a:p>
          <a:p>
            <a:pPr lvl="1">
              <a:lnSpc>
                <a:spcPct val="90000"/>
              </a:lnSpc>
            </a:pPr>
            <a:r>
              <a:rPr lang="nl-NL" sz="2800" dirty="0"/>
              <a:t>Britse moeder</a:t>
            </a:r>
          </a:p>
          <a:p>
            <a:pPr lvl="1">
              <a:lnSpc>
                <a:spcPct val="90000"/>
              </a:lnSpc>
            </a:pPr>
            <a:r>
              <a:rPr lang="nl-NL" sz="2800" dirty="0"/>
              <a:t>Ouders gescheiden toen Andrew 9 was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C1F474DD-A433-A8A1-8164-9149781CA5A1}"/>
              </a:ext>
            </a:extLst>
          </p:cNvPr>
          <p:cNvSpPr txBox="1">
            <a:spLocks/>
          </p:cNvSpPr>
          <p:nvPr/>
        </p:nvSpPr>
        <p:spPr>
          <a:xfrm>
            <a:off x="407368" y="0"/>
            <a:ext cx="981377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dirty="0">
                <a:solidFill>
                  <a:schemeClr val="accent2"/>
                </a:solidFill>
              </a:rPr>
              <a:t>Wie is Andrew Tate?</a:t>
            </a:r>
            <a:endParaRPr lang="nl-NL" dirty="0"/>
          </a:p>
        </p:txBody>
      </p:sp>
      <p:pic>
        <p:nvPicPr>
          <p:cNvPr id="4" name="Afbeelding 3" descr="Afbeelding met Menselijk gezicht, persoon, Voorhoofd, schermopname&#10;&#10;Door AI gegenereerde inhoud is mogelijk onjuist.">
            <a:extLst>
              <a:ext uri="{FF2B5EF4-FFF2-40B4-BE49-F238E27FC236}">
                <a16:creationId xmlns:a16="http://schemas.microsoft.com/office/drawing/2014/main" id="{E7F5DF15-28B1-19A9-223A-F63A615DDA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144" y="188640"/>
            <a:ext cx="4572000" cy="2571750"/>
          </a:xfrm>
          <a:prstGeom prst="rect">
            <a:avLst/>
          </a:prstGeom>
        </p:spPr>
      </p:pic>
      <p:pic>
        <p:nvPicPr>
          <p:cNvPr id="7" name="Afbeelding 6" descr="Afbeelding met buitenshuis, voertuig, Landvoertuig, kleding&#10;&#10;Door AI gegenereerde inhoud is mogelijk onjuist.">
            <a:extLst>
              <a:ext uri="{FF2B5EF4-FFF2-40B4-BE49-F238E27FC236}">
                <a16:creationId xmlns:a16="http://schemas.microsoft.com/office/drawing/2014/main" id="{A8FF4CF5-D5D6-686B-2F68-9B67ADB6F4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700" y="3037122"/>
            <a:ext cx="4566444" cy="3424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62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07EE08-31DC-AE47-C999-C5BBCA9F51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82C5FC7-C72C-6F33-2F9B-057C11E169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392" y="1268761"/>
            <a:ext cx="7272808" cy="4857404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nl-NL" dirty="0"/>
              <a:t>Kickboksen</a:t>
            </a:r>
          </a:p>
          <a:p>
            <a:pPr lvl="1">
              <a:lnSpc>
                <a:spcPct val="90000"/>
              </a:lnSpc>
            </a:pPr>
            <a:r>
              <a:rPr lang="nl-NL" dirty="0"/>
              <a:t>Wereldkampioen</a:t>
            </a:r>
          </a:p>
          <a:p>
            <a:pPr>
              <a:lnSpc>
                <a:spcPct val="90000"/>
              </a:lnSpc>
            </a:pPr>
            <a:r>
              <a:rPr lang="nl-NL" dirty="0"/>
              <a:t>Webcambedrijf</a:t>
            </a:r>
          </a:p>
          <a:p>
            <a:pPr lvl="1">
              <a:lnSpc>
                <a:spcPct val="90000"/>
              </a:lnSpc>
            </a:pPr>
            <a:r>
              <a:rPr lang="nl-NL" dirty="0"/>
              <a:t>In Engeland begonnen met webcambedrijf waar hij vrouwen liet werken die hij kende</a:t>
            </a:r>
          </a:p>
          <a:p>
            <a:pPr>
              <a:lnSpc>
                <a:spcPct val="90000"/>
              </a:lnSpc>
            </a:pPr>
            <a:r>
              <a:rPr lang="nl-NL" dirty="0"/>
              <a:t>Meegedaan aan verschillende televisieprogramma’s </a:t>
            </a:r>
          </a:p>
          <a:p>
            <a:pPr lvl="1">
              <a:lnSpc>
                <a:spcPct val="90000"/>
              </a:lnSpc>
            </a:pPr>
            <a:r>
              <a:rPr lang="nl-NL" dirty="0"/>
              <a:t>Uit </a:t>
            </a:r>
            <a:r>
              <a:rPr lang="nl-NL" i="1" dirty="0"/>
              <a:t>Big </a:t>
            </a:r>
            <a:r>
              <a:rPr lang="nl-NL" i="1" dirty="0" err="1"/>
              <a:t>Brother</a:t>
            </a:r>
            <a:r>
              <a:rPr lang="nl-NL" i="1" dirty="0"/>
              <a:t> </a:t>
            </a:r>
            <a:r>
              <a:rPr lang="nl-NL" dirty="0"/>
              <a:t>gezet nadat filmpje verscheen waarin hij een vrouw mishandelde van zijn webcambedrijf</a:t>
            </a:r>
          </a:p>
          <a:p>
            <a:pPr lvl="1">
              <a:lnSpc>
                <a:spcPct val="90000"/>
              </a:lnSpc>
            </a:pPr>
            <a:r>
              <a:rPr lang="nl-NL" dirty="0"/>
              <a:t>Tegelijkertijd liep er ook een onderzoek naar Tate in verband met verkrachting 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1D922E4E-2E8E-006C-9422-4C07AB1E500D}"/>
              </a:ext>
            </a:extLst>
          </p:cNvPr>
          <p:cNvSpPr txBox="1">
            <a:spLocks/>
          </p:cNvSpPr>
          <p:nvPr/>
        </p:nvSpPr>
        <p:spPr>
          <a:xfrm>
            <a:off x="407368" y="0"/>
            <a:ext cx="981377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dirty="0">
                <a:solidFill>
                  <a:schemeClr val="accent2"/>
                </a:solidFill>
              </a:rPr>
              <a:t>Wie is Andrew Tate?</a:t>
            </a:r>
            <a:endParaRPr lang="nl-NL" dirty="0"/>
          </a:p>
        </p:txBody>
      </p:sp>
      <p:pic>
        <p:nvPicPr>
          <p:cNvPr id="5" name="Afbeelding 4" descr="Afbeelding met persoon, boksen, sport, spier&#10;&#10;Door AI gegenereerde inhoud is mogelijk onjuist.">
            <a:extLst>
              <a:ext uri="{FF2B5EF4-FFF2-40B4-BE49-F238E27FC236}">
                <a16:creationId xmlns:a16="http://schemas.microsoft.com/office/drawing/2014/main" id="{9A75ADBD-7311-997F-7604-91F74C1F4B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089" y="260648"/>
            <a:ext cx="2073607" cy="2593308"/>
          </a:xfrm>
          <a:prstGeom prst="rect">
            <a:avLst/>
          </a:prstGeom>
        </p:spPr>
      </p:pic>
      <p:pic>
        <p:nvPicPr>
          <p:cNvPr id="8" name="Afbeelding 7" descr="Afbeelding met persoon, kleding, person, Menselijk gezicht&#10;&#10;Door AI gegenereerde inhoud is mogelijk onjuist.">
            <a:extLst>
              <a:ext uri="{FF2B5EF4-FFF2-40B4-BE49-F238E27FC236}">
                <a16:creationId xmlns:a16="http://schemas.microsoft.com/office/drawing/2014/main" id="{4C563923-3030-992F-C7E5-8DAC6BCDE6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089" y="3200084"/>
            <a:ext cx="2073607" cy="311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877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72E92C-D999-DA03-2A49-1F28A60AF6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4261B48-C49C-B77F-52C9-9549F2E3F3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392" y="1268761"/>
            <a:ext cx="7272808" cy="4857404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nl-NL" dirty="0"/>
              <a:t>Werd aangeklaagd in VK</a:t>
            </a:r>
          </a:p>
          <a:p>
            <a:pPr>
              <a:lnSpc>
                <a:spcPct val="90000"/>
              </a:lnSpc>
            </a:pPr>
            <a:r>
              <a:rPr lang="nl-NL" dirty="0"/>
              <a:t>Naar Oost-Europa gegaan om daar webcambedrijf uit te voeren</a:t>
            </a:r>
          </a:p>
          <a:p>
            <a:pPr>
              <a:lnSpc>
                <a:spcPct val="90000"/>
              </a:lnSpc>
            </a:pPr>
            <a:endParaRPr lang="nl-NL" dirty="0"/>
          </a:p>
          <a:p>
            <a:pPr>
              <a:lnSpc>
                <a:spcPct val="90000"/>
              </a:lnSpc>
            </a:pPr>
            <a:r>
              <a:rPr lang="nl-NL" dirty="0"/>
              <a:t>Bekender geworden als </a:t>
            </a:r>
            <a:r>
              <a:rPr lang="nl-NL" dirty="0" err="1"/>
              <a:t>influencer</a:t>
            </a:r>
            <a:endParaRPr lang="nl-NL" dirty="0"/>
          </a:p>
          <a:p>
            <a:pPr lvl="1">
              <a:lnSpc>
                <a:spcPct val="90000"/>
              </a:lnSpc>
            </a:pPr>
            <a:r>
              <a:rPr lang="nl-NL" dirty="0"/>
              <a:t>Podcasts</a:t>
            </a:r>
          </a:p>
          <a:p>
            <a:pPr lvl="1">
              <a:lnSpc>
                <a:spcPct val="90000"/>
              </a:lnSpc>
            </a:pPr>
            <a:r>
              <a:rPr lang="nl-NL" dirty="0" err="1"/>
              <a:t>Social</a:t>
            </a:r>
            <a:r>
              <a:rPr lang="nl-NL" dirty="0"/>
              <a:t> media </a:t>
            </a:r>
            <a:r>
              <a:rPr lang="nl-NL" dirty="0">
                <a:sym typeface="Wingdings" panose="05000000000000000000" pitchFamily="2" charset="2"/>
              </a:rPr>
              <a:t> </a:t>
            </a:r>
            <a:r>
              <a:rPr lang="nl-NL" dirty="0"/>
              <a:t>Uitdragen rijke levensstijl</a:t>
            </a:r>
          </a:p>
          <a:p>
            <a:pPr lvl="1">
              <a:lnSpc>
                <a:spcPct val="90000"/>
              </a:lnSpc>
            </a:pPr>
            <a:r>
              <a:rPr lang="nl-NL" dirty="0"/>
              <a:t>Tatespeech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D9CEB4AE-7545-E278-A6EE-5A52CB131D3B}"/>
              </a:ext>
            </a:extLst>
          </p:cNvPr>
          <p:cNvSpPr txBox="1">
            <a:spLocks/>
          </p:cNvSpPr>
          <p:nvPr/>
        </p:nvSpPr>
        <p:spPr>
          <a:xfrm>
            <a:off x="407368" y="0"/>
            <a:ext cx="981377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dirty="0">
                <a:solidFill>
                  <a:schemeClr val="accent2"/>
                </a:solidFill>
              </a:rPr>
              <a:t>Wie is Andrew Tate?</a:t>
            </a:r>
            <a:endParaRPr lang="nl-NL" dirty="0"/>
          </a:p>
        </p:txBody>
      </p:sp>
      <p:pic>
        <p:nvPicPr>
          <p:cNvPr id="4" name="Afbeelding 3" descr="Afbeelding met kleding, persoon, buitenshuis, boom&#10;&#10;Door AI gegenereerde inhoud is mogelijk onjuist.">
            <a:extLst>
              <a:ext uri="{FF2B5EF4-FFF2-40B4-BE49-F238E27FC236}">
                <a16:creationId xmlns:a16="http://schemas.microsoft.com/office/drawing/2014/main" id="{85989B9A-565D-531E-F251-6650FF8BA9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364" y="341322"/>
            <a:ext cx="3297560" cy="1854878"/>
          </a:xfrm>
          <a:prstGeom prst="rect">
            <a:avLst/>
          </a:prstGeom>
        </p:spPr>
      </p:pic>
      <p:pic>
        <p:nvPicPr>
          <p:cNvPr id="6" name="Afbeelding 5" descr="Afbeelding met wiel, Landvoertuig, voertuig, Automobielontwerp&#10;&#10;Door AI gegenereerde inhoud is mogelijk onjuist.">
            <a:extLst>
              <a:ext uri="{FF2B5EF4-FFF2-40B4-BE49-F238E27FC236}">
                <a16:creationId xmlns:a16="http://schemas.microsoft.com/office/drawing/2014/main" id="{08DF32B0-49D5-2E28-6A14-F1B03A2CA4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364" y="2329059"/>
            <a:ext cx="3619635" cy="2036045"/>
          </a:xfrm>
          <a:prstGeom prst="rect">
            <a:avLst/>
          </a:prstGeom>
        </p:spPr>
      </p:pic>
      <p:pic>
        <p:nvPicPr>
          <p:cNvPr id="8" name="Afbeelding 7" descr="Afbeelding met persoon, microfoon, Menselijk gezicht, computer&#10;&#10;Door AI gegenereerde inhoud is mogelijk onjuist.">
            <a:extLst>
              <a:ext uri="{FF2B5EF4-FFF2-40B4-BE49-F238E27FC236}">
                <a16:creationId xmlns:a16="http://schemas.microsoft.com/office/drawing/2014/main" id="{C249330A-211A-7ED1-E3C4-CBA408B0FE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8416" y="4512713"/>
            <a:ext cx="3206216" cy="234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3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149D73-F8A4-CA55-D867-06A0F442B3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A659843-A62D-A73B-DB4B-32741E98BA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392" y="1268761"/>
            <a:ext cx="7272808" cy="4857404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nl-NL" dirty="0" err="1"/>
              <a:t>Hustler</a:t>
            </a:r>
            <a:r>
              <a:rPr lang="nl-NL" dirty="0"/>
              <a:t> University</a:t>
            </a:r>
          </a:p>
          <a:p>
            <a:pPr lvl="1">
              <a:lnSpc>
                <a:spcPct val="90000"/>
              </a:lnSpc>
            </a:pPr>
            <a:r>
              <a:rPr lang="nl-NL" dirty="0"/>
              <a:t>Cursussen over hoe je als man rijk en succesvol wordt</a:t>
            </a:r>
          </a:p>
          <a:p>
            <a:pPr>
              <a:lnSpc>
                <a:spcPct val="90000"/>
              </a:lnSpc>
            </a:pPr>
            <a:endParaRPr lang="nl-NL" dirty="0"/>
          </a:p>
          <a:p>
            <a:pPr>
              <a:lnSpc>
                <a:spcPct val="90000"/>
              </a:lnSpc>
            </a:pPr>
            <a:r>
              <a:rPr lang="nl-NL" dirty="0" err="1"/>
              <a:t>Rechtzaken</a:t>
            </a:r>
            <a:r>
              <a:rPr lang="nl-NL" dirty="0"/>
              <a:t> en arrestatie Roemenië</a:t>
            </a:r>
          </a:p>
          <a:p>
            <a:pPr lvl="1">
              <a:lnSpc>
                <a:spcPct val="90000"/>
              </a:lnSpc>
            </a:pPr>
            <a:r>
              <a:rPr lang="nl-NL" dirty="0"/>
              <a:t>Lopen nu 6 onderzoeken tegen Tate (VS, Verenigd Koninkrijk en Roemenië)</a:t>
            </a:r>
          </a:p>
          <a:p>
            <a:pPr lvl="2">
              <a:lnSpc>
                <a:spcPct val="90000"/>
              </a:lnSpc>
            </a:pPr>
            <a:r>
              <a:rPr lang="nl-NL" dirty="0"/>
              <a:t>Mensenhandel</a:t>
            </a:r>
          </a:p>
          <a:p>
            <a:pPr lvl="2">
              <a:lnSpc>
                <a:spcPct val="90000"/>
              </a:lnSpc>
            </a:pPr>
            <a:r>
              <a:rPr lang="nl-NL" dirty="0"/>
              <a:t>Vormen criminele organisatie</a:t>
            </a:r>
          </a:p>
          <a:p>
            <a:pPr lvl="2">
              <a:lnSpc>
                <a:spcPct val="90000"/>
              </a:lnSpc>
            </a:pPr>
            <a:r>
              <a:rPr lang="nl-NL" dirty="0"/>
              <a:t>Ontucht met minderjarigen</a:t>
            </a:r>
          </a:p>
          <a:p>
            <a:pPr lvl="2">
              <a:lnSpc>
                <a:spcPct val="90000"/>
              </a:lnSpc>
            </a:pPr>
            <a:r>
              <a:rPr lang="nl-NL" dirty="0"/>
              <a:t>Witwaspraktijken</a:t>
            </a:r>
          </a:p>
          <a:p>
            <a:pPr lvl="1">
              <a:lnSpc>
                <a:spcPct val="90000"/>
              </a:lnSpc>
            </a:pPr>
            <a:endParaRPr lang="nl-NL" dirty="0"/>
          </a:p>
          <a:p>
            <a:pPr lvl="1">
              <a:lnSpc>
                <a:spcPct val="90000"/>
              </a:lnSpc>
            </a:pPr>
            <a:endParaRPr lang="nl-NL" dirty="0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7AA68998-7D4C-47ED-E515-6D1FF16DC374}"/>
              </a:ext>
            </a:extLst>
          </p:cNvPr>
          <p:cNvSpPr txBox="1">
            <a:spLocks/>
          </p:cNvSpPr>
          <p:nvPr/>
        </p:nvSpPr>
        <p:spPr>
          <a:xfrm>
            <a:off x="407368" y="0"/>
            <a:ext cx="981377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dirty="0">
                <a:solidFill>
                  <a:schemeClr val="accent2"/>
                </a:solidFill>
              </a:rPr>
              <a:t>Wie is Andrew Tate?</a:t>
            </a:r>
            <a:endParaRPr lang="nl-NL" dirty="0"/>
          </a:p>
        </p:txBody>
      </p:sp>
      <p:pic>
        <p:nvPicPr>
          <p:cNvPr id="4" name="Afbeelding 3" descr="Afbeelding met tekst, grafische vormgeving, Lettertype, poster&#10;&#10;Door AI gegenereerde inhoud is mogelijk onjuist.">
            <a:extLst>
              <a:ext uri="{FF2B5EF4-FFF2-40B4-BE49-F238E27FC236}">
                <a16:creationId xmlns:a16="http://schemas.microsoft.com/office/drawing/2014/main" id="{A709249F-AA9E-159E-409D-2801E8DF63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312" y="186008"/>
            <a:ext cx="3136524" cy="2165505"/>
          </a:xfrm>
          <a:prstGeom prst="rect">
            <a:avLst/>
          </a:prstGeom>
        </p:spPr>
      </p:pic>
      <p:pic>
        <p:nvPicPr>
          <p:cNvPr id="6" name="Afbeelding 5" descr="Afbeelding met persoon, kleding, Menselijk gezicht, buitenshuis&#10;&#10;Door AI gegenereerde inhoud is mogelijk onjuist.">
            <a:extLst>
              <a:ext uri="{FF2B5EF4-FFF2-40B4-BE49-F238E27FC236}">
                <a16:creationId xmlns:a16="http://schemas.microsoft.com/office/drawing/2014/main" id="{6E9F7924-AD5D-E7D1-852B-D04010DCEB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376" y="3284984"/>
            <a:ext cx="4067447" cy="270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399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260BB4-907B-76F1-64F6-0826E5CB8E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D8B1116-1370-69EF-8E86-4E6038F7CE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392" y="980728"/>
            <a:ext cx="11568608" cy="5616623"/>
          </a:xfrm>
        </p:spPr>
        <p:txBody>
          <a:bodyPr>
            <a:noAutofit/>
          </a:bodyPr>
          <a:lstStyle/>
          <a:p>
            <a:r>
              <a:rPr lang="nl-NL" b="1" dirty="0"/>
              <a:t>Wat? </a:t>
            </a:r>
            <a:r>
              <a:rPr lang="nl-NL" dirty="0"/>
              <a:t>Verschillende uitspraken van Tate onderzoeken</a:t>
            </a:r>
          </a:p>
          <a:p>
            <a:endParaRPr lang="nl-NL" dirty="0"/>
          </a:p>
          <a:p>
            <a:r>
              <a:rPr lang="nl-NL" b="1" dirty="0"/>
              <a:t>Waarom?</a:t>
            </a:r>
          </a:p>
          <a:p>
            <a:pPr lvl="1"/>
            <a:r>
              <a:rPr lang="nl-NL" dirty="0"/>
              <a:t>Beter beeld krijgen van wat Tate zegt</a:t>
            </a:r>
          </a:p>
          <a:p>
            <a:pPr lvl="1"/>
            <a:endParaRPr lang="nl-NL" dirty="0"/>
          </a:p>
          <a:p>
            <a:r>
              <a:rPr lang="nl-NL" b="1" dirty="0"/>
              <a:t>Hoe?</a:t>
            </a:r>
          </a:p>
          <a:p>
            <a:pPr lvl="1"/>
            <a:r>
              <a:rPr lang="nl-NL" dirty="0"/>
              <a:t>Elk tweetal krijgt 10 uitspraken van Andrew Tate</a:t>
            </a:r>
          </a:p>
          <a:p>
            <a:pPr lvl="1"/>
            <a:r>
              <a:rPr lang="nl-NL" dirty="0"/>
              <a:t>Plaats deze op de plek waar ze volgens jullie horen in de kwadrant, schrijf het cijfer op</a:t>
            </a:r>
          </a:p>
          <a:p>
            <a:pPr lvl="1"/>
            <a:r>
              <a:rPr lang="nl-NL" dirty="0"/>
              <a:t>Er zijn twee assen</a:t>
            </a:r>
          </a:p>
          <a:p>
            <a:pPr lvl="2"/>
            <a:r>
              <a:rPr lang="nl-NL" dirty="0"/>
              <a:t>Niet schadelijk – schadelijk</a:t>
            </a:r>
          </a:p>
          <a:p>
            <a:pPr lvl="2"/>
            <a:r>
              <a:rPr lang="nl-NL" dirty="0"/>
              <a:t>Niet strafbaar – strafbaar</a:t>
            </a:r>
          </a:p>
          <a:p>
            <a:pPr lvl="1"/>
            <a:r>
              <a:rPr lang="nl-NL" dirty="0"/>
              <a:t>Denk hierbij aan de grondwet: Vrijheid van meningsuiting is belangrijk, maar strafbaar als een uitspraak haat zaait of oproept tot geweld</a:t>
            </a:r>
          </a:p>
          <a:p>
            <a:pPr lvl="1"/>
            <a:endParaRPr lang="nl-NL" dirty="0"/>
          </a:p>
          <a:p>
            <a:pPr lvl="1"/>
            <a:endParaRPr lang="nl-NL" dirty="0"/>
          </a:p>
          <a:p>
            <a:pPr lvl="2"/>
            <a:endParaRPr lang="nl-NL" dirty="0"/>
          </a:p>
          <a:p>
            <a:endParaRPr lang="nl-NL" b="1" dirty="0"/>
          </a:p>
          <a:p>
            <a:endParaRPr lang="nl-NL" dirty="0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3E04B194-ED6E-62CE-F374-4383C1240314}"/>
              </a:ext>
            </a:extLst>
          </p:cNvPr>
          <p:cNvSpPr txBox="1">
            <a:spLocks/>
          </p:cNvSpPr>
          <p:nvPr/>
        </p:nvSpPr>
        <p:spPr>
          <a:xfrm>
            <a:off x="407368" y="0"/>
            <a:ext cx="981377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dirty="0">
                <a:solidFill>
                  <a:schemeClr val="accent2"/>
                </a:solidFill>
              </a:rPr>
              <a:t>Wat zegt Andrew Tate?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64380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0B6D79-60F2-CBF5-D0A5-021C2061EE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1127DDB-487C-9F2E-20C7-1ED92CA774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68" y="908720"/>
            <a:ext cx="12000656" cy="5832648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nl-NL" sz="2400" b="1" dirty="0"/>
              <a:t>Wat? </a:t>
            </a:r>
            <a:r>
              <a:rPr lang="nl-NL" sz="2400" dirty="0"/>
              <a:t>Filmfragment bekijken waarin Tate </a:t>
            </a:r>
            <a:br>
              <a:rPr lang="nl-NL" sz="2400" dirty="0"/>
            </a:br>
            <a:r>
              <a:rPr lang="nl-NL" sz="2400" dirty="0"/>
              <a:t>een van zijn uitspraken doet</a:t>
            </a:r>
          </a:p>
          <a:p>
            <a:pPr>
              <a:lnSpc>
                <a:spcPct val="90000"/>
              </a:lnSpc>
            </a:pPr>
            <a:endParaRPr lang="nl-NL" dirty="0"/>
          </a:p>
          <a:p>
            <a:pPr>
              <a:lnSpc>
                <a:spcPct val="90000"/>
              </a:lnSpc>
            </a:pPr>
            <a:r>
              <a:rPr lang="nl-NL" sz="2400" b="1" dirty="0"/>
              <a:t>Waarom?</a:t>
            </a:r>
          </a:p>
          <a:p>
            <a:pPr lvl="1">
              <a:lnSpc>
                <a:spcPct val="90000"/>
              </a:lnSpc>
            </a:pPr>
            <a:r>
              <a:rPr lang="nl-NL" sz="2000" dirty="0"/>
              <a:t>Bekijken hoe hij zijn boodschap overbrengt</a:t>
            </a:r>
          </a:p>
          <a:p>
            <a:pPr lvl="1">
              <a:lnSpc>
                <a:spcPct val="90000"/>
              </a:lnSpc>
            </a:pPr>
            <a:endParaRPr lang="nl-NL" sz="2000" dirty="0"/>
          </a:p>
          <a:p>
            <a:pPr>
              <a:lnSpc>
                <a:spcPct val="90000"/>
              </a:lnSpc>
            </a:pPr>
            <a:r>
              <a:rPr lang="nl-NL" sz="2400" b="1" dirty="0"/>
              <a:t>Hoe?</a:t>
            </a:r>
          </a:p>
          <a:p>
            <a:pPr lvl="1">
              <a:lnSpc>
                <a:spcPct val="90000"/>
              </a:lnSpc>
            </a:pPr>
            <a:r>
              <a:rPr lang="nl-NL" sz="2000" dirty="0"/>
              <a:t>We bekijken het fragment 2 keer</a:t>
            </a:r>
          </a:p>
          <a:p>
            <a:pPr lvl="1">
              <a:lnSpc>
                <a:spcPct val="90000"/>
              </a:lnSpc>
            </a:pPr>
            <a:r>
              <a:rPr lang="nl-NL" sz="2000" dirty="0"/>
              <a:t>Eerste keer kijken we </a:t>
            </a:r>
            <a:r>
              <a:rPr lang="nl-NL" sz="2000" b="1" dirty="0"/>
              <a:t>wat</a:t>
            </a:r>
            <a:r>
              <a:rPr lang="nl-NL" sz="2000" dirty="0"/>
              <a:t> Tate zegt</a:t>
            </a:r>
          </a:p>
          <a:p>
            <a:pPr lvl="1">
              <a:lnSpc>
                <a:spcPct val="90000"/>
              </a:lnSpc>
            </a:pPr>
            <a:r>
              <a:rPr lang="nl-NL" sz="2000" dirty="0"/>
              <a:t>Tweede keer focus op </a:t>
            </a:r>
            <a:r>
              <a:rPr lang="nl-NL" sz="2000" b="1" dirty="0"/>
              <a:t>hoe</a:t>
            </a:r>
            <a:r>
              <a:rPr lang="nl-NL" sz="2000" dirty="0"/>
              <a:t> de boodschap wordt overgebracht</a:t>
            </a:r>
          </a:p>
          <a:p>
            <a:pPr lvl="2">
              <a:lnSpc>
                <a:spcPct val="90000"/>
              </a:lnSpc>
            </a:pPr>
            <a:r>
              <a:rPr lang="nl-NL" sz="1800" dirty="0"/>
              <a:t>Wat valt je op qua lichaamshouding?</a:t>
            </a:r>
          </a:p>
          <a:p>
            <a:pPr lvl="2">
              <a:lnSpc>
                <a:spcPct val="90000"/>
              </a:lnSpc>
            </a:pPr>
            <a:r>
              <a:rPr lang="nl-NL" sz="1800" dirty="0"/>
              <a:t>Wat valt je op qua kleding?</a:t>
            </a:r>
          </a:p>
          <a:p>
            <a:pPr lvl="2">
              <a:lnSpc>
                <a:spcPct val="90000"/>
              </a:lnSpc>
            </a:pPr>
            <a:r>
              <a:rPr lang="nl-NL" sz="1800" dirty="0"/>
              <a:t>Wat valt je op qua stemgebruik?</a:t>
            </a:r>
          </a:p>
          <a:p>
            <a:pPr lvl="2">
              <a:lnSpc>
                <a:spcPct val="90000"/>
              </a:lnSpc>
            </a:pPr>
            <a:r>
              <a:rPr lang="nl-NL" sz="1800" dirty="0"/>
              <a:t>Wat valt je op qua filmtechnieken?</a:t>
            </a:r>
          </a:p>
          <a:p>
            <a:pPr lvl="2">
              <a:lnSpc>
                <a:spcPct val="90000"/>
              </a:lnSpc>
            </a:pPr>
            <a:r>
              <a:rPr lang="nl-NL" sz="1800" dirty="0"/>
              <a:t>Hoeveel hiervan zullen bewuste keuzes zijn?</a:t>
            </a:r>
          </a:p>
          <a:p>
            <a:pPr lvl="1">
              <a:lnSpc>
                <a:spcPct val="90000"/>
              </a:lnSpc>
            </a:pPr>
            <a:r>
              <a:rPr lang="nl-NL" sz="2000" dirty="0"/>
              <a:t>Wat doen deze bewuste/onbewuste keuzes met de kijker van deze video?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B73CB880-52B2-9569-0F51-71D5DE0DD312}"/>
              </a:ext>
            </a:extLst>
          </p:cNvPr>
          <p:cNvSpPr txBox="1">
            <a:spLocks/>
          </p:cNvSpPr>
          <p:nvPr/>
        </p:nvSpPr>
        <p:spPr>
          <a:xfrm>
            <a:off x="407368" y="0"/>
            <a:ext cx="981377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dirty="0">
                <a:solidFill>
                  <a:schemeClr val="accent2"/>
                </a:solidFill>
              </a:rPr>
              <a:t>Hoe zegt Tate dat?</a:t>
            </a:r>
            <a:endParaRPr lang="nl-NL" dirty="0"/>
          </a:p>
        </p:txBody>
      </p:sp>
      <p:pic>
        <p:nvPicPr>
          <p:cNvPr id="2" name="Andrew Tate on Gender Equality">
            <a:hlinkClick r:id="" action="ppaction://media"/>
            <a:extLst>
              <a:ext uri="{FF2B5EF4-FFF2-40B4-BE49-F238E27FC236}">
                <a16:creationId xmlns:a16="http://schemas.microsoft.com/office/drawing/2014/main" id="{638AD06A-FE72-1D66-F73D-A1D440ECB4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25656" y="8136"/>
            <a:ext cx="317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587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202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DB4B93-7BC5-202B-6149-34C4C52002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525EBB3-CCD8-69CD-BA95-0369B5052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52" y="908720"/>
            <a:ext cx="11305256" cy="5832648"/>
          </a:xfrm>
        </p:spPr>
        <p:txBody>
          <a:bodyPr>
            <a:normAutofit fontScale="77500" lnSpcReduction="20000"/>
          </a:bodyPr>
          <a:lstStyle/>
          <a:p>
            <a:r>
              <a:rPr lang="nl-NL" b="1" dirty="0"/>
              <a:t>Wat? </a:t>
            </a:r>
            <a:r>
              <a:rPr lang="nl-NL" dirty="0"/>
              <a:t>Een deel van het wereldbeeld van Tate onderzoeken</a:t>
            </a:r>
          </a:p>
          <a:p>
            <a:endParaRPr lang="nl-NL" dirty="0"/>
          </a:p>
          <a:p>
            <a:r>
              <a:rPr lang="nl-NL" b="1" dirty="0"/>
              <a:t>Waarom?</a:t>
            </a:r>
          </a:p>
          <a:p>
            <a:pPr lvl="1"/>
            <a:r>
              <a:rPr lang="nl-NL" dirty="0"/>
              <a:t>Kijken in hoeverre een beeld van Tate over de historische bijdrage van vrouwen klopt</a:t>
            </a:r>
          </a:p>
          <a:p>
            <a:pPr lvl="1"/>
            <a:endParaRPr lang="nl-NL" dirty="0"/>
          </a:p>
          <a:p>
            <a:r>
              <a:rPr lang="nl-NL" b="1" dirty="0"/>
              <a:t>Hoe?</a:t>
            </a:r>
          </a:p>
          <a:p>
            <a:pPr lvl="1"/>
            <a:r>
              <a:rPr lang="nl-NL" dirty="0"/>
              <a:t>We doen onderzoek naar de uitspraak van Tate over dat de moderne samenleving gebouwd is door mannen</a:t>
            </a:r>
          </a:p>
          <a:p>
            <a:pPr lvl="2"/>
            <a:r>
              <a:rPr lang="nl-NL" dirty="0"/>
              <a:t>We onderzoeken of er vrouwen zijn die een serieuze bijdrage hebben geleverd aan de (moderne) samenleving</a:t>
            </a:r>
          </a:p>
          <a:p>
            <a:pPr lvl="1"/>
            <a:r>
              <a:rPr lang="nl-NL" dirty="0"/>
              <a:t>Werk in tweetallen, kies een vrouw uit de lijst met een onderwerp wat je aanspreekt</a:t>
            </a:r>
          </a:p>
          <a:p>
            <a:pPr lvl="1"/>
            <a:r>
              <a:rPr lang="nl-NL" dirty="0"/>
              <a:t>Zoek de Nederlandse Wikipediapagina over deze vrouw op</a:t>
            </a:r>
          </a:p>
          <a:p>
            <a:pPr lvl="2"/>
            <a:r>
              <a:rPr lang="nl-NL" dirty="0"/>
              <a:t>Als de naam schuingedrukt is, dan is er een andere bron die je kan gebruiken</a:t>
            </a:r>
          </a:p>
          <a:p>
            <a:pPr lvl="1"/>
            <a:r>
              <a:rPr lang="nl-NL" dirty="0"/>
              <a:t>Maak 1 </a:t>
            </a:r>
            <a:r>
              <a:rPr lang="nl-NL" dirty="0" err="1"/>
              <a:t>Powerpointdia</a:t>
            </a:r>
            <a:r>
              <a:rPr lang="nl-NL" dirty="0"/>
              <a:t> waarin je meldt:</a:t>
            </a:r>
          </a:p>
          <a:p>
            <a:pPr lvl="2"/>
            <a:r>
              <a:rPr lang="nl-NL" dirty="0"/>
              <a:t>Wat is interessant om over deze vrouw te weten?</a:t>
            </a:r>
          </a:p>
          <a:p>
            <a:pPr lvl="2"/>
            <a:r>
              <a:rPr lang="nl-NL" dirty="0"/>
              <a:t>Welke bijdrage heeft zij geleverd aan de (moderne) samenleving?</a:t>
            </a:r>
          </a:p>
          <a:p>
            <a:pPr lvl="1"/>
            <a:r>
              <a:rPr lang="nl-NL" dirty="0"/>
              <a:t>Je hebt hier 8 minuten de tijd voor, daarna bekijken we er een paar</a:t>
            </a:r>
          </a:p>
          <a:p>
            <a:pPr lvl="1"/>
            <a:endParaRPr lang="nl-NL" dirty="0"/>
          </a:p>
          <a:p>
            <a:pPr lvl="1"/>
            <a:endParaRPr lang="nl-NL" dirty="0"/>
          </a:p>
          <a:p>
            <a:pPr lvl="2"/>
            <a:endParaRPr lang="nl-NL" dirty="0"/>
          </a:p>
          <a:p>
            <a:endParaRPr lang="nl-NL" b="1" dirty="0"/>
          </a:p>
          <a:p>
            <a:endParaRPr lang="nl-NL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691BA6A8-E9D9-9F9D-410A-906EEADF0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0"/>
            <a:ext cx="9813776" cy="1143000"/>
          </a:xfrm>
        </p:spPr>
        <p:txBody>
          <a:bodyPr/>
          <a:lstStyle/>
          <a:p>
            <a:pPr algn="l"/>
            <a:r>
              <a:rPr lang="nl-NL" dirty="0">
                <a:solidFill>
                  <a:schemeClr val="accent2"/>
                </a:solidFill>
              </a:rPr>
              <a:t>Klopt het wat Tate zegt?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2750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1415</Words>
  <Application>Microsoft Office PowerPoint</Application>
  <PresentationFormat>Breedbeeld</PresentationFormat>
  <Paragraphs>193</Paragraphs>
  <Slides>11</Slides>
  <Notes>10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11</vt:i4>
      </vt:variant>
    </vt:vector>
  </HeadingPairs>
  <TitlesOfParts>
    <vt:vector size="15" baseType="lpstr">
      <vt:lpstr>Arial</vt:lpstr>
      <vt:lpstr>Calibri</vt:lpstr>
      <vt:lpstr>Wingdings</vt:lpstr>
      <vt:lpstr>Office-thema</vt:lpstr>
      <vt:lpstr>Top G</vt:lpstr>
      <vt:lpstr>Vrijheid en beeldgeletterdheid Andrew Tate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Klopt het wat Tate zegt?</vt:lpstr>
      <vt:lpstr>PowerPoint-presentatie</vt:lpstr>
      <vt:lpstr>Conclusie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Mens &amp; Maatschappij De Stad Aardrijkskunde: Les 5</dc:title>
  <dc:creator>Hjerre</dc:creator>
  <cp:lastModifiedBy>Hjerre Bors</cp:lastModifiedBy>
  <cp:revision>256</cp:revision>
  <cp:lastPrinted>2018-09-06T11:29:14Z</cp:lastPrinted>
  <dcterms:created xsi:type="dcterms:W3CDTF">2014-07-02T17:46:30Z</dcterms:created>
  <dcterms:modified xsi:type="dcterms:W3CDTF">2025-05-20T06:43:29Z</dcterms:modified>
</cp:coreProperties>
</file>