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71" r:id="rId12"/>
    <p:sldId id="272" r:id="rId13"/>
    <p:sldId id="269" r:id="rId14"/>
    <p:sldId id="270" r:id="rId15"/>
    <p:sldId id="267" r:id="rId16"/>
    <p:sldId id="266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4E7DC-00C4-4231-B35D-B07B1B3FCD7F}" v="643" dt="2020-08-31T10:55:41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May 10,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71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21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May 10,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May 10,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5AkH3p7x6E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OM9qOEc7qHw?feature=oembed" TargetMode="External"/><Relationship Id="rId1" Type="http://schemas.openxmlformats.org/officeDocument/2006/relationships/video" Target="https://www.youtube.com/embed/pWAbA5rH_NQ?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ySFHB9Yi7c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3">
            <a:extLst>
              <a:ext uri="{FF2B5EF4-FFF2-40B4-BE49-F238E27FC236}">
                <a16:creationId xmlns:a16="http://schemas.microsoft.com/office/drawing/2014/main" id="{51D21ADF-0324-43C7-A380-C8D5D01C3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2" name="Rectangle 10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75613" y="549275"/>
            <a:ext cx="3565524" cy="2887174"/>
          </a:xfrm>
        </p:spPr>
        <p:txBody>
          <a:bodyPr anchor="b">
            <a:normAutofit/>
          </a:bodyPr>
          <a:lstStyle/>
          <a:p>
            <a:r>
              <a:rPr lang="de-DE" sz="4400">
                <a:cs typeface="Calibri Light"/>
              </a:rPr>
              <a:t>Online jongerenwerk</a:t>
            </a:r>
            <a:endParaRPr lang="de-DE" sz="4400"/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75612" y="3569007"/>
            <a:ext cx="3565525" cy="2523817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de-DE" sz="2000" dirty="0" err="1">
                <a:solidFill>
                  <a:schemeClr val="tx1">
                    <a:alpha val="60000"/>
                  </a:schemeClr>
                </a:solidFill>
              </a:rPr>
              <a:t>Boubaker</a:t>
            </a:r>
            <a:r>
              <a:rPr lang="de-DE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alpha val="60000"/>
                  </a:schemeClr>
                </a:solidFill>
              </a:rPr>
              <a:t>Bouchalga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03D4A1E-A29B-4FD4-8FD7-7C30C432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811" y="395868"/>
            <a:ext cx="3400692" cy="60569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C0632A6-097E-4EF5-9883-E58AB1CB986B}"/>
              </a:ext>
            </a:extLst>
          </p:cNvPr>
          <p:cNvSpPr txBox="1"/>
          <p:nvPr/>
        </p:nvSpPr>
        <p:spPr>
          <a:xfrm>
            <a:off x="988741" y="1416205"/>
            <a:ext cx="27432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Bereik</a:t>
            </a:r>
          </a:p>
          <a:p>
            <a:endParaRPr lang="nl-NL" dirty="0"/>
          </a:p>
          <a:p>
            <a:r>
              <a:rPr lang="nl-NL" dirty="0"/>
              <a:t>Kijkcijfers</a:t>
            </a:r>
          </a:p>
          <a:p>
            <a:endParaRPr lang="nl-NL" dirty="0"/>
          </a:p>
          <a:p>
            <a:r>
              <a:rPr lang="nl-NL" dirty="0"/>
              <a:t>Sponsors </a:t>
            </a:r>
          </a:p>
          <a:p>
            <a:endParaRPr lang="nl-NL" dirty="0"/>
          </a:p>
          <a:p>
            <a:r>
              <a:rPr lang="nl-NL" dirty="0"/>
              <a:t>Winacties</a:t>
            </a:r>
          </a:p>
          <a:p>
            <a:endParaRPr lang="nl-NL" dirty="0"/>
          </a:p>
          <a:p>
            <a:r>
              <a:rPr lang="nl-NL" dirty="0"/>
              <a:t>Media aandacht</a:t>
            </a:r>
          </a:p>
          <a:p>
            <a:endParaRPr lang="nl-NL" dirty="0"/>
          </a:p>
          <a:p>
            <a:r>
              <a:rPr lang="nl-NL" dirty="0"/>
              <a:t>Naamsbekendheid </a:t>
            </a:r>
          </a:p>
          <a:p>
            <a:endParaRPr lang="nl-NL" dirty="0"/>
          </a:p>
          <a:p>
            <a:r>
              <a:rPr lang="nl-NL" dirty="0"/>
              <a:t>Effect op de doelgroep</a:t>
            </a:r>
          </a:p>
          <a:p>
            <a:endParaRPr lang="nl-NL" dirty="0"/>
          </a:p>
          <a:p>
            <a:pPr algn="l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624789B-3B4A-426D-92CC-50527641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519" y="395868"/>
            <a:ext cx="3400692" cy="60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8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2F0263A-80C4-E041-82F5-B7B3AF0D7443}"/>
              </a:ext>
            </a:extLst>
          </p:cNvPr>
          <p:cNvSpPr/>
          <p:nvPr/>
        </p:nvSpPr>
        <p:spPr>
          <a:xfrm>
            <a:off x="1325988" y="160980"/>
            <a:ext cx="10078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dirty="0"/>
              <a:t>Q&amp;A SUCCES, JONGEREN WILLEN MEER ZIEN VAN HET ONLINE JONGERENWERK!</a:t>
            </a:r>
          </a:p>
        </p:txBody>
      </p:sp>
      <p:pic>
        <p:nvPicPr>
          <p:cNvPr id="3" name="Onlinemedia 2" descr="Boodschap voor de jeugd van Rarko || In de Waggie met Boubaker #1 || online jongerenwerk">
            <a:hlinkClick r:id="" action="ppaction://media"/>
            <a:extLst>
              <a:ext uri="{FF2B5EF4-FFF2-40B4-BE49-F238E27FC236}">
                <a16:creationId xmlns:a16="http://schemas.microsoft.com/office/drawing/2014/main" id="{79590853-2D9C-5F4E-8FF9-241A33EBC9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067" y="1562100"/>
            <a:ext cx="8314266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Tube Logo | Evolutie Geschiedenis en Betekenis">
            <a:extLst>
              <a:ext uri="{FF2B5EF4-FFF2-40B4-BE49-F238E27FC236}">
                <a16:creationId xmlns:a16="http://schemas.microsoft.com/office/drawing/2014/main" id="{2C4759A2-C626-FA49-94D7-B5F5DCDF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33" y="-262467"/>
            <a:ext cx="75861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000D0EF-0492-CA46-85F7-08A92D25F95A}"/>
              </a:ext>
            </a:extLst>
          </p:cNvPr>
          <p:cNvSpPr/>
          <p:nvPr/>
        </p:nvSpPr>
        <p:spPr>
          <a:xfrm>
            <a:off x="1312333" y="3429000"/>
            <a:ext cx="10046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2"/>
                </a:solidFill>
              </a:rPr>
              <a:t>PROMOOT</a:t>
            </a:r>
            <a:r>
              <a:rPr lang="nl-NL" sz="4000" dirty="0">
                <a:solidFill>
                  <a:schemeClr val="bg2"/>
                </a:solidFill>
              </a:rPr>
              <a:t> EN </a:t>
            </a:r>
            <a:r>
              <a:rPr lang="nl-NL" sz="4000" b="1" dirty="0">
                <a:solidFill>
                  <a:schemeClr val="bg2"/>
                </a:solidFill>
              </a:rPr>
              <a:t>ABONNEER</a:t>
            </a:r>
            <a:r>
              <a:rPr lang="nl-NL" sz="4000" dirty="0">
                <a:solidFill>
                  <a:schemeClr val="bg2"/>
                </a:solidFill>
              </a:rPr>
              <a:t> HET YOUTUBE KANAAL VAN BINDKRACHT10</a:t>
            </a:r>
          </a:p>
          <a:p>
            <a:pPr algn="ctr"/>
            <a:endParaRPr lang="nl-NL" sz="4000" dirty="0">
              <a:solidFill>
                <a:schemeClr val="bg2"/>
              </a:solidFill>
            </a:endParaRPr>
          </a:p>
          <a:p>
            <a:pPr algn="ctr"/>
            <a:r>
              <a:rPr lang="nl-NL" sz="4000" dirty="0">
                <a:solidFill>
                  <a:schemeClr val="bg2"/>
                </a:solidFill>
              </a:rPr>
              <a:t>Hoe meer abonnees hoe groter ons bereik!</a:t>
            </a:r>
          </a:p>
        </p:txBody>
      </p:sp>
    </p:spTree>
    <p:extLst>
      <p:ext uri="{BB962C8B-B14F-4D97-AF65-F5344CB8AC3E}">
        <p14:creationId xmlns:p14="http://schemas.microsoft.com/office/powerpoint/2010/main" val="145280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hlinkClick r:id="" action="ppaction://media"/>
            <a:extLst>
              <a:ext uri="{FF2B5EF4-FFF2-40B4-BE49-F238E27FC236}">
                <a16:creationId xmlns:a16="http://schemas.microsoft.com/office/drawing/2014/main" id="{1BBAFD07-4D35-4565-8D2E-C2655DCA52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4732" y="2115247"/>
            <a:ext cx="4572000" cy="2571750"/>
          </a:xfrm>
          <a:prstGeom prst="rect">
            <a:avLst/>
          </a:prstGeom>
        </p:spPr>
      </p:pic>
      <p:pic>
        <p:nvPicPr>
          <p:cNvPr id="3" name="Afbeelding 3">
            <a:hlinkClick r:id="" action="ppaction://media"/>
            <a:extLst>
              <a:ext uri="{FF2B5EF4-FFF2-40B4-BE49-F238E27FC236}">
                <a16:creationId xmlns:a16="http://schemas.microsoft.com/office/drawing/2014/main" id="{C04F6089-69C5-4E30-B2E6-91133786F26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05293" y="212454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1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B3442-3205-47E8-BD3A-154174E5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8CCF2-FA82-4E13-8C40-6ED30944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In groepjes van twee (denk aan 1.5 meter afstand) gaan jullie aan de slag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om zelf een idee te bedenken hoe je jongeren online kunt bereiken. 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Jullie hebben al een aantal voorbeelden gezien (10min).</a:t>
            </a:r>
          </a:p>
          <a:p>
            <a:endParaRPr lang="nl-NL" dirty="0">
              <a:solidFill>
                <a:srgbClr val="FFFFFF">
                  <a:alpha val="60000"/>
                </a:srgbClr>
              </a:solidFill>
            </a:endParaRPr>
          </a:p>
          <a:p>
            <a:endParaRPr lang="nl-NL" dirty="0">
              <a:solidFill>
                <a:srgbClr val="FFFFFF">
                  <a:alpha val="60000"/>
                </a:srgbClr>
              </a:solidFill>
            </a:endParaRPr>
          </a:p>
          <a:p>
            <a:r>
              <a:rPr lang="nl-NL" sz="4000" dirty="0">
                <a:solidFill>
                  <a:srgbClr val="FFFFFF"/>
                </a:solidFill>
              </a:rPr>
              <a:t>AAN DE SLAG SUCCES </a:t>
            </a:r>
            <a:endParaRPr lang="nl-NL" sz="4000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4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A5254-F451-4BDE-BF01-F68FB910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het allemaal begon?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C1350A-8FBB-4306-9B44-30BF0D450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Corona Crisis</a:t>
            </a:r>
            <a:endParaRPr lang="nl-NL" dirty="0">
              <a:solidFill>
                <a:srgbClr val="FFFFFF">
                  <a:alpha val="60000"/>
                </a:srgbClr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Cursus online jongerenwerk</a:t>
            </a:r>
          </a:p>
          <a:p>
            <a:r>
              <a:rPr lang="nl-NL" dirty="0">
                <a:solidFill>
                  <a:srgbClr val="FFFFFF"/>
                </a:solidFill>
              </a:rPr>
              <a:t>Coördinator online jongerenwerk</a:t>
            </a:r>
          </a:p>
          <a:p>
            <a:r>
              <a:rPr lang="nl-NL" dirty="0">
                <a:solidFill>
                  <a:srgbClr val="FFFFFF"/>
                </a:solidFill>
              </a:rPr>
              <a:t>Instagram </a:t>
            </a:r>
            <a:endParaRPr lang="nl-NL" dirty="0">
              <a:solidFill>
                <a:srgbClr val="FFFFFF">
                  <a:alpha val="60000"/>
                </a:srgbClr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Filmpjes Gemeente Nijmegen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60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0408E13-6511-4158-8D01-18836B897BBE}"/>
              </a:ext>
            </a:extLst>
          </p:cNvPr>
          <p:cNvSpPr txBox="1"/>
          <p:nvPr/>
        </p:nvSpPr>
        <p:spPr>
          <a:xfrm>
            <a:off x="3108299" y="441712"/>
            <a:ext cx="64231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/>
              <a:t>Debuut filmpje gemeente Nijmegen</a:t>
            </a:r>
          </a:p>
        </p:txBody>
      </p:sp>
      <p:pic>
        <p:nvPicPr>
          <p:cNvPr id="4" name="Onlinemedia 3" descr="Buiten sporten tijdens de coronacrisis. Zo doe je dat!">
            <a:hlinkClick r:id="" action="ppaction://media"/>
            <a:extLst>
              <a:ext uri="{FF2B5EF4-FFF2-40B4-BE49-F238E27FC236}">
                <a16:creationId xmlns:a16="http://schemas.microsoft.com/office/drawing/2014/main" id="{2BF5D307-DD31-8B4E-930F-1DDB439412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5064" y="1237844"/>
            <a:ext cx="8981872" cy="50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tekst, foto, mensen, teken&#10;&#10;Automatisch gegenereerde beschrijving">
            <a:extLst>
              <a:ext uri="{FF2B5EF4-FFF2-40B4-BE49-F238E27FC236}">
                <a16:creationId xmlns:a16="http://schemas.microsoft.com/office/drawing/2014/main" id="{18CCB4B5-D81F-4691-BB0F-56C6426BC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97" y="829834"/>
            <a:ext cx="5345149" cy="53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teken, straat&#10;&#10;Automatisch gegenereerde beschrijving">
            <a:extLst>
              <a:ext uri="{FF2B5EF4-FFF2-40B4-BE49-F238E27FC236}">
                <a16:creationId xmlns:a16="http://schemas.microsoft.com/office/drawing/2014/main" id="{1237E3BC-A42C-4F50-824D-E61E991F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0" y="134774"/>
            <a:ext cx="2743200" cy="2797039"/>
          </a:xfrm>
          <a:prstGeom prst="rect">
            <a:avLst/>
          </a:prstGeom>
        </p:spPr>
      </p:pic>
      <p:pic>
        <p:nvPicPr>
          <p:cNvPr id="3" name="Afbeelding 3" descr="Afbeelding met tekst, fles, teken, straat&#10;&#10;Automatisch gegenereerde beschrijving">
            <a:extLst>
              <a:ext uri="{FF2B5EF4-FFF2-40B4-BE49-F238E27FC236}">
                <a16:creationId xmlns:a16="http://schemas.microsoft.com/office/drawing/2014/main" id="{CA9D8336-2A16-4905-AEA3-B9C56D48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34" y="137084"/>
            <a:ext cx="2743200" cy="2792417"/>
          </a:xfrm>
          <a:prstGeom prst="rect">
            <a:avLst/>
          </a:prstGeom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C43A5F58-1E00-45D6-8C12-49C0EC18F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46" y="138229"/>
            <a:ext cx="2613567" cy="2948103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CE5A30F7-6A97-48BD-8ECB-2591FD1DA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38" y="3139765"/>
            <a:ext cx="2790592" cy="2790127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AEF3484B-CA04-47C5-9059-075C9CCB9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327" y="3144296"/>
            <a:ext cx="2901640" cy="28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7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computer, person, voorzijde, televisie&#10;&#10;Automatisch gegenereerde beschrijving">
            <a:extLst>
              <a:ext uri="{FF2B5EF4-FFF2-40B4-BE49-F238E27FC236}">
                <a16:creationId xmlns:a16="http://schemas.microsoft.com/office/drawing/2014/main" id="{588EC90C-6EFE-4675-B052-F85A2416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1" y="1188301"/>
            <a:ext cx="4397762" cy="4388469"/>
          </a:xfrm>
          <a:prstGeom prst="rect">
            <a:avLst/>
          </a:prstGeom>
        </p:spPr>
      </p:pic>
      <p:pic>
        <p:nvPicPr>
          <p:cNvPr id="3" name="Afbeelding 3" descr="Afbeelding met tekst, krant, teken, person&#10;&#10;Automatisch gegenereerde beschrijving">
            <a:extLst>
              <a:ext uri="{FF2B5EF4-FFF2-40B4-BE49-F238E27FC236}">
                <a16:creationId xmlns:a16="http://schemas.microsoft.com/office/drawing/2014/main" id="{EBB26B5D-6689-4C2C-94D7-BA18B6539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302" y="1188302"/>
            <a:ext cx="4425640" cy="44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vasthouden, vrouw, teken&#10;&#10;Automatisch gegenereerde beschrijving">
            <a:extLst>
              <a:ext uri="{FF2B5EF4-FFF2-40B4-BE49-F238E27FC236}">
                <a16:creationId xmlns:a16="http://schemas.microsoft.com/office/drawing/2014/main" id="{07A9772F-396C-4E6B-B0DC-B941D64E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5" y="1336986"/>
            <a:ext cx="4239786" cy="4239786"/>
          </a:xfrm>
          <a:prstGeom prst="rect">
            <a:avLst/>
          </a:prstGeom>
        </p:spPr>
      </p:pic>
      <p:pic>
        <p:nvPicPr>
          <p:cNvPr id="3" name="Afbeelding 3" descr="Afbeelding met tekst, fles, teken, bus&#10;&#10;Automatisch gegenereerde beschrijving">
            <a:extLst>
              <a:ext uri="{FF2B5EF4-FFF2-40B4-BE49-F238E27FC236}">
                <a16:creationId xmlns:a16="http://schemas.microsoft.com/office/drawing/2014/main" id="{AB1F9C66-6D48-4209-BAAE-15B5540A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255" y="1367202"/>
            <a:ext cx="4295077" cy="43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19FEF80-034E-214F-A052-998C7BCEA3C3}"/>
              </a:ext>
            </a:extLst>
          </p:cNvPr>
          <p:cNvSpPr/>
          <p:nvPr/>
        </p:nvSpPr>
        <p:spPr>
          <a:xfrm>
            <a:off x="3569654" y="831333"/>
            <a:ext cx="5955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Q&amp;A MET BOUBAKER</a:t>
            </a:r>
          </a:p>
        </p:txBody>
      </p:sp>
      <p:pic>
        <p:nvPicPr>
          <p:cNvPr id="3" name="Afbeelding 2" descr="Afbeelding met fles, teken, person, vasthouden&#10;&#10;Automatisch gegenereerde beschrijving">
            <a:extLst>
              <a:ext uri="{FF2B5EF4-FFF2-40B4-BE49-F238E27FC236}">
                <a16:creationId xmlns:a16="http://schemas.microsoft.com/office/drawing/2014/main" id="{A442AA84-0D44-1840-9BC9-60FB39C7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51" y="1637642"/>
            <a:ext cx="4732297" cy="4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0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boek, person&#10;&#10;Automatisch gegenereerde beschrijving">
            <a:extLst>
              <a:ext uri="{FF2B5EF4-FFF2-40B4-BE49-F238E27FC236}">
                <a16:creationId xmlns:a16="http://schemas.microsoft.com/office/drawing/2014/main" id="{427A58C4-600A-430A-9136-4C244589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208518"/>
            <a:ext cx="2743200" cy="2761063"/>
          </a:xfrm>
          <a:prstGeom prst="rect">
            <a:avLst/>
          </a:prstGeom>
        </p:spPr>
      </p:pic>
      <p:pic>
        <p:nvPicPr>
          <p:cNvPr id="3" name="Afbeelding 3" descr="Afbeelding met tekst, fles, teken, stoppen&#10;&#10;Automatisch gegenereerde beschrijving">
            <a:extLst>
              <a:ext uri="{FF2B5EF4-FFF2-40B4-BE49-F238E27FC236}">
                <a16:creationId xmlns:a16="http://schemas.microsoft.com/office/drawing/2014/main" id="{87B7748F-7225-4A66-9C7B-4D6D56F2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93" y="205836"/>
            <a:ext cx="2743200" cy="2766426"/>
          </a:xfrm>
          <a:prstGeom prst="rect">
            <a:avLst/>
          </a:prstGeom>
        </p:spPr>
      </p:pic>
      <p:pic>
        <p:nvPicPr>
          <p:cNvPr id="4" name="Afbeelding 4" descr="Afbeelding met tekst, teken, fles, krant&#10;&#10;Automatisch gegenereerde beschrijving">
            <a:extLst>
              <a:ext uri="{FF2B5EF4-FFF2-40B4-BE49-F238E27FC236}">
                <a16:creationId xmlns:a16="http://schemas.microsoft.com/office/drawing/2014/main" id="{E5B7FBA1-5571-466E-B577-B74049EE8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376" y="226741"/>
            <a:ext cx="2743200" cy="2743200"/>
          </a:xfrm>
          <a:prstGeom prst="rect">
            <a:avLst/>
          </a:prstGeom>
        </p:spPr>
      </p:pic>
      <p:pic>
        <p:nvPicPr>
          <p:cNvPr id="5" name="Afbeelding 5" descr="Afbeelding met tekst, krant, teken, vasthouden&#10;&#10;Automatisch gegenereerde beschrijving">
            <a:extLst>
              <a:ext uri="{FF2B5EF4-FFF2-40B4-BE49-F238E27FC236}">
                <a16:creationId xmlns:a16="http://schemas.microsoft.com/office/drawing/2014/main" id="{322ED9EC-AB00-42A9-957C-8052F8A6C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20" y="3480853"/>
            <a:ext cx="2743200" cy="2758440"/>
          </a:xfrm>
          <a:prstGeom prst="rect">
            <a:avLst/>
          </a:prstGeom>
        </p:spPr>
      </p:pic>
      <p:pic>
        <p:nvPicPr>
          <p:cNvPr id="6" name="Afbeelding 6" descr="Afbeelding met tekst, teken, vrouw&#10;&#10;Automatisch gegenereerde beschrijving">
            <a:extLst>
              <a:ext uri="{FF2B5EF4-FFF2-40B4-BE49-F238E27FC236}">
                <a16:creationId xmlns:a16="http://schemas.microsoft.com/office/drawing/2014/main" id="{AAFC31CB-B978-4C74-8930-CB2D2D3E8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815" y="3536211"/>
            <a:ext cx="2743200" cy="2740653"/>
          </a:xfrm>
          <a:prstGeom prst="rect">
            <a:avLst/>
          </a:prstGeom>
        </p:spPr>
      </p:pic>
      <p:pic>
        <p:nvPicPr>
          <p:cNvPr id="7" name="Afbeelding 7" descr="Afbeelding met tekst, teken, foto, vasthouden&#10;&#10;Automatisch gegenereerde beschrijving">
            <a:extLst>
              <a:ext uri="{FF2B5EF4-FFF2-40B4-BE49-F238E27FC236}">
                <a16:creationId xmlns:a16="http://schemas.microsoft.com/office/drawing/2014/main" id="{B5DF546F-0D6C-4144-80FB-95BC96467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132" y="3535861"/>
            <a:ext cx="2743200" cy="27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430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Breedbeeld</PresentationFormat>
  <Paragraphs>34</Paragraphs>
  <Slides>16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Gill Sans MT</vt:lpstr>
      <vt:lpstr>Walbaum Display</vt:lpstr>
      <vt:lpstr>3DFloatVTI</vt:lpstr>
      <vt:lpstr>Online jongerenwerk</vt:lpstr>
      <vt:lpstr>Hoe het allemaal begon?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Sandra Hogeling</cp:lastModifiedBy>
  <cp:revision>208</cp:revision>
  <dcterms:created xsi:type="dcterms:W3CDTF">2020-08-31T09:20:27Z</dcterms:created>
  <dcterms:modified xsi:type="dcterms:W3CDTF">2022-05-10T13:53:51Z</dcterms:modified>
</cp:coreProperties>
</file>