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9" r:id="rId5"/>
    <p:sldId id="266" r:id="rId6"/>
    <p:sldId id="314" r:id="rId7"/>
    <p:sldId id="286" r:id="rId8"/>
    <p:sldId id="335" r:id="rId9"/>
    <p:sldId id="306" r:id="rId10"/>
    <p:sldId id="307" r:id="rId11"/>
    <p:sldId id="308" r:id="rId12"/>
    <p:sldId id="336" r:id="rId13"/>
    <p:sldId id="326" r:id="rId14"/>
    <p:sldId id="328" r:id="rId15"/>
    <p:sldId id="330" r:id="rId16"/>
    <p:sldId id="332" r:id="rId17"/>
    <p:sldId id="337" r:id="rId18"/>
    <p:sldId id="333" r:id="rId19"/>
    <p:sldId id="331" r:id="rId20"/>
    <p:sldId id="339" r:id="rId21"/>
    <p:sldId id="340" r:id="rId22"/>
    <p:sldId id="329" r:id="rId23"/>
    <p:sldId id="315" r:id="rId24"/>
    <p:sldId id="316" r:id="rId25"/>
    <p:sldId id="317" r:id="rId26"/>
    <p:sldId id="318" r:id="rId27"/>
    <p:sldId id="327" r:id="rId28"/>
    <p:sldId id="334" r:id="rId29"/>
    <p:sldId id="338"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ca Brummel" initials="AB" lastIdx="10" clrIdx="0">
    <p:extLst>
      <p:ext uri="{19B8F6BF-5375-455C-9EA6-DF929625EA0E}">
        <p15:presenceInfo xmlns:p15="http://schemas.microsoft.com/office/powerpoint/2012/main" userId="S::Annica.Brummel@han.nl::569fcd40-66a1-40d2-b110-9c90361f2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a:srgbClr val="E50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18301-9983-45EF-8BAB-756254502988}" v="274" dt="2022-01-19T20:30:38.5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p:restoredTop sz="94647"/>
  </p:normalViewPr>
  <p:slideViewPr>
    <p:cSldViewPr snapToGrid="0" snapToObjects="1" showGuides="1">
      <p:cViewPr varScale="1">
        <p:scale>
          <a:sx n="90" d="100"/>
          <a:sy n="90" d="100"/>
        </p:scale>
        <p:origin x="14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9T15:40:02.898" idx="8">
    <p:pos x="4014" y="756"/>
    <p:text>Hierin moet de organiserende welzijnsinstelling een rol van betekenis pakken. Regels helder uitleggen en toelichten en vrijwilliger steunen in zijn/haar besluit vwb deelname.</p:text>
    <p:extLst>
      <p:ext uri="{C676402C-5697-4E1C-873F-D02D1690AC5C}">
        <p15:threadingInfo xmlns:p15="http://schemas.microsoft.com/office/powerpoint/2012/main" timeZoneBias="-60"/>
      </p:ext>
    </p:extLst>
  </p:cm>
  <p:cm authorId="1" dt="2022-01-19T15:40:34.984" idx="9">
    <p:pos x="4014" y="892"/>
    <p:text>dilemma: ieder mens is onderdeel van de pandemie, immers je kan zelf de besmettingshaard zijn. Dit betekent dat een vrijwilliger telkens de afweging moet maken of hij/zij wel bij wil dragen aan de hun zo vertrouwde activiteit. Durft of wil men niet dan laat men de deelnemende inwoner in de steek is veelal het gevoel bij de vrijwilliger.</p:text>
    <p:extLst>
      <p:ext uri="{C676402C-5697-4E1C-873F-D02D1690AC5C}">
        <p15:threadingInfo xmlns:p15="http://schemas.microsoft.com/office/powerpoint/2012/main" timeZoneBias="-60">
          <p15:parentCm authorId="1" idx="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C6AA5-7093-4CB5-9F04-A9BC3963ACBD}" type="datetimeFigureOut">
              <a:rPr lang="en-US" smtClean="0"/>
              <a:t>4/4/2022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51E75-038B-4F4B-8F2D-24A06B923E12}" type="slidenum">
              <a:rPr lang="en-US" smtClean="0"/>
              <a:t>‹nr.›</a:t>
            </a:fld>
            <a:endParaRPr lang="en-US"/>
          </a:p>
        </p:txBody>
      </p:sp>
    </p:spTree>
    <p:extLst>
      <p:ext uri="{BB962C8B-B14F-4D97-AF65-F5344CB8AC3E}">
        <p14:creationId xmlns:p14="http://schemas.microsoft.com/office/powerpoint/2010/main" val="22273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p:nvPicPr>
        <p:blipFill>
          <a:blip r:embed="rId2"/>
          <a:stretch>
            <a:fillRect/>
          </a:stretch>
        </p:blipFill>
        <p:spPr>
          <a:xfrm>
            <a:off x="4043907" y="1624877"/>
            <a:ext cx="3997787" cy="2545109"/>
          </a:xfrm>
          <a:prstGeom prst="rect">
            <a:avLst/>
          </a:prstGeom>
        </p:spPr>
      </p:pic>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6" y="5095875"/>
            <a:ext cx="7839075"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9"/>
            <a:ext cx="7844102" cy="588915"/>
          </a:xfrm>
        </p:spPr>
        <p:txBody>
          <a:bodyPr anchor="b">
            <a:noAutofit/>
          </a:bodyPr>
          <a:lstStyle>
            <a:lvl1pPr marL="0" indent="0">
              <a:buNone/>
              <a:defRPr lang="nl-NL" sz="1846" b="0" kern="1200" cap="all" baseline="0" dirty="0" smtClean="0">
                <a:solidFill>
                  <a:schemeClr val="tx2"/>
                </a:solidFill>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Demi Bold"/>
              </a:defRPr>
            </a:lvl1pPr>
          </a:lstStyle>
          <a:p>
            <a:pPr lvl="0"/>
            <a:r>
              <a:rPr lang="nl-NL" dirty="0"/>
              <a:t>NAAM OPLEIDING/FACULTEIT</a:t>
            </a:r>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669925" y="2214000"/>
            <a:ext cx="7839075"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dirty="0"/>
              <a:t>Titel van de presentatie_</a:t>
            </a:r>
          </a:p>
        </p:txBody>
      </p:sp>
    </p:spTree>
    <p:extLst>
      <p:ext uri="{BB962C8B-B14F-4D97-AF65-F5344CB8AC3E}">
        <p14:creationId xmlns:p14="http://schemas.microsoft.com/office/powerpoint/2010/main" val="35850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dirty="0"/>
              <a:t>ONDERWERP / titel</a:t>
            </a:r>
          </a:p>
        </p:txBody>
      </p:sp>
      <p:sp>
        <p:nvSpPr>
          <p:cNvPr id="6" name="Tijdelijke aanduiding voor tekst 2"/>
          <p:cNvSpPr>
            <a:spLocks noGrp="1"/>
          </p:cNvSpPr>
          <p:nvPr>
            <p:ph type="body" sz="quarter" idx="11"/>
          </p:nvPr>
        </p:nvSpPr>
        <p:spPr>
          <a:xfrm>
            <a:off x="628650" y="1925638"/>
            <a:ext cx="788670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7" name="Tijdelijke aanduiding voor tekst 2"/>
          <p:cNvSpPr>
            <a:spLocks noGrp="1"/>
          </p:cNvSpPr>
          <p:nvPr>
            <p:ph type="body" sz="quarter" idx="11"/>
          </p:nvPr>
        </p:nvSpPr>
        <p:spPr>
          <a:xfrm>
            <a:off x="628650" y="1925638"/>
            <a:ext cx="394335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917701"/>
            <a:ext cx="3600450" cy="4259263"/>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8" name="Tijdelijke aanduiding voor tekst 2"/>
          <p:cNvSpPr>
            <a:spLocks noGrp="1"/>
          </p:cNvSpPr>
          <p:nvPr>
            <p:ph type="body" sz="quarter" idx="12"/>
          </p:nvPr>
        </p:nvSpPr>
        <p:spPr>
          <a:xfrm>
            <a:off x="628650" y="1926000"/>
            <a:ext cx="394335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35136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4"/>
            <a:ext cx="3600450" cy="413103"/>
          </a:xfrm>
        </p:spPr>
        <p:txBody>
          <a:bodyPr anchor="ctr">
            <a:noAutofit/>
          </a:bodyPr>
          <a:lstStyle>
            <a:lvl1pPr marL="0" indent="0">
              <a:buNone/>
              <a:defRPr sz="2000" b="1" baseline="0"/>
            </a:lvl1pPr>
          </a:lstStyle>
          <a:p>
            <a:pPr lvl="0"/>
            <a:r>
              <a:rPr lang="nl-NL" dirty="0"/>
              <a:t>Klik voor </a:t>
            </a:r>
            <a:r>
              <a:rPr lang="nl-NL" dirty="0" err="1"/>
              <a:t>subkop</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413103"/>
          </a:xfrm>
        </p:spPr>
        <p:txBody>
          <a:bodyPr anchor="ctr">
            <a:noAutofit/>
          </a:bodyPr>
          <a:lstStyle>
            <a:lvl1pPr marL="0" indent="0">
              <a:buNone/>
              <a:defRPr sz="2000" b="1"/>
            </a:lvl1pPr>
          </a:lstStyle>
          <a:p>
            <a:pPr lvl="0"/>
            <a:r>
              <a:rPr lang="nl-NL" dirty="0"/>
              <a:t>Klik voor </a:t>
            </a:r>
            <a:r>
              <a:rPr lang="nl-NL" dirty="0" err="1"/>
              <a:t>subkop</a:t>
            </a:r>
            <a:endParaRPr lang="en-GB" dirty="0"/>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3" name="Tijdelijke aanduiding voor tekst 2"/>
          <p:cNvSpPr>
            <a:spLocks noGrp="1"/>
          </p:cNvSpPr>
          <p:nvPr>
            <p:ph type="body" sz="quarter" idx="18"/>
          </p:nvPr>
        </p:nvSpPr>
        <p:spPr>
          <a:xfrm>
            <a:off x="628650" y="2286000"/>
            <a:ext cx="3600450" cy="3905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Tijdelijke aanduiding voor tekst 4"/>
          <p:cNvSpPr>
            <a:spLocks noGrp="1"/>
          </p:cNvSpPr>
          <p:nvPr>
            <p:ph type="body" sz="quarter" idx="19"/>
          </p:nvPr>
        </p:nvSpPr>
        <p:spPr>
          <a:xfrm>
            <a:off x="4914900" y="2286000"/>
            <a:ext cx="3600450" cy="3905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813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p:nvPicPr>
        <p:blipFill>
          <a:blip r:embed="rId2"/>
          <a:stretch>
            <a:fillRect/>
          </a:stretch>
        </p:blipFill>
        <p:spPr>
          <a:xfrm>
            <a:off x="2730162" y="601590"/>
            <a:ext cx="355939" cy="297299"/>
          </a:xfrm>
          <a:prstGeom prst="rect">
            <a:avLst/>
          </a:prstGeom>
        </p:spPr>
      </p:pic>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2" y="5429601"/>
            <a:ext cx="3683000" cy="493713"/>
          </a:xfrm>
        </p:spPr>
        <p:txBody>
          <a:bodyPr anchor="b"/>
          <a:lstStyle>
            <a:lvl1pPr marL="0" indent="0">
              <a:spcBef>
                <a:spcPts val="0"/>
              </a:spcBef>
              <a:buNone/>
              <a:defRPr sz="1800" cap="all" baseline="0">
                <a:solidFill>
                  <a:schemeClr val="bg1"/>
                </a:solidFill>
              </a:defRPr>
            </a:lvl1pPr>
          </a:lstStyle>
          <a:p>
            <a:pPr lvl="0"/>
            <a:r>
              <a:rPr lang="nl-NL" dirty="0"/>
              <a:t>NAAM</a:t>
            </a:r>
            <a:endParaRPr lang="en-GB" dirty="0"/>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2730162" y="1628775"/>
            <a:ext cx="3683000" cy="3600450"/>
          </a:xfrm>
        </p:spPr>
        <p:txBody>
          <a:bodyPr>
            <a:normAutofit/>
          </a:bodyPr>
          <a:lstStyle>
            <a:lvl1pPr marL="0" indent="0">
              <a:spcBef>
                <a:spcPts val="0"/>
              </a:spcBef>
              <a:buNone/>
              <a:defRPr sz="2800" cap="all" baseline="0">
                <a:solidFill>
                  <a:schemeClr val="bg1"/>
                </a:solidFill>
              </a:defRPr>
            </a:lvl1pPr>
          </a:lstStyle>
          <a:p>
            <a:r>
              <a:rPr lang="nl-NL" dirty="0"/>
              <a:t>‘QUOTE’</a:t>
            </a:r>
          </a:p>
        </p:txBody>
      </p:sp>
    </p:spTree>
    <p:extLst>
      <p:ext uri="{BB962C8B-B14F-4D97-AF65-F5344CB8AC3E}">
        <p14:creationId xmlns:p14="http://schemas.microsoft.com/office/powerpoint/2010/main" val="296755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tle 6"/>
          <p:cNvSpPr>
            <a:spLocks noGrp="1"/>
          </p:cNvSpPr>
          <p:nvPr>
            <p:ph type="title"/>
          </p:nvPr>
        </p:nvSpPr>
        <p:spPr/>
        <p:txBody>
          <a:bodyPr/>
          <a:lstStyle/>
          <a:p>
            <a:r>
              <a:rPr lang="nl-NL"/>
              <a:t>Klik om de stijl te bewerken</a:t>
            </a:r>
            <a:endParaRPr lang="en-US"/>
          </a:p>
        </p:txBody>
      </p:sp>
      <p:sp>
        <p:nvSpPr>
          <p:cNvPr id="4" name="Date Placeholder 3"/>
          <p:cNvSpPr>
            <a:spLocks noGrp="1"/>
          </p:cNvSpPr>
          <p:nvPr>
            <p:ph type="dt" sz="half" idx="10"/>
          </p:nvPr>
        </p:nvSpPr>
        <p:spPr/>
        <p:txBody>
          <a:bodyPr/>
          <a:lstStyle>
            <a:lvl1pPr>
              <a:defRPr/>
            </a:lvl1pPr>
          </a:lstStyle>
          <a:p>
            <a:pPr>
              <a:defRPr/>
            </a:pPr>
            <a:fld id="{8B8CC29C-2D6A-4FB1-9BB3-AD759FC9F461}" type="datetimeFigureOut">
              <a:rPr lang="nl-NL"/>
              <a:pPr>
                <a:defRPr/>
              </a:pPr>
              <a:t>4-4-2022</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7FBE9A75-2077-4EA1-BE0E-4A2A70C1C575}" type="slidenum">
              <a:rPr lang="nl-NL" altLang="nl-NL"/>
              <a:pPr>
                <a:defRPr/>
              </a:pPr>
              <a:t>‹nr.›</a:t>
            </a:fld>
            <a:endParaRPr lang="nl-NL" altLang="nl-NL"/>
          </a:p>
        </p:txBody>
      </p:sp>
    </p:spTree>
    <p:extLst>
      <p:ext uri="{BB962C8B-B14F-4D97-AF65-F5344CB8AC3E}">
        <p14:creationId xmlns:p14="http://schemas.microsoft.com/office/powerpoint/2010/main" val="354161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9"/>
            <a:ext cx="7886700" cy="1325563"/>
          </a:xfrm>
          <a:prstGeom prst="rect">
            <a:avLst/>
          </a:prstGeom>
        </p:spPr>
        <p:txBody>
          <a:bodyPr vert="horz" lIns="91440" tIns="45720" rIns="91440" bIns="45720" rtlCol="0" anchor="b">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9807" y="6227764"/>
            <a:ext cx="1359194" cy="588915"/>
          </a:xfrm>
          <a:prstGeom prst="rect">
            <a:avLst/>
          </a:prstGeom>
        </p:spPr>
      </p:pic>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7" r:id="rId7"/>
  </p:sldLayoutIdLst>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buurtwijs.nl/content/je-hebt-ruimte-die-je-niet-hebt-onderzoekrapporte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tmp"/><Relationship Id="rId5" Type="http://schemas.openxmlformats.org/officeDocument/2006/relationships/hyperlink" Target="file:///c:\users\dezzk\appdata\local\microsoft\windows\inetcache\content.outlook\c6f1tbux\email.mht" TargetMode="External"/><Relationship Id="rId4" Type="http://schemas.openxmlformats.org/officeDocument/2006/relationships/image" Target="../media/image8.tmp"/></Relationships>
</file>

<file path=ppt/slides/_rels/slide2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p:txBody>
          <a:bodyPr>
            <a:normAutofit/>
          </a:bodyPr>
          <a:lstStyle/>
          <a:p>
            <a:endParaRPr lang="nl-NL" sz="1800" b="1" dirty="0">
              <a:solidFill>
                <a:srgbClr val="FF0000"/>
              </a:solidFill>
            </a:endParaRPr>
          </a:p>
          <a:p>
            <a:r>
              <a:rPr lang="nl-NL" sz="1800" b="1" dirty="0">
                <a:solidFill>
                  <a:srgbClr val="E50056"/>
                </a:solidFill>
              </a:rPr>
              <a:t>Annica Brummel en Marianne te Bokkel</a:t>
            </a:r>
          </a:p>
        </p:txBody>
      </p:sp>
      <p:sp>
        <p:nvSpPr>
          <p:cNvPr id="6" name="Tijdelijke aanduiding voor tekst 5"/>
          <p:cNvSpPr>
            <a:spLocks noGrp="1"/>
          </p:cNvSpPr>
          <p:nvPr>
            <p:ph type="body" sz="quarter" idx="12"/>
          </p:nvPr>
        </p:nvSpPr>
        <p:spPr/>
        <p:txBody>
          <a:bodyPr/>
          <a:lstStyle/>
          <a:p>
            <a:r>
              <a:rPr lang="nl-NL" dirty="0"/>
              <a:t>Kenniscentrum HAN Sociaal</a:t>
            </a:r>
          </a:p>
        </p:txBody>
      </p:sp>
      <p:sp>
        <p:nvSpPr>
          <p:cNvPr id="7" name="Tijdelijke aanduiding voor tekst 6"/>
          <p:cNvSpPr>
            <a:spLocks noGrp="1"/>
          </p:cNvSpPr>
          <p:nvPr>
            <p:ph type="body" sz="quarter" idx="13"/>
          </p:nvPr>
        </p:nvSpPr>
        <p:spPr>
          <a:xfrm>
            <a:off x="698800" y="2857375"/>
            <a:ext cx="7839075" cy="2808000"/>
          </a:xfrm>
        </p:spPr>
        <p:txBody>
          <a:bodyPr>
            <a:normAutofit/>
          </a:bodyPr>
          <a:lstStyle/>
          <a:p>
            <a:r>
              <a:rPr lang="nl-NL" sz="6000" dirty="0"/>
              <a:t>Sociale </a:t>
            </a:r>
          </a:p>
          <a:p>
            <a:r>
              <a:rPr lang="nl-NL" sz="6000" dirty="0"/>
              <a:t>verbondenheid </a:t>
            </a:r>
          </a:p>
          <a:p>
            <a:r>
              <a:rPr lang="nl-NL" sz="6000" dirty="0"/>
              <a:t>En Covid-19</a:t>
            </a:r>
          </a:p>
        </p:txBody>
      </p:sp>
      <p:pic>
        <p:nvPicPr>
          <p:cNvPr id="8" name="Picture 7"/>
          <p:cNvPicPr>
            <a:picLocks noChangeAspect="1"/>
          </p:cNvPicPr>
          <p:nvPr/>
        </p:nvPicPr>
        <p:blipFill>
          <a:blip r:embed="rId2"/>
          <a:stretch>
            <a:fillRect/>
          </a:stretch>
        </p:blipFill>
        <p:spPr>
          <a:xfrm>
            <a:off x="6662055" y="4339375"/>
            <a:ext cx="1625599" cy="1083733"/>
          </a:xfrm>
          <a:prstGeom prst="rect">
            <a:avLst/>
          </a:prstGeom>
        </p:spPr>
      </p:pic>
      <p:pic>
        <p:nvPicPr>
          <p:cNvPr id="3" name="Picture 2"/>
          <p:cNvPicPr>
            <a:picLocks noChangeAspect="1"/>
          </p:cNvPicPr>
          <p:nvPr/>
        </p:nvPicPr>
        <p:blipFill>
          <a:blip r:embed="rId3"/>
          <a:stretch>
            <a:fillRect/>
          </a:stretch>
        </p:blipFill>
        <p:spPr>
          <a:xfrm>
            <a:off x="559407" y="5991177"/>
            <a:ext cx="2712955" cy="652329"/>
          </a:xfrm>
          <a:prstGeom prst="rect">
            <a:avLst/>
          </a:prstGeom>
        </p:spPr>
      </p:pic>
      <p:pic>
        <p:nvPicPr>
          <p:cNvPr id="4" name="Afbeelding 3"/>
          <p:cNvPicPr>
            <a:picLocks noChangeAspect="1"/>
          </p:cNvPicPr>
          <p:nvPr/>
        </p:nvPicPr>
        <p:blipFill>
          <a:blip r:embed="rId4"/>
          <a:stretch>
            <a:fillRect/>
          </a:stretch>
        </p:blipFill>
        <p:spPr>
          <a:xfrm>
            <a:off x="4254499" y="5825855"/>
            <a:ext cx="1318681" cy="911681"/>
          </a:xfrm>
          <a:prstGeom prst="rect">
            <a:avLst/>
          </a:prstGeom>
        </p:spPr>
      </p:pic>
    </p:spTree>
    <p:extLst>
      <p:ext uri="{BB962C8B-B14F-4D97-AF65-F5344CB8AC3E}">
        <p14:creationId xmlns:p14="http://schemas.microsoft.com/office/powerpoint/2010/main" val="307329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9ED40E3-1EBE-4EBE-8CBB-C8352D1F478D}"/>
              </a:ext>
            </a:extLst>
          </p:cNvPr>
          <p:cNvSpPr>
            <a:spLocks noGrp="1"/>
          </p:cNvSpPr>
          <p:nvPr>
            <p:ph idx="1"/>
          </p:nvPr>
        </p:nvSpPr>
        <p:spPr/>
        <p:txBody>
          <a:bodyPr/>
          <a:lstStyle/>
          <a:p>
            <a:r>
              <a:rPr lang="nl-NL" dirty="0"/>
              <a:t>Over </a:t>
            </a:r>
            <a:r>
              <a:rPr lang="nl-NL" b="1" dirty="0">
                <a:solidFill>
                  <a:srgbClr val="E50856"/>
                </a:solidFill>
              </a:rPr>
              <a:t>wie</a:t>
            </a:r>
            <a:r>
              <a:rPr lang="nl-NL" dirty="0"/>
              <a:t> zijn er zorgen in de buurt (impact COVID-19)?</a:t>
            </a:r>
          </a:p>
          <a:p>
            <a:r>
              <a:rPr lang="nl-NL" dirty="0"/>
              <a:t>Wat is er veranderd qua </a:t>
            </a:r>
            <a:r>
              <a:rPr lang="nl-NL" b="1" dirty="0">
                <a:solidFill>
                  <a:srgbClr val="E50856"/>
                </a:solidFill>
              </a:rPr>
              <a:t>inzet</a:t>
            </a:r>
            <a:r>
              <a:rPr lang="nl-NL" dirty="0"/>
              <a:t> van mensen (vrijwilligers, bestaande of nieuwe initiatieven)? </a:t>
            </a:r>
          </a:p>
          <a:p>
            <a:r>
              <a:rPr lang="nl-NL" dirty="0"/>
              <a:t>Hoe is het </a:t>
            </a:r>
            <a:r>
              <a:rPr lang="nl-NL" b="1" dirty="0">
                <a:solidFill>
                  <a:srgbClr val="E50856"/>
                </a:solidFill>
              </a:rPr>
              <a:t>welzijnswerk</a:t>
            </a:r>
            <a:r>
              <a:rPr lang="nl-NL" dirty="0"/>
              <a:t> veranderd?</a:t>
            </a:r>
          </a:p>
          <a:p>
            <a:endParaRPr lang="nl-NL" dirty="0"/>
          </a:p>
        </p:txBody>
      </p:sp>
      <p:sp>
        <p:nvSpPr>
          <p:cNvPr id="3" name="Titel 2">
            <a:extLst>
              <a:ext uri="{FF2B5EF4-FFF2-40B4-BE49-F238E27FC236}">
                <a16:creationId xmlns:a16="http://schemas.microsoft.com/office/drawing/2014/main" id="{4069229B-06B3-4499-B63D-C5CD99F46CAB}"/>
              </a:ext>
            </a:extLst>
          </p:cNvPr>
          <p:cNvSpPr>
            <a:spLocks noGrp="1"/>
          </p:cNvSpPr>
          <p:nvPr>
            <p:ph type="title"/>
          </p:nvPr>
        </p:nvSpPr>
        <p:spPr/>
        <p:txBody>
          <a:bodyPr/>
          <a:lstStyle/>
          <a:p>
            <a:r>
              <a:rPr lang="nl-NL" dirty="0"/>
              <a:t>Reflectie vanuit praktijk</a:t>
            </a:r>
          </a:p>
        </p:txBody>
      </p:sp>
      <p:pic>
        <p:nvPicPr>
          <p:cNvPr id="5" name="Afbeelding 4">
            <a:extLst>
              <a:ext uri="{FF2B5EF4-FFF2-40B4-BE49-F238E27FC236}">
                <a16:creationId xmlns:a16="http://schemas.microsoft.com/office/drawing/2014/main" id="{B35E79C3-E4D4-4132-AF0D-35D3BCCA3738}"/>
              </a:ext>
            </a:extLst>
          </p:cNvPr>
          <p:cNvPicPr>
            <a:picLocks noChangeAspect="1"/>
          </p:cNvPicPr>
          <p:nvPr/>
        </p:nvPicPr>
        <p:blipFill>
          <a:blip r:embed="rId2"/>
          <a:stretch>
            <a:fillRect/>
          </a:stretch>
        </p:blipFill>
        <p:spPr>
          <a:xfrm>
            <a:off x="5759405" y="3889333"/>
            <a:ext cx="3384595" cy="1944453"/>
          </a:xfrm>
          <a:prstGeom prst="rect">
            <a:avLst/>
          </a:prstGeom>
        </p:spPr>
      </p:pic>
      <p:sp>
        <p:nvSpPr>
          <p:cNvPr id="6" name="Tekstvak 5">
            <a:extLst>
              <a:ext uri="{FF2B5EF4-FFF2-40B4-BE49-F238E27FC236}">
                <a16:creationId xmlns:a16="http://schemas.microsoft.com/office/drawing/2014/main" id="{DBF649E3-C875-4FC6-8CAC-977A57635F68}"/>
              </a:ext>
            </a:extLst>
          </p:cNvPr>
          <p:cNvSpPr txBox="1"/>
          <p:nvPr/>
        </p:nvSpPr>
        <p:spPr>
          <a:xfrm>
            <a:off x="504825" y="4671060"/>
            <a:ext cx="5114925" cy="1477328"/>
          </a:xfrm>
          <a:prstGeom prst="rect">
            <a:avLst/>
          </a:prstGeom>
          <a:noFill/>
          <a:ln w="19050">
            <a:solidFill>
              <a:srgbClr val="E50856"/>
            </a:solidFill>
          </a:ln>
        </p:spPr>
        <p:txBody>
          <a:bodyPr wrap="square" rtlCol="0">
            <a:spAutoFit/>
          </a:bodyPr>
          <a:lstStyle/>
          <a:p>
            <a:r>
              <a:rPr lang="nl-NL" b="0" i="0" dirty="0">
                <a:solidFill>
                  <a:srgbClr val="333333"/>
                </a:solidFill>
                <a:effectLst/>
                <a:latin typeface="Merriweather Sans" panose="020B0604020202020204" pitchFamily="2" charset="0"/>
              </a:rPr>
              <a:t>Een kok - de engel van Lingewaard met een hart van goud - kookt één keer per week een </a:t>
            </a:r>
            <a:br>
              <a:rPr lang="nl-NL" dirty="0"/>
            </a:br>
            <a:r>
              <a:rPr lang="nl-NL" b="0" i="0" dirty="0">
                <a:solidFill>
                  <a:srgbClr val="333333"/>
                </a:solidFill>
                <a:effectLst/>
                <a:latin typeface="Merriweather Sans" panose="020B0604020202020204" pitchFamily="2" charset="0"/>
              </a:rPr>
              <a:t>maaltijd voor ongeveer 50 deelnemers. Deze maaltijden worden thuis bezorgd door wederom verschillende vrijwilligers. </a:t>
            </a:r>
            <a:endParaRPr lang="nl-NL" dirty="0"/>
          </a:p>
        </p:txBody>
      </p:sp>
    </p:spTree>
    <p:extLst>
      <p:ext uri="{BB962C8B-B14F-4D97-AF65-F5344CB8AC3E}">
        <p14:creationId xmlns:p14="http://schemas.microsoft.com/office/powerpoint/2010/main" val="24915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87F6DD-4432-4E5B-B2D2-3E6A49651B70}"/>
              </a:ext>
            </a:extLst>
          </p:cNvPr>
          <p:cNvSpPr>
            <a:spLocks noGrp="1"/>
          </p:cNvSpPr>
          <p:nvPr>
            <p:ph idx="1"/>
          </p:nvPr>
        </p:nvSpPr>
        <p:spPr>
          <a:xfrm>
            <a:off x="790575" y="1825625"/>
            <a:ext cx="7886700" cy="4351338"/>
          </a:xfrm>
        </p:spPr>
        <p:txBody>
          <a:bodyPr/>
          <a:lstStyle/>
          <a:p>
            <a:endParaRPr lang="nl-NL" dirty="0"/>
          </a:p>
        </p:txBody>
      </p:sp>
      <p:sp>
        <p:nvSpPr>
          <p:cNvPr id="3" name="Titel 2">
            <a:extLst>
              <a:ext uri="{FF2B5EF4-FFF2-40B4-BE49-F238E27FC236}">
                <a16:creationId xmlns:a16="http://schemas.microsoft.com/office/drawing/2014/main" id="{4184F1A1-3AC5-458B-A36F-6A6734A2E90A}"/>
              </a:ext>
            </a:extLst>
          </p:cNvPr>
          <p:cNvSpPr>
            <a:spLocks noGrp="1"/>
          </p:cNvSpPr>
          <p:nvPr>
            <p:ph type="title"/>
          </p:nvPr>
        </p:nvSpPr>
        <p:spPr/>
        <p:txBody>
          <a:bodyPr/>
          <a:lstStyle/>
          <a:p>
            <a:r>
              <a:rPr lang="nl-NL" dirty="0"/>
              <a:t>Leefbaarheid en betekenisvolle plekken</a:t>
            </a:r>
          </a:p>
        </p:txBody>
      </p:sp>
      <p:sp>
        <p:nvSpPr>
          <p:cNvPr id="4" name="Tekstvak 3">
            <a:extLst>
              <a:ext uri="{FF2B5EF4-FFF2-40B4-BE49-F238E27FC236}">
                <a16:creationId xmlns:a16="http://schemas.microsoft.com/office/drawing/2014/main" id="{56F0E716-2F70-4AF2-973D-EC106444C7A5}"/>
              </a:ext>
            </a:extLst>
          </p:cNvPr>
          <p:cNvSpPr txBox="1"/>
          <p:nvPr/>
        </p:nvSpPr>
        <p:spPr>
          <a:xfrm>
            <a:off x="1114425" y="2358340"/>
            <a:ext cx="7477125" cy="369332"/>
          </a:xfrm>
          <a:prstGeom prst="rect">
            <a:avLst/>
          </a:prstGeom>
          <a:noFill/>
        </p:spPr>
        <p:txBody>
          <a:bodyPr wrap="square" rtlCol="0">
            <a:spAutoFit/>
          </a:bodyPr>
          <a:lstStyle/>
          <a:p>
            <a:r>
              <a:rPr lang="nl-NL" dirty="0">
                <a:hlinkClick r:id="rId2"/>
              </a:rPr>
              <a:t>Je hebt ruimte die je niet hebt in onderzoekrapporten | buurtwijs.nl</a:t>
            </a:r>
            <a:endParaRPr lang="nl-NL" dirty="0"/>
          </a:p>
        </p:txBody>
      </p:sp>
      <p:sp>
        <p:nvSpPr>
          <p:cNvPr id="5" name="Tekstvak 4">
            <a:extLst>
              <a:ext uri="{FF2B5EF4-FFF2-40B4-BE49-F238E27FC236}">
                <a16:creationId xmlns:a16="http://schemas.microsoft.com/office/drawing/2014/main" id="{D07A3E42-227D-451A-BD86-CDA815A007CC}"/>
              </a:ext>
            </a:extLst>
          </p:cNvPr>
          <p:cNvSpPr txBox="1"/>
          <p:nvPr/>
        </p:nvSpPr>
        <p:spPr>
          <a:xfrm>
            <a:off x="1743075" y="3869462"/>
            <a:ext cx="5657850" cy="1477328"/>
          </a:xfrm>
          <a:prstGeom prst="rect">
            <a:avLst/>
          </a:prstGeom>
          <a:noFill/>
          <a:ln w="28575">
            <a:solidFill>
              <a:srgbClr val="E50856"/>
            </a:solidFill>
          </a:ln>
        </p:spPr>
        <p:txBody>
          <a:bodyPr wrap="square" rtlCol="0">
            <a:spAutoFit/>
          </a:bodyPr>
          <a:lstStyle/>
          <a:p>
            <a:r>
              <a:rPr lang="nl-NL" b="1" dirty="0">
                <a:solidFill>
                  <a:srgbClr val="E50856"/>
                </a:solidFill>
              </a:rPr>
              <a:t>Samenwerking opbouwwerkers:</a:t>
            </a:r>
          </a:p>
          <a:p>
            <a:r>
              <a:rPr lang="nl-NL" dirty="0"/>
              <a:t>- Enquête onder vrijwilligers en deelnemers activiteiten (zomer 2020).</a:t>
            </a:r>
          </a:p>
          <a:p>
            <a:r>
              <a:rPr lang="nl-NL" dirty="0"/>
              <a:t>- Onderzoek naar betekenisvolle plekken in de buurt (september 2021-februari 2022).</a:t>
            </a:r>
          </a:p>
        </p:txBody>
      </p:sp>
    </p:spTree>
    <p:extLst>
      <p:ext uri="{BB962C8B-B14F-4D97-AF65-F5344CB8AC3E}">
        <p14:creationId xmlns:p14="http://schemas.microsoft.com/office/powerpoint/2010/main" val="37835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91980025-6E5C-4218-8CFD-C912F427638B}"/>
              </a:ext>
            </a:extLst>
          </p:cNvPr>
          <p:cNvPicPr>
            <a:picLocks noGrp="1" noChangeAspect="1"/>
          </p:cNvPicPr>
          <p:nvPr>
            <p:ph idx="1"/>
          </p:nvPr>
        </p:nvPicPr>
        <p:blipFill>
          <a:blip r:embed="rId2"/>
          <a:stretch>
            <a:fillRect/>
          </a:stretch>
        </p:blipFill>
        <p:spPr>
          <a:xfrm>
            <a:off x="4152900" y="1690692"/>
            <a:ext cx="4440573" cy="1930226"/>
          </a:xfrm>
          <a:prstGeom prst="rect">
            <a:avLst/>
          </a:prstGeom>
        </p:spPr>
      </p:pic>
      <p:sp>
        <p:nvSpPr>
          <p:cNvPr id="3" name="Titel 2">
            <a:extLst>
              <a:ext uri="{FF2B5EF4-FFF2-40B4-BE49-F238E27FC236}">
                <a16:creationId xmlns:a16="http://schemas.microsoft.com/office/drawing/2014/main" id="{5B70EAC8-7EF7-4C72-BD76-64EE0C972C91}"/>
              </a:ext>
            </a:extLst>
          </p:cNvPr>
          <p:cNvSpPr>
            <a:spLocks noGrp="1"/>
          </p:cNvSpPr>
          <p:nvPr>
            <p:ph type="title"/>
          </p:nvPr>
        </p:nvSpPr>
        <p:spPr/>
        <p:txBody>
          <a:bodyPr/>
          <a:lstStyle/>
          <a:p>
            <a:r>
              <a:rPr lang="nl-NL" dirty="0"/>
              <a:t>Enquête onder vrijwilligers en deelnemers (zomer 2020)</a:t>
            </a:r>
          </a:p>
        </p:txBody>
      </p:sp>
      <p:sp>
        <p:nvSpPr>
          <p:cNvPr id="6" name="Tekstvak 5">
            <a:extLst>
              <a:ext uri="{FF2B5EF4-FFF2-40B4-BE49-F238E27FC236}">
                <a16:creationId xmlns:a16="http://schemas.microsoft.com/office/drawing/2014/main" id="{1434F21A-0399-420A-B7F0-6ECDB4934710}"/>
              </a:ext>
            </a:extLst>
          </p:cNvPr>
          <p:cNvSpPr txBox="1"/>
          <p:nvPr/>
        </p:nvSpPr>
        <p:spPr>
          <a:xfrm>
            <a:off x="4391025" y="3734012"/>
            <a:ext cx="4572000" cy="369332"/>
          </a:xfrm>
          <a:prstGeom prst="rect">
            <a:avLst/>
          </a:prstGeom>
          <a:noFill/>
        </p:spPr>
        <p:txBody>
          <a:bodyPr wrap="square">
            <a:spAutoFit/>
          </a:bodyPr>
          <a:lstStyle/>
          <a:p>
            <a:r>
              <a:rPr lang="nl-NL" sz="1800" dirty="0">
                <a:effectLst/>
                <a:latin typeface="Arial" panose="020B0604020202020204" pitchFamily="34" charset="0"/>
                <a:ea typeface="Calibri" panose="020F0502020204030204" pitchFamily="34" charset="0"/>
              </a:rPr>
              <a:t>36 vrijwilligers/actieve wijkbewoners </a:t>
            </a:r>
            <a:endParaRPr lang="nl-NL" dirty="0"/>
          </a:p>
        </p:txBody>
      </p:sp>
      <p:pic>
        <p:nvPicPr>
          <p:cNvPr id="7" name="Afbeelding 6">
            <a:extLst>
              <a:ext uri="{FF2B5EF4-FFF2-40B4-BE49-F238E27FC236}">
                <a16:creationId xmlns:a16="http://schemas.microsoft.com/office/drawing/2014/main" id="{F4493DD4-AAB8-4E79-BD75-91D87687FD70}"/>
              </a:ext>
            </a:extLst>
          </p:cNvPr>
          <p:cNvPicPr>
            <a:picLocks noChangeAspect="1"/>
          </p:cNvPicPr>
          <p:nvPr/>
        </p:nvPicPr>
        <p:blipFill>
          <a:blip r:embed="rId3"/>
          <a:stretch>
            <a:fillRect/>
          </a:stretch>
        </p:blipFill>
        <p:spPr>
          <a:xfrm>
            <a:off x="351997" y="4131919"/>
            <a:ext cx="4876199" cy="1999916"/>
          </a:xfrm>
          <a:prstGeom prst="rect">
            <a:avLst/>
          </a:prstGeom>
        </p:spPr>
      </p:pic>
      <p:sp>
        <p:nvSpPr>
          <p:cNvPr id="11" name="Tekstvak 10">
            <a:extLst>
              <a:ext uri="{FF2B5EF4-FFF2-40B4-BE49-F238E27FC236}">
                <a16:creationId xmlns:a16="http://schemas.microsoft.com/office/drawing/2014/main" id="{94694927-F7DF-4337-B19E-9870FD950BF9}"/>
              </a:ext>
            </a:extLst>
          </p:cNvPr>
          <p:cNvSpPr txBox="1"/>
          <p:nvPr/>
        </p:nvSpPr>
        <p:spPr>
          <a:xfrm>
            <a:off x="656196" y="6175239"/>
            <a:ext cx="4572000" cy="369332"/>
          </a:xfrm>
          <a:prstGeom prst="rect">
            <a:avLst/>
          </a:prstGeom>
          <a:noFill/>
        </p:spPr>
        <p:txBody>
          <a:bodyPr wrap="square">
            <a:spAutoFit/>
          </a:bodyPr>
          <a:lstStyle/>
          <a:p>
            <a:r>
              <a:rPr lang="nl-NL" sz="1800" dirty="0">
                <a:effectLst/>
                <a:latin typeface="Arial" panose="020B0604020202020204" pitchFamily="34" charset="0"/>
                <a:ea typeface="Calibri" panose="020F0502020204030204" pitchFamily="34" charset="0"/>
              </a:rPr>
              <a:t>73 deelnemers aan activiteiten </a:t>
            </a:r>
            <a:endParaRPr lang="nl-NL" dirty="0"/>
          </a:p>
        </p:txBody>
      </p:sp>
    </p:spTree>
    <p:extLst>
      <p:ext uri="{BB962C8B-B14F-4D97-AF65-F5344CB8AC3E}">
        <p14:creationId xmlns:p14="http://schemas.microsoft.com/office/powerpoint/2010/main" val="174792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89CBC5D-C0E9-47CF-913D-0312C732C3FD}"/>
              </a:ext>
            </a:extLst>
          </p:cNvPr>
          <p:cNvSpPr>
            <a:spLocks noGrp="1"/>
          </p:cNvSpPr>
          <p:nvPr>
            <p:ph idx="1"/>
          </p:nvPr>
        </p:nvSpPr>
        <p:spPr>
          <a:xfrm>
            <a:off x="771525" y="2263775"/>
            <a:ext cx="7886700" cy="4351338"/>
          </a:xfrm>
        </p:spPr>
        <p:txBody>
          <a:bodyPr>
            <a:normAutofit/>
          </a:bodyPr>
          <a:lstStyle/>
          <a:p>
            <a:pPr marL="0" indent="0">
              <a:buNone/>
            </a:pPr>
            <a:r>
              <a:rPr lang="nl-NL" sz="1800" b="1" dirty="0">
                <a:solidFill>
                  <a:srgbClr val="E50856"/>
                </a:solidFill>
                <a:ea typeface="Calibri" panose="020F0502020204030204" pitchFamily="34" charset="0"/>
              </a:rPr>
              <a:t>Wat missen ze?</a:t>
            </a:r>
          </a:p>
          <a:p>
            <a:r>
              <a:rPr lang="nl-NL" sz="1800" dirty="0">
                <a:ea typeface="Calibri" panose="020F0502020204030204" pitchFamily="34" charset="0"/>
              </a:rPr>
              <a:t>C</a:t>
            </a:r>
            <a:r>
              <a:rPr lang="nl-NL" sz="1800" dirty="0">
                <a:effectLst/>
                <a:latin typeface="Arial" panose="020B0604020202020204" pitchFamily="34" charset="0"/>
                <a:ea typeface="Calibri" panose="020F0502020204030204" pitchFamily="34" charset="0"/>
              </a:rPr>
              <a:t>ontact met anderen en de gezelligheid (vrijwilligers en deelnemers).</a:t>
            </a:r>
          </a:p>
          <a:p>
            <a:r>
              <a:rPr lang="nl-NL" sz="1800" dirty="0">
                <a:ea typeface="Calibri" panose="020F0502020204030204" pitchFamily="34" charset="0"/>
              </a:rPr>
              <a:t>Z</a:t>
            </a:r>
            <a:r>
              <a:rPr lang="nl-NL" sz="1800" dirty="0">
                <a:effectLst/>
                <a:latin typeface="Arial" panose="020B0604020202020204" pitchFamily="34" charset="0"/>
                <a:ea typeface="Calibri" panose="020F0502020204030204" pitchFamily="34" charset="0"/>
              </a:rPr>
              <a:t>orgen bespreken met anderen (deelnemers). </a:t>
            </a:r>
          </a:p>
          <a:p>
            <a:r>
              <a:rPr lang="nl-NL" sz="1800" dirty="0">
                <a:effectLst/>
                <a:latin typeface="Arial" panose="020B0604020202020204" pitchFamily="34" charset="0"/>
                <a:ea typeface="Calibri" panose="020F0502020204030204" pitchFamily="34" charset="0"/>
              </a:rPr>
              <a:t>Activiteit zelf; ze moeten nu bijvoorbeeld vaker koken, of ze kunnen hun hobby niet uitoefenen (deelnemers). </a:t>
            </a:r>
          </a:p>
          <a:p>
            <a:pPr marL="0" indent="0">
              <a:buNone/>
            </a:pPr>
            <a:endParaRPr lang="nl-NL" b="1" dirty="0">
              <a:solidFill>
                <a:srgbClr val="E50856"/>
              </a:solidFill>
            </a:endParaRPr>
          </a:p>
          <a:p>
            <a:pPr marL="0" indent="0">
              <a:buNone/>
            </a:pPr>
            <a:r>
              <a:rPr lang="nl-NL" sz="1800" b="1" dirty="0">
                <a:solidFill>
                  <a:srgbClr val="E50856"/>
                </a:solidFill>
              </a:rPr>
              <a:t>Weer deelnemen?</a:t>
            </a:r>
          </a:p>
          <a:p>
            <a:pPr algn="just">
              <a:lnSpc>
                <a:spcPct val="107000"/>
              </a:lnSpc>
            </a:pPr>
            <a:r>
              <a:rPr lang="nl-NL" sz="1800" dirty="0">
                <a:effectLst/>
                <a:latin typeface="Arial" panose="020B0604020202020204" pitchFamily="34" charset="0"/>
                <a:ea typeface="Calibri" panose="020F0502020204030204" pitchFamily="34" charset="0"/>
              </a:rPr>
              <a:t>Ruim twee derde van de deelnemers geeft aan dat ze zeker komen.</a:t>
            </a:r>
          </a:p>
          <a:p>
            <a:pPr algn="just">
              <a:lnSpc>
                <a:spcPct val="107000"/>
              </a:lnSpc>
            </a:pPr>
            <a:r>
              <a:rPr lang="nl-NL" sz="1800" dirty="0">
                <a:effectLst/>
                <a:latin typeface="Arial" panose="020B0604020202020204" pitchFamily="34" charset="0"/>
                <a:ea typeface="Calibri" panose="020F0502020204030204" pitchFamily="34" charset="0"/>
              </a:rPr>
              <a:t>Bij de vrijwilligers geeft slechts 17% aan dat ze zeker komen: </a:t>
            </a:r>
          </a:p>
          <a:p>
            <a:pPr lvl="1" algn="just">
              <a:lnSpc>
                <a:spcPct val="107000"/>
              </a:lnSpc>
            </a:pPr>
            <a:r>
              <a:rPr lang="nl-NL" sz="1800" dirty="0">
                <a:effectLst/>
                <a:latin typeface="Arial" panose="020B0604020202020204" pitchFamily="34" charset="0"/>
                <a:ea typeface="Calibri" panose="020F0502020204030204" pitchFamily="34" charset="0"/>
              </a:rPr>
              <a:t>Zelf niet actief willen zijn.</a:t>
            </a:r>
          </a:p>
          <a:p>
            <a:pPr lvl="1" algn="just">
              <a:lnSpc>
                <a:spcPct val="107000"/>
              </a:lnSpc>
            </a:pPr>
            <a:r>
              <a:rPr lang="nl-NL" sz="1800" dirty="0">
                <a:effectLst/>
                <a:latin typeface="Arial" panose="020B0604020202020204" pitchFamily="34" charset="0"/>
                <a:ea typeface="Calibri" panose="020F0502020204030204" pitchFamily="34" charset="0"/>
              </a:rPr>
              <a:t>Deelnemers kunnen of willen niet komen. </a:t>
            </a:r>
          </a:p>
          <a:p>
            <a:pPr lvl="1" algn="just">
              <a:lnSpc>
                <a:spcPct val="107000"/>
              </a:lnSpc>
            </a:pPr>
            <a:r>
              <a:rPr lang="nl-NL" sz="1800" dirty="0">
                <a:ea typeface="Calibri" panose="020F0502020204030204" pitchFamily="34" charset="0"/>
              </a:rPr>
              <a:t>R</a:t>
            </a:r>
            <a:r>
              <a:rPr lang="nl-NL" sz="1800" dirty="0">
                <a:effectLst/>
                <a:latin typeface="Arial" panose="020B0604020202020204" pitchFamily="34" charset="0"/>
                <a:ea typeface="Calibri" panose="020F0502020204030204" pitchFamily="34" charset="0"/>
              </a:rPr>
              <a:t>egelgeving lastig, zoals kleine ruimtes.</a:t>
            </a:r>
          </a:p>
          <a:p>
            <a:pPr marL="0" indent="0">
              <a:buNone/>
            </a:pPr>
            <a:endParaRPr lang="nl-NL" dirty="0"/>
          </a:p>
        </p:txBody>
      </p:sp>
      <p:sp>
        <p:nvSpPr>
          <p:cNvPr id="3" name="Titel 2">
            <a:extLst>
              <a:ext uri="{FF2B5EF4-FFF2-40B4-BE49-F238E27FC236}">
                <a16:creationId xmlns:a16="http://schemas.microsoft.com/office/drawing/2014/main" id="{29ED1819-8A42-482A-9DD3-5012FC2A957C}"/>
              </a:ext>
            </a:extLst>
          </p:cNvPr>
          <p:cNvSpPr>
            <a:spLocks noGrp="1"/>
          </p:cNvSpPr>
          <p:nvPr>
            <p:ph type="title"/>
          </p:nvPr>
        </p:nvSpPr>
        <p:spPr/>
        <p:txBody>
          <a:bodyPr/>
          <a:lstStyle/>
          <a:p>
            <a:r>
              <a:rPr lang="nl-NL" dirty="0"/>
              <a:t>UITKOMSTEN ENQUETE</a:t>
            </a:r>
          </a:p>
        </p:txBody>
      </p:sp>
      <p:pic>
        <p:nvPicPr>
          <p:cNvPr id="4" name="Afbeelding 3">
            <a:extLst>
              <a:ext uri="{FF2B5EF4-FFF2-40B4-BE49-F238E27FC236}">
                <a16:creationId xmlns:a16="http://schemas.microsoft.com/office/drawing/2014/main" id="{3FD8FC6D-479C-44D1-A1CF-B366A5A5B5AD}"/>
              </a:ext>
            </a:extLst>
          </p:cNvPr>
          <p:cNvPicPr>
            <a:picLocks noChangeAspect="1"/>
          </p:cNvPicPr>
          <p:nvPr/>
        </p:nvPicPr>
        <p:blipFill>
          <a:blip r:embed="rId2"/>
          <a:stretch>
            <a:fillRect/>
          </a:stretch>
        </p:blipFill>
        <p:spPr>
          <a:xfrm>
            <a:off x="7010400" y="0"/>
            <a:ext cx="1800225" cy="2543175"/>
          </a:xfrm>
          <a:prstGeom prst="rect">
            <a:avLst/>
          </a:prstGeom>
        </p:spPr>
      </p:pic>
    </p:spTree>
    <p:extLst>
      <p:ext uri="{BB962C8B-B14F-4D97-AF65-F5344CB8AC3E}">
        <p14:creationId xmlns:p14="http://schemas.microsoft.com/office/powerpoint/2010/main" val="3590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2DFC4A9-5E3E-4EF5-AA62-573E44267CEC}"/>
              </a:ext>
            </a:extLst>
          </p:cNvPr>
          <p:cNvSpPr>
            <a:spLocks noGrp="1"/>
          </p:cNvSpPr>
          <p:nvPr>
            <p:ph idx="1"/>
          </p:nvPr>
        </p:nvSpPr>
        <p:spPr/>
        <p:txBody>
          <a:bodyPr>
            <a:normAutofit/>
          </a:bodyPr>
          <a:lstStyle/>
          <a:p>
            <a:pPr marL="0" indent="0" algn="just">
              <a:lnSpc>
                <a:spcPct val="107000"/>
              </a:lnSpc>
              <a:buNone/>
            </a:pPr>
            <a:r>
              <a:rPr lang="nl-NL" sz="1800" b="1" dirty="0">
                <a:solidFill>
                  <a:srgbClr val="E50856"/>
                </a:solidFill>
                <a:effectLst/>
                <a:latin typeface="Arial" panose="020B0604020202020204" pitchFamily="34" charset="0"/>
                <a:ea typeface="Calibri" panose="020F0502020204030204" pitchFamily="34" charset="0"/>
              </a:rPr>
              <a:t>Veilig meedoen</a:t>
            </a:r>
            <a:endParaRPr lang="nl-NL" sz="1800" dirty="0">
              <a:solidFill>
                <a:srgbClr val="E50856"/>
              </a:solidFill>
              <a:effectLst/>
              <a:latin typeface="Arial" panose="020B0604020202020204" pitchFamily="34" charset="0"/>
              <a:ea typeface="Calibri" panose="020F0502020204030204" pitchFamily="34" charset="0"/>
            </a:endParaRPr>
          </a:p>
          <a:p>
            <a:pPr algn="just">
              <a:lnSpc>
                <a:spcPct val="107000"/>
              </a:lnSpc>
            </a:pPr>
            <a:r>
              <a:rPr lang="nl-NL" sz="1800" dirty="0">
                <a:effectLst/>
                <a:latin typeface="Arial" panose="020B0604020202020204" pitchFamily="34" charset="0"/>
                <a:ea typeface="Calibri" panose="020F0502020204030204" pitchFamily="34" charset="0"/>
              </a:rPr>
              <a:t>Als ze weten dat de maatregelen duidelijk worden nageleefd, zoals afstand bewaren of een goede ventilatie. </a:t>
            </a:r>
          </a:p>
          <a:p>
            <a:pPr algn="just">
              <a:lnSpc>
                <a:spcPct val="107000"/>
              </a:lnSpc>
            </a:pPr>
            <a:r>
              <a:rPr lang="nl-NL" sz="1800" dirty="0">
                <a:ea typeface="Calibri" panose="020F0502020204030204" pitchFamily="34" charset="0"/>
              </a:rPr>
              <a:t>A</a:t>
            </a:r>
            <a:r>
              <a:rPr lang="nl-NL" sz="1800" dirty="0">
                <a:effectLst/>
                <a:latin typeface="Arial" panose="020B0604020202020204" pitchFamily="34" charset="0"/>
                <a:ea typeface="Calibri" panose="020F0502020204030204" pitchFamily="34" charset="0"/>
              </a:rPr>
              <a:t>ls ze weten dat anderen geen corona hebben. </a:t>
            </a:r>
          </a:p>
          <a:p>
            <a:pPr algn="just">
              <a:lnSpc>
                <a:spcPct val="107000"/>
              </a:lnSpc>
            </a:pPr>
            <a:endParaRPr lang="nl-NL" sz="1800" dirty="0">
              <a:ea typeface="Calibri" panose="020F0502020204030204" pitchFamily="34" charset="0"/>
            </a:endParaRPr>
          </a:p>
          <a:p>
            <a:pPr marL="0" indent="0" algn="just">
              <a:lnSpc>
                <a:spcPct val="107000"/>
              </a:lnSpc>
              <a:buNone/>
            </a:pPr>
            <a:r>
              <a:rPr lang="nl-NL" sz="1800" b="1" dirty="0">
                <a:solidFill>
                  <a:srgbClr val="E50856"/>
                </a:solidFill>
                <a:ea typeface="Calibri" panose="020F0502020204030204" pitchFamily="34" charset="0"/>
              </a:rPr>
              <a:t>Welkom voelen</a:t>
            </a:r>
            <a:endParaRPr lang="nl-NL" sz="1800" dirty="0">
              <a:effectLst/>
              <a:latin typeface="Arial" panose="020B0604020202020204" pitchFamily="34" charset="0"/>
              <a:ea typeface="Calibri" panose="020F0502020204030204" pitchFamily="34" charset="0"/>
            </a:endParaRPr>
          </a:p>
          <a:p>
            <a:pPr algn="just">
              <a:lnSpc>
                <a:spcPct val="107000"/>
              </a:lnSpc>
            </a:pPr>
            <a:r>
              <a:rPr lang="nl-NL" sz="1800" dirty="0">
                <a:effectLst/>
                <a:latin typeface="Arial" panose="020B0604020202020204" pitchFamily="34" charset="0"/>
                <a:ea typeface="Calibri" panose="020F0502020204030204" pitchFamily="34" charset="0"/>
              </a:rPr>
              <a:t>Om zich welkom te voelen is het prettig dat ze uitgenodigd worden, dat er mensen zijn die ze kennen en persoonlijke belangstelling. </a:t>
            </a:r>
          </a:p>
          <a:p>
            <a:pPr marL="0" indent="0" algn="just">
              <a:lnSpc>
                <a:spcPct val="107000"/>
              </a:lnSpc>
              <a:buNone/>
            </a:pPr>
            <a:endParaRPr lang="nl-NL" sz="1800" dirty="0">
              <a:effectLst/>
              <a:latin typeface="Arial" panose="020B0604020202020204" pitchFamily="34" charset="0"/>
              <a:ea typeface="Calibri" panose="020F0502020204030204" pitchFamily="34" charset="0"/>
            </a:endParaRPr>
          </a:p>
          <a:p>
            <a:endParaRPr lang="nl-NL" dirty="0"/>
          </a:p>
        </p:txBody>
      </p:sp>
      <p:sp>
        <p:nvSpPr>
          <p:cNvPr id="3" name="Titel 2">
            <a:extLst>
              <a:ext uri="{FF2B5EF4-FFF2-40B4-BE49-F238E27FC236}">
                <a16:creationId xmlns:a16="http://schemas.microsoft.com/office/drawing/2014/main" id="{984621EC-8D97-4E93-93EC-0424E7853AC5}"/>
              </a:ext>
            </a:extLst>
          </p:cNvPr>
          <p:cNvSpPr>
            <a:spLocks noGrp="1"/>
          </p:cNvSpPr>
          <p:nvPr>
            <p:ph type="title"/>
          </p:nvPr>
        </p:nvSpPr>
        <p:spPr/>
        <p:txBody>
          <a:bodyPr/>
          <a:lstStyle/>
          <a:p>
            <a:r>
              <a:rPr lang="nl-NL" dirty="0"/>
              <a:t>UITKOMSTEN ENQUETE</a:t>
            </a:r>
          </a:p>
        </p:txBody>
      </p:sp>
      <p:pic>
        <p:nvPicPr>
          <p:cNvPr id="4" name="Afbeelding 3">
            <a:extLst>
              <a:ext uri="{FF2B5EF4-FFF2-40B4-BE49-F238E27FC236}">
                <a16:creationId xmlns:a16="http://schemas.microsoft.com/office/drawing/2014/main" id="{69FE14AA-5393-4F1D-A1FC-5D6F9D702112}"/>
              </a:ext>
            </a:extLst>
          </p:cNvPr>
          <p:cNvPicPr>
            <a:picLocks noChangeAspect="1"/>
          </p:cNvPicPr>
          <p:nvPr/>
        </p:nvPicPr>
        <p:blipFill>
          <a:blip r:embed="rId2"/>
          <a:stretch>
            <a:fillRect/>
          </a:stretch>
        </p:blipFill>
        <p:spPr>
          <a:xfrm>
            <a:off x="3162300" y="4843065"/>
            <a:ext cx="2438400" cy="1333898"/>
          </a:xfrm>
          <a:prstGeom prst="rect">
            <a:avLst/>
          </a:prstGeom>
        </p:spPr>
      </p:pic>
    </p:spTree>
    <p:extLst>
      <p:ext uri="{BB962C8B-B14F-4D97-AF65-F5344CB8AC3E}">
        <p14:creationId xmlns:p14="http://schemas.microsoft.com/office/powerpoint/2010/main" val="39559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2757263-30F6-46F7-A6A4-0FFC92FB64EB}"/>
              </a:ext>
            </a:extLst>
          </p:cNvPr>
          <p:cNvSpPr>
            <a:spLocks noGrp="1"/>
          </p:cNvSpPr>
          <p:nvPr>
            <p:ph idx="1"/>
          </p:nvPr>
        </p:nvSpPr>
        <p:spPr/>
        <p:txBody>
          <a:bodyPr>
            <a:normAutofit/>
          </a:bodyPr>
          <a:lstStyle/>
          <a:p>
            <a:pPr marL="342900" indent="-342900" algn="just">
              <a:buFont typeface="Symbol" panose="05050102010706020507" pitchFamily="18" charset="2"/>
              <a:buChar char=""/>
            </a:pPr>
            <a:r>
              <a:rPr lang="nl-NL" sz="1800" b="1" dirty="0">
                <a:effectLst/>
                <a:latin typeface="Arial" panose="020B0604020202020204" pitchFamily="34" charset="0"/>
                <a:ea typeface="Calibri" panose="020F0502020204030204" pitchFamily="34" charset="0"/>
              </a:rPr>
              <a:t>Corona maatregelen:</a:t>
            </a:r>
            <a:r>
              <a:rPr lang="nl-NL" sz="1800" i="1" dirty="0">
                <a:effectLst/>
                <a:latin typeface="Arial" panose="020B0604020202020204" pitchFamily="34" charset="0"/>
                <a:ea typeface="Calibri" panose="020F0502020204030204" pitchFamily="34" charset="0"/>
              </a:rPr>
              <a:t> </a:t>
            </a:r>
            <a:r>
              <a:rPr lang="nl-NL" sz="1800" dirty="0">
                <a:effectLst/>
                <a:latin typeface="Arial" panose="020B0604020202020204" pitchFamily="34" charset="0"/>
                <a:ea typeface="Calibri" panose="020F0502020204030204" pitchFamily="34" charset="0"/>
              </a:rPr>
              <a:t>Meedenken over het </a:t>
            </a:r>
            <a:r>
              <a:rPr lang="nl-NL" sz="1800" i="1" dirty="0">
                <a:effectLst/>
                <a:latin typeface="Arial" panose="020B0604020202020204" pitchFamily="34" charset="0"/>
                <a:ea typeface="Calibri" panose="020F0502020204030204" pitchFamily="34" charset="0"/>
              </a:rPr>
              <a:t>toepassen</a:t>
            </a:r>
            <a:r>
              <a:rPr lang="nl-NL" sz="1800" dirty="0">
                <a:effectLst/>
                <a:latin typeface="Arial" panose="020B0604020202020204" pitchFamily="34" charset="0"/>
                <a:ea typeface="Calibri" panose="020F0502020204030204" pitchFamily="34" charset="0"/>
              </a:rPr>
              <a:t>, </a:t>
            </a:r>
            <a:r>
              <a:rPr lang="nl-NL" sz="1800" i="1" dirty="0">
                <a:effectLst/>
                <a:latin typeface="Arial" panose="020B0604020202020204" pitchFamily="34" charset="0"/>
                <a:ea typeface="Calibri" panose="020F0502020204030204" pitchFamily="34" charset="0"/>
              </a:rPr>
              <a:t>naleven</a:t>
            </a:r>
            <a:r>
              <a:rPr lang="nl-NL" sz="1800" dirty="0">
                <a:effectLst/>
                <a:latin typeface="Arial" panose="020B0604020202020204" pitchFamily="34" charset="0"/>
                <a:ea typeface="Calibri" panose="020F0502020204030204" pitchFamily="34" charset="0"/>
              </a:rPr>
              <a:t> en </a:t>
            </a:r>
            <a:r>
              <a:rPr lang="nl-NL" sz="1800" i="1" dirty="0">
                <a:effectLst/>
                <a:latin typeface="Arial" panose="020B0604020202020204" pitchFamily="34" charset="0"/>
                <a:ea typeface="Calibri" panose="020F0502020204030204" pitchFamily="34" charset="0"/>
              </a:rPr>
              <a:t>communiceren</a:t>
            </a:r>
            <a:r>
              <a:rPr lang="nl-NL" sz="1800" dirty="0">
                <a:effectLst/>
                <a:latin typeface="Arial" panose="020B0604020202020204" pitchFamily="34" charset="0"/>
                <a:ea typeface="Calibri" panose="020F0502020204030204" pitchFamily="34" charset="0"/>
              </a:rPr>
              <a:t> van de coronamaatregelen, passend bij deelnemers en vrijwilligers.</a:t>
            </a:r>
            <a:r>
              <a:rPr lang="nl-NL" sz="1800" i="1" dirty="0">
                <a:effectLst/>
                <a:latin typeface="Arial" panose="020B0604020202020204" pitchFamily="34" charset="0"/>
                <a:ea typeface="Calibri" panose="020F0502020204030204" pitchFamily="34" charset="0"/>
              </a:rPr>
              <a:t> Meer verantwoordelijkheid </a:t>
            </a:r>
            <a:r>
              <a:rPr lang="nl-NL" sz="1800" dirty="0">
                <a:effectLst/>
                <a:latin typeface="Arial" panose="020B0604020202020204" pitchFamily="34" charset="0"/>
                <a:ea typeface="Calibri" panose="020F0502020204030204" pitchFamily="34" charset="0"/>
              </a:rPr>
              <a:t>voor naleving maatregelen </a:t>
            </a:r>
            <a:r>
              <a:rPr lang="nl-NL" sz="1800" dirty="0">
                <a:effectLst/>
                <a:latin typeface="Calibri" panose="020F0502020204030204" pitchFamily="34" charset="0"/>
                <a:ea typeface="Calibri" panose="020F0502020204030204" pitchFamily="34" charset="0"/>
                <a:cs typeface="Times New Roman" panose="02020603050405020304" pitchFamily="18" charset="0"/>
              </a:rPr>
              <a:t>(1,5 meter, mondkapjes, QR scannen).</a:t>
            </a:r>
          </a:p>
          <a:p>
            <a:pPr marL="342900" lvl="0" indent="-342900" algn="just">
              <a:buFont typeface="Symbol" panose="05050102010706020507" pitchFamily="18" charset="2"/>
              <a:buChar char=""/>
            </a:pPr>
            <a:r>
              <a:rPr lang="nl-NL" sz="1800" b="1" dirty="0">
                <a:effectLst/>
                <a:latin typeface="Arial" panose="020B0604020202020204" pitchFamily="34" charset="0"/>
                <a:ea typeface="Calibri" panose="020F0502020204030204" pitchFamily="34" charset="0"/>
              </a:rPr>
              <a:t>Aandacht voor vertrouwen: </a:t>
            </a:r>
            <a:r>
              <a:rPr lang="nl-NL" sz="1800" dirty="0">
                <a:effectLst/>
                <a:latin typeface="Arial" panose="020B0604020202020204" pitchFamily="34" charset="0"/>
                <a:ea typeface="Calibri" panose="020F0502020204030204" pitchFamily="34" charset="0"/>
              </a:rPr>
              <a:t>Samen drempels wegnemen voor deelname,</a:t>
            </a:r>
            <a:r>
              <a:rPr lang="nl-NL" sz="1800" b="1" dirty="0">
                <a:effectLst/>
                <a:latin typeface="Arial" panose="020B0604020202020204" pitchFamily="34" charset="0"/>
                <a:ea typeface="Calibri" panose="020F0502020204030204" pitchFamily="34" charset="0"/>
              </a:rPr>
              <a:t> </a:t>
            </a:r>
            <a:r>
              <a:rPr lang="nl-NL" sz="1800" dirty="0">
                <a:effectLst/>
                <a:latin typeface="Arial" panose="020B0604020202020204" pitchFamily="34" charset="0"/>
                <a:ea typeface="Calibri" panose="020F0502020204030204" pitchFamily="34" charset="0"/>
              </a:rPr>
              <a:t>zoals een </a:t>
            </a:r>
            <a:r>
              <a:rPr lang="nl-NL" sz="1800" i="1" dirty="0">
                <a:effectLst/>
                <a:latin typeface="Arial" panose="020B0604020202020204" pitchFamily="34" charset="0"/>
                <a:ea typeface="Calibri" panose="020F0502020204030204" pitchFamily="34" charset="0"/>
              </a:rPr>
              <a:t>persoonlijke uitnodiging</a:t>
            </a:r>
            <a:r>
              <a:rPr lang="nl-NL" sz="1800" dirty="0">
                <a:effectLst/>
                <a:latin typeface="Arial" panose="020B0604020202020204" pitchFamily="34" charset="0"/>
                <a:ea typeface="Calibri" panose="020F0502020204030204" pitchFamily="34" charset="0"/>
              </a:rPr>
              <a:t>, een </a:t>
            </a:r>
            <a:r>
              <a:rPr lang="nl-NL" sz="1800" i="1" dirty="0">
                <a:effectLst/>
                <a:latin typeface="Arial" panose="020B0604020202020204" pitchFamily="34" charset="0"/>
                <a:ea typeface="Calibri" panose="020F0502020204030204" pitchFamily="34" charset="0"/>
              </a:rPr>
              <a:t>bekend en vertrouwd gezicht</a:t>
            </a:r>
            <a:r>
              <a:rPr lang="nl-NL" sz="1800" dirty="0">
                <a:effectLst/>
                <a:latin typeface="Arial" panose="020B0604020202020204" pitchFamily="34" charset="0"/>
                <a:ea typeface="Calibri" panose="020F0502020204030204" pitchFamily="34" charset="0"/>
              </a:rPr>
              <a:t> bij de activiteit en </a:t>
            </a:r>
            <a:r>
              <a:rPr lang="nl-NL" sz="1800" i="1" dirty="0">
                <a:effectLst/>
                <a:latin typeface="Arial" panose="020B0604020202020204" pitchFamily="34" charset="0"/>
                <a:ea typeface="Calibri" panose="020F0502020204030204" pitchFamily="34" charset="0"/>
              </a:rPr>
              <a:t>onzekerheid en angst bespreekbaar</a:t>
            </a:r>
            <a:r>
              <a:rPr lang="nl-NL" sz="1800" dirty="0">
                <a:effectLst/>
                <a:latin typeface="Arial" panose="020B0604020202020204" pitchFamily="34" charset="0"/>
                <a:ea typeface="Calibri" panose="020F0502020204030204" pitchFamily="34" charset="0"/>
              </a:rPr>
              <a:t> maken. </a:t>
            </a:r>
          </a:p>
          <a:p>
            <a:pPr marL="342900" lvl="0" indent="-342900" algn="just">
              <a:buFont typeface="Symbol" panose="05050102010706020507" pitchFamily="18" charset="2"/>
              <a:buChar char=""/>
            </a:pPr>
            <a:r>
              <a:rPr lang="nl-NL" sz="1800" b="1" dirty="0">
                <a:effectLst/>
                <a:ea typeface="Calibri" panose="020F0502020204030204" pitchFamily="34" charset="0"/>
              </a:rPr>
              <a:t>Aandacht hebben voor </a:t>
            </a:r>
            <a:r>
              <a:rPr lang="nl-NL" sz="1800" b="1" dirty="0">
                <a:ea typeface="Calibri" panose="020F0502020204030204" pitchFamily="34" charset="0"/>
              </a:rPr>
              <a:t>vrijwilligers</a:t>
            </a:r>
            <a:r>
              <a:rPr lang="nl-NL" sz="1800" dirty="0">
                <a:ea typeface="Calibri" panose="020F0502020204030204" pitchFamily="34" charset="0"/>
              </a:rPr>
              <a:t>: die kunnen </a:t>
            </a:r>
            <a:r>
              <a:rPr lang="nl-NL" sz="1800" i="1" dirty="0">
                <a:effectLst/>
                <a:latin typeface="Arial" panose="020B0604020202020204" pitchFamily="34" charset="0"/>
                <a:ea typeface="Calibri" panose="020F0502020204030204" pitchFamily="34" charset="0"/>
              </a:rPr>
              <a:t>‘belasting’</a:t>
            </a:r>
            <a:r>
              <a:rPr lang="nl-NL" sz="1800" dirty="0">
                <a:effectLst/>
                <a:latin typeface="Arial" panose="020B0604020202020204" pitchFamily="34" charset="0"/>
                <a:ea typeface="Calibri" panose="020F0502020204030204" pitchFamily="34" charset="0"/>
              </a:rPr>
              <a:t> ervaren bij het vertrouwen in de organisatie van activiteiten.</a:t>
            </a:r>
          </a:p>
          <a:p>
            <a:pPr marL="342900" lvl="0" indent="-342900" algn="just">
              <a:buFont typeface="Symbol" panose="05050102010706020507" pitchFamily="18" charset="2"/>
              <a:buChar char=""/>
            </a:pPr>
            <a:endParaRPr lang="nl-NL" sz="1800" dirty="0">
              <a:effectLst/>
              <a:latin typeface="Arial" panose="020B0604020202020204" pitchFamily="34" charset="0"/>
              <a:ea typeface="Calibri" panose="020F0502020204030204" pitchFamily="34" charset="0"/>
            </a:endParaRPr>
          </a:p>
          <a:p>
            <a:endParaRPr lang="nl-NL" dirty="0"/>
          </a:p>
        </p:txBody>
      </p:sp>
      <p:sp>
        <p:nvSpPr>
          <p:cNvPr id="3" name="Titel 2">
            <a:extLst>
              <a:ext uri="{FF2B5EF4-FFF2-40B4-BE49-F238E27FC236}">
                <a16:creationId xmlns:a16="http://schemas.microsoft.com/office/drawing/2014/main" id="{7BF4B19C-4328-4FAE-9182-3B4E8C6F7D5C}"/>
              </a:ext>
            </a:extLst>
          </p:cNvPr>
          <p:cNvSpPr>
            <a:spLocks noGrp="1"/>
          </p:cNvSpPr>
          <p:nvPr>
            <p:ph type="title"/>
          </p:nvPr>
        </p:nvSpPr>
        <p:spPr/>
        <p:txBody>
          <a:bodyPr/>
          <a:lstStyle/>
          <a:p>
            <a:r>
              <a:rPr lang="nl-NL" dirty="0"/>
              <a:t>Betekenis voor welzijnswerk</a:t>
            </a:r>
          </a:p>
        </p:txBody>
      </p:sp>
      <p:pic>
        <p:nvPicPr>
          <p:cNvPr id="4" name="Afbeelding 3">
            <a:extLst>
              <a:ext uri="{FF2B5EF4-FFF2-40B4-BE49-F238E27FC236}">
                <a16:creationId xmlns:a16="http://schemas.microsoft.com/office/drawing/2014/main" id="{77394FCD-F7AD-4D5E-9858-82780D2CF940}"/>
              </a:ext>
            </a:extLst>
          </p:cNvPr>
          <p:cNvPicPr>
            <a:picLocks noChangeAspect="1"/>
          </p:cNvPicPr>
          <p:nvPr/>
        </p:nvPicPr>
        <p:blipFill>
          <a:blip r:embed="rId2"/>
          <a:stretch>
            <a:fillRect/>
          </a:stretch>
        </p:blipFill>
        <p:spPr>
          <a:xfrm>
            <a:off x="5305425" y="4654910"/>
            <a:ext cx="1408258" cy="2022114"/>
          </a:xfrm>
          <a:prstGeom prst="rect">
            <a:avLst/>
          </a:prstGeom>
        </p:spPr>
      </p:pic>
    </p:spTree>
    <p:extLst>
      <p:ext uri="{BB962C8B-B14F-4D97-AF65-F5344CB8AC3E}">
        <p14:creationId xmlns:p14="http://schemas.microsoft.com/office/powerpoint/2010/main" val="20666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F6F2F0A-DD4A-43F1-A768-BFAA622A2E52}"/>
              </a:ext>
            </a:extLst>
          </p:cNvPr>
          <p:cNvSpPr>
            <a:spLocks noGrp="1"/>
          </p:cNvSpPr>
          <p:nvPr>
            <p:ph idx="1"/>
          </p:nvPr>
        </p:nvSpPr>
        <p:spPr/>
        <p:txBody>
          <a:bodyPr/>
          <a:lstStyle/>
          <a:p>
            <a:pPr marL="0" indent="0">
              <a:buNone/>
            </a:pPr>
            <a:r>
              <a:rPr lang="nl-NL" dirty="0"/>
              <a:t>Betekenisvolle plekken (sociale infrastructuur):</a:t>
            </a:r>
          </a:p>
          <a:p>
            <a:pPr marL="0" indent="0">
              <a:buNone/>
            </a:pPr>
            <a:r>
              <a:rPr lang="nl-NL" b="1" dirty="0">
                <a:solidFill>
                  <a:srgbClr val="E50056"/>
                </a:solidFill>
              </a:rPr>
              <a:t>Fysieke</a:t>
            </a:r>
            <a:r>
              <a:rPr lang="nl-NL" dirty="0"/>
              <a:t> plekken die bepalend zijn voor de manier waarop sociale verbindingen tot stand komen (o.a. </a:t>
            </a:r>
            <a:r>
              <a:rPr lang="nl-NL" dirty="0" err="1"/>
              <a:t>Klinenberg</a:t>
            </a:r>
            <a:r>
              <a:rPr lang="nl-NL" dirty="0"/>
              <a:t>, 2018).</a:t>
            </a:r>
          </a:p>
          <a:p>
            <a:pPr marL="0" indent="0">
              <a:buNone/>
            </a:pPr>
            <a:endParaRPr lang="nl-NL" dirty="0">
              <a:solidFill>
                <a:srgbClr val="E50856"/>
              </a:solidFill>
            </a:endParaRPr>
          </a:p>
          <a:p>
            <a:pPr marL="0" indent="0">
              <a:buNone/>
            </a:pPr>
            <a:r>
              <a:rPr lang="nl-NL" b="1" dirty="0">
                <a:solidFill>
                  <a:srgbClr val="E50856"/>
                </a:solidFill>
              </a:rPr>
              <a:t>Verkennend onderzoek op 4 plekken:</a:t>
            </a:r>
          </a:p>
          <a:p>
            <a:pPr>
              <a:buFontTx/>
              <a:buChar char="-"/>
            </a:pPr>
            <a:r>
              <a:rPr lang="nl-NL" dirty="0"/>
              <a:t>Oosterhout (Sportschool, plantenwinkel)</a:t>
            </a:r>
          </a:p>
          <a:p>
            <a:pPr>
              <a:buFontTx/>
              <a:buChar char="-"/>
            </a:pPr>
            <a:r>
              <a:rPr lang="nl-NL" dirty="0"/>
              <a:t>Lent (Schoolplein en Warmoes)</a:t>
            </a:r>
          </a:p>
          <a:p>
            <a:pPr>
              <a:buFontTx/>
              <a:buChar char="-"/>
            </a:pPr>
            <a:r>
              <a:rPr lang="nl-NL" dirty="0"/>
              <a:t>Zwanenveld (Lunchroom en park)</a:t>
            </a:r>
          </a:p>
          <a:p>
            <a:pPr>
              <a:buFontTx/>
              <a:buChar char="-"/>
            </a:pPr>
            <a:r>
              <a:rPr lang="nl-NL" dirty="0"/>
              <a:t>Bemmel (Albert Hein)</a:t>
            </a:r>
          </a:p>
          <a:p>
            <a:pPr marL="0" indent="0">
              <a:buNone/>
            </a:pPr>
            <a:endParaRPr lang="nl-NL" dirty="0"/>
          </a:p>
        </p:txBody>
      </p:sp>
      <p:sp>
        <p:nvSpPr>
          <p:cNvPr id="3" name="Titel 2">
            <a:extLst>
              <a:ext uri="{FF2B5EF4-FFF2-40B4-BE49-F238E27FC236}">
                <a16:creationId xmlns:a16="http://schemas.microsoft.com/office/drawing/2014/main" id="{6E1A69E8-8B45-4D38-986D-94102DAF8FC1}"/>
              </a:ext>
            </a:extLst>
          </p:cNvPr>
          <p:cNvSpPr>
            <a:spLocks noGrp="1"/>
          </p:cNvSpPr>
          <p:nvPr>
            <p:ph type="title"/>
          </p:nvPr>
        </p:nvSpPr>
        <p:spPr/>
        <p:txBody>
          <a:bodyPr/>
          <a:lstStyle/>
          <a:p>
            <a:r>
              <a:rPr lang="nl-NL" dirty="0"/>
              <a:t>Eenzaamheid: Betekenisvolle plekken</a:t>
            </a:r>
          </a:p>
        </p:txBody>
      </p:sp>
      <p:pic>
        <p:nvPicPr>
          <p:cNvPr id="4" name="Afbeelding 3">
            <a:extLst>
              <a:ext uri="{FF2B5EF4-FFF2-40B4-BE49-F238E27FC236}">
                <a16:creationId xmlns:a16="http://schemas.microsoft.com/office/drawing/2014/main" id="{D8FBF4B4-AB8F-45AE-98BD-93FE79A7B809}"/>
              </a:ext>
            </a:extLst>
          </p:cNvPr>
          <p:cNvPicPr>
            <a:picLocks noChangeAspect="1"/>
          </p:cNvPicPr>
          <p:nvPr/>
        </p:nvPicPr>
        <p:blipFill>
          <a:blip r:embed="rId2"/>
          <a:stretch>
            <a:fillRect/>
          </a:stretch>
        </p:blipFill>
        <p:spPr>
          <a:xfrm>
            <a:off x="7083099" y="3548543"/>
            <a:ext cx="1664352" cy="2085013"/>
          </a:xfrm>
          <a:prstGeom prst="rect">
            <a:avLst/>
          </a:prstGeom>
        </p:spPr>
      </p:pic>
    </p:spTree>
    <p:extLst>
      <p:ext uri="{BB962C8B-B14F-4D97-AF65-F5344CB8AC3E}">
        <p14:creationId xmlns:p14="http://schemas.microsoft.com/office/powerpoint/2010/main" val="13017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18AE2B-94D8-4651-B02D-14A45DEE448A}"/>
              </a:ext>
            </a:extLst>
          </p:cNvPr>
          <p:cNvSpPr>
            <a:spLocks noGrp="1"/>
          </p:cNvSpPr>
          <p:nvPr>
            <p:ph idx="1"/>
          </p:nvPr>
        </p:nvSpPr>
        <p:spPr>
          <a:xfrm>
            <a:off x="628650" y="1825625"/>
            <a:ext cx="7886700" cy="3727450"/>
          </a:xfrm>
        </p:spPr>
        <p:txBody>
          <a:bodyPr>
            <a:normAutofit fontScale="92500" lnSpcReduction="10000"/>
          </a:bodyPr>
          <a:lstStyle/>
          <a:p>
            <a:pPr marL="0" indent="0">
              <a:buNone/>
            </a:pPr>
            <a:r>
              <a:rPr lang="nl-NL" b="1" dirty="0">
                <a:solidFill>
                  <a:srgbClr val="E50856"/>
                </a:solidFill>
              </a:rPr>
              <a:t>Soort contacten met buurtgenoten</a:t>
            </a:r>
          </a:p>
          <a:p>
            <a:pPr marL="0" indent="0">
              <a:buNone/>
            </a:pPr>
            <a:r>
              <a:rPr lang="nl-NL" b="1" dirty="0">
                <a:solidFill>
                  <a:srgbClr val="E50856"/>
                </a:solidFill>
              </a:rPr>
              <a:t>Op het schoolplein:</a:t>
            </a:r>
          </a:p>
          <a:p>
            <a:pPr lvl="0"/>
            <a:r>
              <a:rPr lang="nl-NL" dirty="0"/>
              <a:t>Klankbord</a:t>
            </a:r>
          </a:p>
          <a:p>
            <a:pPr lvl="0"/>
            <a:r>
              <a:rPr lang="nl-NL" dirty="0"/>
              <a:t>Vriendschappen</a:t>
            </a:r>
          </a:p>
          <a:p>
            <a:pPr lvl="0"/>
            <a:r>
              <a:rPr lang="nl-NL" dirty="0"/>
              <a:t>Gedeelde verantwoordelijkheid: op kinderen letten.</a:t>
            </a:r>
          </a:p>
          <a:p>
            <a:pPr marL="0" indent="0">
              <a:buNone/>
            </a:pPr>
            <a:endParaRPr lang="nl-NL" b="1" dirty="0">
              <a:solidFill>
                <a:srgbClr val="E50856"/>
              </a:solidFill>
            </a:endParaRPr>
          </a:p>
          <a:p>
            <a:pPr marL="0" indent="0">
              <a:buNone/>
            </a:pPr>
            <a:r>
              <a:rPr lang="nl-NL" b="1" dirty="0">
                <a:solidFill>
                  <a:srgbClr val="E50856"/>
                </a:solidFill>
              </a:rPr>
              <a:t>In de Albert Hein:</a:t>
            </a:r>
            <a:endParaRPr lang="nl-NL" dirty="0"/>
          </a:p>
          <a:p>
            <a:pPr lvl="0"/>
            <a:r>
              <a:rPr lang="nl-NL" dirty="0"/>
              <a:t>Mensen die je al kent</a:t>
            </a:r>
          </a:p>
          <a:p>
            <a:pPr lvl="0"/>
            <a:r>
              <a:rPr lang="nl-NL" dirty="0"/>
              <a:t>Introductie op nieuwe plek</a:t>
            </a:r>
          </a:p>
          <a:p>
            <a:pPr lvl="0"/>
            <a:r>
              <a:rPr lang="nl-NL" dirty="0"/>
              <a:t>Vriendschap </a:t>
            </a:r>
          </a:p>
          <a:p>
            <a:endParaRPr lang="nl-NL" dirty="0"/>
          </a:p>
          <a:p>
            <a:pPr marL="0" indent="0">
              <a:buNone/>
            </a:pPr>
            <a:endParaRPr lang="nl-NL" dirty="0"/>
          </a:p>
        </p:txBody>
      </p:sp>
      <p:sp>
        <p:nvSpPr>
          <p:cNvPr id="3" name="Titel 2">
            <a:extLst>
              <a:ext uri="{FF2B5EF4-FFF2-40B4-BE49-F238E27FC236}">
                <a16:creationId xmlns:a16="http://schemas.microsoft.com/office/drawing/2014/main" id="{3BB25D44-3350-4EB1-967B-766E0D6A0ADD}"/>
              </a:ext>
            </a:extLst>
          </p:cNvPr>
          <p:cNvSpPr>
            <a:spLocks noGrp="1"/>
          </p:cNvSpPr>
          <p:nvPr>
            <p:ph type="title"/>
          </p:nvPr>
        </p:nvSpPr>
        <p:spPr/>
        <p:txBody>
          <a:bodyPr/>
          <a:lstStyle/>
          <a:p>
            <a:r>
              <a:rPr lang="nl-NL" dirty="0"/>
              <a:t>Betekenisvolle plekken (preview)</a:t>
            </a:r>
          </a:p>
        </p:txBody>
      </p:sp>
      <p:sp>
        <p:nvSpPr>
          <p:cNvPr id="5" name="Tekstvak 4">
            <a:extLst>
              <a:ext uri="{FF2B5EF4-FFF2-40B4-BE49-F238E27FC236}">
                <a16:creationId xmlns:a16="http://schemas.microsoft.com/office/drawing/2014/main" id="{FC7BAD86-DE73-442D-B32D-E97BEE0B03AF}"/>
              </a:ext>
            </a:extLst>
          </p:cNvPr>
          <p:cNvSpPr txBox="1"/>
          <p:nvPr/>
        </p:nvSpPr>
        <p:spPr>
          <a:xfrm>
            <a:off x="752475" y="5448300"/>
            <a:ext cx="8020050" cy="923330"/>
          </a:xfrm>
          <a:prstGeom prst="rect">
            <a:avLst/>
          </a:prstGeom>
          <a:noFill/>
          <a:ln w="19050">
            <a:solidFill>
              <a:srgbClr val="E50856"/>
            </a:solidFill>
          </a:ln>
        </p:spPr>
        <p:txBody>
          <a:bodyPr wrap="square" rtlCol="0">
            <a:spAutoFit/>
          </a:bodyPr>
          <a:lstStyle/>
          <a:p>
            <a:r>
              <a:rPr lang="nl-NL" dirty="0"/>
              <a:t>Ze heeft 1 persoon met wie ze haar privé situatie bespreekt en die persoon heeft haar ook uitgenodigd voor een kopje koffie thuis. Dit is leuk, omdat ze zo meer sociale contacten krijgt in de buurt. (Bemmel)</a:t>
            </a:r>
          </a:p>
        </p:txBody>
      </p:sp>
      <p:pic>
        <p:nvPicPr>
          <p:cNvPr id="6" name="Afbeelding 5">
            <a:extLst>
              <a:ext uri="{FF2B5EF4-FFF2-40B4-BE49-F238E27FC236}">
                <a16:creationId xmlns:a16="http://schemas.microsoft.com/office/drawing/2014/main" id="{A718CEC1-56BB-44CA-9A02-14917DDE4B86}"/>
              </a:ext>
            </a:extLst>
          </p:cNvPr>
          <p:cNvPicPr>
            <a:picLocks noChangeAspect="1"/>
          </p:cNvPicPr>
          <p:nvPr/>
        </p:nvPicPr>
        <p:blipFill>
          <a:blip r:embed="rId2"/>
          <a:stretch>
            <a:fillRect/>
          </a:stretch>
        </p:blipFill>
        <p:spPr>
          <a:xfrm>
            <a:off x="5786438" y="3689350"/>
            <a:ext cx="2857500" cy="1600200"/>
          </a:xfrm>
          <a:prstGeom prst="rect">
            <a:avLst/>
          </a:prstGeom>
        </p:spPr>
      </p:pic>
    </p:spTree>
    <p:extLst>
      <p:ext uri="{BB962C8B-B14F-4D97-AF65-F5344CB8AC3E}">
        <p14:creationId xmlns:p14="http://schemas.microsoft.com/office/powerpoint/2010/main" val="37959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18AE2B-94D8-4651-B02D-14A45DEE448A}"/>
              </a:ext>
            </a:extLst>
          </p:cNvPr>
          <p:cNvSpPr>
            <a:spLocks noGrp="1"/>
          </p:cNvSpPr>
          <p:nvPr>
            <p:ph idx="1"/>
          </p:nvPr>
        </p:nvSpPr>
        <p:spPr>
          <a:xfrm>
            <a:off x="628650" y="1825625"/>
            <a:ext cx="7886700" cy="3727450"/>
          </a:xfrm>
        </p:spPr>
        <p:txBody>
          <a:bodyPr>
            <a:normAutofit/>
          </a:bodyPr>
          <a:lstStyle/>
          <a:p>
            <a:pPr marL="0" indent="0">
              <a:buNone/>
            </a:pPr>
            <a:r>
              <a:rPr lang="nl-NL" b="1" dirty="0">
                <a:solidFill>
                  <a:srgbClr val="E50856"/>
                </a:solidFill>
              </a:rPr>
              <a:t>Andere plekken die mensen bezoeken:</a:t>
            </a:r>
          </a:p>
          <a:p>
            <a:r>
              <a:rPr lang="nl-NL" dirty="0"/>
              <a:t>Praktisch of functionele</a:t>
            </a:r>
          </a:p>
          <a:p>
            <a:r>
              <a:rPr lang="nl-NL" dirty="0"/>
              <a:t>Plekken waar je dingen kunt doen </a:t>
            </a:r>
          </a:p>
          <a:p>
            <a:r>
              <a:rPr lang="nl-NL" dirty="0"/>
              <a:t>Waar je iets voor anderen doet (verbindend)</a:t>
            </a:r>
          </a:p>
          <a:p>
            <a:r>
              <a:rPr lang="nl-NL" dirty="0"/>
              <a:t>Plekken met ideologische of emotionele binding</a:t>
            </a:r>
          </a:p>
          <a:p>
            <a:pPr marL="0" indent="0">
              <a:buNone/>
            </a:pPr>
            <a:endParaRPr lang="nl-NL" dirty="0"/>
          </a:p>
        </p:txBody>
      </p:sp>
      <p:sp>
        <p:nvSpPr>
          <p:cNvPr id="3" name="Titel 2">
            <a:extLst>
              <a:ext uri="{FF2B5EF4-FFF2-40B4-BE49-F238E27FC236}">
                <a16:creationId xmlns:a16="http://schemas.microsoft.com/office/drawing/2014/main" id="{3BB25D44-3350-4EB1-967B-766E0D6A0ADD}"/>
              </a:ext>
            </a:extLst>
          </p:cNvPr>
          <p:cNvSpPr>
            <a:spLocks noGrp="1"/>
          </p:cNvSpPr>
          <p:nvPr>
            <p:ph type="title"/>
          </p:nvPr>
        </p:nvSpPr>
        <p:spPr/>
        <p:txBody>
          <a:bodyPr/>
          <a:lstStyle/>
          <a:p>
            <a:r>
              <a:rPr lang="nl-NL" dirty="0"/>
              <a:t>Betekenisvolle plekken (preview)</a:t>
            </a:r>
          </a:p>
        </p:txBody>
      </p:sp>
      <p:sp>
        <p:nvSpPr>
          <p:cNvPr id="5" name="Tekstvak 4">
            <a:extLst>
              <a:ext uri="{FF2B5EF4-FFF2-40B4-BE49-F238E27FC236}">
                <a16:creationId xmlns:a16="http://schemas.microsoft.com/office/drawing/2014/main" id="{FC7BAD86-DE73-442D-B32D-E97BEE0B03AF}"/>
              </a:ext>
            </a:extLst>
          </p:cNvPr>
          <p:cNvSpPr txBox="1"/>
          <p:nvPr/>
        </p:nvSpPr>
        <p:spPr>
          <a:xfrm>
            <a:off x="628650" y="4390846"/>
            <a:ext cx="8020050" cy="1200329"/>
          </a:xfrm>
          <a:prstGeom prst="rect">
            <a:avLst/>
          </a:prstGeom>
          <a:noFill/>
          <a:ln w="19050">
            <a:solidFill>
              <a:srgbClr val="E50856"/>
            </a:solidFill>
          </a:ln>
        </p:spPr>
        <p:txBody>
          <a:bodyPr wrap="square" rtlCol="0">
            <a:spAutoFit/>
          </a:bodyPr>
          <a:lstStyle/>
          <a:p>
            <a:r>
              <a:rPr lang="nl-NL" dirty="0"/>
              <a:t>Vooral de biologische en ecologische leefstijl spreekt haar erg aan. Ook heeft zij hier een aantal betekenisvolle vriendschappen. Ze vindt deze plekken erg interessant omdat ze weg staan van het hectische, snelle en productieve leven in de stad. Bewustwording met de omgeving is </a:t>
            </a:r>
            <a:r>
              <a:rPr lang="nl-NL" dirty="0" err="1"/>
              <a:t>key</a:t>
            </a:r>
            <a:r>
              <a:rPr lang="nl-NL" dirty="0"/>
              <a:t> bij </a:t>
            </a:r>
            <a:r>
              <a:rPr lang="nl-NL" dirty="0" err="1"/>
              <a:t>Iewan</a:t>
            </a:r>
            <a:r>
              <a:rPr lang="nl-NL" dirty="0"/>
              <a:t>. (Lent)</a:t>
            </a:r>
          </a:p>
        </p:txBody>
      </p:sp>
      <p:pic>
        <p:nvPicPr>
          <p:cNvPr id="4" name="Afbeelding 3">
            <a:extLst>
              <a:ext uri="{FF2B5EF4-FFF2-40B4-BE49-F238E27FC236}">
                <a16:creationId xmlns:a16="http://schemas.microsoft.com/office/drawing/2014/main" id="{E57DF7D4-DA6A-4061-B4FC-F6DF61D14FED}"/>
              </a:ext>
            </a:extLst>
          </p:cNvPr>
          <p:cNvPicPr>
            <a:picLocks noChangeAspect="1"/>
          </p:cNvPicPr>
          <p:nvPr/>
        </p:nvPicPr>
        <p:blipFill>
          <a:blip r:embed="rId2"/>
          <a:stretch>
            <a:fillRect/>
          </a:stretch>
        </p:blipFill>
        <p:spPr>
          <a:xfrm>
            <a:off x="6972300" y="0"/>
            <a:ext cx="2171700" cy="1220219"/>
          </a:xfrm>
          <a:prstGeom prst="rect">
            <a:avLst/>
          </a:prstGeom>
        </p:spPr>
      </p:pic>
    </p:spTree>
    <p:extLst>
      <p:ext uri="{BB962C8B-B14F-4D97-AF65-F5344CB8AC3E}">
        <p14:creationId xmlns:p14="http://schemas.microsoft.com/office/powerpoint/2010/main" val="266334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9ED40E3-1EBE-4EBE-8CBB-C8352D1F478D}"/>
              </a:ext>
            </a:extLst>
          </p:cNvPr>
          <p:cNvSpPr>
            <a:spLocks noGrp="1"/>
          </p:cNvSpPr>
          <p:nvPr>
            <p:ph idx="1"/>
          </p:nvPr>
        </p:nvSpPr>
        <p:spPr/>
        <p:txBody>
          <a:bodyPr/>
          <a:lstStyle/>
          <a:p>
            <a:r>
              <a:rPr lang="nl-NL" dirty="0"/>
              <a:t>Welke </a:t>
            </a:r>
            <a:r>
              <a:rPr lang="nl-NL" b="1" dirty="0">
                <a:solidFill>
                  <a:srgbClr val="E50856"/>
                </a:solidFill>
              </a:rPr>
              <a:t>nieuwe inzichten </a:t>
            </a:r>
            <a:r>
              <a:rPr lang="nl-NL" dirty="0"/>
              <a:t>zijn er ontstaan op leefbaarheid en betekenisvolle plekken?</a:t>
            </a:r>
          </a:p>
          <a:p>
            <a:r>
              <a:rPr lang="nl-NL" dirty="0"/>
              <a:t>En welk belang heeft </a:t>
            </a:r>
            <a:r>
              <a:rPr lang="nl-NL" b="1" dirty="0">
                <a:solidFill>
                  <a:srgbClr val="E50856"/>
                </a:solidFill>
              </a:rPr>
              <a:t>betekenisvol</a:t>
            </a:r>
            <a:r>
              <a:rPr lang="nl-NL" dirty="0"/>
              <a:t> </a:t>
            </a:r>
            <a:r>
              <a:rPr lang="nl-NL" b="1" dirty="0">
                <a:solidFill>
                  <a:srgbClr val="E50856"/>
                </a:solidFill>
              </a:rPr>
              <a:t>contact</a:t>
            </a:r>
            <a:r>
              <a:rPr lang="nl-NL" dirty="0"/>
              <a:t> voor iemand?</a:t>
            </a:r>
          </a:p>
          <a:p>
            <a:endParaRPr lang="nl-NL" dirty="0"/>
          </a:p>
          <a:p>
            <a:pPr marL="0" indent="0">
              <a:buNone/>
            </a:pPr>
            <a:endParaRPr lang="nl-NL" dirty="0"/>
          </a:p>
          <a:p>
            <a:endParaRPr lang="nl-NL" dirty="0"/>
          </a:p>
        </p:txBody>
      </p:sp>
      <p:sp>
        <p:nvSpPr>
          <p:cNvPr id="3" name="Titel 2">
            <a:extLst>
              <a:ext uri="{FF2B5EF4-FFF2-40B4-BE49-F238E27FC236}">
                <a16:creationId xmlns:a16="http://schemas.microsoft.com/office/drawing/2014/main" id="{4069229B-06B3-4499-B63D-C5CD99F46CAB}"/>
              </a:ext>
            </a:extLst>
          </p:cNvPr>
          <p:cNvSpPr>
            <a:spLocks noGrp="1"/>
          </p:cNvSpPr>
          <p:nvPr>
            <p:ph type="title"/>
          </p:nvPr>
        </p:nvSpPr>
        <p:spPr/>
        <p:txBody>
          <a:bodyPr/>
          <a:lstStyle/>
          <a:p>
            <a:r>
              <a:rPr lang="nl-NL" dirty="0"/>
              <a:t>Reflectie vanuit praktijk</a:t>
            </a:r>
          </a:p>
        </p:txBody>
      </p:sp>
      <p:pic>
        <p:nvPicPr>
          <p:cNvPr id="5" name="Afbeelding 4" descr="Afbeelding met tekst, venster, houten, winkel&#10;&#10;Automatisch gegenereerde beschrijving">
            <a:extLst>
              <a:ext uri="{FF2B5EF4-FFF2-40B4-BE49-F238E27FC236}">
                <a16:creationId xmlns:a16="http://schemas.microsoft.com/office/drawing/2014/main" id="{BFAA97F5-2D77-4312-8EC9-38A741F2532D}"/>
              </a:ext>
            </a:extLst>
          </p:cNvPr>
          <p:cNvPicPr>
            <a:picLocks noChangeAspect="1"/>
          </p:cNvPicPr>
          <p:nvPr/>
        </p:nvPicPr>
        <p:blipFill rotWithShape="1">
          <a:blip r:embed="rId2"/>
          <a:srcRect l="7360" t="14935" r="11688" b="14285"/>
          <a:stretch/>
        </p:blipFill>
        <p:spPr>
          <a:xfrm>
            <a:off x="4572000" y="3589529"/>
            <a:ext cx="2335242" cy="2722367"/>
          </a:xfrm>
          <a:prstGeom prst="rect">
            <a:avLst/>
          </a:prstGeom>
        </p:spPr>
      </p:pic>
      <p:pic>
        <p:nvPicPr>
          <p:cNvPr id="4" name="Afbeelding 3">
            <a:extLst>
              <a:ext uri="{FF2B5EF4-FFF2-40B4-BE49-F238E27FC236}">
                <a16:creationId xmlns:a16="http://schemas.microsoft.com/office/drawing/2014/main" id="{A1120686-2238-4912-88F8-80B084F67CD3}"/>
              </a:ext>
            </a:extLst>
          </p:cNvPr>
          <p:cNvPicPr>
            <a:picLocks noChangeAspect="1"/>
          </p:cNvPicPr>
          <p:nvPr/>
        </p:nvPicPr>
        <p:blipFill rotWithShape="1">
          <a:blip r:embed="rId3"/>
          <a:srcRect t="12567"/>
          <a:stretch/>
        </p:blipFill>
        <p:spPr>
          <a:xfrm>
            <a:off x="1291446" y="3589529"/>
            <a:ext cx="2335243" cy="2722367"/>
          </a:xfrm>
          <a:prstGeom prst="rect">
            <a:avLst/>
          </a:prstGeom>
        </p:spPr>
      </p:pic>
    </p:spTree>
    <p:extLst>
      <p:ext uri="{BB962C8B-B14F-4D97-AF65-F5344CB8AC3E}">
        <p14:creationId xmlns:p14="http://schemas.microsoft.com/office/powerpoint/2010/main" val="90692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Sociale verbondenheid en Covid-19</a:t>
            </a:r>
          </a:p>
        </p:txBody>
      </p:sp>
      <p:sp>
        <p:nvSpPr>
          <p:cNvPr id="10" name="Tijdelijke aanduiding voor tekst 9"/>
          <p:cNvSpPr>
            <a:spLocks noGrp="1"/>
          </p:cNvSpPr>
          <p:nvPr>
            <p:ph type="body" sz="quarter" idx="12"/>
          </p:nvPr>
        </p:nvSpPr>
        <p:spPr>
          <a:xfrm>
            <a:off x="628650" y="1926000"/>
            <a:ext cx="7886700" cy="4248000"/>
          </a:xfrm>
        </p:spPr>
        <p:txBody>
          <a:bodyPr/>
          <a:lstStyle/>
          <a:p>
            <a:r>
              <a:rPr lang="nl-NL" dirty="0"/>
              <a:t>Leeratelier Betekenisvol contact in de wijk (WSDAN).</a:t>
            </a:r>
          </a:p>
          <a:p>
            <a:r>
              <a:rPr lang="nl-NL" dirty="0"/>
              <a:t>Onderdeel lectoraat Versterken van Sociale Kwaliteit.</a:t>
            </a:r>
          </a:p>
          <a:p>
            <a:r>
              <a:rPr lang="nl-NL" dirty="0"/>
              <a:t>Samenwerking met opbouwwerkers regio Nijmegen.</a:t>
            </a:r>
          </a:p>
          <a:p>
            <a:r>
              <a:rPr lang="nl-NL" dirty="0"/>
              <a:t>Stichting Welzijn Lingewaard.</a:t>
            </a:r>
          </a:p>
          <a:p>
            <a:endParaRPr lang="nl-NL" dirty="0"/>
          </a:p>
        </p:txBody>
      </p:sp>
      <p:pic>
        <p:nvPicPr>
          <p:cNvPr id="11" name="Picture 10"/>
          <p:cNvPicPr>
            <a:picLocks noChangeAspect="1"/>
          </p:cNvPicPr>
          <p:nvPr/>
        </p:nvPicPr>
        <p:blipFill>
          <a:blip r:embed="rId2"/>
          <a:stretch>
            <a:fillRect/>
          </a:stretch>
        </p:blipFill>
        <p:spPr>
          <a:xfrm>
            <a:off x="559407" y="5991177"/>
            <a:ext cx="2712955" cy="652329"/>
          </a:xfrm>
          <a:prstGeom prst="rect">
            <a:avLst/>
          </a:prstGeom>
        </p:spPr>
      </p:pic>
      <p:pic>
        <p:nvPicPr>
          <p:cNvPr id="12" name="Picture 11"/>
          <p:cNvPicPr>
            <a:picLocks noChangeAspect="1"/>
          </p:cNvPicPr>
          <p:nvPr/>
        </p:nvPicPr>
        <p:blipFill>
          <a:blip r:embed="rId3"/>
          <a:stretch>
            <a:fillRect/>
          </a:stretch>
        </p:blipFill>
        <p:spPr>
          <a:xfrm>
            <a:off x="7155230" y="3302654"/>
            <a:ext cx="1839675" cy="2517073"/>
          </a:xfrm>
          <a:prstGeom prst="rect">
            <a:avLst/>
          </a:prstGeom>
        </p:spPr>
      </p:pic>
      <p:pic>
        <p:nvPicPr>
          <p:cNvPr id="2" name="Afbeelding 1" descr="https://www.movisie.nl/sites/movisie.nl/files/2021-01/Hoopvol%20en%20kwetsbaar.%20Omzien%20naar - Internet Explorer"/>
          <p:cNvPicPr>
            <a:picLocks noChangeAspect="1"/>
          </p:cNvPicPr>
          <p:nvPr/>
        </p:nvPicPr>
        <p:blipFill rotWithShape="1">
          <a:blip r:embed="rId4">
            <a:extLst>
              <a:ext uri="{28A0092B-C50C-407E-A947-70E740481C1C}">
                <a14:useLocalDpi xmlns:a14="http://schemas.microsoft.com/office/drawing/2010/main" val="0"/>
              </a:ext>
            </a:extLst>
          </a:blip>
          <a:srcRect l="35101" t="18105" r="36483" b="5462"/>
          <a:stretch/>
        </p:blipFill>
        <p:spPr>
          <a:xfrm>
            <a:off x="5035812" y="3415701"/>
            <a:ext cx="1898959" cy="2730396"/>
          </a:xfrm>
          <a:prstGeom prst="rect">
            <a:avLst/>
          </a:prstGeom>
        </p:spPr>
      </p:pic>
      <p:pic>
        <p:nvPicPr>
          <p:cNvPr id="4" name="Afbeelding 3" descr="Rotterdam University of Applied Sciences - Internet Explorer">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4963" t="18105" r="28035"/>
          <a:stretch/>
        </p:blipFill>
        <p:spPr>
          <a:xfrm>
            <a:off x="1685925" y="3734334"/>
            <a:ext cx="2390776" cy="2226772"/>
          </a:xfrm>
          <a:prstGeom prst="rect">
            <a:avLst/>
          </a:prstGeom>
        </p:spPr>
      </p:pic>
      <p:pic>
        <p:nvPicPr>
          <p:cNvPr id="3" name="Afbeelding 2">
            <a:extLst>
              <a:ext uri="{FF2B5EF4-FFF2-40B4-BE49-F238E27FC236}">
                <a16:creationId xmlns:a16="http://schemas.microsoft.com/office/drawing/2014/main" id="{A8B12F90-597F-4AC4-8E44-6E679F558A35}"/>
              </a:ext>
            </a:extLst>
          </p:cNvPr>
          <p:cNvPicPr>
            <a:picLocks noChangeAspect="1"/>
          </p:cNvPicPr>
          <p:nvPr/>
        </p:nvPicPr>
        <p:blipFill>
          <a:blip r:embed="rId7"/>
          <a:stretch>
            <a:fillRect/>
          </a:stretch>
        </p:blipFill>
        <p:spPr>
          <a:xfrm>
            <a:off x="4009170" y="5964868"/>
            <a:ext cx="1120680" cy="773062"/>
          </a:xfrm>
          <a:prstGeom prst="rect">
            <a:avLst/>
          </a:prstGeom>
        </p:spPr>
      </p:pic>
    </p:spTree>
    <p:extLst>
      <p:ext uri="{BB962C8B-B14F-4D97-AF65-F5344CB8AC3E}">
        <p14:creationId xmlns:p14="http://schemas.microsoft.com/office/powerpoint/2010/main" val="117935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1794806-9574-4C31-9A42-8A0C2D4A4B38}"/>
              </a:ext>
            </a:extLst>
          </p:cNvPr>
          <p:cNvPicPr>
            <a:picLocks noGrp="1" noChangeAspect="1"/>
          </p:cNvPicPr>
          <p:nvPr>
            <p:ph idx="1"/>
          </p:nvPr>
        </p:nvPicPr>
        <p:blipFill>
          <a:blip r:embed="rId2"/>
          <a:stretch>
            <a:fillRect/>
          </a:stretch>
        </p:blipFill>
        <p:spPr>
          <a:xfrm>
            <a:off x="871611" y="1690692"/>
            <a:ext cx="6900789" cy="4507586"/>
          </a:xfrm>
        </p:spPr>
      </p:pic>
      <p:sp>
        <p:nvSpPr>
          <p:cNvPr id="3" name="Titel 2"/>
          <p:cNvSpPr>
            <a:spLocks noGrp="1"/>
          </p:cNvSpPr>
          <p:nvPr>
            <p:ph type="title"/>
          </p:nvPr>
        </p:nvSpPr>
        <p:spPr/>
        <p:txBody>
          <a:bodyPr/>
          <a:lstStyle/>
          <a:p>
            <a:r>
              <a:rPr lang="en-US" dirty="0"/>
              <a:t>(be)</a:t>
            </a:r>
            <a:r>
              <a:rPr lang="en-US" dirty="0" err="1"/>
              <a:t>Sturen</a:t>
            </a:r>
            <a:r>
              <a:rPr lang="en-US" dirty="0"/>
              <a:t>, </a:t>
            </a:r>
            <a:r>
              <a:rPr lang="en-US" dirty="0" err="1"/>
              <a:t>leefbaarheid</a:t>
            </a:r>
            <a:r>
              <a:rPr lang="en-US" dirty="0"/>
              <a:t>, </a:t>
            </a:r>
            <a:r>
              <a:rPr lang="en-US" dirty="0" err="1"/>
              <a:t>sociale</a:t>
            </a:r>
            <a:r>
              <a:rPr lang="en-US" dirty="0"/>
              <a:t> </a:t>
            </a:r>
            <a:r>
              <a:rPr lang="en-US" dirty="0" err="1"/>
              <a:t>verbondenheid</a:t>
            </a:r>
            <a:r>
              <a:rPr lang="en-US" dirty="0"/>
              <a:t> </a:t>
            </a:r>
          </a:p>
        </p:txBody>
      </p:sp>
    </p:spTree>
    <p:extLst>
      <p:ext uri="{BB962C8B-B14F-4D97-AF65-F5344CB8AC3E}">
        <p14:creationId xmlns:p14="http://schemas.microsoft.com/office/powerpoint/2010/main" val="2649898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17A3A9E-0C72-4E8A-9D2F-9C0C2A158D45}"/>
              </a:ext>
            </a:extLst>
          </p:cNvPr>
          <p:cNvSpPr>
            <a:spLocks noGrp="1"/>
          </p:cNvSpPr>
          <p:nvPr>
            <p:ph idx="1"/>
          </p:nvPr>
        </p:nvSpPr>
        <p:spPr/>
        <p:txBody>
          <a:bodyPr>
            <a:normAutofit/>
          </a:bodyPr>
          <a:lstStyle/>
          <a:p>
            <a:r>
              <a:rPr lang="nl-NL" dirty="0"/>
              <a:t>Een sterk gecentraliseerde </a:t>
            </a:r>
            <a:r>
              <a:rPr lang="nl-NL" dirty="0">
                <a:solidFill>
                  <a:srgbClr val="E50856"/>
                </a:solidFill>
              </a:rPr>
              <a:t>top-down</a:t>
            </a:r>
            <a:r>
              <a:rPr lang="nl-NL" dirty="0"/>
              <a:t> sturing.</a:t>
            </a:r>
          </a:p>
          <a:p>
            <a:r>
              <a:rPr lang="nl-NL" dirty="0"/>
              <a:t>Sturing op </a:t>
            </a:r>
            <a:r>
              <a:rPr lang="nl-NL" dirty="0">
                <a:solidFill>
                  <a:srgbClr val="E50856"/>
                </a:solidFill>
              </a:rPr>
              <a:t>kwantitatieve doelen</a:t>
            </a:r>
            <a:r>
              <a:rPr lang="nl-NL" dirty="0"/>
              <a:t>: aantal besmettingen, de </a:t>
            </a:r>
            <a:r>
              <a:rPr lang="nl-NL" dirty="0" err="1"/>
              <a:t>‘R</a:t>
            </a:r>
            <a:r>
              <a:rPr lang="nl-NL" dirty="0"/>
              <a:t>’ (het reproductiegetal), aantal IC- opnames.</a:t>
            </a:r>
          </a:p>
          <a:p>
            <a:r>
              <a:rPr lang="nl-NL" dirty="0"/>
              <a:t>Eendimensionale sturing en medisch-curatieve benadering, onttrokken </a:t>
            </a:r>
            <a:r>
              <a:rPr lang="nl-NL" dirty="0">
                <a:solidFill>
                  <a:srgbClr val="E50856"/>
                </a:solidFill>
              </a:rPr>
              <a:t>sociale gevolgen </a:t>
            </a:r>
            <a:r>
              <a:rPr lang="nl-NL" dirty="0"/>
              <a:t>van de crisis.</a:t>
            </a:r>
          </a:p>
          <a:p>
            <a:r>
              <a:rPr lang="nl-NL" dirty="0"/>
              <a:t>Belangrijke </a:t>
            </a:r>
            <a:r>
              <a:rPr lang="nl-NL" dirty="0">
                <a:solidFill>
                  <a:srgbClr val="E50856"/>
                </a:solidFill>
              </a:rPr>
              <a:t>maatschappelijke waarden</a:t>
            </a:r>
            <a:r>
              <a:rPr lang="nl-NL" dirty="0"/>
              <a:t>, zoals maatschappelijke participatie, menselijk contact en waardig sterven, onbesproken en ondergeschikt.</a:t>
            </a:r>
          </a:p>
          <a:p>
            <a:pPr marL="0" indent="0">
              <a:buNone/>
            </a:pPr>
            <a:endParaRPr lang="nl-NL" dirty="0">
              <a:solidFill>
                <a:srgbClr val="E50856"/>
              </a:solidFill>
            </a:endParaRPr>
          </a:p>
        </p:txBody>
      </p:sp>
      <p:sp>
        <p:nvSpPr>
          <p:cNvPr id="3" name="Titel 2">
            <a:extLst>
              <a:ext uri="{FF2B5EF4-FFF2-40B4-BE49-F238E27FC236}">
                <a16:creationId xmlns:a16="http://schemas.microsoft.com/office/drawing/2014/main" id="{20C9129D-0AF6-4DD5-A350-53EDFA54A672}"/>
              </a:ext>
            </a:extLst>
          </p:cNvPr>
          <p:cNvSpPr>
            <a:spLocks noGrp="1"/>
          </p:cNvSpPr>
          <p:nvPr>
            <p:ph type="title"/>
          </p:nvPr>
        </p:nvSpPr>
        <p:spPr/>
        <p:txBody>
          <a:bodyPr/>
          <a:lstStyle/>
          <a:p>
            <a:r>
              <a:rPr lang="nl-NL" dirty="0"/>
              <a:t>Sturing in de pandemie</a:t>
            </a:r>
          </a:p>
        </p:txBody>
      </p:sp>
    </p:spTree>
    <p:extLst>
      <p:ext uri="{BB962C8B-B14F-4D97-AF65-F5344CB8AC3E}">
        <p14:creationId xmlns:p14="http://schemas.microsoft.com/office/powerpoint/2010/main" val="343185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CE1154-2175-4BB3-A295-4B0C28954C9C}"/>
              </a:ext>
            </a:extLst>
          </p:cNvPr>
          <p:cNvSpPr>
            <a:spLocks noGrp="1"/>
          </p:cNvSpPr>
          <p:nvPr>
            <p:ph idx="1"/>
          </p:nvPr>
        </p:nvSpPr>
        <p:spPr/>
        <p:txBody>
          <a:bodyPr>
            <a:normAutofit fontScale="92500" lnSpcReduction="20000"/>
          </a:bodyPr>
          <a:lstStyle/>
          <a:p>
            <a:r>
              <a:rPr lang="nl-NL" dirty="0"/>
              <a:t>De visie van intensivisten en </a:t>
            </a:r>
            <a:r>
              <a:rPr lang="nl-NL"/>
              <a:t>virologen domineerde.</a:t>
            </a:r>
            <a:endParaRPr lang="nl-NL" dirty="0"/>
          </a:p>
          <a:p>
            <a:r>
              <a:rPr lang="nl-NL" dirty="0"/>
              <a:t>Voorbeeld is de beperkte definitie van ‘kwetsbaarheid’ namelijk als ‘kwetsbaar voor besmetting door het virus.’</a:t>
            </a:r>
          </a:p>
          <a:p>
            <a:r>
              <a:rPr lang="nl-NL" dirty="0"/>
              <a:t>De eendimensionale aanpak was in het begin van de crisis goed te verdedigen. Op langere termijn is dat contraproductief (Raad voor Volksgezondheid &amp; Samenleving, 2020).</a:t>
            </a:r>
          </a:p>
          <a:p>
            <a:r>
              <a:rPr lang="nl-NL" dirty="0"/>
              <a:t>Een bredere waardenafwegingen, waaronder kwaliteit van leven, is dan van cruciaal belang. </a:t>
            </a:r>
          </a:p>
          <a:p>
            <a:endParaRPr lang="nl-NL" dirty="0"/>
          </a:p>
          <a:p>
            <a:pPr>
              <a:buFont typeface="Wingdings" panose="05000000000000000000" pitchFamily="2" charset="2"/>
              <a:buChar char="Ø"/>
            </a:pPr>
            <a:r>
              <a:rPr lang="nl-NL" dirty="0">
                <a:solidFill>
                  <a:srgbClr val="E50856"/>
                </a:solidFill>
              </a:rPr>
              <a:t>Eendimensionale aanpak leidt tot onzichtbaarheid van mensen die tijdens de crisis terecht zijn gekomen in een situatie van oplopende bestaansonzekerheid.</a:t>
            </a:r>
          </a:p>
          <a:p>
            <a:pPr marL="0" indent="0">
              <a:buNone/>
            </a:pPr>
            <a:endParaRPr lang="nl-NL" dirty="0"/>
          </a:p>
        </p:txBody>
      </p:sp>
      <p:sp>
        <p:nvSpPr>
          <p:cNvPr id="3" name="Titel 2">
            <a:extLst>
              <a:ext uri="{FF2B5EF4-FFF2-40B4-BE49-F238E27FC236}">
                <a16:creationId xmlns:a16="http://schemas.microsoft.com/office/drawing/2014/main" id="{6CCDE506-B9DB-4BFA-9730-D18E2B0DD8E9}"/>
              </a:ext>
            </a:extLst>
          </p:cNvPr>
          <p:cNvSpPr>
            <a:spLocks noGrp="1"/>
          </p:cNvSpPr>
          <p:nvPr>
            <p:ph type="title"/>
          </p:nvPr>
        </p:nvSpPr>
        <p:spPr/>
        <p:txBody>
          <a:bodyPr/>
          <a:lstStyle/>
          <a:p>
            <a:r>
              <a:rPr lang="nl-NL" dirty="0"/>
              <a:t>Eendimensionale aanpak</a:t>
            </a:r>
          </a:p>
        </p:txBody>
      </p:sp>
    </p:spTree>
    <p:extLst>
      <p:ext uri="{BB962C8B-B14F-4D97-AF65-F5344CB8AC3E}">
        <p14:creationId xmlns:p14="http://schemas.microsoft.com/office/powerpoint/2010/main" val="20382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642A1FE-0630-4FAE-8AD4-AAF4A5D10E92}"/>
              </a:ext>
            </a:extLst>
          </p:cNvPr>
          <p:cNvSpPr>
            <a:spLocks noGrp="1"/>
          </p:cNvSpPr>
          <p:nvPr>
            <p:ph idx="1"/>
          </p:nvPr>
        </p:nvSpPr>
        <p:spPr/>
        <p:txBody>
          <a:bodyPr>
            <a:normAutofit lnSpcReduction="10000"/>
          </a:bodyPr>
          <a:lstStyle/>
          <a:p>
            <a:r>
              <a:rPr lang="nl-NL" dirty="0"/>
              <a:t>De vraagstukken in sociaal domein vragen om erkenning van complexiteit; sturing op waarden en inhoud, minder op regels en protocollen.</a:t>
            </a:r>
          </a:p>
          <a:p>
            <a:r>
              <a:rPr lang="nl-NL" dirty="0"/>
              <a:t>Ook voor besturen op microniveau; ruimte voor professionals voor eigen morele waardenafwegingen. </a:t>
            </a:r>
          </a:p>
          <a:p>
            <a:r>
              <a:rPr lang="nl-NL" dirty="0"/>
              <a:t>Bijvoorbeeld tussen beheersing en menselijkheid.</a:t>
            </a:r>
          </a:p>
          <a:p>
            <a:r>
              <a:rPr lang="nl-NL" dirty="0"/>
              <a:t>Omarmen van onzekerheid. </a:t>
            </a:r>
          </a:p>
          <a:p>
            <a:pPr marL="0" indent="0">
              <a:buNone/>
            </a:pPr>
            <a:endParaRPr lang="nl-NL" dirty="0">
              <a:solidFill>
                <a:srgbClr val="E50856"/>
              </a:solidFill>
            </a:endParaRPr>
          </a:p>
          <a:p>
            <a:pPr>
              <a:buFont typeface="Wingdings" panose="05000000000000000000" pitchFamily="2" charset="2"/>
              <a:buChar char="Ø"/>
            </a:pPr>
            <a:r>
              <a:rPr lang="nl-NL" dirty="0">
                <a:solidFill>
                  <a:srgbClr val="E50856"/>
                </a:solidFill>
              </a:rPr>
              <a:t>Adaptieve sturing: voorop zetten van maatschappelijke opgaven en in een politieke context samen met maatschappelijke partijen tot resultaten komen.</a:t>
            </a:r>
          </a:p>
          <a:p>
            <a:pPr marL="0" indent="0">
              <a:buNone/>
            </a:pPr>
            <a:endParaRPr lang="nl-NL" dirty="0"/>
          </a:p>
        </p:txBody>
      </p:sp>
      <p:sp>
        <p:nvSpPr>
          <p:cNvPr id="3" name="Titel 2">
            <a:extLst>
              <a:ext uri="{FF2B5EF4-FFF2-40B4-BE49-F238E27FC236}">
                <a16:creationId xmlns:a16="http://schemas.microsoft.com/office/drawing/2014/main" id="{6BCDFABC-ED52-482C-B570-8F8EAF80D14F}"/>
              </a:ext>
            </a:extLst>
          </p:cNvPr>
          <p:cNvSpPr>
            <a:spLocks noGrp="1"/>
          </p:cNvSpPr>
          <p:nvPr>
            <p:ph type="title"/>
          </p:nvPr>
        </p:nvSpPr>
        <p:spPr/>
        <p:txBody>
          <a:bodyPr/>
          <a:lstStyle/>
          <a:p>
            <a:r>
              <a:rPr lang="nl-NL" dirty="0"/>
              <a:t>Adaptief sturingsprincipe</a:t>
            </a:r>
          </a:p>
        </p:txBody>
      </p:sp>
    </p:spTree>
    <p:extLst>
      <p:ext uri="{BB962C8B-B14F-4D97-AF65-F5344CB8AC3E}">
        <p14:creationId xmlns:p14="http://schemas.microsoft.com/office/powerpoint/2010/main" val="17462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9ED40E3-1EBE-4EBE-8CBB-C8352D1F478D}"/>
              </a:ext>
            </a:extLst>
          </p:cNvPr>
          <p:cNvSpPr>
            <a:spLocks noGrp="1"/>
          </p:cNvSpPr>
          <p:nvPr>
            <p:ph idx="1"/>
          </p:nvPr>
        </p:nvSpPr>
        <p:spPr/>
        <p:txBody>
          <a:bodyPr/>
          <a:lstStyle/>
          <a:p>
            <a:r>
              <a:rPr lang="nl-NL" dirty="0"/>
              <a:t>Welke voorbeelden hebben jullie van botsende </a:t>
            </a:r>
            <a:r>
              <a:rPr lang="nl-NL" b="1" dirty="0">
                <a:solidFill>
                  <a:srgbClr val="E50856"/>
                </a:solidFill>
              </a:rPr>
              <a:t>waarden</a:t>
            </a:r>
            <a:r>
              <a:rPr lang="nl-NL" dirty="0"/>
              <a:t> in sturing tijdens COVID-19?</a:t>
            </a:r>
          </a:p>
          <a:p>
            <a:r>
              <a:rPr lang="nl-NL" dirty="0"/>
              <a:t>Wat herken je uit de praktijk van </a:t>
            </a:r>
            <a:r>
              <a:rPr lang="nl-NL" b="1" dirty="0">
                <a:solidFill>
                  <a:srgbClr val="E50856"/>
                </a:solidFill>
              </a:rPr>
              <a:t>sturing</a:t>
            </a:r>
            <a:r>
              <a:rPr lang="nl-NL" dirty="0"/>
              <a:t>? Wat zou daar anders in kunnen?</a:t>
            </a:r>
          </a:p>
          <a:p>
            <a:endParaRPr lang="nl-NL" dirty="0"/>
          </a:p>
        </p:txBody>
      </p:sp>
      <p:sp>
        <p:nvSpPr>
          <p:cNvPr id="3" name="Titel 2">
            <a:extLst>
              <a:ext uri="{FF2B5EF4-FFF2-40B4-BE49-F238E27FC236}">
                <a16:creationId xmlns:a16="http://schemas.microsoft.com/office/drawing/2014/main" id="{4069229B-06B3-4499-B63D-C5CD99F46CAB}"/>
              </a:ext>
            </a:extLst>
          </p:cNvPr>
          <p:cNvSpPr>
            <a:spLocks noGrp="1"/>
          </p:cNvSpPr>
          <p:nvPr>
            <p:ph type="title"/>
          </p:nvPr>
        </p:nvSpPr>
        <p:spPr/>
        <p:txBody>
          <a:bodyPr/>
          <a:lstStyle/>
          <a:p>
            <a:r>
              <a:rPr lang="nl-NL" dirty="0"/>
              <a:t>Reflectie vanuit praktijk</a:t>
            </a:r>
          </a:p>
        </p:txBody>
      </p:sp>
      <p:pic>
        <p:nvPicPr>
          <p:cNvPr id="4" name="Afbeelding 3">
            <a:extLst>
              <a:ext uri="{FF2B5EF4-FFF2-40B4-BE49-F238E27FC236}">
                <a16:creationId xmlns:a16="http://schemas.microsoft.com/office/drawing/2014/main" id="{92E7675A-CB2E-4C88-B826-8F53C4B9C272}"/>
              </a:ext>
            </a:extLst>
          </p:cNvPr>
          <p:cNvPicPr>
            <a:picLocks noChangeAspect="1"/>
          </p:cNvPicPr>
          <p:nvPr/>
        </p:nvPicPr>
        <p:blipFill>
          <a:blip r:embed="rId2"/>
          <a:stretch>
            <a:fillRect/>
          </a:stretch>
        </p:blipFill>
        <p:spPr>
          <a:xfrm>
            <a:off x="3913057" y="4223236"/>
            <a:ext cx="2440118" cy="2088660"/>
          </a:xfrm>
          <a:prstGeom prst="rect">
            <a:avLst/>
          </a:prstGeom>
        </p:spPr>
      </p:pic>
    </p:spTree>
    <p:extLst>
      <p:ext uri="{BB962C8B-B14F-4D97-AF65-F5344CB8AC3E}">
        <p14:creationId xmlns:p14="http://schemas.microsoft.com/office/powerpoint/2010/main" val="192416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064344-4661-4F0A-8FE7-C9543F83AB63}"/>
              </a:ext>
            </a:extLst>
          </p:cNvPr>
          <p:cNvSpPr>
            <a:spLocks noGrp="1"/>
          </p:cNvSpPr>
          <p:nvPr>
            <p:ph idx="1"/>
          </p:nvPr>
        </p:nvSpPr>
        <p:spPr/>
        <p:txBody>
          <a:bodyPr/>
          <a:lstStyle/>
          <a:p>
            <a:pPr marL="0" indent="0">
              <a:buNone/>
            </a:pPr>
            <a:r>
              <a:rPr lang="nl-NL" dirty="0"/>
              <a:t>Sociale verbondenheid en leefbaarheid niet los zien van </a:t>
            </a:r>
            <a:r>
              <a:rPr lang="nl-NL" dirty="0">
                <a:solidFill>
                  <a:srgbClr val="E50856"/>
                </a:solidFill>
              </a:rPr>
              <a:t>‘randvoorwaarden’</a:t>
            </a:r>
            <a:r>
              <a:rPr lang="nl-NL" dirty="0"/>
              <a:t>.</a:t>
            </a:r>
          </a:p>
          <a:p>
            <a:r>
              <a:rPr lang="nl-NL" dirty="0"/>
              <a:t>Wat is de kwaliteit van </a:t>
            </a:r>
            <a:r>
              <a:rPr lang="nl-NL" dirty="0">
                <a:solidFill>
                  <a:srgbClr val="E50856"/>
                </a:solidFill>
              </a:rPr>
              <a:t>sociale infrastructuur</a:t>
            </a:r>
            <a:r>
              <a:rPr lang="nl-NL" dirty="0"/>
              <a:t>?</a:t>
            </a:r>
          </a:p>
          <a:p>
            <a:r>
              <a:rPr lang="nl-NL" dirty="0"/>
              <a:t>Hebben alle buurtbewoners gelijke mogelijkheden voor </a:t>
            </a:r>
            <a:r>
              <a:rPr lang="nl-NL" dirty="0">
                <a:solidFill>
                  <a:srgbClr val="E50856"/>
                </a:solidFill>
              </a:rPr>
              <a:t>sociale verbindingen</a:t>
            </a:r>
            <a:r>
              <a:rPr lang="nl-NL" dirty="0"/>
              <a:t>?</a:t>
            </a:r>
          </a:p>
          <a:p>
            <a:endParaRPr lang="nl-NL" dirty="0"/>
          </a:p>
        </p:txBody>
      </p:sp>
      <p:sp>
        <p:nvSpPr>
          <p:cNvPr id="3" name="Titel 2">
            <a:extLst>
              <a:ext uri="{FF2B5EF4-FFF2-40B4-BE49-F238E27FC236}">
                <a16:creationId xmlns:a16="http://schemas.microsoft.com/office/drawing/2014/main" id="{2CE9DA92-3183-48DE-A791-A854377A1F45}"/>
              </a:ext>
            </a:extLst>
          </p:cNvPr>
          <p:cNvSpPr>
            <a:spLocks noGrp="1"/>
          </p:cNvSpPr>
          <p:nvPr>
            <p:ph type="title"/>
          </p:nvPr>
        </p:nvSpPr>
        <p:spPr/>
        <p:txBody>
          <a:bodyPr>
            <a:normAutofit fontScale="90000"/>
          </a:bodyPr>
          <a:lstStyle/>
          <a:p>
            <a:r>
              <a:rPr lang="nl-NL" dirty="0"/>
              <a:t>Wat is nodig voor </a:t>
            </a:r>
            <a:r>
              <a:rPr lang="nl-NL" b="1" dirty="0">
                <a:solidFill>
                  <a:srgbClr val="E50856"/>
                </a:solidFill>
              </a:rPr>
              <a:t>sociale verbondenheid </a:t>
            </a:r>
            <a:r>
              <a:rPr lang="nl-NL" dirty="0"/>
              <a:t>en </a:t>
            </a:r>
            <a:r>
              <a:rPr lang="nl-NL" b="1" dirty="0">
                <a:solidFill>
                  <a:srgbClr val="E50856"/>
                </a:solidFill>
              </a:rPr>
              <a:t>leefbaarheid </a:t>
            </a:r>
            <a:r>
              <a:rPr lang="nl-NL" dirty="0"/>
              <a:t>in de buurt?</a:t>
            </a:r>
          </a:p>
        </p:txBody>
      </p:sp>
      <p:pic>
        <p:nvPicPr>
          <p:cNvPr id="4" name="Afbeelding 3">
            <a:extLst>
              <a:ext uri="{FF2B5EF4-FFF2-40B4-BE49-F238E27FC236}">
                <a16:creationId xmlns:a16="http://schemas.microsoft.com/office/drawing/2014/main" id="{94971919-FF95-40CC-A6BD-70697B336CC9}"/>
              </a:ext>
            </a:extLst>
          </p:cNvPr>
          <p:cNvPicPr>
            <a:picLocks noChangeAspect="1"/>
          </p:cNvPicPr>
          <p:nvPr/>
        </p:nvPicPr>
        <p:blipFill rotWithShape="1">
          <a:blip r:embed="rId2"/>
          <a:srcRect b="7459"/>
          <a:stretch/>
        </p:blipFill>
        <p:spPr>
          <a:xfrm>
            <a:off x="3438525" y="4319588"/>
            <a:ext cx="2647950" cy="1595438"/>
          </a:xfrm>
          <a:prstGeom prst="rect">
            <a:avLst/>
          </a:prstGeom>
        </p:spPr>
      </p:pic>
    </p:spTree>
    <p:extLst>
      <p:ext uri="{BB962C8B-B14F-4D97-AF65-F5344CB8AC3E}">
        <p14:creationId xmlns:p14="http://schemas.microsoft.com/office/powerpoint/2010/main" val="2364531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EE0828-CDB0-4208-B909-6658F48AB13B}"/>
              </a:ext>
            </a:extLst>
          </p:cNvPr>
          <p:cNvSpPr>
            <a:spLocks noGrp="1"/>
          </p:cNvSpPr>
          <p:nvPr>
            <p:ph idx="1"/>
          </p:nvPr>
        </p:nvSpPr>
        <p:spPr/>
        <p:txBody>
          <a:bodyPr/>
          <a:lstStyle/>
          <a:p>
            <a:r>
              <a:rPr lang="nl-NL" dirty="0"/>
              <a:t>Meerdere grote uitdagingen: eenzaamheid, armoede, energietransitie.</a:t>
            </a:r>
          </a:p>
          <a:p>
            <a:r>
              <a:rPr lang="nl-NL" dirty="0"/>
              <a:t>Welke </a:t>
            </a:r>
            <a:r>
              <a:rPr lang="nl-NL" dirty="0">
                <a:solidFill>
                  <a:srgbClr val="E50856"/>
                </a:solidFill>
              </a:rPr>
              <a:t>waarden</a:t>
            </a:r>
            <a:r>
              <a:rPr lang="nl-NL" dirty="0"/>
              <a:t> staan centraal? Praktijken centraal.</a:t>
            </a:r>
          </a:p>
          <a:p>
            <a:r>
              <a:rPr lang="nl-NL" dirty="0"/>
              <a:t>Hoe </a:t>
            </a:r>
            <a:r>
              <a:rPr lang="nl-NL" dirty="0">
                <a:solidFill>
                  <a:srgbClr val="E50856"/>
                </a:solidFill>
              </a:rPr>
              <a:t>reflecteren</a:t>
            </a:r>
            <a:r>
              <a:rPr lang="nl-NL" dirty="0"/>
              <a:t> we op uitdagingen en impact van keuzes?</a:t>
            </a:r>
          </a:p>
        </p:txBody>
      </p:sp>
      <p:sp>
        <p:nvSpPr>
          <p:cNvPr id="3" name="Titel 2">
            <a:extLst>
              <a:ext uri="{FF2B5EF4-FFF2-40B4-BE49-F238E27FC236}">
                <a16:creationId xmlns:a16="http://schemas.microsoft.com/office/drawing/2014/main" id="{D35A2A41-B6D3-499C-9C41-F8D49A35112D}"/>
              </a:ext>
            </a:extLst>
          </p:cNvPr>
          <p:cNvSpPr>
            <a:spLocks noGrp="1"/>
          </p:cNvSpPr>
          <p:nvPr>
            <p:ph type="title"/>
          </p:nvPr>
        </p:nvSpPr>
        <p:spPr/>
        <p:txBody>
          <a:bodyPr>
            <a:normAutofit/>
          </a:bodyPr>
          <a:lstStyle/>
          <a:p>
            <a:r>
              <a:rPr lang="nl-NL" dirty="0"/>
              <a:t>Welke </a:t>
            </a:r>
            <a:r>
              <a:rPr lang="nl-NL" b="1" dirty="0">
                <a:solidFill>
                  <a:srgbClr val="E50856"/>
                </a:solidFill>
              </a:rPr>
              <a:t>dilemma’s/uitdagingen </a:t>
            </a:r>
            <a:r>
              <a:rPr lang="nl-NL" dirty="0"/>
              <a:t>liggen er in het sociaal domein?</a:t>
            </a:r>
          </a:p>
        </p:txBody>
      </p:sp>
      <p:pic>
        <p:nvPicPr>
          <p:cNvPr id="4" name="Afbeelding 3">
            <a:extLst>
              <a:ext uri="{FF2B5EF4-FFF2-40B4-BE49-F238E27FC236}">
                <a16:creationId xmlns:a16="http://schemas.microsoft.com/office/drawing/2014/main" id="{F7050666-67B1-4B8F-9853-1FE3FDCF3092}"/>
              </a:ext>
            </a:extLst>
          </p:cNvPr>
          <p:cNvPicPr>
            <a:picLocks noChangeAspect="1"/>
          </p:cNvPicPr>
          <p:nvPr/>
        </p:nvPicPr>
        <p:blipFill>
          <a:blip r:embed="rId2"/>
          <a:stretch>
            <a:fillRect/>
          </a:stretch>
        </p:blipFill>
        <p:spPr>
          <a:xfrm>
            <a:off x="4812176" y="3828116"/>
            <a:ext cx="1495425" cy="2483780"/>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438231E2-8D03-44E9-A682-3B4A0806CD55}"/>
              </a:ext>
            </a:extLst>
          </p:cNvPr>
          <p:cNvPicPr>
            <a:picLocks noChangeAspect="1"/>
          </p:cNvPicPr>
          <p:nvPr/>
        </p:nvPicPr>
        <p:blipFill rotWithShape="1">
          <a:blip r:embed="rId3"/>
          <a:srcRect l="4897" r="2276" b="66071"/>
          <a:stretch/>
        </p:blipFill>
        <p:spPr>
          <a:xfrm>
            <a:off x="440861" y="4316195"/>
            <a:ext cx="4131139" cy="1995701"/>
          </a:xfrm>
          <a:prstGeom prst="rect">
            <a:avLst/>
          </a:prstGeom>
        </p:spPr>
      </p:pic>
    </p:spTree>
    <p:extLst>
      <p:ext uri="{BB962C8B-B14F-4D97-AF65-F5344CB8AC3E}">
        <p14:creationId xmlns:p14="http://schemas.microsoft.com/office/powerpoint/2010/main" val="32843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Opzet</a:t>
            </a:r>
            <a:endParaRPr lang="en-US" dirty="0"/>
          </a:p>
        </p:txBody>
      </p:sp>
      <p:sp>
        <p:nvSpPr>
          <p:cNvPr id="4" name="Tijdelijke aanduiding voor tekst 3"/>
          <p:cNvSpPr>
            <a:spLocks noGrp="1"/>
          </p:cNvSpPr>
          <p:nvPr>
            <p:ph type="body" sz="quarter" idx="12"/>
          </p:nvPr>
        </p:nvSpPr>
        <p:spPr>
          <a:xfrm>
            <a:off x="628650" y="1926000"/>
            <a:ext cx="7639050" cy="4248000"/>
          </a:xfrm>
        </p:spPr>
        <p:txBody>
          <a:bodyPr/>
          <a:lstStyle/>
          <a:p>
            <a:pPr marL="0" indent="0">
              <a:buNone/>
            </a:pPr>
            <a:r>
              <a:rPr lang="en-US" b="1" dirty="0" err="1">
                <a:solidFill>
                  <a:srgbClr val="E50056"/>
                </a:solidFill>
              </a:rPr>
              <a:t>Leefbaarheid</a:t>
            </a:r>
            <a:r>
              <a:rPr lang="en-US" b="1" dirty="0">
                <a:solidFill>
                  <a:srgbClr val="E50056"/>
                </a:solidFill>
              </a:rPr>
              <a:t>, </a:t>
            </a:r>
            <a:r>
              <a:rPr lang="en-US" b="1" dirty="0" err="1">
                <a:solidFill>
                  <a:srgbClr val="E50056"/>
                </a:solidFill>
              </a:rPr>
              <a:t>sociale</a:t>
            </a:r>
            <a:r>
              <a:rPr lang="en-US" b="1" dirty="0">
                <a:solidFill>
                  <a:srgbClr val="E50056"/>
                </a:solidFill>
              </a:rPr>
              <a:t> </a:t>
            </a:r>
            <a:r>
              <a:rPr lang="en-US" b="1" dirty="0" err="1">
                <a:solidFill>
                  <a:srgbClr val="E50056"/>
                </a:solidFill>
              </a:rPr>
              <a:t>verbondenheid</a:t>
            </a:r>
            <a:r>
              <a:rPr lang="en-US" b="1" dirty="0">
                <a:solidFill>
                  <a:srgbClr val="E50056"/>
                </a:solidFill>
              </a:rPr>
              <a:t> en COVID-19</a:t>
            </a:r>
          </a:p>
          <a:p>
            <a:pPr marL="0" indent="0">
              <a:buNone/>
            </a:pPr>
            <a:endParaRPr lang="en-US" b="1" dirty="0">
              <a:solidFill>
                <a:srgbClr val="E50056"/>
              </a:solidFill>
            </a:endParaRPr>
          </a:p>
          <a:p>
            <a:r>
              <a:rPr lang="en-US" dirty="0" err="1"/>
              <a:t>Sociale</a:t>
            </a:r>
            <a:r>
              <a:rPr lang="en-US" dirty="0"/>
              <a:t> </a:t>
            </a:r>
            <a:r>
              <a:rPr lang="en-US" dirty="0" err="1"/>
              <a:t>verbondenheid</a:t>
            </a:r>
            <a:r>
              <a:rPr lang="en-US" dirty="0"/>
              <a:t> in de </a:t>
            </a:r>
            <a:r>
              <a:rPr lang="en-US" dirty="0" err="1"/>
              <a:t>buurt</a:t>
            </a:r>
            <a:endParaRPr lang="en-US" dirty="0"/>
          </a:p>
          <a:p>
            <a:r>
              <a:rPr lang="en-US" dirty="0" err="1"/>
              <a:t>Leefbaarheid</a:t>
            </a:r>
            <a:r>
              <a:rPr lang="en-US" dirty="0"/>
              <a:t> en </a:t>
            </a:r>
            <a:r>
              <a:rPr lang="en-US" dirty="0" err="1"/>
              <a:t>betekenisvolle</a:t>
            </a:r>
            <a:r>
              <a:rPr lang="en-US" dirty="0"/>
              <a:t> </a:t>
            </a:r>
            <a:r>
              <a:rPr lang="en-US" dirty="0" err="1"/>
              <a:t>plekken</a:t>
            </a:r>
            <a:endParaRPr lang="en-US" dirty="0"/>
          </a:p>
          <a:p>
            <a:r>
              <a:rPr lang="en-US" dirty="0"/>
              <a:t>(be)</a:t>
            </a:r>
            <a:r>
              <a:rPr lang="en-US" dirty="0" err="1"/>
              <a:t>Sturen</a:t>
            </a:r>
            <a:r>
              <a:rPr lang="en-US" dirty="0"/>
              <a:t>, </a:t>
            </a:r>
            <a:r>
              <a:rPr lang="en-US" dirty="0" err="1"/>
              <a:t>leefbaarheid</a:t>
            </a:r>
            <a:r>
              <a:rPr lang="en-US" dirty="0"/>
              <a:t> en </a:t>
            </a:r>
            <a:r>
              <a:rPr lang="en-US" dirty="0" err="1"/>
              <a:t>sociale</a:t>
            </a:r>
            <a:r>
              <a:rPr lang="en-US" dirty="0"/>
              <a:t> </a:t>
            </a:r>
            <a:r>
              <a:rPr lang="en-US" dirty="0" err="1"/>
              <a:t>verbondenheid</a:t>
            </a:r>
            <a:endParaRPr lang="en-US" dirty="0"/>
          </a:p>
        </p:txBody>
      </p:sp>
      <p:pic>
        <p:nvPicPr>
          <p:cNvPr id="5" name="Afbeelding 4"/>
          <p:cNvPicPr>
            <a:picLocks noChangeAspect="1"/>
          </p:cNvPicPr>
          <p:nvPr/>
        </p:nvPicPr>
        <p:blipFill>
          <a:blip r:embed="rId2"/>
          <a:stretch>
            <a:fillRect/>
          </a:stretch>
        </p:blipFill>
        <p:spPr>
          <a:xfrm>
            <a:off x="493680" y="4911783"/>
            <a:ext cx="2440020" cy="1458635"/>
          </a:xfrm>
          <a:prstGeom prst="rect">
            <a:avLst/>
          </a:prstGeom>
        </p:spPr>
      </p:pic>
      <p:sp>
        <p:nvSpPr>
          <p:cNvPr id="2" name="Tekstvak 1">
            <a:extLst>
              <a:ext uri="{FF2B5EF4-FFF2-40B4-BE49-F238E27FC236}">
                <a16:creationId xmlns:a16="http://schemas.microsoft.com/office/drawing/2014/main" id="{FE56E81F-A4AB-4C8D-8AC4-14E2640649BE}"/>
              </a:ext>
            </a:extLst>
          </p:cNvPr>
          <p:cNvSpPr txBox="1"/>
          <p:nvPr/>
        </p:nvSpPr>
        <p:spPr>
          <a:xfrm>
            <a:off x="4448175" y="4717770"/>
            <a:ext cx="3276600" cy="923330"/>
          </a:xfrm>
          <a:prstGeom prst="rect">
            <a:avLst/>
          </a:prstGeom>
          <a:noFill/>
          <a:ln w="28575">
            <a:solidFill>
              <a:srgbClr val="E50856"/>
            </a:solidFill>
          </a:ln>
        </p:spPr>
        <p:txBody>
          <a:bodyPr wrap="square" rtlCol="0">
            <a:spAutoFit/>
          </a:bodyPr>
          <a:lstStyle/>
          <a:p>
            <a:pPr marL="285750" indent="-285750">
              <a:buFont typeface="Wingdings" panose="05000000000000000000" pitchFamily="2" charset="2"/>
              <a:buChar char="Ø"/>
            </a:pPr>
            <a:r>
              <a:rPr lang="en-US" dirty="0" err="1"/>
              <a:t>Reflectie</a:t>
            </a:r>
            <a:r>
              <a:rPr lang="en-US" dirty="0"/>
              <a:t> </a:t>
            </a:r>
            <a:r>
              <a:rPr lang="en-US" dirty="0" err="1"/>
              <a:t>vanuit</a:t>
            </a:r>
            <a:r>
              <a:rPr lang="en-US" dirty="0"/>
              <a:t> </a:t>
            </a:r>
            <a:r>
              <a:rPr lang="en-US" b="1" dirty="0" err="1">
                <a:solidFill>
                  <a:srgbClr val="E50056"/>
                </a:solidFill>
              </a:rPr>
              <a:t>onderzoek</a:t>
            </a:r>
            <a:endParaRPr lang="en-US" b="1" dirty="0">
              <a:solidFill>
                <a:srgbClr val="E50056"/>
              </a:solidFill>
            </a:endParaRPr>
          </a:p>
          <a:p>
            <a:pPr marL="285750" indent="-285750">
              <a:buFont typeface="Wingdings" panose="05000000000000000000" pitchFamily="2" charset="2"/>
              <a:buChar char="Ø"/>
            </a:pPr>
            <a:r>
              <a:rPr lang="en-US" dirty="0" err="1"/>
              <a:t>Reflectie</a:t>
            </a:r>
            <a:r>
              <a:rPr lang="en-US" dirty="0"/>
              <a:t> </a:t>
            </a:r>
            <a:r>
              <a:rPr lang="en-US" dirty="0" err="1"/>
              <a:t>vanuit</a:t>
            </a:r>
            <a:r>
              <a:rPr lang="en-US" dirty="0"/>
              <a:t> </a:t>
            </a:r>
            <a:r>
              <a:rPr lang="en-US" b="1" dirty="0" err="1">
                <a:solidFill>
                  <a:srgbClr val="E50056"/>
                </a:solidFill>
              </a:rPr>
              <a:t>praktijk</a:t>
            </a:r>
            <a:endParaRPr lang="en-US" dirty="0"/>
          </a:p>
          <a:p>
            <a:pPr marL="285750" indent="-285750">
              <a:buFont typeface="Wingdings" panose="05000000000000000000" pitchFamily="2" charset="2"/>
              <a:buChar char="Ø"/>
            </a:pPr>
            <a:r>
              <a:rPr lang="en-US" dirty="0" err="1"/>
              <a:t>Rol</a:t>
            </a:r>
            <a:r>
              <a:rPr lang="en-US" dirty="0"/>
              <a:t> </a:t>
            </a:r>
            <a:r>
              <a:rPr lang="en-US" dirty="0" err="1"/>
              <a:t>voor</a:t>
            </a:r>
            <a:r>
              <a:rPr lang="en-US" dirty="0"/>
              <a:t> </a:t>
            </a:r>
            <a:r>
              <a:rPr lang="en-US" b="1" dirty="0" err="1">
                <a:solidFill>
                  <a:srgbClr val="E50856"/>
                </a:solidFill>
              </a:rPr>
              <a:t>gemeenten</a:t>
            </a:r>
            <a:endParaRPr lang="nl-NL" dirty="0"/>
          </a:p>
        </p:txBody>
      </p:sp>
    </p:spTree>
    <p:extLst>
      <p:ext uri="{BB962C8B-B14F-4D97-AF65-F5344CB8AC3E}">
        <p14:creationId xmlns:p14="http://schemas.microsoft.com/office/powerpoint/2010/main" val="40249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407" y="1825625"/>
            <a:ext cx="7886700" cy="4351338"/>
          </a:xfrm>
        </p:spPr>
        <p:txBody>
          <a:bodyPr/>
          <a:lstStyle/>
          <a:p>
            <a:r>
              <a:rPr lang="nl-NL" dirty="0">
                <a:solidFill>
                  <a:srgbClr val="E50856"/>
                </a:solidFill>
              </a:rPr>
              <a:t>Solidariteit</a:t>
            </a:r>
            <a:r>
              <a:rPr lang="nl-NL" dirty="0"/>
              <a:t> is het ervaren van lotsverbondenheid waardoor mensen zich inzetten voor elkaar en voor de verdeling van middelen (Durkheim, 1964). </a:t>
            </a:r>
          </a:p>
          <a:p>
            <a:r>
              <a:rPr lang="nl-NL" dirty="0">
                <a:solidFill>
                  <a:srgbClr val="E50856"/>
                </a:solidFill>
              </a:rPr>
              <a:t>‘Anderhalve metersolidariteit’</a:t>
            </a:r>
            <a:r>
              <a:rPr lang="nl-NL" dirty="0"/>
              <a:t> (Marie Kamphuis lezing door Monique Kremers, 2020): coronamaatregelen belemmeren toevallige ontmoetingen met mensen buiten bestaande sociale netwerken. </a:t>
            </a:r>
          </a:p>
        </p:txBody>
      </p:sp>
      <p:sp>
        <p:nvSpPr>
          <p:cNvPr id="3" name="Title 2"/>
          <p:cNvSpPr>
            <a:spLocks noGrp="1"/>
          </p:cNvSpPr>
          <p:nvPr>
            <p:ph type="title"/>
          </p:nvPr>
        </p:nvSpPr>
        <p:spPr/>
        <p:txBody>
          <a:bodyPr/>
          <a:lstStyle/>
          <a:p>
            <a:r>
              <a:rPr lang="nl-NL" dirty="0"/>
              <a:t>Sociale verbondenheid in de buurt</a:t>
            </a:r>
            <a:endParaRPr lang="en-US" dirty="0"/>
          </a:p>
        </p:txBody>
      </p:sp>
      <p:pic>
        <p:nvPicPr>
          <p:cNvPr id="7" name="Picture 6"/>
          <p:cNvPicPr>
            <a:picLocks noChangeAspect="1"/>
          </p:cNvPicPr>
          <p:nvPr/>
        </p:nvPicPr>
        <p:blipFill>
          <a:blip r:embed="rId2"/>
          <a:stretch>
            <a:fillRect/>
          </a:stretch>
        </p:blipFill>
        <p:spPr>
          <a:xfrm>
            <a:off x="559407" y="5991177"/>
            <a:ext cx="2712955" cy="652329"/>
          </a:xfrm>
          <a:prstGeom prst="rect">
            <a:avLst/>
          </a:prstGeom>
        </p:spPr>
      </p:pic>
      <p:pic>
        <p:nvPicPr>
          <p:cNvPr id="8" name="Picture 7"/>
          <p:cNvPicPr>
            <a:picLocks noChangeAspect="1"/>
          </p:cNvPicPr>
          <p:nvPr/>
        </p:nvPicPr>
        <p:blipFill>
          <a:blip r:embed="rId3"/>
          <a:stretch>
            <a:fillRect/>
          </a:stretch>
        </p:blipFill>
        <p:spPr>
          <a:xfrm>
            <a:off x="4093029" y="5880856"/>
            <a:ext cx="1908402" cy="763361"/>
          </a:xfrm>
          <a:prstGeom prst="rect">
            <a:avLst/>
          </a:prstGeom>
        </p:spPr>
      </p:pic>
      <p:sp>
        <p:nvSpPr>
          <p:cNvPr id="4" name="TextBox 3"/>
          <p:cNvSpPr txBox="1"/>
          <p:nvPr/>
        </p:nvSpPr>
        <p:spPr>
          <a:xfrm>
            <a:off x="1721757" y="5025793"/>
            <a:ext cx="6219372" cy="646331"/>
          </a:xfrm>
          <a:prstGeom prst="rect">
            <a:avLst/>
          </a:prstGeom>
          <a:noFill/>
        </p:spPr>
        <p:txBody>
          <a:bodyPr wrap="square" rtlCol="0">
            <a:spAutoFit/>
          </a:bodyPr>
          <a:lstStyle/>
          <a:p>
            <a:r>
              <a:rPr lang="nl-NL" b="1" dirty="0">
                <a:solidFill>
                  <a:srgbClr val="E50856"/>
                </a:solidFill>
              </a:rPr>
              <a:t>Hoe dragen informele initiatieven op buurtniveau tijdens de coronapandemie bij aan solidariteit? (2020)</a:t>
            </a:r>
            <a:endParaRPr lang="en-US" b="1" dirty="0">
              <a:solidFill>
                <a:srgbClr val="E50856"/>
              </a:solidFill>
            </a:endParaRPr>
          </a:p>
        </p:txBody>
      </p:sp>
      <p:pic>
        <p:nvPicPr>
          <p:cNvPr id="6" name="Afbeelding 5"/>
          <p:cNvPicPr>
            <a:picLocks noChangeAspect="1"/>
          </p:cNvPicPr>
          <p:nvPr/>
        </p:nvPicPr>
        <p:blipFill>
          <a:blip r:embed="rId4"/>
          <a:stretch>
            <a:fillRect/>
          </a:stretch>
        </p:blipFill>
        <p:spPr>
          <a:xfrm>
            <a:off x="6883854" y="35761"/>
            <a:ext cx="2114550" cy="1184715"/>
          </a:xfrm>
          <a:prstGeom prst="rect">
            <a:avLst/>
          </a:prstGeom>
        </p:spPr>
      </p:pic>
    </p:spTree>
    <p:extLst>
      <p:ext uri="{BB962C8B-B14F-4D97-AF65-F5344CB8AC3E}">
        <p14:creationId xmlns:p14="http://schemas.microsoft.com/office/powerpoint/2010/main" val="133708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nl-NL" dirty="0"/>
          </a:p>
          <a:p>
            <a:r>
              <a:rPr lang="nl-NL" dirty="0"/>
              <a:t>Focus bewonersinitiatieven op volwassenen en ouderen en relatief vaak op </a:t>
            </a:r>
            <a:r>
              <a:rPr lang="nl-NL" dirty="0">
                <a:solidFill>
                  <a:srgbClr val="E50856"/>
                </a:solidFill>
              </a:rPr>
              <a:t>eenzaamheid</a:t>
            </a:r>
            <a:r>
              <a:rPr lang="nl-NL" dirty="0"/>
              <a:t>.</a:t>
            </a:r>
          </a:p>
          <a:p>
            <a:endParaRPr lang="nl-NL" dirty="0"/>
          </a:p>
          <a:p>
            <a:endParaRPr lang="nl-NL" dirty="0"/>
          </a:p>
          <a:p>
            <a:endParaRPr lang="nl-NL" dirty="0"/>
          </a:p>
          <a:p>
            <a:pPr marL="0" indent="0">
              <a:buNone/>
            </a:pPr>
            <a:endParaRPr lang="nl-NL" dirty="0">
              <a:solidFill>
                <a:srgbClr val="E50056"/>
              </a:solidFill>
            </a:endParaRPr>
          </a:p>
          <a:p>
            <a:endParaRPr lang="nl-NL" dirty="0"/>
          </a:p>
        </p:txBody>
      </p:sp>
      <p:sp>
        <p:nvSpPr>
          <p:cNvPr id="3" name="Title 2"/>
          <p:cNvSpPr>
            <a:spLocks noGrp="1"/>
          </p:cNvSpPr>
          <p:nvPr>
            <p:ph type="title"/>
          </p:nvPr>
        </p:nvSpPr>
        <p:spPr/>
        <p:txBody>
          <a:bodyPr/>
          <a:lstStyle/>
          <a:p>
            <a:r>
              <a:rPr lang="nl-NL" dirty="0"/>
              <a:t>Sociale verbondenheid in de buurt</a:t>
            </a:r>
            <a:endParaRPr lang="en-US" dirty="0"/>
          </a:p>
        </p:txBody>
      </p:sp>
      <p:pic>
        <p:nvPicPr>
          <p:cNvPr id="7" name="Picture 6"/>
          <p:cNvPicPr>
            <a:picLocks noChangeAspect="1"/>
          </p:cNvPicPr>
          <p:nvPr/>
        </p:nvPicPr>
        <p:blipFill>
          <a:blip r:embed="rId2"/>
          <a:stretch>
            <a:fillRect/>
          </a:stretch>
        </p:blipFill>
        <p:spPr>
          <a:xfrm>
            <a:off x="559407" y="5991177"/>
            <a:ext cx="2712955" cy="652329"/>
          </a:xfrm>
          <a:prstGeom prst="rect">
            <a:avLst/>
          </a:prstGeom>
        </p:spPr>
      </p:pic>
      <p:pic>
        <p:nvPicPr>
          <p:cNvPr id="8" name="Picture 7"/>
          <p:cNvPicPr>
            <a:picLocks noChangeAspect="1"/>
          </p:cNvPicPr>
          <p:nvPr/>
        </p:nvPicPr>
        <p:blipFill>
          <a:blip r:embed="rId3"/>
          <a:stretch>
            <a:fillRect/>
          </a:stretch>
        </p:blipFill>
        <p:spPr>
          <a:xfrm>
            <a:off x="4093029" y="5880856"/>
            <a:ext cx="1908402" cy="763361"/>
          </a:xfrm>
          <a:prstGeom prst="rect">
            <a:avLst/>
          </a:prstGeom>
        </p:spPr>
      </p:pic>
      <p:sp>
        <p:nvSpPr>
          <p:cNvPr id="4" name="Rounded Rectangular Callout 3"/>
          <p:cNvSpPr/>
          <p:nvPr/>
        </p:nvSpPr>
        <p:spPr>
          <a:xfrm>
            <a:off x="893762" y="3426605"/>
            <a:ext cx="6926036" cy="1211942"/>
          </a:xfrm>
          <a:prstGeom prst="wedgeRoundRectCallout">
            <a:avLst/>
          </a:prstGeom>
          <a:noFill/>
          <a:ln>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‘Ik heb daar niks aan (…) want er zijn alleen maar dingen te doen voor oudere mensen en dat is ook heel goed maar ik denk dat er meer aandacht moet zijn voor mensen met een beperking.’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6905625" y="81476"/>
            <a:ext cx="1752146" cy="956764"/>
          </a:xfrm>
          <a:prstGeom prst="rect">
            <a:avLst/>
          </a:prstGeom>
        </p:spPr>
      </p:pic>
    </p:spTree>
    <p:extLst>
      <p:ext uri="{BB962C8B-B14F-4D97-AF65-F5344CB8AC3E}">
        <p14:creationId xmlns:p14="http://schemas.microsoft.com/office/powerpoint/2010/main" val="22754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NL" dirty="0"/>
              <a:t>Vooral </a:t>
            </a:r>
            <a:r>
              <a:rPr lang="nl-NL" dirty="0">
                <a:solidFill>
                  <a:srgbClr val="E50056"/>
                </a:solidFill>
              </a:rPr>
              <a:t>praktische steun</a:t>
            </a:r>
            <a:r>
              <a:rPr lang="nl-NL" dirty="0"/>
              <a:t>: boodschappen doen, oppassen, maaltijden koken.</a:t>
            </a:r>
          </a:p>
          <a:p>
            <a:r>
              <a:rPr lang="nl-NL" dirty="0"/>
              <a:t>Kleiner deel </a:t>
            </a:r>
            <a:r>
              <a:rPr lang="nl-NL" dirty="0">
                <a:solidFill>
                  <a:srgbClr val="E50056"/>
                </a:solidFill>
              </a:rPr>
              <a:t>ontspanning</a:t>
            </a:r>
            <a:r>
              <a:rPr lang="nl-NL" dirty="0"/>
              <a:t>: buitenconcerten, berenjacht.</a:t>
            </a:r>
          </a:p>
          <a:p>
            <a:r>
              <a:rPr lang="nl-NL" dirty="0"/>
              <a:t>Grotendeels door burgers zelf, als </a:t>
            </a:r>
            <a:r>
              <a:rPr lang="nl-NL" dirty="0">
                <a:solidFill>
                  <a:srgbClr val="E50056"/>
                </a:solidFill>
              </a:rPr>
              <a:t>medeburgers</a:t>
            </a:r>
            <a:r>
              <a:rPr lang="nl-NL" dirty="0"/>
              <a:t>. </a:t>
            </a:r>
          </a:p>
          <a:p>
            <a:r>
              <a:rPr lang="nl-NL" dirty="0"/>
              <a:t>Aanbod duidelijk, weinig informatie over vraag en beleving. </a:t>
            </a:r>
          </a:p>
          <a:p>
            <a:pPr marL="0" indent="0">
              <a:buNone/>
            </a:pPr>
            <a:endParaRPr lang="nl-NL" dirty="0"/>
          </a:p>
          <a:p>
            <a:pPr>
              <a:buFont typeface="Wingdings" panose="05000000000000000000" pitchFamily="2" charset="2"/>
              <a:buChar char="Ø"/>
            </a:pPr>
            <a:r>
              <a:rPr lang="nl-NL" dirty="0">
                <a:solidFill>
                  <a:srgbClr val="E50056"/>
                </a:solidFill>
              </a:rPr>
              <a:t>Weinig kennis over daadwerkelijke bereik van de initiatieven en of het aanbod goed aansluit bij de vraag</a:t>
            </a:r>
          </a:p>
        </p:txBody>
      </p:sp>
      <p:sp>
        <p:nvSpPr>
          <p:cNvPr id="3" name="Title 2"/>
          <p:cNvSpPr>
            <a:spLocks noGrp="1"/>
          </p:cNvSpPr>
          <p:nvPr>
            <p:ph type="title"/>
          </p:nvPr>
        </p:nvSpPr>
        <p:spPr/>
        <p:txBody>
          <a:bodyPr/>
          <a:lstStyle/>
          <a:p>
            <a:r>
              <a:rPr lang="nl-NL" dirty="0"/>
              <a:t>aanbod</a:t>
            </a:r>
            <a:endParaRPr lang="en-US" dirty="0"/>
          </a:p>
        </p:txBody>
      </p:sp>
      <p:pic>
        <p:nvPicPr>
          <p:cNvPr id="7" name="Picture 6"/>
          <p:cNvPicPr>
            <a:picLocks noChangeAspect="1"/>
          </p:cNvPicPr>
          <p:nvPr/>
        </p:nvPicPr>
        <p:blipFill>
          <a:blip r:embed="rId2"/>
          <a:stretch>
            <a:fillRect/>
          </a:stretch>
        </p:blipFill>
        <p:spPr>
          <a:xfrm>
            <a:off x="559407" y="5991177"/>
            <a:ext cx="2712955" cy="652329"/>
          </a:xfrm>
          <a:prstGeom prst="rect">
            <a:avLst/>
          </a:prstGeom>
        </p:spPr>
      </p:pic>
      <p:pic>
        <p:nvPicPr>
          <p:cNvPr id="8" name="Picture 7"/>
          <p:cNvPicPr>
            <a:picLocks noChangeAspect="1"/>
          </p:cNvPicPr>
          <p:nvPr/>
        </p:nvPicPr>
        <p:blipFill>
          <a:blip r:embed="rId3"/>
          <a:stretch>
            <a:fillRect/>
          </a:stretch>
        </p:blipFill>
        <p:spPr>
          <a:xfrm>
            <a:off x="4093029" y="5880856"/>
            <a:ext cx="1908402" cy="763361"/>
          </a:xfrm>
          <a:prstGeom prst="rect">
            <a:avLst/>
          </a:prstGeom>
        </p:spPr>
      </p:pic>
      <p:pic>
        <p:nvPicPr>
          <p:cNvPr id="4" name="Picture 3"/>
          <p:cNvPicPr>
            <a:picLocks noChangeAspect="1"/>
          </p:cNvPicPr>
          <p:nvPr/>
        </p:nvPicPr>
        <p:blipFill>
          <a:blip r:embed="rId4"/>
          <a:stretch>
            <a:fillRect/>
          </a:stretch>
        </p:blipFill>
        <p:spPr>
          <a:xfrm>
            <a:off x="6328229" y="91626"/>
            <a:ext cx="2343831" cy="1755611"/>
          </a:xfrm>
          <a:prstGeom prst="rect">
            <a:avLst/>
          </a:prstGeom>
        </p:spPr>
      </p:pic>
    </p:spTree>
    <p:extLst>
      <p:ext uri="{BB962C8B-B14F-4D97-AF65-F5344CB8AC3E}">
        <p14:creationId xmlns:p14="http://schemas.microsoft.com/office/powerpoint/2010/main" val="12275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NL" dirty="0"/>
              <a:t>Deels nieuwe initiatieven, deels bestaande initiatieven die zich aanpassen.</a:t>
            </a:r>
          </a:p>
          <a:p>
            <a:r>
              <a:rPr lang="nl-NL" dirty="0"/>
              <a:t>Anderen helpen is voor mensen zelf ook van </a:t>
            </a:r>
            <a:r>
              <a:rPr lang="nl-NL" dirty="0">
                <a:solidFill>
                  <a:srgbClr val="E50856"/>
                </a:solidFill>
              </a:rPr>
              <a:t>betekenis</a:t>
            </a:r>
          </a:p>
          <a:p>
            <a:r>
              <a:rPr lang="nl-NL" dirty="0"/>
              <a:t>Veel actieve medeburgers aan </a:t>
            </a:r>
            <a:r>
              <a:rPr lang="nl-NL" dirty="0">
                <a:solidFill>
                  <a:srgbClr val="E50856"/>
                </a:solidFill>
              </a:rPr>
              <a:t>begin</a:t>
            </a:r>
            <a:r>
              <a:rPr lang="nl-NL" dirty="0"/>
              <a:t> van de </a:t>
            </a:r>
            <a:r>
              <a:rPr lang="nl-NL" dirty="0" err="1"/>
              <a:t>lockdown</a:t>
            </a:r>
            <a:r>
              <a:rPr lang="nl-NL" dirty="0"/>
              <a:t>. </a:t>
            </a:r>
          </a:p>
          <a:p>
            <a:endParaRPr lang="nl-NL" dirty="0"/>
          </a:p>
          <a:p>
            <a:endParaRPr lang="nl-NL" dirty="0"/>
          </a:p>
          <a:p>
            <a:pPr marL="0" indent="0">
              <a:buNone/>
            </a:pPr>
            <a:endParaRPr lang="nl-NL" dirty="0"/>
          </a:p>
          <a:p>
            <a:pPr marL="0" indent="0">
              <a:buNone/>
            </a:pPr>
            <a:endParaRPr lang="nl-NL" dirty="0"/>
          </a:p>
        </p:txBody>
      </p:sp>
      <p:sp>
        <p:nvSpPr>
          <p:cNvPr id="3" name="Title 2"/>
          <p:cNvSpPr>
            <a:spLocks noGrp="1"/>
          </p:cNvSpPr>
          <p:nvPr>
            <p:ph type="title"/>
          </p:nvPr>
        </p:nvSpPr>
        <p:spPr/>
        <p:txBody>
          <a:bodyPr/>
          <a:lstStyle/>
          <a:p>
            <a:r>
              <a:rPr lang="nl-NL" dirty="0"/>
              <a:t>duurzaamheid</a:t>
            </a:r>
            <a:endParaRPr lang="en-US" dirty="0"/>
          </a:p>
        </p:txBody>
      </p:sp>
      <p:pic>
        <p:nvPicPr>
          <p:cNvPr id="7" name="Picture 6"/>
          <p:cNvPicPr>
            <a:picLocks noChangeAspect="1"/>
          </p:cNvPicPr>
          <p:nvPr/>
        </p:nvPicPr>
        <p:blipFill>
          <a:blip r:embed="rId2"/>
          <a:stretch>
            <a:fillRect/>
          </a:stretch>
        </p:blipFill>
        <p:spPr>
          <a:xfrm>
            <a:off x="559407" y="5991177"/>
            <a:ext cx="2712955" cy="652329"/>
          </a:xfrm>
          <a:prstGeom prst="rect">
            <a:avLst/>
          </a:prstGeom>
        </p:spPr>
      </p:pic>
      <p:pic>
        <p:nvPicPr>
          <p:cNvPr id="8" name="Picture 7"/>
          <p:cNvPicPr>
            <a:picLocks noChangeAspect="1"/>
          </p:cNvPicPr>
          <p:nvPr/>
        </p:nvPicPr>
        <p:blipFill>
          <a:blip r:embed="rId3"/>
          <a:stretch>
            <a:fillRect/>
          </a:stretch>
        </p:blipFill>
        <p:spPr>
          <a:xfrm>
            <a:off x="4093029" y="5880856"/>
            <a:ext cx="1908402" cy="763361"/>
          </a:xfrm>
          <a:prstGeom prst="rect">
            <a:avLst/>
          </a:prstGeom>
        </p:spPr>
      </p:pic>
      <p:sp>
        <p:nvSpPr>
          <p:cNvPr id="6" name="Rounded Rectangular Callout 5"/>
          <p:cNvSpPr/>
          <p:nvPr/>
        </p:nvSpPr>
        <p:spPr>
          <a:xfrm>
            <a:off x="521307" y="3914183"/>
            <a:ext cx="8359621" cy="1070126"/>
          </a:xfrm>
          <a:prstGeom prst="wedgeRoundRectCallout">
            <a:avLst/>
          </a:prstGeom>
          <a:noFill/>
          <a:ln>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a:ea typeface="+mn-ea"/>
                <a:cs typeface="+mn-cs"/>
              </a:rPr>
              <a:t>‘Veel vrijwilligers die in de coronatijd zijn begonnen met helpen mogen vanaf aankomende week weer starten met hun baan. Het gevolg hiervan is dat er een tekort aan het ontstaan is en er te weinig mensen beschikbaar zijn.’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4"/>
          <a:stretch>
            <a:fillRect/>
          </a:stretch>
        </p:blipFill>
        <p:spPr>
          <a:xfrm>
            <a:off x="6379330" y="204073"/>
            <a:ext cx="2254250" cy="1682017"/>
          </a:xfrm>
          <a:prstGeom prst="rect">
            <a:avLst/>
          </a:prstGeom>
        </p:spPr>
      </p:pic>
    </p:spTree>
    <p:extLst>
      <p:ext uri="{BB962C8B-B14F-4D97-AF65-F5344CB8AC3E}">
        <p14:creationId xmlns:p14="http://schemas.microsoft.com/office/powerpoint/2010/main" val="147072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a:t>Focus op ouderen die eenzaam zijn. Andere mensen worden hierdoor (onbedoeld) </a:t>
            </a:r>
            <a:r>
              <a:rPr lang="nl-NL" dirty="0">
                <a:solidFill>
                  <a:srgbClr val="E50856"/>
                </a:solidFill>
              </a:rPr>
              <a:t>uitgesloten</a:t>
            </a:r>
            <a:r>
              <a:rPr lang="nl-NL" dirty="0"/>
              <a:t>.</a:t>
            </a:r>
          </a:p>
          <a:p>
            <a:r>
              <a:rPr lang="nl-NL" dirty="0"/>
              <a:t>Mensen lijken vaak te worden gereduceerd tot </a:t>
            </a:r>
            <a:r>
              <a:rPr lang="nl-NL" dirty="0">
                <a:solidFill>
                  <a:srgbClr val="E50856"/>
                </a:solidFill>
              </a:rPr>
              <a:t>één</a:t>
            </a:r>
            <a:r>
              <a:rPr lang="nl-NL" dirty="0"/>
              <a:t> </a:t>
            </a:r>
            <a:r>
              <a:rPr lang="nl-NL" dirty="0">
                <a:solidFill>
                  <a:srgbClr val="E50856"/>
                </a:solidFill>
              </a:rPr>
              <a:t>identiteit</a:t>
            </a:r>
            <a:r>
              <a:rPr lang="nl-NL" dirty="0"/>
              <a:t>: de eenzame, hulpbehoevende oudere.</a:t>
            </a:r>
          </a:p>
          <a:p>
            <a:r>
              <a:rPr lang="nl-NL" dirty="0"/>
              <a:t>Solidariteit ontstaat vanuit bestaande connecties. </a:t>
            </a:r>
            <a:r>
              <a:rPr lang="nl-NL" dirty="0">
                <a:solidFill>
                  <a:srgbClr val="E50856"/>
                </a:solidFill>
              </a:rPr>
              <a:t>Belemmering</a:t>
            </a:r>
            <a:r>
              <a:rPr lang="nl-NL" dirty="0"/>
              <a:t> voor mensen die niet makkelijk aansluiting vinden of contacten onderhouden.</a:t>
            </a:r>
          </a:p>
          <a:p>
            <a:r>
              <a:rPr lang="nl-NL" dirty="0"/>
              <a:t>Professionals: focus op </a:t>
            </a:r>
            <a:r>
              <a:rPr lang="nl-NL" dirty="0">
                <a:solidFill>
                  <a:srgbClr val="E50856"/>
                </a:solidFill>
              </a:rPr>
              <a:t>hulp</a:t>
            </a:r>
            <a:r>
              <a:rPr lang="nl-NL" dirty="0"/>
              <a:t> </a:t>
            </a:r>
            <a:r>
              <a:rPr lang="nl-NL" dirty="0">
                <a:solidFill>
                  <a:srgbClr val="E50856"/>
                </a:solidFill>
              </a:rPr>
              <a:t>ontvangen</a:t>
            </a:r>
            <a:r>
              <a:rPr lang="nl-NL" dirty="0"/>
              <a:t>.</a:t>
            </a:r>
          </a:p>
          <a:p>
            <a:endParaRPr lang="nl-NL" dirty="0"/>
          </a:p>
        </p:txBody>
      </p:sp>
      <p:sp>
        <p:nvSpPr>
          <p:cNvPr id="3" name="Title 2"/>
          <p:cNvSpPr>
            <a:spLocks noGrp="1"/>
          </p:cNvSpPr>
          <p:nvPr>
            <p:ph type="title"/>
          </p:nvPr>
        </p:nvSpPr>
        <p:spPr/>
        <p:txBody>
          <a:bodyPr/>
          <a:lstStyle/>
          <a:p>
            <a:r>
              <a:rPr lang="nl-NL" dirty="0"/>
              <a:t>Inclusief en wederkerig?</a:t>
            </a:r>
            <a:endParaRPr lang="en-US" dirty="0"/>
          </a:p>
        </p:txBody>
      </p:sp>
      <p:pic>
        <p:nvPicPr>
          <p:cNvPr id="7" name="Picture 6"/>
          <p:cNvPicPr>
            <a:picLocks noChangeAspect="1"/>
          </p:cNvPicPr>
          <p:nvPr/>
        </p:nvPicPr>
        <p:blipFill>
          <a:blip r:embed="rId2"/>
          <a:stretch>
            <a:fillRect/>
          </a:stretch>
        </p:blipFill>
        <p:spPr>
          <a:xfrm>
            <a:off x="559407" y="5991177"/>
            <a:ext cx="2712955" cy="652329"/>
          </a:xfrm>
          <a:prstGeom prst="rect">
            <a:avLst/>
          </a:prstGeom>
        </p:spPr>
      </p:pic>
      <p:pic>
        <p:nvPicPr>
          <p:cNvPr id="8" name="Picture 7"/>
          <p:cNvPicPr>
            <a:picLocks noChangeAspect="1"/>
          </p:cNvPicPr>
          <p:nvPr/>
        </p:nvPicPr>
        <p:blipFill>
          <a:blip r:embed="rId3"/>
          <a:stretch>
            <a:fillRect/>
          </a:stretch>
        </p:blipFill>
        <p:spPr>
          <a:xfrm>
            <a:off x="4093029" y="5880856"/>
            <a:ext cx="1908402" cy="763361"/>
          </a:xfrm>
          <a:prstGeom prst="rect">
            <a:avLst/>
          </a:prstGeom>
        </p:spPr>
      </p:pic>
      <p:pic>
        <p:nvPicPr>
          <p:cNvPr id="4" name="Picture 3"/>
          <p:cNvPicPr>
            <a:picLocks noChangeAspect="1"/>
          </p:cNvPicPr>
          <p:nvPr/>
        </p:nvPicPr>
        <p:blipFill>
          <a:blip r:embed="rId4"/>
          <a:stretch>
            <a:fillRect/>
          </a:stretch>
        </p:blipFill>
        <p:spPr>
          <a:xfrm>
            <a:off x="7134572" y="207927"/>
            <a:ext cx="1609483" cy="1639966"/>
          </a:xfrm>
          <a:prstGeom prst="rect">
            <a:avLst/>
          </a:prstGeom>
        </p:spPr>
      </p:pic>
      <p:pic>
        <p:nvPicPr>
          <p:cNvPr id="5" name="Afbeelding 4">
            <a:extLst>
              <a:ext uri="{FF2B5EF4-FFF2-40B4-BE49-F238E27FC236}">
                <a16:creationId xmlns:a16="http://schemas.microsoft.com/office/drawing/2014/main" id="{DBDA23F6-4E71-4690-93B5-5CEB626091D4}"/>
              </a:ext>
            </a:extLst>
          </p:cNvPr>
          <p:cNvPicPr>
            <a:picLocks noChangeAspect="1"/>
          </p:cNvPicPr>
          <p:nvPr/>
        </p:nvPicPr>
        <p:blipFill>
          <a:blip r:embed="rId5"/>
          <a:stretch>
            <a:fillRect/>
          </a:stretch>
        </p:blipFill>
        <p:spPr>
          <a:xfrm>
            <a:off x="383685" y="5275182"/>
            <a:ext cx="8376630" cy="627942"/>
          </a:xfrm>
          <a:prstGeom prst="rect">
            <a:avLst/>
          </a:prstGeom>
        </p:spPr>
      </p:pic>
    </p:spTree>
    <p:extLst>
      <p:ext uri="{BB962C8B-B14F-4D97-AF65-F5344CB8AC3E}">
        <p14:creationId xmlns:p14="http://schemas.microsoft.com/office/powerpoint/2010/main" val="386316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NL" dirty="0"/>
              <a:t>Grote </a:t>
            </a:r>
            <a:r>
              <a:rPr lang="nl-NL" dirty="0">
                <a:solidFill>
                  <a:srgbClr val="E50856"/>
                </a:solidFill>
              </a:rPr>
              <a:t>bereidheid</a:t>
            </a:r>
            <a:r>
              <a:rPr lang="nl-NL" dirty="0"/>
              <a:t> om van betekenis te zijn voor anderen, maar sluit dat aan bij behoeften van mensen?</a:t>
            </a:r>
          </a:p>
          <a:p>
            <a:r>
              <a:rPr lang="nl-NL" dirty="0"/>
              <a:t>Er lijkt vooral sprake van </a:t>
            </a:r>
            <a:r>
              <a:rPr lang="nl-NL" dirty="0">
                <a:solidFill>
                  <a:srgbClr val="E50056"/>
                </a:solidFill>
              </a:rPr>
              <a:t>sympathie</a:t>
            </a:r>
            <a:r>
              <a:rPr lang="nl-NL" dirty="0"/>
              <a:t>, terwijl solidariteit meer gebaat is bij een </a:t>
            </a:r>
            <a:r>
              <a:rPr lang="nl-NL" dirty="0">
                <a:solidFill>
                  <a:srgbClr val="E50056"/>
                </a:solidFill>
              </a:rPr>
              <a:t>empathische samenleving</a:t>
            </a:r>
            <a:r>
              <a:rPr lang="nl-NL" dirty="0"/>
              <a:t>. </a:t>
            </a:r>
          </a:p>
          <a:p>
            <a:r>
              <a:rPr lang="nl-NL" dirty="0"/>
              <a:t>Meevoelen met anderen is van waarde, maar voor solidariteit is </a:t>
            </a:r>
            <a:r>
              <a:rPr lang="nl-NL" dirty="0">
                <a:solidFill>
                  <a:srgbClr val="E50056"/>
                </a:solidFill>
              </a:rPr>
              <a:t>verbinding</a:t>
            </a:r>
            <a:r>
              <a:rPr lang="nl-NL" dirty="0"/>
              <a:t> nodig, door inleven in anderen.</a:t>
            </a:r>
          </a:p>
          <a:p>
            <a:endParaRPr lang="nl-NL" dirty="0"/>
          </a:p>
          <a:p>
            <a:endParaRPr lang="nl-NL" dirty="0"/>
          </a:p>
          <a:p>
            <a:endParaRPr lang="nl-NL" dirty="0"/>
          </a:p>
        </p:txBody>
      </p:sp>
      <p:sp>
        <p:nvSpPr>
          <p:cNvPr id="3" name="Title 2"/>
          <p:cNvSpPr>
            <a:spLocks noGrp="1"/>
          </p:cNvSpPr>
          <p:nvPr>
            <p:ph type="title"/>
          </p:nvPr>
        </p:nvSpPr>
        <p:spPr/>
        <p:txBody>
          <a:bodyPr/>
          <a:lstStyle/>
          <a:p>
            <a:r>
              <a:rPr lang="nl-NL" dirty="0"/>
              <a:t>Conclusie</a:t>
            </a:r>
            <a:endParaRPr lang="en-US" dirty="0"/>
          </a:p>
        </p:txBody>
      </p:sp>
      <p:pic>
        <p:nvPicPr>
          <p:cNvPr id="7" name="Picture 6"/>
          <p:cNvPicPr>
            <a:picLocks noChangeAspect="1"/>
          </p:cNvPicPr>
          <p:nvPr/>
        </p:nvPicPr>
        <p:blipFill>
          <a:blip r:embed="rId2"/>
          <a:stretch>
            <a:fillRect/>
          </a:stretch>
        </p:blipFill>
        <p:spPr>
          <a:xfrm>
            <a:off x="559407" y="5991177"/>
            <a:ext cx="2712955" cy="652329"/>
          </a:xfrm>
          <a:prstGeom prst="rect">
            <a:avLst/>
          </a:prstGeom>
        </p:spPr>
      </p:pic>
      <p:pic>
        <p:nvPicPr>
          <p:cNvPr id="8" name="Picture 7"/>
          <p:cNvPicPr>
            <a:picLocks noChangeAspect="1"/>
          </p:cNvPicPr>
          <p:nvPr/>
        </p:nvPicPr>
        <p:blipFill>
          <a:blip r:embed="rId3"/>
          <a:stretch>
            <a:fillRect/>
          </a:stretch>
        </p:blipFill>
        <p:spPr>
          <a:xfrm>
            <a:off x="4093029" y="5880856"/>
            <a:ext cx="1908402" cy="763361"/>
          </a:xfrm>
          <a:prstGeom prst="rect">
            <a:avLst/>
          </a:prstGeom>
        </p:spPr>
      </p:pic>
      <p:pic>
        <p:nvPicPr>
          <p:cNvPr id="5" name="Picture 4"/>
          <p:cNvPicPr>
            <a:picLocks noChangeAspect="1"/>
          </p:cNvPicPr>
          <p:nvPr/>
        </p:nvPicPr>
        <p:blipFill>
          <a:blip r:embed="rId4"/>
          <a:stretch>
            <a:fillRect/>
          </a:stretch>
        </p:blipFill>
        <p:spPr>
          <a:xfrm>
            <a:off x="3390757" y="4317464"/>
            <a:ext cx="2362486" cy="1572127"/>
          </a:xfrm>
          <a:prstGeom prst="rect">
            <a:avLst/>
          </a:prstGeom>
        </p:spPr>
      </p:pic>
      <p:pic>
        <p:nvPicPr>
          <p:cNvPr id="4" name="Afbeelding 3">
            <a:extLst>
              <a:ext uri="{FF2B5EF4-FFF2-40B4-BE49-F238E27FC236}">
                <a16:creationId xmlns:a16="http://schemas.microsoft.com/office/drawing/2014/main" id="{54527711-226D-494C-97FA-1231DDED6BEA}"/>
              </a:ext>
            </a:extLst>
          </p:cNvPr>
          <p:cNvPicPr>
            <a:picLocks noChangeAspect="1"/>
          </p:cNvPicPr>
          <p:nvPr/>
        </p:nvPicPr>
        <p:blipFill>
          <a:blip r:embed="rId5"/>
          <a:stretch>
            <a:fillRect/>
          </a:stretch>
        </p:blipFill>
        <p:spPr>
          <a:xfrm>
            <a:off x="7430157" y="110291"/>
            <a:ext cx="1476660" cy="2023309"/>
          </a:xfrm>
          <a:prstGeom prst="rect">
            <a:avLst/>
          </a:prstGeom>
        </p:spPr>
      </p:pic>
    </p:spTree>
    <p:extLst>
      <p:ext uri="{BB962C8B-B14F-4D97-AF65-F5344CB8AC3E}">
        <p14:creationId xmlns:p14="http://schemas.microsoft.com/office/powerpoint/2010/main" val="3140237518"/>
      </p:ext>
    </p:extLst>
  </p:cSld>
  <p:clrMapOvr>
    <a:masterClrMapping/>
  </p:clrMapOvr>
</p:sld>
</file>

<file path=ppt/theme/theme1.xml><?xml version="1.0" encoding="utf-8"?>
<a:theme xmlns:a="http://schemas.openxmlformats.org/drawingml/2006/main" name="Presentatie_Smal">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_wit_v5" id="{9B54030E-A972-417A-8E77-C59D076DAFE4}" vid="{BD6F1E16-54F6-4A19-9B4B-B913853DB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55DD4CF5372488DCB8206A66F021E" ma:contentTypeVersion="14" ma:contentTypeDescription="Een nieuw document maken." ma:contentTypeScope="" ma:versionID="6eac0ef69763a90770bc9834f399302d">
  <xsd:schema xmlns:xsd="http://www.w3.org/2001/XMLSchema" xmlns:xs="http://www.w3.org/2001/XMLSchema" xmlns:p="http://schemas.microsoft.com/office/2006/metadata/properties" xmlns:ns3="a9c97ee3-9777-4220-bb5c-14bb68f744a4" xmlns:ns4="49f42b6f-d2dd-4362-883d-bcd5027a9566" targetNamespace="http://schemas.microsoft.com/office/2006/metadata/properties" ma:root="true" ma:fieldsID="68690ad25773f9b04c7cba4e43039cc9" ns3:_="" ns4:_="">
    <xsd:import namespace="a9c97ee3-9777-4220-bb5c-14bb68f744a4"/>
    <xsd:import namespace="49f42b6f-d2dd-4362-883d-bcd5027a956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97ee3-9777-4220-bb5c-14bb68f744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f42b6f-d2dd-4362-883d-bcd5027a956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68E6F3-335D-4C6A-85F0-FE1E7B377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97ee3-9777-4220-bb5c-14bb68f744a4"/>
    <ds:schemaRef ds:uri="49f42b6f-d2dd-4362-883d-bcd5027a9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C86FC8-3B34-44A3-98F4-B7CA35C30BE2}">
  <ds:schemaRefs>
    <ds:schemaRef ds:uri="http://schemas.microsoft.com/sharepoint/v3/contenttype/forms"/>
  </ds:schemaRefs>
</ds:datastoreItem>
</file>

<file path=customXml/itemProps3.xml><?xml version="1.0" encoding="utf-8"?>
<ds:datastoreItem xmlns:ds="http://schemas.openxmlformats.org/officeDocument/2006/customXml" ds:itemID="{376FFC10-1CC4-4721-BB77-8CE98A8D012E}">
  <ds:schemaRefs>
    <ds:schemaRef ds:uri="http://purl.org/dc/elements/1.1/"/>
    <ds:schemaRef ds:uri="http://schemas.microsoft.com/office/2006/metadata/properties"/>
    <ds:schemaRef ds:uri="49f42b6f-d2dd-4362-883d-bcd5027a956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9c97ee3-9777-4220-bb5c-14bb68f744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smal_wit_v5</Template>
  <TotalTime>0</TotalTime>
  <Words>1417</Words>
  <Application>Microsoft Office PowerPoint</Application>
  <PresentationFormat>Diavoorstelling (4:3)</PresentationFormat>
  <Paragraphs>154</Paragraphs>
  <Slides>26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Arial</vt:lpstr>
      <vt:lpstr>Avenir Next Condensed Medium</vt:lpstr>
      <vt:lpstr>Calibri</vt:lpstr>
      <vt:lpstr>Merriweather Sans</vt:lpstr>
      <vt:lpstr>Symbol</vt:lpstr>
      <vt:lpstr>Wingdings</vt:lpstr>
      <vt:lpstr>Presentatie_Smal</vt:lpstr>
      <vt:lpstr>PowerPoint-presentatie</vt:lpstr>
      <vt:lpstr>Sociale verbondenheid en Covid-19</vt:lpstr>
      <vt:lpstr>Opzet</vt:lpstr>
      <vt:lpstr>Sociale verbondenheid in de buurt</vt:lpstr>
      <vt:lpstr>Sociale verbondenheid in de buurt</vt:lpstr>
      <vt:lpstr>aanbod</vt:lpstr>
      <vt:lpstr>duurzaamheid</vt:lpstr>
      <vt:lpstr>Inclusief en wederkerig?</vt:lpstr>
      <vt:lpstr>Conclusie</vt:lpstr>
      <vt:lpstr>Reflectie vanuit praktijk</vt:lpstr>
      <vt:lpstr>Leefbaarheid en betekenisvolle plekken</vt:lpstr>
      <vt:lpstr>Enquête onder vrijwilligers en deelnemers (zomer 2020)</vt:lpstr>
      <vt:lpstr>UITKOMSTEN ENQUETE</vt:lpstr>
      <vt:lpstr>UITKOMSTEN ENQUETE</vt:lpstr>
      <vt:lpstr>Betekenis voor welzijnswerk</vt:lpstr>
      <vt:lpstr>Eenzaamheid: Betekenisvolle plekken</vt:lpstr>
      <vt:lpstr>Betekenisvolle plekken (preview)</vt:lpstr>
      <vt:lpstr>Betekenisvolle plekken (preview)</vt:lpstr>
      <vt:lpstr>Reflectie vanuit praktijk</vt:lpstr>
      <vt:lpstr>(be)Sturen, leefbaarheid, sociale verbondenheid </vt:lpstr>
      <vt:lpstr>Sturing in de pandemie</vt:lpstr>
      <vt:lpstr>Eendimensionale aanpak</vt:lpstr>
      <vt:lpstr>Adaptief sturingsprincipe</vt:lpstr>
      <vt:lpstr>Reflectie vanuit praktijk</vt:lpstr>
      <vt:lpstr>Wat is nodig voor sociale verbondenheid en leefbaarheid in de buurt?</vt:lpstr>
      <vt:lpstr>Welke dilemma’s/uitdagingen liggen er in het sociaal domein?</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Brummel Annica</dc:creator>
  <cp:lastModifiedBy>Jeanine Brummel-Ahlaloum</cp:lastModifiedBy>
  <cp:revision>59</cp:revision>
  <dcterms:created xsi:type="dcterms:W3CDTF">2019-10-31T13:25:42Z</dcterms:created>
  <dcterms:modified xsi:type="dcterms:W3CDTF">2022-04-04T08:39:40Z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0x01010008855DD4CF5372488DCB8206A66F021E</vt:lpwstr>
  </property>
</Properties>
</file>