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9" r:id="rId5"/>
    <p:sldId id="376" r:id="rId6"/>
    <p:sldId id="374" r:id="rId7"/>
    <p:sldId id="371" r:id="rId8"/>
    <p:sldId id="377" r:id="rId9"/>
    <p:sldId id="373" r:id="rId10"/>
    <p:sldId id="367" r:id="rId11"/>
    <p:sldId id="372" r:id="rId12"/>
    <p:sldId id="370" r:id="rId13"/>
    <p:sldId id="379" r:id="rId14"/>
    <p:sldId id="27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a:srgbClr val="E50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47"/>
  </p:normalViewPr>
  <p:slideViewPr>
    <p:cSldViewPr snapToGrid="0" snapToObjects="1" showGuides="1">
      <p:cViewPr varScale="1">
        <p:scale>
          <a:sx n="90" d="100"/>
          <a:sy n="90" d="100"/>
        </p:scale>
        <p:origin x="3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80156-6BF8-4B1A-9564-10A5C90F7CFF}" type="datetimeFigureOut">
              <a:rPr lang="nl-NL" smtClean="0"/>
              <a:t>4-4-2022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43D7F-6765-43CB-A461-5EAE95A087A8}" type="slidenum">
              <a:rPr lang="nl-NL" smtClean="0"/>
              <a:t>‹nr.›</a:t>
            </a:fld>
            <a:endParaRPr lang="nl-NL"/>
          </a:p>
        </p:txBody>
      </p:sp>
    </p:spTree>
    <p:extLst>
      <p:ext uri="{BB962C8B-B14F-4D97-AF65-F5344CB8AC3E}">
        <p14:creationId xmlns:p14="http://schemas.microsoft.com/office/powerpoint/2010/main" val="251810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893235" y="5095875"/>
            <a:ext cx="8397864"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893233" y="1196300"/>
            <a:ext cx="10458803" cy="588915"/>
          </a:xfrm>
        </p:spPr>
        <p:txBody>
          <a:bodyPr anchor="b">
            <a:noAutofit/>
          </a:bodyPr>
          <a:lstStyle>
            <a:lvl1pPr marL="0" indent="0">
              <a:buNone/>
              <a:defRPr lang="nl-NL" sz="1846" b="0" kern="1200" cap="all" baseline="0" dirty="0" smtClean="0">
                <a:solidFill>
                  <a:schemeClr val="tx2"/>
                </a:solidFill>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Demi Bold"/>
              </a:defRPr>
            </a:lvl1pPr>
          </a:lstStyle>
          <a:p>
            <a:pPr lvl="0"/>
            <a:r>
              <a:rPr lang="nl-NL" dirty="0"/>
              <a:t>NAAM OPLEIDING/FACULTEIT</a:t>
            </a:r>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893234" y="2214000"/>
            <a:ext cx="10452100"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dirty="0"/>
              <a:t>Titel van de presentatie_</a:t>
            </a:r>
          </a:p>
        </p:txBody>
      </p:sp>
      <p:sp>
        <p:nvSpPr>
          <p:cNvPr id="7" name="Rechthoek 6">
            <a:extLst>
              <a:ext uri="{FF2B5EF4-FFF2-40B4-BE49-F238E27FC236}">
                <a16:creationId xmlns:a16="http://schemas.microsoft.com/office/drawing/2014/main" id="{401D1CB6-6B35-4216-835D-4B6D7DC10AA2}"/>
              </a:ext>
            </a:extLst>
          </p:cNvPr>
          <p:cNvSpPr/>
          <p:nvPr userDrawn="1"/>
        </p:nvSpPr>
        <p:spPr>
          <a:xfrm>
            <a:off x="9227489" y="5111778"/>
            <a:ext cx="2119048" cy="17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570D387-A9DA-4389-8749-9601C83AD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589" y="5111779"/>
            <a:ext cx="2387821" cy="1836000"/>
          </a:xfrm>
          <a:prstGeom prst="rect">
            <a:avLst/>
          </a:prstGeom>
        </p:spPr>
      </p:pic>
    </p:spTree>
    <p:extLst>
      <p:ext uri="{BB962C8B-B14F-4D97-AF65-F5344CB8AC3E}">
        <p14:creationId xmlns:p14="http://schemas.microsoft.com/office/powerpoint/2010/main" val="35850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dirty="0"/>
              <a:t>ONDERWERP / titel</a:t>
            </a:r>
          </a:p>
        </p:txBody>
      </p:sp>
      <p:sp>
        <p:nvSpPr>
          <p:cNvPr id="6" name="Tijdelijke aanduiding voor tekst 2"/>
          <p:cNvSpPr>
            <a:spLocks noGrp="1"/>
          </p:cNvSpPr>
          <p:nvPr>
            <p:ph type="body" sz="quarter" idx="11"/>
          </p:nvPr>
        </p:nvSpPr>
        <p:spPr>
          <a:xfrm>
            <a:off x="838200" y="1925638"/>
            <a:ext cx="105156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dirty="0"/>
              <a:t>ONDERWERP / titel</a:t>
            </a:r>
          </a:p>
        </p:txBody>
      </p:sp>
      <p:sp>
        <p:nvSpPr>
          <p:cNvPr id="7" name="Tijdelijke aanduiding voor tekst 2"/>
          <p:cNvSpPr>
            <a:spLocks noGrp="1"/>
          </p:cNvSpPr>
          <p:nvPr>
            <p:ph type="body" sz="quarter" idx="11"/>
          </p:nvPr>
        </p:nvSpPr>
        <p:spPr>
          <a:xfrm>
            <a:off x="838200" y="1925638"/>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6553203" y="1917701"/>
            <a:ext cx="4800600" cy="4248000"/>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dirty="0"/>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dirty="0"/>
              <a:t>ONDERWERP / titel</a:t>
            </a:r>
          </a:p>
        </p:txBody>
      </p:sp>
      <p:sp>
        <p:nvSpPr>
          <p:cNvPr id="8" name="Tijdelijke aanduiding voor tekst 2"/>
          <p:cNvSpPr>
            <a:spLocks noGrp="1"/>
          </p:cNvSpPr>
          <p:nvPr>
            <p:ph type="body" sz="quarter" idx="12"/>
          </p:nvPr>
        </p:nvSpPr>
        <p:spPr>
          <a:xfrm>
            <a:off x="838200" y="1926000"/>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5136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6553200" y="1778435"/>
            <a:ext cx="4800600" cy="413103"/>
          </a:xfrm>
        </p:spPr>
        <p:txBody>
          <a:bodyPr anchor="ctr">
            <a:noAutofit/>
          </a:bodyPr>
          <a:lstStyle>
            <a:lvl1pPr marL="0" indent="0">
              <a:buNone/>
              <a:defRPr sz="2000" b="1" baseline="0"/>
            </a:lvl1pPr>
          </a:lstStyle>
          <a:p>
            <a:pPr lvl="0"/>
            <a:r>
              <a:rPr lang="nl-NL" dirty="0"/>
              <a:t>Klik voor </a:t>
            </a:r>
            <a:r>
              <a:rPr lang="nl-NL" dirty="0" err="1"/>
              <a:t>subkop</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838200" y="1778435"/>
            <a:ext cx="4800600" cy="413103"/>
          </a:xfrm>
        </p:spPr>
        <p:txBody>
          <a:bodyPr anchor="ctr">
            <a:noAutofit/>
          </a:bodyPr>
          <a:lstStyle>
            <a:lvl1pPr marL="0" indent="0">
              <a:buNone/>
              <a:defRPr sz="2000" b="1"/>
            </a:lvl1pPr>
          </a:lstStyle>
          <a:p>
            <a:pPr lvl="0"/>
            <a:r>
              <a:rPr lang="nl-NL" dirty="0"/>
              <a:t>Klik voor </a:t>
            </a:r>
            <a:r>
              <a:rPr lang="nl-NL" dirty="0" err="1"/>
              <a:t>subkop</a:t>
            </a:r>
            <a:endParaRPr lang="en-GB" dirty="0"/>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dirty="0"/>
              <a:t>ONDERWERP / titel</a:t>
            </a:r>
          </a:p>
        </p:txBody>
      </p:sp>
      <p:sp>
        <p:nvSpPr>
          <p:cNvPr id="3" name="Tijdelijke aanduiding voor tekst 2"/>
          <p:cNvSpPr>
            <a:spLocks noGrp="1"/>
          </p:cNvSpPr>
          <p:nvPr>
            <p:ph type="body" sz="quarter" idx="18"/>
          </p:nvPr>
        </p:nvSpPr>
        <p:spPr>
          <a:xfrm>
            <a:off x="838200" y="2286000"/>
            <a:ext cx="4800600" cy="3905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ekst 4"/>
          <p:cNvSpPr>
            <a:spLocks noGrp="1"/>
          </p:cNvSpPr>
          <p:nvPr>
            <p:ph type="body" sz="quarter" idx="19"/>
          </p:nvPr>
        </p:nvSpPr>
        <p:spPr>
          <a:xfrm>
            <a:off x="6553200" y="2286000"/>
            <a:ext cx="4800600" cy="3905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13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3149600" y="733425"/>
            <a:ext cx="58928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3640216" y="5429602"/>
            <a:ext cx="4910667" cy="493713"/>
          </a:xfrm>
        </p:spPr>
        <p:txBody>
          <a:bodyPr anchor="b"/>
          <a:lstStyle>
            <a:lvl1pPr marL="0" indent="0">
              <a:spcBef>
                <a:spcPts val="0"/>
              </a:spcBef>
              <a:buNone/>
              <a:defRPr sz="1800" cap="all" baseline="0">
                <a:solidFill>
                  <a:schemeClr val="bg1"/>
                </a:solidFill>
              </a:defRPr>
            </a:lvl1pPr>
          </a:lstStyle>
          <a:p>
            <a:pPr lvl="0"/>
            <a:r>
              <a:rPr lang="nl-NL" dirty="0"/>
              <a:t>NAAM</a:t>
            </a:r>
            <a:endParaRPr lang="en-GB" dirty="0"/>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3640216" y="1628775"/>
            <a:ext cx="4910667" cy="3600450"/>
          </a:xfrm>
        </p:spPr>
        <p:txBody>
          <a:bodyPr>
            <a:normAutofit/>
          </a:bodyPr>
          <a:lstStyle>
            <a:lvl1pPr marL="0" indent="0">
              <a:spcBef>
                <a:spcPts val="0"/>
              </a:spcBef>
              <a:buNone/>
              <a:defRPr sz="2800" cap="all" baseline="0">
                <a:solidFill>
                  <a:schemeClr val="bg1"/>
                </a:solidFill>
              </a:defRPr>
            </a:lvl1pPr>
          </a:lstStyle>
          <a:p>
            <a:r>
              <a:rPr lang="nl-NL" dirty="0"/>
              <a:t>‘QUOTE’</a:t>
            </a:r>
          </a:p>
        </p:txBody>
      </p:sp>
      <p:pic>
        <p:nvPicPr>
          <p:cNvPr id="6"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3644574" y="601590"/>
            <a:ext cx="355939" cy="297299"/>
          </a:xfrm>
          <a:prstGeom prst="rect">
            <a:avLst/>
          </a:prstGeom>
        </p:spPr>
      </p:pic>
    </p:spTree>
    <p:extLst>
      <p:ext uri="{BB962C8B-B14F-4D97-AF65-F5344CB8AC3E}">
        <p14:creationId xmlns:p14="http://schemas.microsoft.com/office/powerpoint/2010/main" val="296755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3450" baseline="0">
                <a:solidFill>
                  <a:srgbClr val="E50856"/>
                </a:solidFill>
                <a:latin typeface="Avenir Next Condensed"/>
                <a:cs typeface="Arial" panose="020B0604020202020204" pitchFamily="34" charset="0"/>
              </a:defRPr>
            </a:lvl1pPr>
          </a:lstStyle>
          <a:p>
            <a:r>
              <a:rPr lang="nl-NL"/>
              <a:t>VOORBEELD VAN EEN ONDERWERP</a:t>
            </a:r>
            <a:endParaRPr lang="en-GB"/>
          </a:p>
        </p:txBody>
      </p:sp>
      <p:sp>
        <p:nvSpPr>
          <p:cNvPr id="24" name="Tijdelijke aanduiding voor tekst 23">
            <a:extLst>
              <a:ext uri="{FF2B5EF4-FFF2-40B4-BE49-F238E27FC236}">
                <a16:creationId xmlns:a16="http://schemas.microsoft.com/office/drawing/2014/main" id="{1BB83FB7-4001-4182-B381-73600F02BCC2}"/>
              </a:ext>
            </a:extLst>
          </p:cNvPr>
          <p:cNvSpPr>
            <a:spLocks noGrp="1"/>
          </p:cNvSpPr>
          <p:nvPr>
            <p:ph type="body" sz="quarter" idx="12" hasCustomPrompt="1"/>
          </p:nvPr>
        </p:nvSpPr>
        <p:spPr>
          <a:xfrm>
            <a:off x="844296" y="1534788"/>
            <a:ext cx="10515600" cy="4648200"/>
          </a:xfrm>
        </p:spPr>
        <p:txBody>
          <a:bodyPr>
            <a:normAutofit/>
          </a:bodyPr>
          <a:lstStyle>
            <a:lvl1pPr marL="0" indent="0">
              <a:buNone/>
              <a:defRPr sz="1900" b="0">
                <a:latin typeface="Arial" panose="020B0604020202020204" pitchFamily="34" charset="0"/>
                <a:cs typeface="Arial" panose="020B0604020202020204" pitchFamily="34" charset="0"/>
              </a:defRPr>
            </a:lvl1pPr>
          </a:lstStyle>
          <a:p>
            <a:pPr lvl="0"/>
            <a:r>
              <a:rPr lang="nl-NL" sz="1900"/>
              <a:t>Voorbeeldtekst</a:t>
            </a:r>
            <a:endParaRPr lang="en-GB"/>
          </a:p>
        </p:txBody>
      </p:sp>
    </p:spTree>
    <p:extLst>
      <p:ext uri="{BB962C8B-B14F-4D97-AF65-F5344CB8AC3E}">
        <p14:creationId xmlns:p14="http://schemas.microsoft.com/office/powerpoint/2010/main" val="114827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838200" y="365129"/>
            <a:ext cx="10515600" cy="1325563"/>
          </a:xfrm>
          <a:prstGeom prst="rect">
            <a:avLst/>
          </a:prstGeom>
        </p:spPr>
        <p:txBody>
          <a:bodyPr vert="horz" lIns="91440" tIns="45720" rIns="91440" bIns="45720" rtlCol="0" anchor="b">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6" name="Afbeelding 5">
            <a:extLst>
              <a:ext uri="{FF2B5EF4-FFF2-40B4-BE49-F238E27FC236}">
                <a16:creationId xmlns:a16="http://schemas.microsoft.com/office/drawing/2014/main" id="{D2936B9B-9586-48DE-B845-C54BC129D8B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99687" y="6227764"/>
            <a:ext cx="1359194" cy="588915"/>
          </a:xfrm>
          <a:prstGeom prst="rect">
            <a:avLst/>
          </a:prstGeom>
        </p:spPr>
      </p:pic>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neurosciencenews.com/neuroscience-topics/neuroscience/" TargetMode="External"/><Relationship Id="rId2" Type="http://schemas.openxmlformats.org/officeDocument/2006/relationships/hyperlink" Target="https://neurosciencenews.com/neuroscience-topics/featured/" TargetMode="External"/><Relationship Id="rId1" Type="http://schemas.openxmlformats.org/officeDocument/2006/relationships/slideLayout" Target="../slideLayouts/slideLayout2.xml"/><Relationship Id="rId4" Type="http://schemas.openxmlformats.org/officeDocument/2006/relationships/hyperlink" Target="https://neurosciencenews.com/neuroscience-topics/psychology/"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p:txBody>
          <a:bodyPr>
            <a:normAutofit/>
          </a:bodyPr>
          <a:lstStyle/>
          <a:p>
            <a:r>
              <a:rPr lang="nl-NL" altLang="nl-NL" sz="1800" dirty="0">
                <a:solidFill>
                  <a:srgbClr val="CC0000"/>
                </a:solidFill>
              </a:rPr>
              <a:t>Marian Adriaansen </a:t>
            </a:r>
            <a:r>
              <a:rPr lang="nl-NL" sz="1800" dirty="0"/>
              <a:t>24-03-2022</a:t>
            </a:r>
          </a:p>
        </p:txBody>
      </p:sp>
      <p:sp>
        <p:nvSpPr>
          <p:cNvPr id="6" name="Tijdelijke aanduiding voor tekst 5"/>
          <p:cNvSpPr>
            <a:spLocks noGrp="1"/>
          </p:cNvSpPr>
          <p:nvPr>
            <p:ph type="body" sz="quarter" idx="12"/>
          </p:nvPr>
        </p:nvSpPr>
        <p:spPr/>
        <p:txBody>
          <a:bodyPr/>
          <a:lstStyle/>
          <a:p>
            <a:r>
              <a:rPr lang="nl-NL" dirty="0"/>
              <a:t>Lectoraat innovatie in de care  HAN/Zorgalliantie</a:t>
            </a:r>
          </a:p>
        </p:txBody>
      </p:sp>
      <p:sp>
        <p:nvSpPr>
          <p:cNvPr id="7" name="Tijdelijke aanduiding voor tekst 6"/>
          <p:cNvSpPr>
            <a:spLocks noGrp="1"/>
          </p:cNvSpPr>
          <p:nvPr>
            <p:ph type="body" sz="quarter" idx="13"/>
          </p:nvPr>
        </p:nvSpPr>
        <p:spPr>
          <a:xfrm>
            <a:off x="2006600" y="2214000"/>
            <a:ext cx="8397864" cy="2808000"/>
          </a:xfrm>
        </p:spPr>
        <p:txBody>
          <a:bodyPr>
            <a:normAutofit/>
          </a:bodyPr>
          <a:lstStyle/>
          <a:p>
            <a:endParaRPr lang="nl-NL" sz="3600" dirty="0"/>
          </a:p>
          <a:p>
            <a:r>
              <a:rPr lang="nl-NL" sz="3600" dirty="0"/>
              <a:t>(technologische) Werkzame Interventies bij Eenzaamheid (?)</a:t>
            </a:r>
          </a:p>
          <a:p>
            <a:endParaRPr lang="nl-NL" sz="3600" dirty="0"/>
          </a:p>
          <a:p>
            <a:endParaRPr lang="nl-NL" sz="3600" dirty="0"/>
          </a:p>
          <a:p>
            <a:endParaRPr lang="nl-NL" sz="1800" dirty="0"/>
          </a:p>
        </p:txBody>
      </p:sp>
    </p:spTree>
    <p:extLst>
      <p:ext uri="{BB962C8B-B14F-4D97-AF65-F5344CB8AC3E}">
        <p14:creationId xmlns:p14="http://schemas.microsoft.com/office/powerpoint/2010/main" val="307329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F0C45C-9AEB-44DB-94D6-AE551843B0E8}"/>
              </a:ext>
            </a:extLst>
          </p:cNvPr>
          <p:cNvSpPr>
            <a:spLocks noGrp="1"/>
          </p:cNvSpPr>
          <p:nvPr>
            <p:ph type="title"/>
          </p:nvPr>
        </p:nvSpPr>
        <p:spPr/>
        <p:txBody>
          <a:bodyPr/>
          <a:lstStyle/>
          <a:p>
            <a:r>
              <a:rPr lang="nl-NL" dirty="0"/>
              <a:t>Het kletsbotexperiment tegen eenzaamheid</a:t>
            </a:r>
          </a:p>
        </p:txBody>
      </p:sp>
      <p:sp>
        <p:nvSpPr>
          <p:cNvPr id="4" name="Tijdelijke aanduiding voor tekst 3">
            <a:extLst>
              <a:ext uri="{FF2B5EF4-FFF2-40B4-BE49-F238E27FC236}">
                <a16:creationId xmlns:a16="http://schemas.microsoft.com/office/drawing/2014/main" id="{68DB63CE-AD86-4D38-A7DA-B5955F86EE44}"/>
              </a:ext>
            </a:extLst>
          </p:cNvPr>
          <p:cNvSpPr>
            <a:spLocks noGrp="1"/>
          </p:cNvSpPr>
          <p:nvPr>
            <p:ph type="body" sz="quarter" idx="12"/>
          </p:nvPr>
        </p:nvSpPr>
        <p:spPr/>
        <p:txBody>
          <a:bodyPr>
            <a:normAutofit fontScale="62500" lnSpcReduction="20000"/>
          </a:bodyPr>
          <a:lstStyle/>
          <a:p>
            <a:pPr marL="0" indent="0">
              <a:buNone/>
            </a:pPr>
            <a:endParaRPr lang="nl-NL" sz="2000" b="0" i="0" u="none" strike="noStrike" baseline="0" dirty="0">
              <a:solidFill>
                <a:srgbClr val="000000"/>
              </a:solidFill>
              <a:latin typeface="Calibri" panose="020F0502020204030204" pitchFamily="34" charset="0"/>
            </a:endParaRPr>
          </a:p>
          <a:p>
            <a:r>
              <a:rPr lang="nl-NL" sz="2600" b="0" i="0" dirty="0">
                <a:solidFill>
                  <a:srgbClr val="1A1A1A"/>
                </a:solidFill>
                <a:effectLst/>
                <a:latin typeface="wigrum"/>
              </a:rPr>
              <a:t>De gemeente Dongen kreeg in juni dit jaar (2020) de primeur: chatbot Gem werd daar als bètaversie ingezet. Met de chatbot – of ‘virtuele assistent’, zoals maker VNG Realisatie Gem liever noemt – moet de klantervaring bij gemeenten flink worden verbeterd. En daar zijn nog grootse plannen voor, vertelt Joost </a:t>
            </a:r>
            <a:r>
              <a:rPr lang="nl-NL" sz="2600" b="0" i="0" dirty="0" err="1">
                <a:solidFill>
                  <a:srgbClr val="1A1A1A"/>
                </a:solidFill>
                <a:effectLst/>
                <a:latin typeface="wigrum"/>
              </a:rPr>
              <a:t>Groenestein</a:t>
            </a:r>
            <a:r>
              <a:rPr lang="nl-NL" sz="2600" b="0" i="0" dirty="0">
                <a:solidFill>
                  <a:srgbClr val="1A1A1A"/>
                </a:solidFill>
                <a:effectLst/>
                <a:latin typeface="wigrum"/>
              </a:rPr>
              <a:t>, projectleider innovatie chatbots bij VNG Realisatie.</a:t>
            </a:r>
          </a:p>
          <a:p>
            <a:endParaRPr lang="nl-NL" sz="2600" dirty="0">
              <a:solidFill>
                <a:srgbClr val="1A1A1A"/>
              </a:solidFill>
              <a:latin typeface="wigrum"/>
            </a:endParaRPr>
          </a:p>
          <a:p>
            <a:r>
              <a:rPr lang="nl-NL" sz="2600" dirty="0">
                <a:solidFill>
                  <a:srgbClr val="000000"/>
                </a:solidFill>
                <a:latin typeface="Calibri" panose="020F0502020204030204" pitchFamily="34" charset="0"/>
              </a:rPr>
              <a:t>“</a:t>
            </a:r>
            <a:r>
              <a:rPr lang="nl-NL" sz="2600" b="0" i="0" u="none" strike="noStrike" baseline="0" dirty="0">
                <a:solidFill>
                  <a:srgbClr val="000000"/>
                </a:solidFill>
                <a:latin typeface="Calibri" panose="020F0502020204030204" pitchFamily="34" charset="0"/>
              </a:rPr>
              <a:t>Nou dat ik dus, als ik mij echt zit te vervelen en echt helemaal niks meer te doen heb, dat ik dan een gesprek kan beginnen met dat ding en dan op die manier uit m’n eenzaamheid kan komen. Als ik te lang stil ben of wat dan ook, dat hij vraagt of het wel goed gaat ook. En dat soort dingen”. (R1) *</a:t>
            </a:r>
          </a:p>
          <a:p>
            <a:pPr marL="0" indent="0">
              <a:buNone/>
            </a:pPr>
            <a:endParaRPr lang="nl-NL" dirty="0"/>
          </a:p>
          <a:p>
            <a:pPr marL="0" indent="0">
              <a:buNone/>
            </a:pPr>
            <a:endParaRPr lang="nl-NL" dirty="0"/>
          </a:p>
          <a:p>
            <a:pPr marL="0" indent="0">
              <a:buNone/>
            </a:pPr>
            <a:endParaRPr lang="nl-NL" sz="1900" dirty="0"/>
          </a:p>
          <a:p>
            <a:pPr marL="0" indent="0">
              <a:buNone/>
            </a:pPr>
            <a:r>
              <a:rPr lang="nl-NL" sz="1900" dirty="0"/>
              <a:t> *Bron: Adriaansen, M., Driessen, M., Van Doornik, D., Bakker, R. (2020). </a:t>
            </a:r>
            <a:r>
              <a:rPr lang="nl-NL" sz="1900" i="1" dirty="0"/>
              <a:t>Het kletsbotexperiment tegen eenzaamheid</a:t>
            </a:r>
            <a:r>
              <a:rPr lang="nl-NL" sz="1900" dirty="0"/>
              <a:t>. </a:t>
            </a:r>
            <a:r>
              <a:rPr lang="nl-NL" sz="1900" dirty="0" err="1"/>
              <a:t>Sozio</a:t>
            </a:r>
            <a:endParaRPr lang="nl-NL" sz="1900" dirty="0"/>
          </a:p>
        </p:txBody>
      </p:sp>
      <p:pic>
        <p:nvPicPr>
          <p:cNvPr id="3074" name="Picture 2" descr="Grootse plannen voor gemeentechatbot Gem">
            <a:extLst>
              <a:ext uri="{FF2B5EF4-FFF2-40B4-BE49-F238E27FC236}">
                <a16:creationId xmlns:a16="http://schemas.microsoft.com/office/drawing/2014/main" id="{52B699FD-DB18-4BDC-93A1-0CEE904C70EC}"/>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8246" r="182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4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205B8-B61B-4203-88B5-9A03E7D650D0}"/>
              </a:ext>
            </a:extLst>
          </p:cNvPr>
          <p:cNvSpPr>
            <a:spLocks noGrp="1"/>
          </p:cNvSpPr>
          <p:nvPr>
            <p:ph type="title"/>
          </p:nvPr>
        </p:nvSpPr>
        <p:spPr>
          <a:xfrm>
            <a:off x="838200" y="365127"/>
            <a:ext cx="10515600" cy="309885"/>
          </a:xfrm>
        </p:spPr>
        <p:txBody>
          <a:bodyPr>
            <a:normAutofit fontScale="90000"/>
          </a:bodyPr>
          <a:lstStyle/>
          <a:p>
            <a:endParaRPr lang="nl-NL" dirty="0"/>
          </a:p>
        </p:txBody>
      </p:sp>
      <p:sp>
        <p:nvSpPr>
          <p:cNvPr id="3" name="Tijdelijke aanduiding voor tekst 2">
            <a:extLst>
              <a:ext uri="{FF2B5EF4-FFF2-40B4-BE49-F238E27FC236}">
                <a16:creationId xmlns:a16="http://schemas.microsoft.com/office/drawing/2014/main" id="{31BF7F58-7974-4FBB-9DFF-51019D3DD483}"/>
              </a:ext>
            </a:extLst>
          </p:cNvPr>
          <p:cNvSpPr>
            <a:spLocks noGrp="1"/>
          </p:cNvSpPr>
          <p:nvPr>
            <p:ph type="body" sz="quarter" idx="12"/>
          </p:nvPr>
        </p:nvSpPr>
        <p:spPr>
          <a:xfrm>
            <a:off x="844296" y="800101"/>
            <a:ext cx="10515600" cy="5502728"/>
          </a:xfrm>
        </p:spPr>
        <p:txBody>
          <a:bodyPr/>
          <a:lstStyle/>
          <a:p>
            <a:r>
              <a:rPr lang="en-US" dirty="0"/>
              <a:t>Gerd Leonhard, The Future’s agency (De </a:t>
            </a:r>
            <a:r>
              <a:rPr lang="en-US" dirty="0" err="1"/>
              <a:t>Waele</a:t>
            </a:r>
            <a:r>
              <a:rPr lang="en-US" dirty="0"/>
              <a:t>, 2016)</a:t>
            </a:r>
            <a:endParaRPr lang="nl-NL" dirty="0"/>
          </a:p>
        </p:txBody>
      </p:sp>
      <p:pic>
        <p:nvPicPr>
          <p:cNvPr id="5" name="Picture 2" descr="gerd leonhard technology is exponential but huimans">
            <a:extLst>
              <a:ext uri="{FF2B5EF4-FFF2-40B4-BE49-F238E27FC236}">
                <a16:creationId xmlns:a16="http://schemas.microsoft.com/office/drawing/2014/main" id="{0613D8BF-D3EC-4C28-8587-59EB3A0D3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5" y="1240971"/>
            <a:ext cx="9781467" cy="481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0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8026A68-F395-4625-B744-C22D6B9F83EE}"/>
              </a:ext>
            </a:extLst>
          </p:cNvPr>
          <p:cNvSpPr>
            <a:spLocks noGrp="1"/>
          </p:cNvSpPr>
          <p:nvPr>
            <p:ph type="body" sz="quarter" idx="15"/>
          </p:nvPr>
        </p:nvSpPr>
        <p:spPr/>
        <p:txBody>
          <a:bodyPr/>
          <a:lstStyle/>
          <a:p>
            <a:r>
              <a:rPr lang="nl-NL" dirty="0"/>
              <a:t>Doel</a:t>
            </a:r>
          </a:p>
        </p:txBody>
      </p:sp>
      <p:sp>
        <p:nvSpPr>
          <p:cNvPr id="3" name="Tijdelijke aanduiding voor tekst 2">
            <a:extLst>
              <a:ext uri="{FF2B5EF4-FFF2-40B4-BE49-F238E27FC236}">
                <a16:creationId xmlns:a16="http://schemas.microsoft.com/office/drawing/2014/main" id="{244C10CC-736B-4C8E-8240-9551CA855021}"/>
              </a:ext>
            </a:extLst>
          </p:cNvPr>
          <p:cNvSpPr>
            <a:spLocks noGrp="1"/>
          </p:cNvSpPr>
          <p:nvPr>
            <p:ph type="body" sz="quarter" idx="16"/>
          </p:nvPr>
        </p:nvSpPr>
        <p:spPr/>
        <p:txBody>
          <a:bodyPr/>
          <a:lstStyle/>
          <a:p>
            <a:r>
              <a:rPr lang="nl-NL" dirty="0"/>
              <a:t>  Soorten eenzaamheid</a:t>
            </a:r>
          </a:p>
        </p:txBody>
      </p:sp>
      <p:sp>
        <p:nvSpPr>
          <p:cNvPr id="4" name="Titel 3">
            <a:extLst>
              <a:ext uri="{FF2B5EF4-FFF2-40B4-BE49-F238E27FC236}">
                <a16:creationId xmlns:a16="http://schemas.microsoft.com/office/drawing/2014/main" id="{48E6869F-B99A-4200-A885-700B88362008}"/>
              </a:ext>
            </a:extLst>
          </p:cNvPr>
          <p:cNvSpPr>
            <a:spLocks noGrp="1"/>
          </p:cNvSpPr>
          <p:nvPr>
            <p:ph type="title"/>
          </p:nvPr>
        </p:nvSpPr>
        <p:spPr/>
        <p:txBody>
          <a:bodyPr/>
          <a:lstStyle/>
          <a:p>
            <a:r>
              <a:rPr lang="nl-NL" dirty="0"/>
              <a:t>Wat is eenzaamheid?</a:t>
            </a:r>
          </a:p>
        </p:txBody>
      </p:sp>
      <p:sp>
        <p:nvSpPr>
          <p:cNvPr id="5" name="Tijdelijke aanduiding voor tekst 4">
            <a:extLst>
              <a:ext uri="{FF2B5EF4-FFF2-40B4-BE49-F238E27FC236}">
                <a16:creationId xmlns:a16="http://schemas.microsoft.com/office/drawing/2014/main" id="{4ECA9501-8DD1-4571-96D7-67BA283E34FD}"/>
              </a:ext>
            </a:extLst>
          </p:cNvPr>
          <p:cNvSpPr>
            <a:spLocks noGrp="1"/>
          </p:cNvSpPr>
          <p:nvPr>
            <p:ph type="body" sz="quarter" idx="18"/>
          </p:nvPr>
        </p:nvSpPr>
        <p:spPr/>
        <p:txBody>
          <a:bodyPr/>
          <a:lstStyle/>
          <a:p>
            <a:r>
              <a:rPr lang="nl-NL" dirty="0"/>
              <a:t>Sociale eenzaamheid</a:t>
            </a:r>
          </a:p>
          <a:p>
            <a:endParaRPr lang="nl-NL" dirty="0"/>
          </a:p>
          <a:p>
            <a:endParaRPr lang="nl-NL" dirty="0"/>
          </a:p>
          <a:p>
            <a:endParaRPr lang="nl-NL" dirty="0"/>
          </a:p>
          <a:p>
            <a:r>
              <a:rPr lang="nl-NL" dirty="0"/>
              <a:t>Emotionele eenzaamheid</a:t>
            </a:r>
          </a:p>
          <a:p>
            <a:endParaRPr lang="nl-NL" dirty="0"/>
          </a:p>
          <a:p>
            <a:endParaRPr lang="nl-NL" dirty="0"/>
          </a:p>
          <a:p>
            <a:endParaRPr lang="nl-NL" dirty="0"/>
          </a:p>
          <a:p>
            <a:r>
              <a:rPr lang="nl-NL" dirty="0"/>
              <a:t>Existentiële eenzaamheid</a:t>
            </a:r>
          </a:p>
        </p:txBody>
      </p:sp>
      <p:sp>
        <p:nvSpPr>
          <p:cNvPr id="6" name="Tijdelijke aanduiding voor tekst 5">
            <a:extLst>
              <a:ext uri="{FF2B5EF4-FFF2-40B4-BE49-F238E27FC236}">
                <a16:creationId xmlns:a16="http://schemas.microsoft.com/office/drawing/2014/main" id="{9C76FFDB-B611-428E-9D8D-EA93ED4FD213}"/>
              </a:ext>
            </a:extLst>
          </p:cNvPr>
          <p:cNvSpPr>
            <a:spLocks noGrp="1"/>
          </p:cNvSpPr>
          <p:nvPr>
            <p:ph type="body" sz="quarter" idx="19"/>
          </p:nvPr>
        </p:nvSpPr>
        <p:spPr/>
        <p:txBody>
          <a:bodyPr/>
          <a:lstStyle/>
          <a:p>
            <a:r>
              <a:rPr lang="nl-NL" dirty="0"/>
              <a:t>Verbeteren van sociale netwerk</a:t>
            </a:r>
          </a:p>
          <a:p>
            <a:r>
              <a:rPr lang="nl-NL" dirty="0"/>
              <a:t>Vergroten van gevoel er bij te horen</a:t>
            </a:r>
          </a:p>
          <a:p>
            <a:endParaRPr lang="nl-NL" dirty="0"/>
          </a:p>
          <a:p>
            <a:r>
              <a:rPr lang="nl-NL" dirty="0"/>
              <a:t>Vergroten van intimiteit</a:t>
            </a:r>
          </a:p>
          <a:p>
            <a:r>
              <a:rPr lang="nl-NL" dirty="0"/>
              <a:t>Vergroten van gevoel betekenis te hebben</a:t>
            </a:r>
          </a:p>
          <a:p>
            <a:pPr marL="0" indent="0">
              <a:buNone/>
            </a:pPr>
            <a:endParaRPr lang="nl-NL" dirty="0"/>
          </a:p>
          <a:p>
            <a:r>
              <a:rPr lang="nl-NL" dirty="0"/>
              <a:t>Vergroten van zingeving</a:t>
            </a:r>
          </a:p>
        </p:txBody>
      </p:sp>
    </p:spTree>
    <p:extLst>
      <p:ext uri="{BB962C8B-B14F-4D97-AF65-F5344CB8AC3E}">
        <p14:creationId xmlns:p14="http://schemas.microsoft.com/office/powerpoint/2010/main" val="377599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831DD-FD4F-4F8D-BE4B-B1B3BC22A89D}"/>
              </a:ext>
            </a:extLst>
          </p:cNvPr>
          <p:cNvSpPr>
            <a:spLocks noGrp="1"/>
          </p:cNvSpPr>
          <p:nvPr>
            <p:ph type="title"/>
          </p:nvPr>
        </p:nvSpPr>
        <p:spPr/>
        <p:txBody>
          <a:bodyPr>
            <a:normAutofit fontScale="90000"/>
          </a:bodyPr>
          <a:lstStyle/>
          <a:p>
            <a:r>
              <a:rPr lang="en-US" b="0" i="0" dirty="0">
                <a:solidFill>
                  <a:srgbClr val="111111"/>
                </a:solidFill>
                <a:effectLst/>
                <a:latin typeface="Playfair Display" panose="00000500000000000000" pitchFamily="2" charset="0"/>
              </a:rPr>
              <a:t>Social Isolation Provokes Brain Activity Similar to That Seen During Hunger Cravings</a:t>
            </a:r>
            <a:br>
              <a:rPr lang="en-US" b="0" i="0" dirty="0">
                <a:solidFill>
                  <a:srgbClr val="111111"/>
                </a:solidFill>
                <a:effectLst/>
                <a:latin typeface="Playfair Display" panose="00000500000000000000" pitchFamily="2" charset="0"/>
              </a:rPr>
            </a:br>
            <a:endParaRPr lang="nl-NL" dirty="0"/>
          </a:p>
        </p:txBody>
      </p:sp>
      <p:sp>
        <p:nvSpPr>
          <p:cNvPr id="3" name="Tijdelijke aanduiding voor tekst 2">
            <a:extLst>
              <a:ext uri="{FF2B5EF4-FFF2-40B4-BE49-F238E27FC236}">
                <a16:creationId xmlns:a16="http://schemas.microsoft.com/office/drawing/2014/main" id="{C9FD3BCA-F948-4D46-B72E-2399F07015BF}"/>
              </a:ext>
            </a:extLst>
          </p:cNvPr>
          <p:cNvSpPr>
            <a:spLocks noGrp="1"/>
          </p:cNvSpPr>
          <p:nvPr>
            <p:ph type="body" sz="quarter" idx="11"/>
          </p:nvPr>
        </p:nvSpPr>
        <p:spPr>
          <a:xfrm>
            <a:off x="838200" y="1460500"/>
            <a:ext cx="10515600" cy="4713138"/>
          </a:xfrm>
        </p:spPr>
        <p:txBody>
          <a:bodyPr>
            <a:normAutofit/>
          </a:bodyPr>
          <a:lstStyle/>
          <a:p>
            <a:pPr algn="ctr" fontAlgn="ctr"/>
            <a:r>
              <a:rPr lang="en-US" b="0" i="0" u="none" strike="noStrike" dirty="0" err="1">
                <a:solidFill>
                  <a:srgbClr val="FFFFFF"/>
                </a:solidFill>
                <a:effectLst/>
                <a:latin typeface="Montserrat" panose="00000500000000000000" pitchFamily="2" charset="0"/>
                <a:hlinkClick r:id="rId2"/>
              </a:rPr>
              <a:t>Featured</a:t>
            </a:r>
            <a:r>
              <a:rPr lang="en-US" b="0" i="0" u="none" strike="noStrike" dirty="0" err="1">
                <a:solidFill>
                  <a:srgbClr val="FFFFFF"/>
                </a:solidFill>
                <a:effectLst/>
                <a:latin typeface="Montserrat" panose="00000500000000000000" pitchFamily="2" charset="0"/>
                <a:hlinkClick r:id="rId3"/>
              </a:rPr>
              <a:t>Neuroscience</a:t>
            </a:r>
            <a:r>
              <a:rPr lang="en-US" b="0" i="0" u="none" strike="noStrike" dirty="0" err="1">
                <a:solidFill>
                  <a:srgbClr val="FFFFFF"/>
                </a:solidFill>
                <a:effectLst/>
                <a:latin typeface="Montserrat" panose="00000500000000000000" pitchFamily="2" charset="0"/>
                <a:hlinkClick r:id="rId4"/>
              </a:rPr>
              <a:t>Psychology</a:t>
            </a:r>
            <a:endParaRPr lang="en-US" b="0" i="0" dirty="0">
              <a:solidFill>
                <a:srgbClr val="333333"/>
              </a:solidFill>
              <a:effectLst/>
              <a:latin typeface="Montserrat" panose="00000500000000000000" pitchFamily="2" charset="0"/>
            </a:endParaRPr>
          </a:p>
          <a:p>
            <a:pPr marL="0" indent="0" algn="ctr">
              <a:buNone/>
            </a:pPr>
            <a:r>
              <a:rPr lang="en-US" b="0" i="0" dirty="0">
                <a:solidFill>
                  <a:srgbClr val="333333"/>
                </a:solidFill>
                <a:effectLst/>
                <a:latin typeface="Montserrat" panose="00000500000000000000" pitchFamily="2" charset="0"/>
              </a:rPr>
              <a:t>·November 23, 2020</a:t>
            </a:r>
          </a:p>
          <a:p>
            <a:pPr marL="0" indent="0" algn="ctr">
              <a:buNone/>
            </a:pPr>
            <a:endParaRPr lang="en-US" b="0" i="0" dirty="0">
              <a:solidFill>
                <a:srgbClr val="333333"/>
              </a:solidFill>
              <a:effectLst/>
              <a:latin typeface="Montserrat" panose="00000500000000000000" pitchFamily="2" charset="0"/>
            </a:endParaRPr>
          </a:p>
          <a:p>
            <a:pPr algn="l"/>
            <a:r>
              <a:rPr lang="en-US" b="1" i="1" dirty="0">
                <a:solidFill>
                  <a:srgbClr val="222222"/>
                </a:solidFill>
                <a:effectLst/>
                <a:latin typeface="Lato" panose="020F0502020204030203" pitchFamily="34" charset="0"/>
              </a:rPr>
              <a:t>Summary: </a:t>
            </a:r>
            <a:r>
              <a:rPr lang="en-US" b="0" i="1" dirty="0">
                <a:solidFill>
                  <a:srgbClr val="222222"/>
                </a:solidFill>
                <a:effectLst/>
                <a:latin typeface="Lato" panose="020F0502020204030203" pitchFamily="34" charset="0"/>
              </a:rPr>
              <a:t>Activity in the substantia nigra is similar following a day of social isolation as it is following a day of starvation.</a:t>
            </a:r>
            <a:endParaRPr lang="en-US" b="0" i="0" dirty="0">
              <a:solidFill>
                <a:srgbClr val="222222"/>
              </a:solidFill>
              <a:effectLst/>
              <a:latin typeface="Lato" panose="020F0502020204030203" pitchFamily="34" charset="0"/>
            </a:endParaRPr>
          </a:p>
          <a:p>
            <a:pPr algn="l"/>
            <a:r>
              <a:rPr lang="en-US" b="1" i="1" dirty="0">
                <a:solidFill>
                  <a:srgbClr val="222222"/>
                </a:solidFill>
                <a:effectLst/>
                <a:latin typeface="Lato" panose="020F0502020204030203" pitchFamily="34" charset="0"/>
              </a:rPr>
              <a:t>Source: </a:t>
            </a:r>
            <a:r>
              <a:rPr lang="en-US" b="0" i="1" dirty="0">
                <a:solidFill>
                  <a:srgbClr val="222222"/>
                </a:solidFill>
                <a:effectLst/>
                <a:latin typeface="Lato" panose="020F0502020204030203" pitchFamily="34" charset="0"/>
              </a:rPr>
              <a:t>MIT</a:t>
            </a:r>
            <a:endParaRPr lang="en-US" b="0" i="0" dirty="0">
              <a:solidFill>
                <a:srgbClr val="222222"/>
              </a:solidFill>
              <a:effectLst/>
              <a:latin typeface="Lato" panose="020F0502020204030203" pitchFamily="34" charset="0"/>
            </a:endParaRPr>
          </a:p>
          <a:p>
            <a:pPr algn="l"/>
            <a:r>
              <a:rPr lang="en-US" b="1" i="0" dirty="0">
                <a:solidFill>
                  <a:srgbClr val="222222"/>
                </a:solidFill>
                <a:effectLst/>
                <a:latin typeface="Lato" panose="020F0502020204030203" pitchFamily="34" charset="0"/>
              </a:rPr>
              <a:t>Since the coronavirus pandemic began in the spring, many people have only seen their close friends and loved ones during video calls, if at all. A new study from MIT finds that the longings we feel during this kind of social isolation share a neural basis with the food cravings we feel when hungry.</a:t>
            </a:r>
            <a:endParaRPr lang="en-US" b="0" i="0" dirty="0">
              <a:solidFill>
                <a:srgbClr val="222222"/>
              </a:solidFill>
              <a:effectLst/>
              <a:latin typeface="Lato" panose="020F0502020204030203" pitchFamily="34" charset="0"/>
            </a:endParaRPr>
          </a:p>
          <a:p>
            <a:pPr algn="l"/>
            <a:r>
              <a:rPr lang="en-US" b="0" i="0" dirty="0">
                <a:solidFill>
                  <a:srgbClr val="222222"/>
                </a:solidFill>
                <a:effectLst/>
                <a:latin typeface="Lato" panose="020F0502020204030203" pitchFamily="34" charset="0"/>
              </a:rPr>
              <a:t>The researchers found that after one day of total isolation, the sight of people having fun together activates the same brain region that lights up when someone who hasn’t eaten all day sees a picture of a plate of cheesy pasta.</a:t>
            </a:r>
          </a:p>
          <a:p>
            <a:endParaRPr lang="nl-NL" dirty="0"/>
          </a:p>
        </p:txBody>
      </p:sp>
    </p:spTree>
    <p:extLst>
      <p:ext uri="{BB962C8B-B14F-4D97-AF65-F5344CB8AC3E}">
        <p14:creationId xmlns:p14="http://schemas.microsoft.com/office/powerpoint/2010/main" val="257192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381B0-39CD-4DEB-8B8F-106FA820D07E}"/>
              </a:ext>
            </a:extLst>
          </p:cNvPr>
          <p:cNvSpPr>
            <a:spLocks noGrp="1"/>
          </p:cNvSpPr>
          <p:nvPr>
            <p:ph type="title"/>
          </p:nvPr>
        </p:nvSpPr>
        <p:spPr/>
        <p:txBody>
          <a:bodyPr/>
          <a:lstStyle/>
          <a:p>
            <a:r>
              <a:rPr lang="nl-NL" dirty="0"/>
              <a:t>Wat werkt </a:t>
            </a:r>
            <a:r>
              <a:rPr lang="nl-NL"/>
              <a:t>bij eenzaamheid?</a:t>
            </a:r>
          </a:p>
        </p:txBody>
      </p:sp>
      <p:sp>
        <p:nvSpPr>
          <p:cNvPr id="3" name="Tijdelijke aanduiding voor tekst 2">
            <a:extLst>
              <a:ext uri="{FF2B5EF4-FFF2-40B4-BE49-F238E27FC236}">
                <a16:creationId xmlns:a16="http://schemas.microsoft.com/office/drawing/2014/main" id="{E2EE649C-8ED2-419E-BC86-E82827E6B371}"/>
              </a:ext>
            </a:extLst>
          </p:cNvPr>
          <p:cNvSpPr>
            <a:spLocks noGrp="1"/>
          </p:cNvSpPr>
          <p:nvPr>
            <p:ph type="body" sz="quarter" idx="11"/>
          </p:nvPr>
        </p:nvSpPr>
        <p:spPr/>
        <p:txBody>
          <a:bodyPr/>
          <a:lstStyle/>
          <a:p>
            <a:endParaRPr lang="nl-NL" dirty="0"/>
          </a:p>
        </p:txBody>
      </p:sp>
      <p:graphicFrame>
        <p:nvGraphicFramePr>
          <p:cNvPr id="4" name="Object 3">
            <a:extLst>
              <a:ext uri="{FF2B5EF4-FFF2-40B4-BE49-F238E27FC236}">
                <a16:creationId xmlns:a16="http://schemas.microsoft.com/office/drawing/2014/main" id="{8658F882-41C5-4734-98C2-3577AD01F290}"/>
              </a:ext>
            </a:extLst>
          </p:cNvPr>
          <p:cNvGraphicFramePr>
            <a:graphicFrameLocks noChangeAspect="1"/>
          </p:cNvGraphicFramePr>
          <p:nvPr>
            <p:extLst>
              <p:ext uri="{D42A27DB-BD31-4B8C-83A1-F6EECF244321}">
                <p14:modId xmlns:p14="http://schemas.microsoft.com/office/powerpoint/2010/main" val="2253160344"/>
              </p:ext>
            </p:extLst>
          </p:nvPr>
        </p:nvGraphicFramePr>
        <p:xfrm>
          <a:off x="727075" y="1583457"/>
          <a:ext cx="8020050" cy="4590181"/>
        </p:xfrm>
        <a:graphic>
          <a:graphicData uri="http://schemas.openxmlformats.org/presentationml/2006/ole">
            <mc:AlternateContent xmlns:mc="http://schemas.openxmlformats.org/markup-compatibility/2006">
              <mc:Choice xmlns:v="urn:schemas-microsoft-com:vml" Requires="v">
                <p:oleObj spid="_x0000_s1029" name="Acrobat Document" r:id="rId3" imgW="8020027" imgH="5667203" progId="AcroExch.Document.DC">
                  <p:embed/>
                </p:oleObj>
              </mc:Choice>
              <mc:Fallback>
                <p:oleObj name="Acrobat Document" r:id="rId3" imgW="8020027" imgH="5667203" progId="AcroExch.Document.DC">
                  <p:embed/>
                  <p:pic>
                    <p:nvPicPr>
                      <p:cNvPr id="0" name=""/>
                      <p:cNvPicPr/>
                      <p:nvPr/>
                    </p:nvPicPr>
                    <p:blipFill>
                      <a:blip r:embed="rId4"/>
                      <a:stretch>
                        <a:fillRect/>
                      </a:stretch>
                    </p:blipFill>
                    <p:spPr>
                      <a:xfrm>
                        <a:off x="727075" y="1583457"/>
                        <a:ext cx="8020050" cy="4590181"/>
                      </a:xfrm>
                      <a:prstGeom prst="rect">
                        <a:avLst/>
                      </a:prstGeom>
                    </p:spPr>
                  </p:pic>
                </p:oleObj>
              </mc:Fallback>
            </mc:AlternateContent>
          </a:graphicData>
        </a:graphic>
      </p:graphicFrame>
    </p:spTree>
    <p:extLst>
      <p:ext uri="{BB962C8B-B14F-4D97-AF65-F5344CB8AC3E}">
        <p14:creationId xmlns:p14="http://schemas.microsoft.com/office/powerpoint/2010/main" val="351396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04D8587-653C-42C8-9F8F-6ADBCF5B255F}"/>
              </a:ext>
            </a:extLst>
          </p:cNvPr>
          <p:cNvSpPr>
            <a:spLocks noGrp="1"/>
          </p:cNvSpPr>
          <p:nvPr>
            <p:ph type="body" sz="quarter" idx="15"/>
          </p:nvPr>
        </p:nvSpPr>
        <p:spPr/>
        <p:txBody>
          <a:bodyPr/>
          <a:lstStyle/>
          <a:p>
            <a:r>
              <a:rPr lang="nl-NL" dirty="0"/>
              <a:t>(</a:t>
            </a:r>
            <a:r>
              <a:rPr lang="nl-NL" dirty="0">
                <a:solidFill>
                  <a:srgbClr val="FF0000"/>
                </a:solidFill>
              </a:rPr>
              <a:t>Technologische</a:t>
            </a:r>
            <a:r>
              <a:rPr lang="nl-NL" dirty="0"/>
              <a:t>) Interventies</a:t>
            </a:r>
          </a:p>
        </p:txBody>
      </p:sp>
      <p:sp>
        <p:nvSpPr>
          <p:cNvPr id="3" name="Tijdelijke aanduiding voor tekst 2">
            <a:extLst>
              <a:ext uri="{FF2B5EF4-FFF2-40B4-BE49-F238E27FC236}">
                <a16:creationId xmlns:a16="http://schemas.microsoft.com/office/drawing/2014/main" id="{05FFB77A-76B6-4F29-95FD-D29CFAF7A61D}"/>
              </a:ext>
            </a:extLst>
          </p:cNvPr>
          <p:cNvSpPr>
            <a:spLocks noGrp="1"/>
          </p:cNvSpPr>
          <p:nvPr>
            <p:ph type="body" sz="quarter" idx="16"/>
          </p:nvPr>
        </p:nvSpPr>
        <p:spPr/>
        <p:txBody>
          <a:bodyPr/>
          <a:lstStyle/>
          <a:p>
            <a:r>
              <a:rPr lang="nl-NL" dirty="0"/>
              <a:t>Soort eenzaamheid</a:t>
            </a:r>
          </a:p>
        </p:txBody>
      </p:sp>
      <p:sp>
        <p:nvSpPr>
          <p:cNvPr id="4" name="Titel 3">
            <a:extLst>
              <a:ext uri="{FF2B5EF4-FFF2-40B4-BE49-F238E27FC236}">
                <a16:creationId xmlns:a16="http://schemas.microsoft.com/office/drawing/2014/main" id="{DF2DD48F-B094-4F5D-9F56-D2233662EEE8}"/>
              </a:ext>
            </a:extLst>
          </p:cNvPr>
          <p:cNvSpPr>
            <a:spLocks noGrp="1"/>
          </p:cNvSpPr>
          <p:nvPr>
            <p:ph type="title"/>
          </p:nvPr>
        </p:nvSpPr>
        <p:spPr/>
        <p:txBody>
          <a:bodyPr/>
          <a:lstStyle/>
          <a:p>
            <a:r>
              <a:rPr lang="nl-NL" dirty="0"/>
              <a:t>Wat werkt bij eenzaamheid?</a:t>
            </a:r>
          </a:p>
        </p:txBody>
      </p:sp>
      <p:sp>
        <p:nvSpPr>
          <p:cNvPr id="5" name="Tijdelijke aanduiding voor tekst 4">
            <a:extLst>
              <a:ext uri="{FF2B5EF4-FFF2-40B4-BE49-F238E27FC236}">
                <a16:creationId xmlns:a16="http://schemas.microsoft.com/office/drawing/2014/main" id="{58C491E6-9A74-404B-B5A6-AB3240657D9B}"/>
              </a:ext>
            </a:extLst>
          </p:cNvPr>
          <p:cNvSpPr>
            <a:spLocks noGrp="1"/>
          </p:cNvSpPr>
          <p:nvPr>
            <p:ph type="body" sz="quarter" idx="18"/>
          </p:nvPr>
        </p:nvSpPr>
        <p:spPr>
          <a:xfrm>
            <a:off x="838200" y="2286000"/>
            <a:ext cx="4800600" cy="4470400"/>
          </a:xfrm>
        </p:spPr>
        <p:txBody>
          <a:bodyPr>
            <a:normAutofit lnSpcReduction="10000"/>
          </a:bodyPr>
          <a:lstStyle/>
          <a:p>
            <a:r>
              <a:rPr lang="nl-NL" dirty="0"/>
              <a:t>Sociale eenzaamheid</a:t>
            </a:r>
          </a:p>
          <a:p>
            <a:endParaRPr lang="nl-NL" dirty="0"/>
          </a:p>
          <a:p>
            <a:endParaRPr lang="nl-NL" dirty="0"/>
          </a:p>
          <a:p>
            <a:endParaRPr lang="nl-NL" dirty="0"/>
          </a:p>
          <a:p>
            <a:endParaRPr lang="nl-NL" dirty="0"/>
          </a:p>
          <a:p>
            <a:endParaRPr lang="nl-NL" dirty="0"/>
          </a:p>
          <a:p>
            <a:r>
              <a:rPr lang="nl-NL" dirty="0"/>
              <a:t>Emotionele eenzaamheid</a:t>
            </a:r>
          </a:p>
          <a:p>
            <a:endParaRPr lang="nl-NL" dirty="0"/>
          </a:p>
          <a:p>
            <a:endParaRPr lang="nl-NL" dirty="0"/>
          </a:p>
          <a:p>
            <a:endParaRPr lang="nl-NL" dirty="0"/>
          </a:p>
          <a:p>
            <a:r>
              <a:rPr lang="nl-NL" dirty="0"/>
              <a:t>Existentiële eenzaamheid</a:t>
            </a:r>
          </a:p>
          <a:p>
            <a:endParaRPr lang="nl-NL" dirty="0"/>
          </a:p>
          <a:p>
            <a:r>
              <a:rPr lang="nl-NL" sz="1200" dirty="0"/>
              <a:t>Bron: Bouwen, T.E. &amp; Van Tilburg, T. van (2022)Naar een gerichte aanpak van eenzaamheid: 7 werkzame elementen. Tijdschrift voor Geriatrie en Gerontologie.</a:t>
            </a:r>
          </a:p>
        </p:txBody>
      </p:sp>
      <p:sp>
        <p:nvSpPr>
          <p:cNvPr id="6" name="Tijdelijke aanduiding voor tekst 5">
            <a:extLst>
              <a:ext uri="{FF2B5EF4-FFF2-40B4-BE49-F238E27FC236}">
                <a16:creationId xmlns:a16="http://schemas.microsoft.com/office/drawing/2014/main" id="{349AF848-84EE-44DB-B377-6F562ADAF9BD}"/>
              </a:ext>
            </a:extLst>
          </p:cNvPr>
          <p:cNvSpPr>
            <a:spLocks noGrp="1"/>
          </p:cNvSpPr>
          <p:nvPr>
            <p:ph type="body" sz="quarter" idx="19"/>
          </p:nvPr>
        </p:nvSpPr>
        <p:spPr/>
        <p:txBody>
          <a:bodyPr>
            <a:normAutofit fontScale="92500"/>
          </a:bodyPr>
          <a:lstStyle/>
          <a:p>
            <a:r>
              <a:rPr lang="nl-NL" dirty="0"/>
              <a:t>Bezigheden (productief of vermaak)</a:t>
            </a:r>
          </a:p>
          <a:p>
            <a:r>
              <a:rPr lang="nl-NL" dirty="0"/>
              <a:t>Ontmoeten </a:t>
            </a:r>
            <a:r>
              <a:rPr lang="nl-NL" dirty="0">
                <a:solidFill>
                  <a:srgbClr val="FF0000"/>
                </a:solidFill>
              </a:rPr>
              <a:t>sociale media, </a:t>
            </a:r>
            <a:r>
              <a:rPr lang="nl-NL" dirty="0"/>
              <a:t>groepsbijeenkomsten)</a:t>
            </a:r>
          </a:p>
          <a:p>
            <a:r>
              <a:rPr lang="nl-NL" dirty="0"/>
              <a:t>Praktisch ondersteunen (informatie, zorg, steun)</a:t>
            </a:r>
          </a:p>
          <a:p>
            <a:pPr marL="0" indent="0">
              <a:buNone/>
            </a:pPr>
            <a:endParaRPr lang="nl-NL" dirty="0"/>
          </a:p>
          <a:p>
            <a:r>
              <a:rPr lang="nl-NL" dirty="0"/>
              <a:t>Betekenisvol contact (huisdier, </a:t>
            </a:r>
            <a:r>
              <a:rPr lang="nl-NL" dirty="0">
                <a:solidFill>
                  <a:srgbClr val="FF0000"/>
                </a:solidFill>
              </a:rPr>
              <a:t>sociale robot, virtueel huisdier), VR</a:t>
            </a:r>
          </a:p>
          <a:p>
            <a:r>
              <a:rPr lang="nl-NL" dirty="0"/>
              <a:t>Sociale vaardigheden (oefenen)</a:t>
            </a:r>
          </a:p>
          <a:p>
            <a:r>
              <a:rPr lang="nl-NL" dirty="0"/>
              <a:t>Realistische verwachtingen (cursus)</a:t>
            </a:r>
          </a:p>
          <a:p>
            <a:endParaRPr lang="nl-NL" dirty="0"/>
          </a:p>
          <a:p>
            <a:r>
              <a:rPr lang="nl-NL" dirty="0"/>
              <a:t>Betekenisvolle rol (maatje, </a:t>
            </a:r>
            <a:r>
              <a:rPr lang="nl-NL" dirty="0">
                <a:solidFill>
                  <a:srgbClr val="FF0000"/>
                </a:solidFill>
              </a:rPr>
              <a:t>sociale robot</a:t>
            </a:r>
            <a:r>
              <a:rPr lang="nl-NL" dirty="0"/>
              <a:t>)</a:t>
            </a:r>
          </a:p>
        </p:txBody>
      </p:sp>
    </p:spTree>
    <p:extLst>
      <p:ext uri="{BB962C8B-B14F-4D97-AF65-F5344CB8AC3E}">
        <p14:creationId xmlns:p14="http://schemas.microsoft.com/office/powerpoint/2010/main" val="422156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4C236-2DF3-4CC9-9476-9A2DF37648B4}"/>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12C5EA54-3D5A-4751-B238-3345EBF32439}"/>
              </a:ext>
            </a:extLst>
          </p:cNvPr>
          <p:cNvSpPr>
            <a:spLocks noGrp="1"/>
          </p:cNvSpPr>
          <p:nvPr>
            <p:ph type="body" sz="quarter" idx="11"/>
          </p:nvPr>
        </p:nvSpPr>
        <p:spPr/>
        <p:txBody>
          <a:bodyPr/>
          <a:lstStyle/>
          <a:p>
            <a:endParaRPr lang="nl-NL"/>
          </a:p>
        </p:txBody>
      </p:sp>
      <p:pic>
        <p:nvPicPr>
          <p:cNvPr id="4" name="Picture 4">
            <a:extLst>
              <a:ext uri="{FF2B5EF4-FFF2-40B4-BE49-F238E27FC236}">
                <a16:creationId xmlns:a16="http://schemas.microsoft.com/office/drawing/2014/main" id="{CAF0A4F2-B2B4-4EDE-B815-93AD3D3C5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279" y="0"/>
            <a:ext cx="159287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9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D05F7-902F-4499-A048-DCDFD98CA647}"/>
              </a:ext>
            </a:extLst>
          </p:cNvPr>
          <p:cNvSpPr>
            <a:spLocks noGrp="1"/>
          </p:cNvSpPr>
          <p:nvPr>
            <p:ph type="title"/>
          </p:nvPr>
        </p:nvSpPr>
        <p:spPr/>
        <p:txBody>
          <a:bodyPr>
            <a:normAutofit/>
          </a:bodyPr>
          <a:lstStyle/>
          <a:p>
            <a:r>
              <a:rPr lang="nl-NL" sz="2800" dirty="0"/>
              <a:t>Resultaten van inzet digitale interventies tijdens covid</a:t>
            </a:r>
          </a:p>
        </p:txBody>
      </p:sp>
      <p:sp>
        <p:nvSpPr>
          <p:cNvPr id="3" name="Tijdelijke aanduiding voor tekst 2">
            <a:extLst>
              <a:ext uri="{FF2B5EF4-FFF2-40B4-BE49-F238E27FC236}">
                <a16:creationId xmlns:a16="http://schemas.microsoft.com/office/drawing/2014/main" id="{F87AD6D3-B28A-49D4-B5B5-FECA2FDBB6F5}"/>
              </a:ext>
            </a:extLst>
          </p:cNvPr>
          <p:cNvSpPr>
            <a:spLocks noGrp="1"/>
          </p:cNvSpPr>
          <p:nvPr>
            <p:ph type="body" sz="quarter" idx="11"/>
          </p:nvPr>
        </p:nvSpPr>
        <p:spPr/>
        <p:txBody>
          <a:bodyPr>
            <a:normAutofit lnSpcReduction="10000"/>
          </a:bodyPr>
          <a:lstStyle/>
          <a:p>
            <a:pPr marL="0" indent="0">
              <a:buNone/>
            </a:pPr>
            <a:r>
              <a:rPr lang="nl-NL" dirty="0"/>
              <a:t>           +</a:t>
            </a:r>
          </a:p>
          <a:p>
            <a:r>
              <a:rPr lang="nl-NL" dirty="0">
                <a:solidFill>
                  <a:srgbClr val="FF0000"/>
                </a:solidFill>
              </a:rPr>
              <a:t>Contact en verbinding, </a:t>
            </a:r>
          </a:p>
          <a:p>
            <a:r>
              <a:rPr lang="nl-NL" dirty="0"/>
              <a:t>Continuïteit behandeling</a:t>
            </a:r>
          </a:p>
          <a:p>
            <a:r>
              <a:rPr lang="nl-NL" dirty="0"/>
              <a:t>Vervanging controles in de praktijk</a:t>
            </a:r>
          </a:p>
          <a:p>
            <a:r>
              <a:rPr lang="nl-NL" dirty="0"/>
              <a:t>Informatie</a:t>
            </a:r>
          </a:p>
          <a:p>
            <a:pPr marL="0" indent="0">
              <a:buNone/>
            </a:pPr>
            <a:r>
              <a:rPr lang="nl-NL" dirty="0"/>
              <a:t>		-</a:t>
            </a:r>
          </a:p>
          <a:p>
            <a:r>
              <a:rPr lang="nl-NL" dirty="0"/>
              <a:t>Onbekendheid van het initiatief bij de doelgroep</a:t>
            </a:r>
          </a:p>
          <a:p>
            <a:r>
              <a:rPr lang="nl-NL" dirty="0"/>
              <a:t>Digitale infrastructuur</a:t>
            </a:r>
          </a:p>
          <a:p>
            <a:r>
              <a:rPr lang="nl-NL" dirty="0"/>
              <a:t>Technische problemen</a:t>
            </a:r>
          </a:p>
          <a:p>
            <a:r>
              <a:rPr lang="nl-NL" dirty="0"/>
              <a:t>Implementatieproblemen bij organisatie</a:t>
            </a:r>
          </a:p>
          <a:p>
            <a:r>
              <a:rPr lang="nl-NL" dirty="0"/>
              <a:t>Ontbreken van een visie over rol digitalisering</a:t>
            </a:r>
          </a:p>
          <a:p>
            <a:pPr marL="0" indent="0">
              <a:buNone/>
            </a:pPr>
            <a:endParaRPr lang="nl-NL" dirty="0"/>
          </a:p>
          <a:p>
            <a:r>
              <a:rPr lang="nl-NL" sz="1400" dirty="0"/>
              <a:t>Bron: Caris, J., Van Deutekom, J. &amp; Adriaansen, M</a:t>
            </a:r>
            <a:r>
              <a:rPr lang="nl-NL" dirty="0"/>
              <a:t>. </a:t>
            </a:r>
            <a:r>
              <a:rPr lang="nl-NL" sz="1200" dirty="0"/>
              <a:t>(2022</a:t>
            </a:r>
            <a:r>
              <a:rPr lang="nl-NL" sz="1200" i="1" dirty="0"/>
              <a:t>). Inzet digitale interventies tijdens de covidperiode</a:t>
            </a:r>
            <a:r>
              <a:rPr lang="nl-NL" sz="1200" dirty="0"/>
              <a:t>. O&amp;G nr. 4.</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59819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63A0B1-108F-4251-9A19-3CB537029C6B}"/>
              </a:ext>
            </a:extLst>
          </p:cNvPr>
          <p:cNvSpPr>
            <a:spLocks noGrp="1"/>
          </p:cNvSpPr>
          <p:nvPr>
            <p:ph type="title"/>
          </p:nvPr>
        </p:nvSpPr>
        <p:spPr/>
        <p:txBody>
          <a:bodyPr/>
          <a:lstStyle/>
          <a:p>
            <a:r>
              <a:rPr lang="nl-NL" dirty="0"/>
              <a:t>Robots tegen eenzaamheid?</a:t>
            </a:r>
          </a:p>
        </p:txBody>
      </p:sp>
      <p:sp>
        <p:nvSpPr>
          <p:cNvPr id="4" name="Tijdelijke aanduiding voor tekst 3">
            <a:extLst>
              <a:ext uri="{FF2B5EF4-FFF2-40B4-BE49-F238E27FC236}">
                <a16:creationId xmlns:a16="http://schemas.microsoft.com/office/drawing/2014/main" id="{3C7DE0A6-1C6D-436B-8946-CCD23A6CA166}"/>
              </a:ext>
            </a:extLst>
          </p:cNvPr>
          <p:cNvSpPr>
            <a:spLocks noGrp="1"/>
          </p:cNvSpPr>
          <p:nvPr>
            <p:ph type="body" sz="quarter" idx="12"/>
          </p:nvPr>
        </p:nvSpPr>
        <p:spPr/>
        <p:txBody>
          <a:bodyPr/>
          <a:lstStyle/>
          <a:p>
            <a:r>
              <a:rPr lang="nl-NL" sz="2800" dirty="0"/>
              <a:t>Robotje Tessa</a:t>
            </a:r>
          </a:p>
          <a:p>
            <a:endParaRPr lang="nl-NL" dirty="0"/>
          </a:p>
          <a:p>
            <a:pPr marL="0" indent="0">
              <a:buNone/>
            </a:pPr>
            <a:r>
              <a:rPr lang="nl-NL" b="1" dirty="0"/>
              <a:t>  Uitgangspunten</a:t>
            </a:r>
          </a:p>
          <a:p>
            <a:pPr marL="0" indent="0">
              <a:buNone/>
            </a:pPr>
            <a:endParaRPr lang="nl-NL" dirty="0"/>
          </a:p>
          <a:p>
            <a:r>
              <a:rPr lang="nl-NL" sz="2400" b="1" dirty="0"/>
              <a:t>Autonomie</a:t>
            </a:r>
          </a:p>
          <a:p>
            <a:r>
              <a:rPr lang="nl-NL" sz="2400" b="1" dirty="0"/>
              <a:t>Verbinding</a:t>
            </a:r>
          </a:p>
          <a:p>
            <a:r>
              <a:rPr lang="nl-NL" sz="2400" b="1" dirty="0"/>
              <a:t>Competentie</a:t>
            </a:r>
          </a:p>
        </p:txBody>
      </p:sp>
      <p:pic>
        <p:nvPicPr>
          <p:cNvPr id="5" name="Tijdelijke aanduiding voor afbeelding 4">
            <a:extLst>
              <a:ext uri="{FF2B5EF4-FFF2-40B4-BE49-F238E27FC236}">
                <a16:creationId xmlns:a16="http://schemas.microsoft.com/office/drawing/2014/main" id="{A3CA598C-D0C2-43F6-9745-63F9B118EDF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2573" r="12573"/>
          <a:stretch>
            <a:fillRect/>
          </a:stretch>
        </p:blipFill>
        <p:spPr>
          <a:xfrm>
            <a:off x="6756400" y="1917700"/>
            <a:ext cx="4597400" cy="4000500"/>
          </a:xfrm>
          <a:prstGeom prst="rect">
            <a:avLst/>
          </a:prstGeom>
        </p:spPr>
      </p:pic>
    </p:spTree>
    <p:extLst>
      <p:ext uri="{BB962C8B-B14F-4D97-AF65-F5344CB8AC3E}">
        <p14:creationId xmlns:p14="http://schemas.microsoft.com/office/powerpoint/2010/main" val="294572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DBFFA-CD24-40F5-8235-9AB84A6AC44D}"/>
              </a:ext>
            </a:extLst>
          </p:cNvPr>
          <p:cNvSpPr>
            <a:spLocks noGrp="1"/>
          </p:cNvSpPr>
          <p:nvPr>
            <p:ph type="title"/>
          </p:nvPr>
        </p:nvSpPr>
        <p:spPr/>
        <p:txBody>
          <a:bodyPr/>
          <a:lstStyle/>
          <a:p>
            <a:pPr algn="ctr"/>
            <a:r>
              <a:rPr lang="nl-NL" dirty="0" err="1"/>
              <a:t>Emotion</a:t>
            </a:r>
            <a:r>
              <a:rPr lang="nl-NL" dirty="0"/>
              <a:t> A1 tegen eenzaamheid? </a:t>
            </a:r>
          </a:p>
        </p:txBody>
      </p:sp>
      <p:sp>
        <p:nvSpPr>
          <p:cNvPr id="3" name="Tijdelijke aanduiding voor tekst 2">
            <a:extLst>
              <a:ext uri="{FF2B5EF4-FFF2-40B4-BE49-F238E27FC236}">
                <a16:creationId xmlns:a16="http://schemas.microsoft.com/office/drawing/2014/main" id="{3A88DB08-FA02-4814-AC0E-8BA7DD738D6C}"/>
              </a:ext>
            </a:extLst>
          </p:cNvPr>
          <p:cNvSpPr>
            <a:spLocks noGrp="1"/>
          </p:cNvSpPr>
          <p:nvPr>
            <p:ph type="body" sz="quarter" idx="11"/>
          </p:nvPr>
        </p:nvSpPr>
        <p:spPr/>
        <p:txBody>
          <a:bodyPr/>
          <a:lstStyle/>
          <a:p>
            <a:pPr algn="l"/>
            <a:endParaRPr lang="nl-NL" b="0" i="0" dirty="0">
              <a:solidFill>
                <a:srgbClr val="010101"/>
              </a:solidFill>
              <a:effectLst/>
              <a:latin typeface="Barlow" panose="00000500000000000000" pitchFamily="2" charset="0"/>
            </a:endParaRPr>
          </a:p>
          <a:p>
            <a:pPr algn="l"/>
            <a:endParaRPr lang="nl-NL" dirty="0">
              <a:solidFill>
                <a:srgbClr val="010101"/>
              </a:solidFill>
              <a:latin typeface="Barlow" panose="00000500000000000000" pitchFamily="2" charset="0"/>
            </a:endParaRPr>
          </a:p>
          <a:p>
            <a:pPr marL="0" indent="0" algn="l">
              <a:buNone/>
            </a:pPr>
            <a:r>
              <a:rPr lang="nl-NL" b="0" i="0" dirty="0">
                <a:solidFill>
                  <a:srgbClr val="010101"/>
                </a:solidFill>
                <a:effectLst/>
                <a:latin typeface="Barlow" panose="00000500000000000000" pitchFamily="2" charset="0"/>
              </a:rPr>
              <a:t>Amazon Alexa-statistieken werden er in 2020 maar liefst 53,6 miljoen Amazon Echo-speakers verkocht en dit aantal steeg in 2021 naar 65 miljoen. De slimme luidspreker is een van de meest populaire gadgets van dit moment en miljoenen mensen overal ter wereld hebben dagelijks contact met slimme speakers als Alexa. En dat is geen verrassing, want dankzij AI en machine learning heeft deze digitale assistent een geweldig gevoel voor humor en kan ze je met eenvoudige gesprekjes, interessante weetjes, korte verhaaltjes en grapjes vermaken. Het is interessant om te zien dat mensen steeds vaker ‘contact’ zoeken met dit soort digitale metgezellen.</a:t>
            </a:r>
          </a:p>
          <a:p>
            <a:pPr marL="0" indent="0">
              <a:buNone/>
            </a:pPr>
            <a:br>
              <a:rPr lang="nl-NL" dirty="0"/>
            </a:br>
            <a:endParaRPr lang="nl-NL" dirty="0"/>
          </a:p>
        </p:txBody>
      </p:sp>
    </p:spTree>
    <p:extLst>
      <p:ext uri="{BB962C8B-B14F-4D97-AF65-F5344CB8AC3E}">
        <p14:creationId xmlns:p14="http://schemas.microsoft.com/office/powerpoint/2010/main" val="1946463240"/>
      </p:ext>
    </p:extLst>
  </p:cSld>
  <p:clrMapOvr>
    <a:masterClrMapping/>
  </p:clrMapOvr>
</p:sld>
</file>

<file path=ppt/theme/theme1.xml><?xml version="1.0" encoding="utf-8"?>
<a:theme xmlns:a="http://schemas.openxmlformats.org/drawingml/2006/main" name="Presentatie_Smal">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eed_wit_v5.potx" id="{4D97D74B-59CE-4775-B6A4-1321AC25E8B5}" vid="{EB38D629-E6E7-4519-8AEA-AE1008E760F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6D68F9FFE29E47AF5C30EA0CB2A2F9" ma:contentTypeVersion="11" ma:contentTypeDescription="Een nieuw document maken." ma:contentTypeScope="" ma:versionID="61eb9d1de7d0bf6a2e10a5a6684cc5d2">
  <xsd:schema xmlns:xsd="http://www.w3.org/2001/XMLSchema" xmlns:xs="http://www.w3.org/2001/XMLSchema" xmlns:p="http://schemas.microsoft.com/office/2006/metadata/properties" xmlns:ns3="908ceef9-d4a1-46a3-95cd-c4be57b8bc5e" xmlns:ns4="3e899f9c-0cae-4c15-a544-c57c2b3719de" targetNamespace="http://schemas.microsoft.com/office/2006/metadata/properties" ma:root="true" ma:fieldsID="06988f95104794eaa5120b7767c223fe" ns3:_="" ns4:_="">
    <xsd:import namespace="908ceef9-d4a1-46a3-95cd-c4be57b8bc5e"/>
    <xsd:import namespace="3e899f9c-0cae-4c15-a544-c57c2b3719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ceef9-d4a1-46a3-95cd-c4be57b8b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899f9c-0cae-4c15-a544-c57c2b3719de"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641BC-B5E2-4178-B28E-8C945D3FE660}">
  <ds:schemaRefs>
    <ds:schemaRef ds:uri="3e899f9c-0cae-4c15-a544-c57c2b3719de"/>
    <ds:schemaRef ds:uri="http://schemas.microsoft.com/office/2006/metadata/properties"/>
    <ds:schemaRef ds:uri="http://purl.org/dc/terms/"/>
    <ds:schemaRef ds:uri="http://schemas.openxmlformats.org/package/2006/metadata/core-properties"/>
    <ds:schemaRef ds:uri="http://schemas.microsoft.com/office/2006/documentManagement/types"/>
    <ds:schemaRef ds:uri="908ceef9-d4a1-46a3-95cd-c4be57b8bc5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7516811-EFFB-444B-B032-CD9F4B0F8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ceef9-d4a1-46a3-95cd-c4be57b8bc5e"/>
    <ds:schemaRef ds:uri="3e899f9c-0cae-4c15-a544-c57c2b371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2C70C9-A74E-4487-BD35-758C58CB45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breed_wit_v6</Template>
  <TotalTime>0</TotalTime>
  <Words>701</Words>
  <Application>Microsoft Office PowerPoint</Application>
  <PresentationFormat>Breedbeeld</PresentationFormat>
  <Paragraphs>96</Paragraphs>
  <Slides>11</Slides>
  <Notes>0</Notes>
  <HiddenSlides>0</HiddenSlides>
  <MMClips>0</MMClips>
  <ScaleCrop>false</ScaleCrop>
  <HeadingPairs>
    <vt:vector size="8" baseType="variant">
      <vt:variant>
        <vt:lpstr>Gebruikte lettertypen</vt:lpstr>
      </vt:variant>
      <vt:variant>
        <vt:i4>9</vt:i4>
      </vt:variant>
      <vt:variant>
        <vt:lpstr>Thema</vt:lpstr>
      </vt:variant>
      <vt:variant>
        <vt:i4>1</vt:i4>
      </vt:variant>
      <vt:variant>
        <vt:lpstr>Ingesloten OLE-bronprogramma's</vt:lpstr>
      </vt:variant>
      <vt:variant>
        <vt:i4>1</vt:i4>
      </vt:variant>
      <vt:variant>
        <vt:lpstr>Diatitels</vt:lpstr>
      </vt:variant>
      <vt:variant>
        <vt:i4>11</vt:i4>
      </vt:variant>
    </vt:vector>
  </HeadingPairs>
  <TitlesOfParts>
    <vt:vector size="22" baseType="lpstr">
      <vt:lpstr>Arial</vt:lpstr>
      <vt:lpstr>Avenir Next Condensed</vt:lpstr>
      <vt:lpstr>Avenir Next Condensed Medium</vt:lpstr>
      <vt:lpstr>Barlow</vt:lpstr>
      <vt:lpstr>Calibri</vt:lpstr>
      <vt:lpstr>Lato</vt:lpstr>
      <vt:lpstr>Montserrat</vt:lpstr>
      <vt:lpstr>Playfair Display</vt:lpstr>
      <vt:lpstr>wigrum</vt:lpstr>
      <vt:lpstr>Presentatie_Smal</vt:lpstr>
      <vt:lpstr>Acrobat Document</vt:lpstr>
      <vt:lpstr>PowerPoint-presentatie</vt:lpstr>
      <vt:lpstr>Wat is eenzaamheid?</vt:lpstr>
      <vt:lpstr>Social Isolation Provokes Brain Activity Similar to That Seen During Hunger Cravings </vt:lpstr>
      <vt:lpstr>Wat werkt bij eenzaamheid?</vt:lpstr>
      <vt:lpstr>Wat werkt bij eenzaamheid?</vt:lpstr>
      <vt:lpstr>PowerPoint-presentatie</vt:lpstr>
      <vt:lpstr>Resultaten van inzet digitale interventies tijdens covid</vt:lpstr>
      <vt:lpstr>Robots tegen eenzaamheid?</vt:lpstr>
      <vt:lpstr>Emotion A1 tegen eenzaamheid? </vt:lpstr>
      <vt:lpstr>Het kletsbotexperiment tegen eenzaamheid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adriaansen</dc:creator>
  <cp:lastModifiedBy>Jeanine Brummel-Ahlaloum</cp:lastModifiedBy>
  <cp:revision>14</cp:revision>
  <dcterms:created xsi:type="dcterms:W3CDTF">2020-05-03T23:15:43Z</dcterms:created>
  <dcterms:modified xsi:type="dcterms:W3CDTF">2022-04-04T08:40:39Z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0x010100F16D68F9FFE29E47AF5C30EA0CB2A2F9</vt:lpwstr>
  </property>
</Properties>
</file>