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56"/>
    <a:srgbClr val="E50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111" d="100"/>
          <a:sy n="111" d="100"/>
        </p:scale>
        <p:origin x="3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A1F63F30-20DB-4B72-9E98-C9038FA41CBE}"/>
    <pc:docChg chg="modSld">
      <pc:chgData name="Derby Wanders" userId="af18b0c0-b1f1-41e5-bb80-9bf6fd6c46ec" providerId="ADAL" clId="{A1F63F30-20DB-4B72-9E98-C9038FA41CBE}" dt="2025-04-04T09:13:55.003" v="1" actId="20577"/>
      <pc:docMkLst>
        <pc:docMk/>
      </pc:docMkLst>
      <pc:sldChg chg="modSp mod">
        <pc:chgData name="Derby Wanders" userId="af18b0c0-b1f1-41e5-bb80-9bf6fd6c46ec" providerId="ADAL" clId="{A1F63F30-20DB-4B72-9E98-C9038FA41CBE}" dt="2025-04-04T09:13:55.003" v="1" actId="20577"/>
        <pc:sldMkLst>
          <pc:docMk/>
          <pc:sldMk cId="3073293024" sldId="259"/>
        </pc:sldMkLst>
        <pc:spChg chg="mod">
          <ac:chgData name="Derby Wanders" userId="af18b0c0-b1f1-41e5-bb80-9bf6fd6c46ec" providerId="ADAL" clId="{A1F63F30-20DB-4B72-9E98-C9038FA41CBE}" dt="2025-04-04T09:13:55.003" v="1" actId="20577"/>
          <ac:spMkLst>
            <pc:docMk/>
            <pc:sldMk cId="3073293024" sldId="259"/>
            <ac:spMk id="7" creationId="{0E6DB4D2-916A-06A4-7630-6AAF10A6DC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4-4-2025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B0FC744F-6C62-6344-1D5F-4AB361A8C7C9}"/>
              </a:ext>
            </a:extLst>
          </p:cNvPr>
          <p:cNvSpPr txBox="1"/>
          <p:nvPr/>
        </p:nvSpPr>
        <p:spPr>
          <a:xfrm>
            <a:off x="5982311" y="3881889"/>
            <a:ext cx="5576409" cy="2749158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900" b="1" dirty="0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Stap 5:</a:t>
            </a:r>
            <a:r>
              <a:rPr lang="nl-NL" sz="900" dirty="0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 </a:t>
            </a:r>
            <a:r>
              <a:rPr lang="nl-NL" sz="900" b="1" dirty="0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Wat is jullie visie </a:t>
            </a:r>
            <a:r>
              <a:rPr lang="nl-NL" sz="900" b="1" dirty="0">
                <a:solidFill>
                  <a:schemeClr val="tx2"/>
                </a:solidFill>
                <a:latin typeface="Roboto"/>
                <a:ea typeface="Roboto"/>
                <a:cs typeface="Arial"/>
              </a:rPr>
              <a:t>als school </a:t>
            </a:r>
            <a:r>
              <a:rPr lang="nl-NL" sz="900" b="1" dirty="0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op Samen Opleiden &amp; Professionaliseren?</a:t>
            </a:r>
            <a:r>
              <a:rPr lang="nl-NL" sz="900" dirty="0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 Teken deze beelden of maak een </a:t>
            </a:r>
            <a:r>
              <a:rPr lang="nl-NL" sz="900" dirty="0" err="1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mindmap</a:t>
            </a:r>
            <a:r>
              <a:rPr lang="nl-NL" sz="900" dirty="0">
                <a:solidFill>
                  <a:schemeClr val="tx2"/>
                </a:solidFill>
                <a:effectLst/>
                <a:latin typeface="Roboto"/>
                <a:ea typeface="Roboto"/>
                <a:cs typeface="Arial"/>
              </a:rPr>
              <a:t>. </a:t>
            </a:r>
            <a:r>
              <a:rPr lang="nl-NL" sz="900" dirty="0">
                <a:solidFill>
                  <a:schemeClr val="tx2"/>
                </a:solidFill>
                <a:latin typeface="Roboto"/>
                <a:ea typeface="Roboto"/>
                <a:cs typeface="Arial"/>
              </a:rPr>
              <a:t>Mogelijke hulpvragen hiervoor zijn:</a:t>
            </a:r>
            <a:endParaRPr lang="nl-NL" sz="900" dirty="0">
              <a:solidFill>
                <a:schemeClr val="tx2"/>
              </a:solidFill>
              <a:effectLst/>
              <a:latin typeface="Roboto"/>
              <a:ea typeface="Roboto"/>
              <a:cs typeface="Arial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WAT willen jullie bereiken Samen Opleiden en Professionaliseren? Wat zien en ervaren betrokkenen dan?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HOE willen julli</a:t>
            </a:r>
            <a:r>
              <a:rPr lang="nl-NL" sz="9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 dat bereiken? Wat vraagt dat van betrokkenen?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Waar wil je dat iedere docent in opleiding mee in aanraking komt in jullie opleidingsschool? </a:t>
            </a:r>
            <a:endParaRPr lang="nl-NL" sz="900" i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Wat levert de koppeling van de visie van de opleidingsschool aan de visie van de school op SO&amp;P op?</a:t>
            </a:r>
            <a:endParaRPr lang="nl-NL" sz="900" i="1" dirty="0">
              <a:solidFill>
                <a:schemeClr val="tx2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</a:pPr>
            <a:endParaRPr lang="nl-NL" sz="1000" i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2B343C-4AF3-5F22-B57B-AAED7B60C8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3086" y="0"/>
            <a:ext cx="10458450" cy="588963"/>
          </a:xfrm>
        </p:spPr>
        <p:txBody>
          <a:bodyPr/>
          <a:lstStyle/>
          <a:p>
            <a:r>
              <a:rPr lang="nl-NL" dirty="0"/>
              <a:t>Visie																Werkblad</a:t>
            </a:r>
          </a:p>
        </p:txBody>
      </p:sp>
      <p:sp>
        <p:nvSpPr>
          <p:cNvPr id="5" name="Tekstvak 1">
            <a:extLst>
              <a:ext uri="{FF2B5EF4-FFF2-40B4-BE49-F238E27FC236}">
                <a16:creationId xmlns:a16="http://schemas.microsoft.com/office/drawing/2014/main" id="{0F54E2C0-495E-0193-1929-9008BA902342}"/>
              </a:ext>
            </a:extLst>
          </p:cNvPr>
          <p:cNvSpPr txBox="1"/>
          <p:nvPr/>
        </p:nvSpPr>
        <p:spPr>
          <a:xfrm>
            <a:off x="633280" y="579123"/>
            <a:ext cx="5315344" cy="3207873"/>
          </a:xfrm>
          <a:prstGeom prst="rect">
            <a:avLst/>
          </a:prstGeom>
          <a:solidFill>
            <a:schemeClr val="lt1"/>
          </a:solidFill>
          <a:ln w="6350">
            <a:solidFill>
              <a:srgbClr val="00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900" b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</a:t>
            </a:r>
            <a:r>
              <a:rPr lang="nl-NL" sz="9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900" b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Waarom doen we aan Samen Opleiden en Professionaliseren?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Wat is de toegevoegde waarde voor jou?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Wat is de toegevoegde waarde voor de school? </a:t>
            </a:r>
            <a:endParaRPr lang="nl-NL" sz="900" i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9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nl-NL" sz="900" b="1" dirty="0">
                <a:solidFill>
                  <a:schemeClr val="tx2"/>
                </a:solidFill>
                <a:latin typeface="Roboto"/>
                <a:ea typeface="Roboto"/>
                <a:cs typeface="Arial"/>
              </a:rPr>
              <a:t>Stap 2: Collectieve bespreking: aanvullingen op basis hiervan?</a:t>
            </a: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38EED9E-BB54-071D-1E12-DA91EB6DA881}"/>
              </a:ext>
            </a:extLst>
          </p:cNvPr>
          <p:cNvSpPr txBox="1"/>
          <p:nvPr/>
        </p:nvSpPr>
        <p:spPr>
          <a:xfrm>
            <a:off x="5982311" y="579123"/>
            <a:ext cx="5576409" cy="3207873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900" b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3:</a:t>
            </a:r>
            <a:r>
              <a:rPr lang="nl-NL" sz="9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nl-NL" sz="900" b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Wat is jullie visie als opleidingsschool op Samen Opleiden en Professionaliseren?</a:t>
            </a:r>
          </a:p>
          <a:p>
            <a:pPr>
              <a:lnSpc>
                <a:spcPct val="107000"/>
              </a:lnSpc>
            </a:pPr>
            <a:r>
              <a:rPr lang="nl-NL" sz="9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Teken deze beelden of maak een </a:t>
            </a:r>
            <a:r>
              <a:rPr lang="nl-NL" sz="900" dirty="0" err="1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mindmap</a:t>
            </a:r>
            <a:r>
              <a:rPr lang="nl-NL" sz="9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nl-NL" sz="9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Mogelijke hulpvragen hiervoor zijn:</a:t>
            </a:r>
            <a:endParaRPr lang="nl-NL" sz="900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WAT willen jullie bereiken Samen Opleiden en Professionaliseren? Wat zien en ervaren betrokkenen dan?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HOE willen julli</a:t>
            </a:r>
            <a:r>
              <a:rPr lang="nl-NL" sz="900" i="1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 dat bereiken? Wat vraagt dat van betrokkenen?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900" i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Waar wil je dat iedere docent in opleiding mee in aanraking komt in jullie opleidingsschool? </a:t>
            </a:r>
            <a:endParaRPr lang="nl-NL" sz="900" i="1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effectLst/>
              <a:latin typeface="Roboto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effectLst/>
              <a:latin typeface="Roboto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Calibri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Calibri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Calibri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Roboto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Roboto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Calibri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Calibri"/>
              <a:ea typeface="Calibri"/>
              <a:cs typeface="Times New Roman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nl-NL" sz="1000" i="1" dirty="0">
              <a:solidFill>
                <a:srgbClr val="335497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00" b="1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kstvak 2">
            <a:extLst>
              <a:ext uri="{FF2B5EF4-FFF2-40B4-BE49-F238E27FC236}">
                <a16:creationId xmlns:a16="http://schemas.microsoft.com/office/drawing/2014/main" id="{0E6DB4D2-916A-06A4-7630-6AAF10A6D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80" y="3881889"/>
            <a:ext cx="5315343" cy="274915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nl-NL" sz="900" b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4: Gedeelde en doorleefde visie</a:t>
            </a:r>
          </a:p>
          <a:p>
            <a:pPr>
              <a:lnSpc>
                <a:spcPct val="107000"/>
              </a:lnSpc>
            </a:pPr>
            <a:r>
              <a:rPr lang="nl-NL" sz="9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In hoeverre is de visie doorleefd? </a:t>
            </a:r>
            <a:r>
              <a:rPr lang="nl-NL" sz="9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Bekijk </a:t>
            </a:r>
            <a:r>
              <a:rPr lang="nl-NL" sz="9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</a:t>
            </a:r>
            <a:r>
              <a:rPr lang="nl-NL" sz="90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 </a:t>
            </a:r>
            <a:r>
              <a:rPr lang="nl-NL" sz="900" b="1" u="sng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reflectiekaart 2 </a:t>
            </a:r>
            <a:r>
              <a:rPr lang="nl-NL" sz="900" b="1" u="sng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het belang van een gedeelde doorleefde visie</a:t>
            </a:r>
            <a:r>
              <a:rPr lang="nl-NL" sz="9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nl-NL" sz="9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Wat zijn sterke punten en waar liggen aandachtspunten?</a:t>
            </a:r>
            <a:endParaRPr lang="nl-NL" sz="900" dirty="0">
              <a:solidFill>
                <a:schemeClr val="tx2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D21D820A-72D8-21A0-6009-72CDA7E84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103" y="50540"/>
            <a:ext cx="1590897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930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260</Words>
  <Application>Microsoft Office PowerPoint</Application>
  <PresentationFormat>Breedbeeld</PresentationFormat>
  <Paragraphs>46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Condensed SemiBold</vt:lpstr>
      <vt:lpstr>Presentatie_Smal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1</cp:revision>
  <dcterms:created xsi:type="dcterms:W3CDTF">2025-03-28T07:56:18Z</dcterms:created>
  <dcterms:modified xsi:type="dcterms:W3CDTF">2025-04-04T09:14:03Z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