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7"/>
  </p:notesMasterIdLst>
  <p:sldIdLst>
    <p:sldId id="260" r:id="rId5"/>
    <p:sldId id="262" r:id="rId6"/>
  </p:sldIdLst>
  <p:sldSz cx="12192000" cy="6858000"/>
  <p:notesSz cx="9926638" cy="143557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056"/>
    <a:srgbClr val="E508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47"/>
  </p:normalViewPr>
  <p:slideViewPr>
    <p:cSldViewPr snapToGrid="0" snapToObjects="1" showGuides="1">
      <p:cViewPr varScale="1">
        <p:scale>
          <a:sx n="159" d="100"/>
          <a:sy n="159" d="100"/>
        </p:scale>
        <p:origin x="2562" y="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1CD48079-1701-414D-8CB1-DD5763618B2F}"/>
    <pc:docChg chg="delSld modSld">
      <pc:chgData name="Derby Wanders" userId="af18b0c0-b1f1-41e5-bb80-9bf6fd6c46ec" providerId="ADAL" clId="{1CD48079-1701-414D-8CB1-DD5763618B2F}" dt="2025-05-22T07:58:55.768" v="106" actId="113"/>
      <pc:docMkLst>
        <pc:docMk/>
      </pc:docMkLst>
      <pc:sldChg chg="modSp mod">
        <pc:chgData name="Derby Wanders" userId="af18b0c0-b1f1-41e5-bb80-9bf6fd6c46ec" providerId="ADAL" clId="{1CD48079-1701-414D-8CB1-DD5763618B2F}" dt="2025-05-22T07:57:16.736" v="89" actId="1076"/>
        <pc:sldMkLst>
          <pc:docMk/>
          <pc:sldMk cId="2645664427" sldId="260"/>
        </pc:sldMkLst>
        <pc:spChg chg="mod">
          <ac:chgData name="Derby Wanders" userId="af18b0c0-b1f1-41e5-bb80-9bf6fd6c46ec" providerId="ADAL" clId="{1CD48079-1701-414D-8CB1-DD5763618B2F}" dt="2025-05-20T09:14:46.105" v="75" actId="20577"/>
          <ac:spMkLst>
            <pc:docMk/>
            <pc:sldMk cId="2645664427" sldId="260"/>
            <ac:spMk id="2" creationId="{9D706843-AB5D-319D-E279-DCD17DD838B1}"/>
          </ac:spMkLst>
        </pc:spChg>
        <pc:spChg chg="mod">
          <ac:chgData name="Derby Wanders" userId="af18b0c0-b1f1-41e5-bb80-9bf6fd6c46ec" providerId="ADAL" clId="{1CD48079-1701-414D-8CB1-DD5763618B2F}" dt="2025-05-22T07:57:13.441" v="88" actId="14100"/>
          <ac:spMkLst>
            <pc:docMk/>
            <pc:sldMk cId="2645664427" sldId="260"/>
            <ac:spMk id="4" creationId="{4BFCBDB4-ED71-102D-9167-360194F57AE4}"/>
          </ac:spMkLst>
        </pc:spChg>
        <pc:spChg chg="mod">
          <ac:chgData name="Derby Wanders" userId="af18b0c0-b1f1-41e5-bb80-9bf6fd6c46ec" providerId="ADAL" clId="{1CD48079-1701-414D-8CB1-DD5763618B2F}" dt="2025-05-22T07:57:16.736" v="89" actId="1076"/>
          <ac:spMkLst>
            <pc:docMk/>
            <pc:sldMk cId="2645664427" sldId="260"/>
            <ac:spMk id="13" creationId="{A876ADF3-A697-A3AE-A73B-E8617E83ECB0}"/>
          </ac:spMkLst>
        </pc:spChg>
        <pc:spChg chg="mod">
          <ac:chgData name="Derby Wanders" userId="af18b0c0-b1f1-41e5-bb80-9bf6fd6c46ec" providerId="ADAL" clId="{1CD48079-1701-414D-8CB1-DD5763618B2F}" dt="2025-05-22T07:56:50.383" v="82" actId="20577"/>
          <ac:spMkLst>
            <pc:docMk/>
            <pc:sldMk cId="2645664427" sldId="260"/>
            <ac:spMk id="14" creationId="{7DB40378-7A01-E109-1A0B-909B6E82778D}"/>
          </ac:spMkLst>
        </pc:spChg>
        <pc:spChg chg="mod">
          <ac:chgData name="Derby Wanders" userId="af18b0c0-b1f1-41e5-bb80-9bf6fd6c46ec" providerId="ADAL" clId="{1CD48079-1701-414D-8CB1-DD5763618B2F}" dt="2025-05-22T07:57:02.558" v="86" actId="20577"/>
          <ac:spMkLst>
            <pc:docMk/>
            <pc:sldMk cId="2645664427" sldId="260"/>
            <ac:spMk id="16" creationId="{C927581F-54A4-AE7E-B1D4-9C5EF1F79895}"/>
          </ac:spMkLst>
        </pc:spChg>
      </pc:sldChg>
      <pc:sldChg chg="del">
        <pc:chgData name="Derby Wanders" userId="af18b0c0-b1f1-41e5-bb80-9bf6fd6c46ec" providerId="ADAL" clId="{1CD48079-1701-414D-8CB1-DD5763618B2F}" dt="2025-05-20T09:13:10.751" v="0" actId="2696"/>
        <pc:sldMkLst>
          <pc:docMk/>
          <pc:sldMk cId="890463993" sldId="261"/>
        </pc:sldMkLst>
      </pc:sldChg>
      <pc:sldChg chg="modSp mod">
        <pc:chgData name="Derby Wanders" userId="af18b0c0-b1f1-41e5-bb80-9bf6fd6c46ec" providerId="ADAL" clId="{1CD48079-1701-414D-8CB1-DD5763618B2F}" dt="2025-05-22T07:58:55.768" v="106" actId="113"/>
        <pc:sldMkLst>
          <pc:docMk/>
          <pc:sldMk cId="3865302951" sldId="262"/>
        </pc:sldMkLst>
        <pc:spChg chg="mod">
          <ac:chgData name="Derby Wanders" userId="af18b0c0-b1f1-41e5-bb80-9bf6fd6c46ec" providerId="ADAL" clId="{1CD48079-1701-414D-8CB1-DD5763618B2F}" dt="2025-05-22T07:57:38.501" v="95" actId="20577"/>
          <ac:spMkLst>
            <pc:docMk/>
            <pc:sldMk cId="3865302951" sldId="262"/>
            <ac:spMk id="7" creationId="{0863E137-0CD7-88A9-0DA2-9AABF29C4DE7}"/>
          </ac:spMkLst>
        </pc:spChg>
        <pc:spChg chg="mod">
          <ac:chgData name="Derby Wanders" userId="af18b0c0-b1f1-41e5-bb80-9bf6fd6c46ec" providerId="ADAL" clId="{1CD48079-1701-414D-8CB1-DD5763618B2F}" dt="2025-05-22T07:57:29.574" v="91" actId="20577"/>
          <ac:spMkLst>
            <pc:docMk/>
            <pc:sldMk cId="3865302951" sldId="262"/>
            <ac:spMk id="8" creationId="{ABBAF951-B21D-35DE-DDA8-9998E98BDD2A}"/>
          </ac:spMkLst>
        </pc:spChg>
        <pc:spChg chg="mod">
          <ac:chgData name="Derby Wanders" userId="af18b0c0-b1f1-41e5-bb80-9bf6fd6c46ec" providerId="ADAL" clId="{1CD48079-1701-414D-8CB1-DD5763618B2F}" dt="2025-05-22T07:58:55.768" v="106" actId="113"/>
          <ac:spMkLst>
            <pc:docMk/>
            <pc:sldMk cId="3865302951" sldId="262"/>
            <ac:spMk id="10" creationId="{392D9225-BC4F-CB5F-3B07-3467641DD58D}"/>
          </ac:spMkLst>
        </pc:spChg>
      </pc:sldChg>
      <pc:sldChg chg="del">
        <pc:chgData name="Derby Wanders" userId="af18b0c0-b1f1-41e5-bb80-9bf6fd6c46ec" providerId="ADAL" clId="{1CD48079-1701-414D-8CB1-DD5763618B2F}" dt="2025-05-20T09:13:15.251" v="1" actId="2696"/>
        <pc:sldMkLst>
          <pc:docMk/>
          <pc:sldMk cId="2424213" sldId="263"/>
        </pc:sldMkLst>
      </pc:sldChg>
    </pc:docChg>
  </pc:docChgLst>
  <pc:docChgLst>
    <pc:chgData name="Derby Wanders" userId="af18b0c0-b1f1-41e5-bb80-9bf6fd6c46ec" providerId="ADAL" clId="{32D9EB79-A833-4226-B9E5-9AA379656CCD}"/>
    <pc:docChg chg="undo redo custSel addSld modSld sldOrd modNotesMaster">
      <pc:chgData name="Derby Wanders" userId="af18b0c0-b1f1-41e5-bb80-9bf6fd6c46ec" providerId="ADAL" clId="{32D9EB79-A833-4226-B9E5-9AA379656CCD}" dt="2025-04-07T11:52:59.953" v="574" actId="207"/>
      <pc:docMkLst>
        <pc:docMk/>
      </pc:docMkLst>
      <pc:sldChg chg="addSp delSp modSp mod ord">
        <pc:chgData name="Derby Wanders" userId="af18b0c0-b1f1-41e5-bb80-9bf6fd6c46ec" providerId="ADAL" clId="{32D9EB79-A833-4226-B9E5-9AA379656CCD}" dt="2025-04-07T11:51:32.724" v="561" actId="1076"/>
        <pc:sldMkLst>
          <pc:docMk/>
          <pc:sldMk cId="2645664427" sldId="260"/>
        </pc:sldMkLst>
        <pc:spChg chg="add mod">
          <ac:chgData name="Derby Wanders" userId="af18b0c0-b1f1-41e5-bb80-9bf6fd6c46ec" providerId="ADAL" clId="{32D9EB79-A833-4226-B9E5-9AA379656CCD}" dt="2025-04-07T06:36:16.313" v="116" actId="207"/>
          <ac:spMkLst>
            <pc:docMk/>
            <pc:sldMk cId="2645664427" sldId="260"/>
            <ac:spMk id="2" creationId="{9D706843-AB5D-319D-E279-DCD17DD838B1}"/>
          </ac:spMkLst>
        </pc:spChg>
        <pc:spChg chg="add mod">
          <ac:chgData name="Derby Wanders" userId="af18b0c0-b1f1-41e5-bb80-9bf6fd6c46ec" providerId="ADAL" clId="{32D9EB79-A833-4226-B9E5-9AA379656CCD}" dt="2025-04-07T06:36:38.173" v="119" actId="207"/>
          <ac:spMkLst>
            <pc:docMk/>
            <pc:sldMk cId="2645664427" sldId="260"/>
            <ac:spMk id="3" creationId="{C0170E9A-2CA9-0BF0-0E28-B07F5BFC7DDF}"/>
          </ac:spMkLst>
        </pc:spChg>
        <pc:spChg chg="add mod">
          <ac:chgData name="Derby Wanders" userId="af18b0c0-b1f1-41e5-bb80-9bf6fd6c46ec" providerId="ADAL" clId="{32D9EB79-A833-4226-B9E5-9AA379656CCD}" dt="2025-04-07T06:47:12.107" v="411" actId="14100"/>
          <ac:spMkLst>
            <pc:docMk/>
            <pc:sldMk cId="2645664427" sldId="260"/>
            <ac:spMk id="4" creationId="{4BFCBDB4-ED71-102D-9167-360194F57AE4}"/>
          </ac:spMkLst>
        </pc:spChg>
        <pc:spChg chg="mod">
          <ac:chgData name="Derby Wanders" userId="af18b0c0-b1f1-41e5-bb80-9bf6fd6c46ec" providerId="ADAL" clId="{32D9EB79-A833-4226-B9E5-9AA379656CCD}" dt="2025-04-07T06:26:14.682" v="37" actId="20577"/>
          <ac:spMkLst>
            <pc:docMk/>
            <pc:sldMk cId="2645664427" sldId="260"/>
            <ac:spMk id="5" creationId="{1BA7DD40-1158-3069-AFB4-2D224C0D49DA}"/>
          </ac:spMkLst>
        </pc:spChg>
        <pc:spChg chg="add mod">
          <ac:chgData name="Derby Wanders" userId="af18b0c0-b1f1-41e5-bb80-9bf6fd6c46ec" providerId="ADAL" clId="{32D9EB79-A833-4226-B9E5-9AA379656CCD}" dt="2025-04-07T11:51:06.325" v="560" actId="404"/>
          <ac:spMkLst>
            <pc:docMk/>
            <pc:sldMk cId="2645664427" sldId="260"/>
            <ac:spMk id="13" creationId="{A876ADF3-A697-A3AE-A73B-E8617E83ECB0}"/>
          </ac:spMkLst>
        </pc:spChg>
        <pc:spChg chg="add mod">
          <ac:chgData name="Derby Wanders" userId="af18b0c0-b1f1-41e5-bb80-9bf6fd6c46ec" providerId="ADAL" clId="{32D9EB79-A833-4226-B9E5-9AA379656CCD}" dt="2025-04-07T06:38:46.543" v="167" actId="207"/>
          <ac:spMkLst>
            <pc:docMk/>
            <pc:sldMk cId="2645664427" sldId="260"/>
            <ac:spMk id="14" creationId="{7DB40378-7A01-E109-1A0B-909B6E82778D}"/>
          </ac:spMkLst>
        </pc:spChg>
        <pc:spChg chg="add mod">
          <ac:chgData name="Derby Wanders" userId="af18b0c0-b1f1-41e5-bb80-9bf6fd6c46ec" providerId="ADAL" clId="{32D9EB79-A833-4226-B9E5-9AA379656CCD}" dt="2025-04-07T11:50:53.433" v="557" actId="113"/>
          <ac:spMkLst>
            <pc:docMk/>
            <pc:sldMk cId="2645664427" sldId="260"/>
            <ac:spMk id="16" creationId="{C927581F-54A4-AE7E-B1D4-9C5EF1F79895}"/>
          </ac:spMkLst>
        </pc:spChg>
        <pc:spChg chg="add mod">
          <ac:chgData name="Derby Wanders" userId="af18b0c0-b1f1-41e5-bb80-9bf6fd6c46ec" providerId="ADAL" clId="{32D9EB79-A833-4226-B9E5-9AA379656CCD}" dt="2025-04-07T11:51:32.724" v="561" actId="1076"/>
          <ac:spMkLst>
            <pc:docMk/>
            <pc:sldMk cId="2645664427" sldId="260"/>
            <ac:spMk id="23" creationId="{FC85F9BF-D46A-FD27-677C-621D73CFCDE2}"/>
          </ac:spMkLst>
        </pc:spChg>
      </pc:sldChg>
      <pc:sldChg chg="modSp add mod">
        <pc:chgData name="Derby Wanders" userId="af18b0c0-b1f1-41e5-bb80-9bf6fd6c46ec" providerId="ADAL" clId="{32D9EB79-A833-4226-B9E5-9AA379656CCD}" dt="2025-04-07T11:52:59.953" v="574" actId="207"/>
        <pc:sldMkLst>
          <pc:docMk/>
          <pc:sldMk cId="890463993" sldId="261"/>
        </pc:sldMkLst>
      </pc:sldChg>
      <pc:sldChg chg="addSp delSp modSp add mod">
        <pc:chgData name="Derby Wanders" userId="af18b0c0-b1f1-41e5-bb80-9bf6fd6c46ec" providerId="ADAL" clId="{32D9EB79-A833-4226-B9E5-9AA379656CCD}" dt="2025-04-07T11:50:06.257" v="554" actId="404"/>
        <pc:sldMkLst>
          <pc:docMk/>
          <pc:sldMk cId="3865302951" sldId="262"/>
        </pc:sldMkLst>
        <pc:spChg chg="mod">
          <ac:chgData name="Derby Wanders" userId="af18b0c0-b1f1-41e5-bb80-9bf6fd6c46ec" providerId="ADAL" clId="{32D9EB79-A833-4226-B9E5-9AA379656CCD}" dt="2025-04-07T06:48:54.133" v="478" actId="20577"/>
          <ac:spMkLst>
            <pc:docMk/>
            <pc:sldMk cId="3865302951" sldId="262"/>
            <ac:spMk id="2" creationId="{698D9489-D8B8-A204-2D2E-730F84B0C30C}"/>
          </ac:spMkLst>
        </pc:spChg>
        <pc:spChg chg="add mod">
          <ac:chgData name="Derby Wanders" userId="af18b0c0-b1f1-41e5-bb80-9bf6fd6c46ec" providerId="ADAL" clId="{32D9EB79-A833-4226-B9E5-9AA379656CCD}" dt="2025-04-07T11:49:55.971" v="552" actId="404"/>
          <ac:spMkLst>
            <pc:docMk/>
            <pc:sldMk cId="3865302951" sldId="262"/>
            <ac:spMk id="6" creationId="{EC1CD436-2424-25FF-E1A0-F9D7D75DC1E4}"/>
          </ac:spMkLst>
        </pc:spChg>
        <pc:spChg chg="add mod">
          <ac:chgData name="Derby Wanders" userId="af18b0c0-b1f1-41e5-bb80-9bf6fd6c46ec" providerId="ADAL" clId="{32D9EB79-A833-4226-B9E5-9AA379656CCD}" dt="2025-04-07T11:50:06.257" v="554" actId="404"/>
          <ac:spMkLst>
            <pc:docMk/>
            <pc:sldMk cId="3865302951" sldId="262"/>
            <ac:spMk id="7" creationId="{0863E137-0CD7-88A9-0DA2-9AABF29C4DE7}"/>
          </ac:spMkLst>
        </pc:spChg>
        <pc:spChg chg="add mod">
          <ac:chgData name="Derby Wanders" userId="af18b0c0-b1f1-41e5-bb80-9bf6fd6c46ec" providerId="ADAL" clId="{32D9EB79-A833-4226-B9E5-9AA379656CCD}" dt="2025-04-07T11:49:28.992" v="549" actId="20577"/>
          <ac:spMkLst>
            <pc:docMk/>
            <pc:sldMk cId="3865302951" sldId="262"/>
            <ac:spMk id="8" creationId="{ABBAF951-B21D-35DE-DDA8-9998E98BDD2A}"/>
          </ac:spMkLst>
        </pc:spChg>
        <pc:spChg chg="add mod">
          <ac:chgData name="Derby Wanders" userId="af18b0c0-b1f1-41e5-bb80-9bf6fd6c46ec" providerId="ADAL" clId="{32D9EB79-A833-4226-B9E5-9AA379656CCD}" dt="2025-04-07T11:49:35.898" v="550" actId="1076"/>
          <ac:spMkLst>
            <pc:docMk/>
            <pc:sldMk cId="3865302951" sldId="262"/>
            <ac:spMk id="9" creationId="{90CB1158-9056-BC03-DEA1-EA5D6E23789B}"/>
          </ac:spMkLst>
        </pc:spChg>
        <pc:spChg chg="add mod">
          <ac:chgData name="Derby Wanders" userId="af18b0c0-b1f1-41e5-bb80-9bf6fd6c46ec" providerId="ADAL" clId="{32D9EB79-A833-4226-B9E5-9AA379656CCD}" dt="2025-04-07T11:49:40.533" v="551" actId="1076"/>
          <ac:spMkLst>
            <pc:docMk/>
            <pc:sldMk cId="3865302951" sldId="262"/>
            <ac:spMk id="10" creationId="{392D9225-BC4F-CB5F-3B07-3467641DD58D}"/>
          </ac:spMkLst>
        </pc:spChg>
      </pc:sldChg>
      <pc:sldChg chg="addSp delSp modSp add mod">
        <pc:chgData name="Derby Wanders" userId="af18b0c0-b1f1-41e5-bb80-9bf6fd6c46ec" providerId="ADAL" clId="{32D9EB79-A833-4226-B9E5-9AA379656CCD}" dt="2025-04-07T11:52:26.693" v="572" actId="1076"/>
        <pc:sldMkLst>
          <pc:docMk/>
          <pc:sldMk cId="2424213"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301543" cy="720281"/>
          </a:xfrm>
          <a:prstGeom prst="rect">
            <a:avLst/>
          </a:prstGeom>
        </p:spPr>
        <p:txBody>
          <a:bodyPr vert="horz" lIns="138751" tIns="69376" rIns="138751" bIns="69376" rtlCol="0"/>
          <a:lstStyle>
            <a:lvl1pPr algn="l">
              <a:defRPr sz="18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5622798" y="0"/>
            <a:ext cx="4301543" cy="720281"/>
          </a:xfrm>
          <a:prstGeom prst="rect">
            <a:avLst/>
          </a:prstGeom>
        </p:spPr>
        <p:txBody>
          <a:bodyPr vert="horz" lIns="138751" tIns="69376" rIns="138751" bIns="69376" rtlCol="0"/>
          <a:lstStyle>
            <a:lvl1pPr algn="r">
              <a:defRPr sz="1800">
                <a:latin typeface="Roboto" panose="02000000000000000000" pitchFamily="2" charset="0"/>
              </a:defRPr>
            </a:lvl1pPr>
          </a:lstStyle>
          <a:p>
            <a:fld id="{16261007-D337-4A97-AF82-811F77BE9512}" type="datetimeFigureOut">
              <a:rPr lang="nl-NL" smtClean="0"/>
              <a:pPr/>
              <a:t>22-5-2025</a:t>
            </a:fld>
            <a:endParaRPr lang="nl-NL" dirty="0"/>
          </a:p>
        </p:txBody>
      </p:sp>
      <p:sp>
        <p:nvSpPr>
          <p:cNvPr id="4" name="Tijdelijke aanduiding voor dia-afbeelding 3"/>
          <p:cNvSpPr>
            <a:spLocks noGrp="1" noRot="1" noChangeAspect="1"/>
          </p:cNvSpPr>
          <p:nvPr>
            <p:ph type="sldImg" idx="2"/>
          </p:nvPr>
        </p:nvSpPr>
        <p:spPr>
          <a:xfrm>
            <a:off x="657225" y="1793875"/>
            <a:ext cx="8612188" cy="4845050"/>
          </a:xfrm>
          <a:prstGeom prst="rect">
            <a:avLst/>
          </a:prstGeom>
          <a:noFill/>
          <a:ln w="12700">
            <a:solidFill>
              <a:prstClr val="black"/>
            </a:solidFill>
          </a:ln>
        </p:spPr>
        <p:txBody>
          <a:bodyPr vert="horz" lIns="138751" tIns="69376" rIns="138751" bIns="69376" rtlCol="0" anchor="ctr"/>
          <a:lstStyle/>
          <a:p>
            <a:endParaRPr lang="nl-NL" dirty="0"/>
          </a:p>
        </p:txBody>
      </p:sp>
      <p:sp>
        <p:nvSpPr>
          <p:cNvPr id="5" name="Tijdelijke aanduiding voor notities 4"/>
          <p:cNvSpPr>
            <a:spLocks noGrp="1"/>
          </p:cNvSpPr>
          <p:nvPr>
            <p:ph type="body" sz="quarter" idx="3"/>
          </p:nvPr>
        </p:nvSpPr>
        <p:spPr>
          <a:xfrm>
            <a:off x="992664" y="6908711"/>
            <a:ext cx="7941310" cy="5652582"/>
          </a:xfrm>
          <a:prstGeom prst="rect">
            <a:avLst/>
          </a:prstGeom>
        </p:spPr>
        <p:txBody>
          <a:bodyPr vert="horz" lIns="138751" tIns="69376" rIns="138751" bIns="69376"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13635484"/>
            <a:ext cx="4301543" cy="720280"/>
          </a:xfrm>
          <a:prstGeom prst="rect">
            <a:avLst/>
          </a:prstGeom>
        </p:spPr>
        <p:txBody>
          <a:bodyPr vert="horz" lIns="138751" tIns="69376" rIns="138751" bIns="69376" rtlCol="0" anchor="b"/>
          <a:lstStyle>
            <a:lvl1pPr algn="l">
              <a:defRPr sz="18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5622798" y="13635484"/>
            <a:ext cx="4301543" cy="720280"/>
          </a:xfrm>
          <a:prstGeom prst="rect">
            <a:avLst/>
          </a:prstGeom>
        </p:spPr>
        <p:txBody>
          <a:bodyPr vert="horz" lIns="138751" tIns="69376" rIns="138751" bIns="69376" rtlCol="0" anchor="b"/>
          <a:lstStyle>
            <a:lvl1pPr algn="r">
              <a:defRPr sz="18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3">
            <a:extLst>
              <a:ext uri="{FF2B5EF4-FFF2-40B4-BE49-F238E27FC236}">
                <a16:creationId xmlns:a16="http://schemas.microsoft.com/office/drawing/2014/main" id="{1BA7DD40-1158-3069-AFB4-2D224C0D49DA}"/>
              </a:ext>
            </a:extLst>
          </p:cNvPr>
          <p:cNvSpPr txBox="1">
            <a:spLocks/>
          </p:cNvSpPr>
          <p:nvPr/>
        </p:nvSpPr>
        <p:spPr>
          <a:xfrm>
            <a:off x="753086" y="0"/>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solidFill>
                  <a:schemeClr val="tx2"/>
                </a:solidFill>
                <a:latin typeface="+mj-lt"/>
              </a:rPr>
              <a:t>RIJKE LEEROMGEVING													Werkblad</a:t>
            </a:r>
          </a:p>
        </p:txBody>
      </p:sp>
      <p:sp>
        <p:nvSpPr>
          <p:cNvPr id="2" name="Tekstvak 4">
            <a:extLst>
              <a:ext uri="{FF2B5EF4-FFF2-40B4-BE49-F238E27FC236}">
                <a16:creationId xmlns:a16="http://schemas.microsoft.com/office/drawing/2014/main" id="{9D706843-AB5D-319D-E279-DCD17DD838B1}"/>
              </a:ext>
            </a:extLst>
          </p:cNvPr>
          <p:cNvSpPr txBox="1"/>
          <p:nvPr/>
        </p:nvSpPr>
        <p:spPr>
          <a:xfrm>
            <a:off x="1154917" y="443083"/>
            <a:ext cx="9882166" cy="291761"/>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nl-NL" b="1" dirty="0">
                <a:effectLst/>
                <a:latin typeface="Roboto" panose="02000000000000000000" pitchFamily="2" charset="0"/>
                <a:ea typeface="Roboto" panose="02000000000000000000" pitchFamily="2" charset="0"/>
                <a:cs typeface="Arial" panose="020B0604020202020204" pitchFamily="34" charset="0"/>
              </a:rPr>
              <a:t>-   De rijke leeromgeving: betekenisvolle leeractiviteiten per doelgroep   -</a:t>
            </a:r>
            <a:endParaRPr lang="nl-NL" dirty="0">
              <a:effectLst/>
              <a:latin typeface="Roboto" panose="02000000000000000000" pitchFamily="2" charset="0"/>
              <a:ea typeface="Roboto" panose="02000000000000000000" pitchFamily="2" charset="0"/>
              <a:cs typeface="Arial" panose="020B0604020202020204" pitchFamily="34" charset="0"/>
            </a:endParaRPr>
          </a:p>
        </p:txBody>
      </p:sp>
      <p:sp>
        <p:nvSpPr>
          <p:cNvPr id="3" name="TextBox 8">
            <a:extLst>
              <a:ext uri="{FF2B5EF4-FFF2-40B4-BE49-F238E27FC236}">
                <a16:creationId xmlns:a16="http://schemas.microsoft.com/office/drawing/2014/main" id="{C0170E9A-2CA9-0BF0-0E28-B07F5BFC7DDF}"/>
              </a:ext>
            </a:extLst>
          </p:cNvPr>
          <p:cNvSpPr txBox="1"/>
          <p:nvPr/>
        </p:nvSpPr>
        <p:spPr>
          <a:xfrm>
            <a:off x="753087" y="859962"/>
            <a:ext cx="11088210" cy="1015663"/>
          </a:xfrm>
          <a:prstGeom prst="rect">
            <a:avLst/>
          </a:prstGeom>
          <a:noFill/>
        </p:spPr>
        <p:txBody>
          <a:bodyPr wrap="square">
            <a:spAutoFit/>
          </a:bodyPr>
          <a:lstStyle/>
          <a:p>
            <a:r>
              <a:rPr lang="en-GB" sz="1000" b="1" dirty="0" err="1">
                <a:solidFill>
                  <a:schemeClr val="tx2"/>
                </a:solidFill>
                <a:latin typeface="Roboto" panose="02000000000000000000" pitchFamily="2" charset="0"/>
                <a:ea typeface="Roboto" panose="02000000000000000000" pitchFamily="2" charset="0"/>
              </a:rPr>
              <a:t>Leeruitkomst</a:t>
            </a:r>
            <a:r>
              <a:rPr lang="en-GB" sz="1000" b="1" dirty="0">
                <a:solidFill>
                  <a:schemeClr val="tx2"/>
                </a:solidFill>
                <a:latin typeface="Roboto" panose="02000000000000000000" pitchFamily="2" charset="0"/>
                <a:ea typeface="Roboto" panose="02000000000000000000" pitchFamily="2" charset="0"/>
              </a:rPr>
              <a:t> </a:t>
            </a:r>
            <a:r>
              <a:rPr lang="en-GB" sz="1000" b="1" dirty="0" err="1">
                <a:solidFill>
                  <a:schemeClr val="tx2"/>
                </a:solidFill>
                <a:latin typeface="Roboto" panose="02000000000000000000" pitchFamily="2" charset="0"/>
                <a:ea typeface="Roboto" panose="02000000000000000000" pitchFamily="2" charset="0"/>
              </a:rPr>
              <a:t>eindniveau</a:t>
            </a:r>
            <a:r>
              <a:rPr lang="en-GB" sz="1000" b="1" dirty="0">
                <a:solidFill>
                  <a:schemeClr val="tx2"/>
                </a:solidFill>
                <a:latin typeface="Roboto" panose="02000000000000000000" pitchFamily="2" charset="0"/>
                <a:ea typeface="Roboto" panose="02000000000000000000" pitchFamily="2" charset="0"/>
              </a:rPr>
              <a:t> </a:t>
            </a:r>
            <a:r>
              <a:rPr lang="en-GB" sz="1000" b="1" dirty="0" err="1">
                <a:solidFill>
                  <a:schemeClr val="tx2"/>
                </a:solidFill>
                <a:latin typeface="Roboto" panose="02000000000000000000" pitchFamily="2" charset="0"/>
                <a:ea typeface="Roboto" panose="02000000000000000000" pitchFamily="2" charset="0"/>
              </a:rPr>
              <a:t>wpl</a:t>
            </a:r>
            <a:r>
              <a:rPr lang="en-GB" sz="1000" b="1" dirty="0">
                <a:solidFill>
                  <a:schemeClr val="tx2"/>
                </a:solidFill>
                <a:latin typeface="Roboto" panose="02000000000000000000" pitchFamily="2" charset="0"/>
                <a:ea typeface="Roboto" panose="02000000000000000000" pitchFamily="2" charset="0"/>
              </a:rPr>
              <a:t> 3: </a:t>
            </a:r>
            <a:r>
              <a:rPr lang="en-GB" sz="1000" b="1" dirty="0" err="1">
                <a:solidFill>
                  <a:schemeClr val="tx2"/>
                </a:solidFill>
                <a:latin typeface="Roboto" panose="02000000000000000000" pitchFamily="2" charset="0"/>
                <a:ea typeface="Roboto" panose="02000000000000000000" pitchFamily="2" charset="0"/>
              </a:rPr>
              <a:t>bekwaamheidsgebied</a:t>
            </a:r>
            <a:r>
              <a:rPr lang="en-GB" sz="1000" b="1" dirty="0">
                <a:solidFill>
                  <a:schemeClr val="tx2"/>
                </a:solidFill>
                <a:latin typeface="Roboto" panose="02000000000000000000" pitchFamily="2" charset="0"/>
                <a:ea typeface="Roboto" panose="02000000000000000000" pitchFamily="2" charset="0"/>
              </a:rPr>
              <a:t> </a:t>
            </a:r>
            <a:r>
              <a:rPr lang="en-GB" sz="1000" b="1" dirty="0" err="1">
                <a:solidFill>
                  <a:schemeClr val="tx2"/>
                </a:solidFill>
                <a:latin typeface="Roboto" panose="02000000000000000000" pitchFamily="2" charset="0"/>
                <a:ea typeface="Roboto" panose="02000000000000000000" pitchFamily="2" charset="0"/>
              </a:rPr>
              <a:t>Pedagogisch</a:t>
            </a:r>
            <a:r>
              <a:rPr lang="en-GB" sz="1000" b="1" dirty="0">
                <a:solidFill>
                  <a:schemeClr val="tx2"/>
                </a:solidFill>
                <a:latin typeface="Roboto" panose="02000000000000000000" pitchFamily="2" charset="0"/>
                <a:ea typeface="Roboto" panose="02000000000000000000" pitchFamily="2" charset="0"/>
              </a:rPr>
              <a:t> </a:t>
            </a:r>
            <a:r>
              <a:rPr lang="en-GB" sz="1000" b="1" dirty="0" err="1">
                <a:solidFill>
                  <a:schemeClr val="tx2"/>
                </a:solidFill>
                <a:latin typeface="Roboto" panose="02000000000000000000" pitchFamily="2" charset="0"/>
                <a:ea typeface="Roboto" panose="02000000000000000000" pitchFamily="2" charset="0"/>
              </a:rPr>
              <a:t>bekwaam</a:t>
            </a:r>
            <a:r>
              <a:rPr lang="en-GB" sz="1000" b="1" dirty="0">
                <a:solidFill>
                  <a:schemeClr val="tx2"/>
                </a:solidFill>
                <a:latin typeface="Roboto" panose="02000000000000000000" pitchFamily="2" charset="0"/>
                <a:ea typeface="Roboto" panose="02000000000000000000" pitchFamily="2" charset="0"/>
              </a:rPr>
              <a:t> -</a:t>
            </a:r>
          </a:p>
          <a:p>
            <a:r>
              <a:rPr lang="nl-NL" sz="1000" dirty="0">
                <a:solidFill>
                  <a:srgbClr val="000000"/>
                </a:solidFill>
                <a:effectLst/>
                <a:latin typeface="Roboto" panose="02000000000000000000" pitchFamily="2" charset="0"/>
                <a:ea typeface="Roboto" panose="02000000000000000000" pitchFamily="2" charset="0"/>
                <a:cs typeface="Arial" panose="020B0604020202020204" pitchFamily="34" charset="0"/>
              </a:rPr>
              <a:t>De student laat tijdens het handelen in de beroepspraktijk het volgende zien:</a:t>
            </a:r>
          </a:p>
          <a:p>
            <a:r>
              <a:rPr lang="nl-NL" sz="1000" dirty="0">
                <a:solidFill>
                  <a:srgbClr val="000000"/>
                </a:solidFill>
                <a:effectLst/>
                <a:latin typeface="Roboto" panose="02000000000000000000" pitchFamily="2" charset="0"/>
                <a:ea typeface="Roboto" panose="02000000000000000000" pitchFamily="2" charset="0"/>
                <a:cs typeface="Arial" panose="020B0604020202020204" pitchFamily="34" charset="0"/>
              </a:rPr>
              <a:t>Je creëert een veilig, ondersteunend en stimulerend leer- en leefklimaat voor je leerlingen/studenten, waarin je verwachtingen duidelijk maakt en het zelfvertrouwen van leerlingen stimuleert.</a:t>
            </a:r>
            <a:endParaRPr lang="nl-NL" sz="1000" dirty="0">
              <a:solidFill>
                <a:srgbClr val="000000"/>
              </a:solidFill>
              <a:effectLst/>
              <a:latin typeface="Roboto" panose="02000000000000000000" pitchFamily="2" charset="0"/>
              <a:ea typeface="Roboto" panose="02000000000000000000" pitchFamily="2" charset="0"/>
            </a:endParaRPr>
          </a:p>
          <a:p>
            <a:r>
              <a:rPr lang="nl-NL" sz="1000" dirty="0">
                <a:solidFill>
                  <a:srgbClr val="000000"/>
                </a:solidFill>
                <a:effectLst/>
                <a:latin typeface="Roboto" panose="02000000000000000000" pitchFamily="2" charset="0"/>
                <a:ea typeface="Roboto" panose="02000000000000000000" pitchFamily="2" charset="0"/>
              </a:rPr>
              <a:t>Je volgt de ontwikkeling van je leerlingen/studenten in hun leren en gedrag en stemt je handelen daarop af, passend bij het onderwijsconcept waarin gewerkt wordt. Je stuurt en begeleidt de groepsprocessen in je groep. Je doet recht aan de sociaal-emotionele ontwikkeling en basisbehoeften van je leerlingen en signaleert ontwikkelings-, gedragsproblemen en –stoornissen tijdig. Je stemt je pedagogisch handelen af met anderen en schakelt hulp in om tot een pedagogische aanpak te komen. Je hebt hierbij zicht op de zorgstructuur en kennis van bijv. de meldplicht.</a:t>
            </a:r>
            <a:endParaRPr lang="nl-NL" sz="1000" i="1" dirty="0">
              <a:solidFill>
                <a:srgbClr val="B82D1F"/>
              </a:solidFill>
              <a:latin typeface="Roboto" panose="02000000000000000000" pitchFamily="2" charset="0"/>
              <a:ea typeface="Roboto" panose="02000000000000000000" pitchFamily="2" charset="0"/>
              <a:cs typeface="Arial" panose="020B0604020202020204" pitchFamily="34" charset="0"/>
            </a:endParaRPr>
          </a:p>
        </p:txBody>
      </p:sp>
      <p:sp>
        <p:nvSpPr>
          <p:cNvPr id="4" name="Tekstvak 1">
            <a:extLst>
              <a:ext uri="{FF2B5EF4-FFF2-40B4-BE49-F238E27FC236}">
                <a16:creationId xmlns:a16="http://schemas.microsoft.com/office/drawing/2014/main" id="{4BFCBDB4-ED71-102D-9167-360194F57AE4}"/>
              </a:ext>
            </a:extLst>
          </p:cNvPr>
          <p:cNvSpPr txBox="1"/>
          <p:nvPr/>
        </p:nvSpPr>
        <p:spPr>
          <a:xfrm>
            <a:off x="753087" y="2032213"/>
            <a:ext cx="10891603" cy="1709751"/>
          </a:xfrm>
          <a:prstGeom prst="rect">
            <a:avLst/>
          </a:prstGeom>
          <a:solidFill>
            <a:schemeClr val="lt1"/>
          </a:solidFill>
          <a:ln w="6350">
            <a:solidFill>
              <a:schemeClr val="tx2"/>
            </a:solidFill>
            <a:prstDash val="dashDot"/>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nl-NL" sz="1050" b="1" dirty="0">
                <a:solidFill>
                  <a:schemeClr val="tx2"/>
                </a:solidFill>
                <a:effectLst/>
                <a:latin typeface="Roboto" panose="02000000000000000000" pitchFamily="2" charset="0"/>
                <a:ea typeface="Roboto" panose="02000000000000000000" pitchFamily="2" charset="0"/>
                <a:cs typeface="Arial" panose="020B0604020202020204" pitchFamily="34" charset="0"/>
              </a:rPr>
              <a:t>Wat zijn de leermogelijkheden?</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000" b="1" dirty="0">
                <a:solidFill>
                  <a:schemeClr val="tx2"/>
                </a:solidFill>
                <a:effectLst/>
                <a:latin typeface="Roboto" panose="02000000000000000000" pitchFamily="2" charset="0"/>
                <a:ea typeface="Roboto" panose="02000000000000000000" pitchFamily="2" charset="0"/>
                <a:cs typeface="Arial" panose="020B0604020202020204" pitchFamily="34" charset="0"/>
              </a:rPr>
              <a:t>In onze school</a:t>
            </a:r>
            <a:r>
              <a:rPr lang="nl-NL" sz="800" b="1" dirty="0">
                <a:solidFill>
                  <a:srgbClr val="B82D1F"/>
                </a:solidFill>
                <a:effectLst/>
                <a:latin typeface="Roboto" panose="02000000000000000000" pitchFamily="2" charset="0"/>
                <a:ea typeface="Roboto" panose="02000000000000000000" pitchFamily="2" charset="0"/>
                <a:cs typeface="Arial" panose="020B0604020202020204" pitchFamily="34" charset="0"/>
              </a:rPr>
              <a:t>				                          </a:t>
            </a:r>
            <a:r>
              <a:rPr lang="nl-NL" sz="1000" b="1" dirty="0">
                <a:solidFill>
                  <a:schemeClr val="tx2"/>
                </a:solidFill>
                <a:effectLst/>
                <a:latin typeface="Roboto" panose="02000000000000000000" pitchFamily="2" charset="0"/>
                <a:ea typeface="Roboto" panose="02000000000000000000" pitchFamily="2" charset="0"/>
                <a:cs typeface="Calibri" panose="020F0502020204030204" pitchFamily="34" charset="0"/>
              </a:rPr>
              <a:t>←</a:t>
            </a:r>
            <a:r>
              <a:rPr lang="nl-NL" sz="1000" b="1" dirty="0">
                <a:solidFill>
                  <a:schemeClr val="tx2"/>
                </a:solidFill>
                <a:effectLst/>
                <a:latin typeface="Roboto" panose="02000000000000000000" pitchFamily="2" charset="0"/>
                <a:ea typeface="Roboto" panose="02000000000000000000" pitchFamily="2" charset="0"/>
                <a:cs typeface="Arial" panose="020B0604020202020204" pitchFamily="34" charset="0"/>
              </a:rPr>
              <a:t> (wie, wat waar</a:t>
            </a:r>
            <a:r>
              <a:rPr lang="nl-NL" sz="1000" b="1">
                <a:solidFill>
                  <a:schemeClr val="tx2"/>
                </a:solidFill>
                <a:effectLst/>
                <a:latin typeface="Roboto" panose="02000000000000000000" pitchFamily="2" charset="0"/>
                <a:ea typeface="Roboto" panose="02000000000000000000" pitchFamily="2" charset="0"/>
                <a:cs typeface="Arial" panose="020B0604020202020204" pitchFamily="34" charset="0"/>
              </a:rPr>
              <a:t>, waarvan…) </a:t>
            </a:r>
            <a:r>
              <a:rPr lang="nl-NL" sz="1000" b="1" dirty="0">
                <a:solidFill>
                  <a:schemeClr val="tx2"/>
                </a:solidFill>
                <a:effectLst/>
                <a:latin typeface="Roboto" panose="02000000000000000000" pitchFamily="2" charset="0"/>
                <a:ea typeface="Roboto" panose="02000000000000000000" pitchFamily="2" charset="0"/>
                <a:cs typeface="Calibri" panose="020F0502020204030204" pitchFamily="34" charset="0"/>
              </a:rPr>
              <a:t>→</a:t>
            </a:r>
            <a:r>
              <a:rPr lang="nl-NL" sz="1000" b="1" dirty="0">
                <a:solidFill>
                  <a:srgbClr val="B82D1F"/>
                </a:solidFill>
                <a:effectLst/>
                <a:latin typeface="Roboto" panose="02000000000000000000" pitchFamily="2" charset="0"/>
                <a:ea typeface="Roboto" panose="02000000000000000000" pitchFamily="2" charset="0"/>
                <a:cs typeface="Arial" panose="020B0604020202020204" pitchFamily="34" charset="0"/>
              </a:rPr>
              <a:t>	</a:t>
            </a:r>
            <a:r>
              <a:rPr lang="nl-NL" sz="800" b="1" dirty="0">
                <a:solidFill>
                  <a:srgbClr val="B82D1F"/>
                </a:solidFill>
                <a:effectLst/>
                <a:latin typeface="Roboto" panose="02000000000000000000" pitchFamily="2" charset="0"/>
                <a:ea typeface="Roboto" panose="02000000000000000000" pitchFamily="2" charset="0"/>
                <a:cs typeface="Arial" panose="020B0604020202020204" pitchFamily="34" charset="0"/>
              </a:rPr>
              <a:t>	</a:t>
            </a:r>
            <a:r>
              <a:rPr lang="nl-NL" sz="1000" b="1" dirty="0">
                <a:solidFill>
                  <a:schemeClr val="tx2"/>
                </a:solidFill>
                <a:effectLst/>
                <a:latin typeface="Roboto" panose="02000000000000000000" pitchFamily="2" charset="0"/>
                <a:ea typeface="Roboto" panose="02000000000000000000" pitchFamily="2" charset="0"/>
                <a:cs typeface="Arial" panose="020B0604020202020204" pitchFamily="34" charset="0"/>
              </a:rPr>
              <a:t>In de opleiding</a:t>
            </a:r>
            <a:endParaRPr lang="nl-NL" sz="7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13" name="TextBox 14">
            <a:extLst>
              <a:ext uri="{FF2B5EF4-FFF2-40B4-BE49-F238E27FC236}">
                <a16:creationId xmlns:a16="http://schemas.microsoft.com/office/drawing/2014/main" id="{A876ADF3-A697-A3AE-A73B-E8617E83ECB0}"/>
              </a:ext>
            </a:extLst>
          </p:cNvPr>
          <p:cNvSpPr txBox="1"/>
          <p:nvPr/>
        </p:nvSpPr>
        <p:spPr>
          <a:xfrm>
            <a:off x="753086" y="3353360"/>
            <a:ext cx="9624910" cy="261610"/>
          </a:xfrm>
          <a:prstGeom prst="rect">
            <a:avLst/>
          </a:prstGeom>
          <a:noFill/>
        </p:spPr>
        <p:txBody>
          <a:bodyPr wrap="square" lIns="91440" tIns="45720" rIns="91440" bIns="45720" anchor="t">
            <a:spAutoFit/>
          </a:bodyPr>
          <a:lstStyle/>
          <a:p>
            <a:r>
              <a:rPr lang="nl-NL" sz="1100" b="1" dirty="0">
                <a:effectLst/>
                <a:latin typeface="Roboto"/>
                <a:ea typeface="Roboto"/>
                <a:cs typeface="Arial"/>
              </a:rPr>
              <a:t>Stap 4</a:t>
            </a:r>
            <a:r>
              <a:rPr lang="nl-NL" sz="1100" b="1" dirty="0">
                <a:solidFill>
                  <a:schemeClr val="tx2"/>
                </a:solidFill>
                <a:latin typeface="Roboto"/>
                <a:ea typeface="Roboto"/>
                <a:cs typeface="Arial"/>
              </a:rPr>
              <a:t> </a:t>
            </a:r>
            <a:r>
              <a:rPr lang="nl-NL" sz="1100" b="1" dirty="0">
                <a:solidFill>
                  <a:schemeClr val="tx2"/>
                </a:solidFill>
                <a:effectLst/>
                <a:latin typeface="Roboto"/>
                <a:ea typeface="Roboto"/>
                <a:cs typeface="Arial"/>
              </a:rPr>
              <a:t> </a:t>
            </a:r>
            <a:r>
              <a:rPr lang="nl-NL" sz="1000" dirty="0">
                <a:solidFill>
                  <a:schemeClr val="tx2"/>
                </a:solidFill>
                <a:effectLst/>
                <a:latin typeface="Roboto"/>
                <a:ea typeface="Roboto"/>
                <a:cs typeface="Arial"/>
              </a:rPr>
              <a:t>Wat levert de collectieve bespreking op? Vul bovenstaande eventueel aan.</a:t>
            </a:r>
            <a:endParaRPr lang="nl-NL" sz="1100" dirty="0">
              <a:solidFill>
                <a:schemeClr val="tx2"/>
              </a:solidFill>
            </a:endParaRPr>
          </a:p>
        </p:txBody>
      </p:sp>
      <p:sp>
        <p:nvSpPr>
          <p:cNvPr id="14" name="TextBox 15">
            <a:extLst>
              <a:ext uri="{FF2B5EF4-FFF2-40B4-BE49-F238E27FC236}">
                <a16:creationId xmlns:a16="http://schemas.microsoft.com/office/drawing/2014/main" id="{7DB40378-7A01-E109-1A0B-909B6E82778D}"/>
              </a:ext>
            </a:extLst>
          </p:cNvPr>
          <p:cNvSpPr txBox="1"/>
          <p:nvPr/>
        </p:nvSpPr>
        <p:spPr>
          <a:xfrm>
            <a:off x="753086" y="2083173"/>
            <a:ext cx="1040841" cy="261610"/>
          </a:xfrm>
          <a:prstGeom prst="rect">
            <a:avLst/>
          </a:prstGeom>
          <a:noFill/>
        </p:spPr>
        <p:txBody>
          <a:bodyPr wrap="square">
            <a:spAutoFit/>
          </a:bodyPr>
          <a:lstStyle/>
          <a:p>
            <a:r>
              <a:rPr lang="nl-NL" sz="1100" b="1" dirty="0">
                <a:effectLst/>
                <a:latin typeface="Roboto" panose="02000000000000000000" pitchFamily="2" charset="0"/>
                <a:ea typeface="Roboto" panose="02000000000000000000" pitchFamily="2" charset="0"/>
                <a:cs typeface="Arial" panose="020B0604020202020204" pitchFamily="34" charset="0"/>
              </a:rPr>
              <a:t>Stap 2</a:t>
            </a:r>
            <a:endParaRPr lang="nl-NL" sz="1100" dirty="0"/>
          </a:p>
        </p:txBody>
      </p:sp>
      <p:sp>
        <p:nvSpPr>
          <p:cNvPr id="16" name="TextBox 14">
            <a:extLst>
              <a:ext uri="{FF2B5EF4-FFF2-40B4-BE49-F238E27FC236}">
                <a16:creationId xmlns:a16="http://schemas.microsoft.com/office/drawing/2014/main" id="{C927581F-54A4-AE7E-B1D4-9C5EF1F79895}"/>
              </a:ext>
            </a:extLst>
          </p:cNvPr>
          <p:cNvSpPr txBox="1"/>
          <p:nvPr/>
        </p:nvSpPr>
        <p:spPr>
          <a:xfrm>
            <a:off x="753087" y="3749586"/>
            <a:ext cx="10891603" cy="584775"/>
          </a:xfrm>
          <a:prstGeom prst="rect">
            <a:avLst/>
          </a:prstGeom>
          <a:noFill/>
        </p:spPr>
        <p:txBody>
          <a:bodyPr wrap="square">
            <a:spAutoFit/>
          </a:bodyPr>
          <a:lstStyle/>
          <a:p>
            <a:r>
              <a:rPr lang="nl-NL" sz="1100" b="1" dirty="0">
                <a:effectLst/>
                <a:latin typeface="Roboto" panose="02000000000000000000" pitchFamily="2" charset="0"/>
                <a:ea typeface="Roboto" panose="02000000000000000000" pitchFamily="2" charset="0"/>
                <a:cs typeface="Arial" panose="020B0604020202020204" pitchFamily="34" charset="0"/>
              </a:rPr>
              <a:t>Stap 5 </a:t>
            </a:r>
            <a:r>
              <a:rPr lang="nl-NL" sz="1000" dirty="0">
                <a:solidFill>
                  <a:schemeClr val="tx2"/>
                </a:solidFill>
                <a:latin typeface="Roboto"/>
                <a:ea typeface="Roboto"/>
                <a:cs typeface="Arial"/>
              </a:rPr>
              <a:t>Opdracht: kies</a:t>
            </a:r>
            <a:r>
              <a:rPr lang="nl-NL" sz="1000" dirty="0">
                <a:solidFill>
                  <a:schemeClr val="tx2"/>
                </a:solidFill>
                <a:effectLst/>
                <a:latin typeface="Roboto"/>
                <a:ea typeface="Roboto"/>
                <a:cs typeface="Arial"/>
              </a:rPr>
              <a:t> </a:t>
            </a:r>
            <a:r>
              <a:rPr lang="nl-NL" sz="1000" dirty="0">
                <a:solidFill>
                  <a:schemeClr val="tx2"/>
                </a:solidFill>
                <a:latin typeface="Roboto"/>
                <a:ea typeface="Roboto"/>
                <a:cs typeface="Arial"/>
              </a:rPr>
              <a:t>nu gezamenlijk, los van bovenstaande luk, </a:t>
            </a:r>
            <a:r>
              <a:rPr lang="nl-NL" sz="1000" dirty="0">
                <a:solidFill>
                  <a:schemeClr val="tx2"/>
                </a:solidFill>
                <a:effectLst/>
                <a:latin typeface="Roboto"/>
                <a:ea typeface="Roboto"/>
                <a:cs typeface="Arial"/>
              </a:rPr>
              <a:t>een doelgroep</a:t>
            </a:r>
            <a:r>
              <a:rPr lang="nl-NL" sz="1000" dirty="0">
                <a:solidFill>
                  <a:schemeClr val="tx2"/>
                </a:solidFill>
                <a:latin typeface="Roboto"/>
                <a:ea typeface="Roboto"/>
                <a:cs typeface="Arial"/>
              </a:rPr>
              <a:t>: bijv. De begeleide stage in de hoofdfase bachelor of de zelfstandige stage in de master. Zoom nader in op de specifieke schoolcontext: welke</a:t>
            </a:r>
            <a:r>
              <a:rPr lang="nl-NL" sz="1000" dirty="0">
                <a:solidFill>
                  <a:schemeClr val="tx2"/>
                </a:solidFill>
                <a:effectLst/>
                <a:latin typeface="Roboto"/>
                <a:ea typeface="Roboto"/>
                <a:cs typeface="Arial"/>
              </a:rPr>
              <a:t> </a:t>
            </a:r>
            <a:r>
              <a:rPr lang="nl-NL" sz="1000" dirty="0">
                <a:solidFill>
                  <a:schemeClr val="tx2"/>
                </a:solidFill>
                <a:latin typeface="Roboto"/>
                <a:ea typeface="Roboto"/>
                <a:cs typeface="Arial"/>
              </a:rPr>
              <a:t>leermogelijkheden</a:t>
            </a:r>
            <a:r>
              <a:rPr lang="nl-NL" sz="1000" dirty="0">
                <a:solidFill>
                  <a:schemeClr val="tx2"/>
                </a:solidFill>
                <a:effectLst/>
                <a:latin typeface="Roboto"/>
                <a:ea typeface="Roboto"/>
                <a:cs typeface="Arial"/>
              </a:rPr>
              <a:t> </a:t>
            </a:r>
            <a:r>
              <a:rPr lang="nl-NL" sz="1000" dirty="0">
                <a:solidFill>
                  <a:schemeClr val="tx2"/>
                </a:solidFill>
                <a:latin typeface="Roboto"/>
                <a:ea typeface="Roboto"/>
                <a:cs typeface="Arial"/>
              </a:rPr>
              <a:t>zijn er </a:t>
            </a:r>
            <a:r>
              <a:rPr lang="nl-NL" sz="1000" dirty="0">
                <a:solidFill>
                  <a:schemeClr val="tx2"/>
                </a:solidFill>
                <a:effectLst/>
                <a:latin typeface="Roboto"/>
                <a:ea typeface="Roboto"/>
                <a:cs typeface="Arial"/>
              </a:rPr>
              <a:t>binnen </a:t>
            </a:r>
            <a:r>
              <a:rPr lang="nl-NL" sz="1000" dirty="0">
                <a:solidFill>
                  <a:schemeClr val="tx2"/>
                </a:solidFill>
                <a:latin typeface="Roboto"/>
                <a:ea typeface="Roboto"/>
                <a:cs typeface="Arial"/>
              </a:rPr>
              <a:t>deze unieke schoolcontext en waar moet de student volgens jullie zeker ervaring mee opdoen (zgn. sleutelervaringen)?</a:t>
            </a:r>
          </a:p>
          <a:p>
            <a:endParaRPr lang="nl-NL" sz="1100" dirty="0"/>
          </a:p>
        </p:txBody>
      </p:sp>
      <p:sp>
        <p:nvSpPr>
          <p:cNvPr id="23" name="Rectangle 12">
            <a:extLst>
              <a:ext uri="{FF2B5EF4-FFF2-40B4-BE49-F238E27FC236}">
                <a16:creationId xmlns:a16="http://schemas.microsoft.com/office/drawing/2014/main" id="{FC85F9BF-D46A-FD27-677C-621D73CFCDE2}"/>
              </a:ext>
            </a:extLst>
          </p:cNvPr>
          <p:cNvSpPr>
            <a:spLocks noChangeArrowheads="1"/>
          </p:cNvSpPr>
          <p:nvPr/>
        </p:nvSpPr>
        <p:spPr bwMode="auto">
          <a:xfrm>
            <a:off x="753086" y="4211122"/>
            <a:ext cx="4058210" cy="264687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nl-NL" altLang="nl-NL" sz="800" b="1" dirty="0">
                <a:latin typeface="Roboto"/>
                <a:ea typeface="Roboto"/>
                <a:cs typeface="Arial"/>
              </a:rPr>
              <a:t>Helpende vragen:</a:t>
            </a:r>
          </a:p>
          <a:p>
            <a:pPr defTabSz="914400">
              <a:spcBef>
                <a:spcPct val="0"/>
              </a:spcBef>
              <a:spcAft>
                <a:spcPct val="0"/>
              </a:spcAft>
            </a:pPr>
            <a:endParaRPr lang="nl-NL" altLang="nl-NL" sz="800" dirty="0">
              <a:latin typeface="Roboto"/>
              <a:ea typeface="Roboto"/>
              <a:cs typeface="Arial"/>
            </a:endParaRPr>
          </a:p>
          <a:p>
            <a:pPr lvl="0" defTabSz="914400">
              <a:spcBef>
                <a:spcPct val="0"/>
              </a:spcBef>
              <a:spcAft>
                <a:spcPct val="0"/>
              </a:spcAft>
            </a:pPr>
            <a:r>
              <a:rPr lang="nl-NL" altLang="nl-NL" sz="800" dirty="0">
                <a:latin typeface="Roboto"/>
                <a:ea typeface="Roboto"/>
                <a:cs typeface="Arial"/>
              </a:rPr>
              <a:t>Welke mogelijkheden heeft een (aanstaande) leraar om in de school een bepaalde bekwaamheid te ontwikkelen?</a:t>
            </a:r>
          </a:p>
          <a:p>
            <a:pPr lvl="0" defTabSz="914400" eaLnBrk="0" fontAlgn="base" hangingPunct="0">
              <a:spcBef>
                <a:spcPct val="0"/>
              </a:spcBef>
              <a:spcAft>
                <a:spcPct val="0"/>
              </a:spcAft>
            </a:pPr>
            <a:endParaRPr lang="nl-NL" altLang="nl-NL" sz="800" dirty="0">
              <a:latin typeface="Roboto" panose="02000000000000000000" pitchFamily="2" charset="0"/>
              <a:ea typeface="Roboto" panose="02000000000000000000" pitchFamily="2" charset="0"/>
              <a:cs typeface="Arial" panose="020B0604020202020204" pitchFamily="34" charset="0"/>
            </a:endParaRPr>
          </a:p>
          <a:p>
            <a:pPr lvl="0" defTabSz="914400" eaLnBrk="0" fontAlgn="base" hangingPunct="0">
              <a:spcBef>
                <a:spcPct val="0"/>
              </a:spcBef>
              <a:spcAft>
                <a:spcPct val="0"/>
              </a:spcAft>
            </a:pPr>
            <a:r>
              <a:rPr lang="nl-NL" altLang="nl-NL" sz="800" dirty="0">
                <a:latin typeface="Roboto"/>
                <a:ea typeface="Roboto"/>
                <a:cs typeface="Arial"/>
              </a:rPr>
              <a:t>Wat zijn voor welke bekwaamheid de essentiële </a:t>
            </a:r>
          </a:p>
          <a:p>
            <a:pPr lvl="0" defTabSz="914400" eaLnBrk="0" fontAlgn="base" hangingPunct="0">
              <a:spcBef>
                <a:spcPct val="0"/>
              </a:spcBef>
              <a:spcAft>
                <a:spcPct val="0"/>
              </a:spcAft>
            </a:pPr>
            <a:r>
              <a:rPr lang="nl-NL" altLang="nl-NL" sz="800" dirty="0">
                <a:latin typeface="Roboto" panose="02000000000000000000" pitchFamily="2" charset="0"/>
                <a:ea typeface="Roboto" panose="02000000000000000000" pitchFamily="2" charset="0"/>
                <a:cs typeface="Arial" panose="020B0604020202020204" pitchFamily="34" charset="0"/>
              </a:rPr>
              <a:t>Sleutelervaringen, waarvan leer je bij uitstek om…?</a:t>
            </a:r>
            <a:endParaRPr lang="nl-NL" altLang="nl-NL" sz="800" dirty="0">
              <a:latin typeface="Roboto" panose="02000000000000000000" pitchFamily="2" charset="0"/>
              <a:ea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800" b="0" i="0" u="none" strike="noStrike" cap="none" normalizeH="0" baseline="0" dirty="0">
              <a:ln>
                <a:noFill/>
              </a:ln>
              <a:effectLst/>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800" dirty="0">
                <a:latin typeface="Roboto" panose="02000000000000000000" pitchFamily="2" charset="0"/>
                <a:ea typeface="Roboto" panose="02000000000000000000" pitchFamily="2" charset="0"/>
                <a:cs typeface="Arial" panose="020B0604020202020204" pitchFamily="34" charset="0"/>
              </a:rPr>
              <a:t>Hoe sluiten mogelijkheden aan op de leerdoelen van studenten? Hoe worden ze passend beschikbaar gemaakt?</a:t>
            </a:r>
          </a:p>
          <a:p>
            <a:pPr lvl="0" defTabSz="914400" eaLnBrk="0" fontAlgn="base" hangingPunct="0">
              <a:spcBef>
                <a:spcPct val="0"/>
              </a:spcBef>
              <a:spcAft>
                <a:spcPct val="0"/>
              </a:spcAft>
            </a:pPr>
            <a:endParaRPr lang="nl-NL" altLang="nl-NL" sz="800" dirty="0">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800" dirty="0">
                <a:latin typeface="Roboto" panose="02000000000000000000" pitchFamily="2" charset="0"/>
                <a:ea typeface="Roboto" panose="02000000000000000000" pitchFamily="2" charset="0"/>
                <a:cs typeface="Arial" panose="020B0604020202020204" pitchFamily="34" charset="0"/>
              </a:rPr>
              <a:t>Hoe divers is het huidige aanbod van mogelijkheden?</a:t>
            </a:r>
          </a:p>
          <a:p>
            <a:pPr lvl="0" defTabSz="914400" eaLnBrk="0" fontAlgn="base" hangingPunct="0">
              <a:spcBef>
                <a:spcPct val="0"/>
              </a:spcBef>
              <a:spcAft>
                <a:spcPct val="0"/>
              </a:spcAft>
            </a:pPr>
            <a:endParaRPr lang="nl-NL" altLang="nl-NL" sz="800" dirty="0">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800" dirty="0">
                <a:latin typeface="Roboto" panose="02000000000000000000" pitchFamily="2" charset="0"/>
                <a:ea typeface="Roboto" panose="02000000000000000000" pitchFamily="2" charset="0"/>
                <a:cs typeface="Arial" panose="020B0604020202020204" pitchFamily="34" charset="0"/>
              </a:rPr>
              <a:t>Worden mogelijkheden nu gericht ingezet om bepaalde bekwaamheden te verwerven?</a:t>
            </a:r>
            <a:endParaRPr lang="nl-NL" altLang="nl-NL" sz="800" dirty="0">
              <a:latin typeface="Roboto" panose="02000000000000000000" pitchFamily="2" charset="0"/>
              <a:ea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800" b="0" i="0" u="none" strike="noStrike" cap="none" normalizeH="0" baseline="0" dirty="0">
              <a:ln>
                <a:noFill/>
              </a:ln>
              <a:effectLst/>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800" dirty="0">
                <a:latin typeface="Roboto" panose="02000000000000000000" pitchFamily="2" charset="0"/>
                <a:ea typeface="Roboto" panose="02000000000000000000" pitchFamily="2" charset="0"/>
                <a:cs typeface="Arial" panose="020B0604020202020204" pitchFamily="34" charset="0"/>
              </a:rPr>
              <a:t>Hoe worden nieuwe ontwikkelingen in de school beschikbaar gemaakt als leermogelijkheid voor leraren (in opleiding)?</a:t>
            </a:r>
          </a:p>
          <a:p>
            <a:pPr lvl="0" defTabSz="914400" eaLnBrk="0" fontAlgn="base" hangingPunct="0">
              <a:spcBef>
                <a:spcPct val="0"/>
              </a:spcBef>
              <a:spcAft>
                <a:spcPct val="0"/>
              </a:spcAft>
            </a:pPr>
            <a:r>
              <a:rPr lang="nl-NL" altLang="nl-NL" sz="800" dirty="0">
                <a:latin typeface="Roboto" panose="02000000000000000000" pitchFamily="2" charset="0"/>
                <a:ea typeface="Roboto" panose="02000000000000000000" pitchFamily="2" charset="0"/>
                <a:cs typeface="Arial" panose="020B0604020202020204" pitchFamily="34" charset="0"/>
              </a:rPr>
              <a:t> </a:t>
            </a:r>
            <a:endParaRPr lang="nl-NL" altLang="nl-NL" sz="800" dirty="0">
              <a:latin typeface="Roboto" panose="02000000000000000000" pitchFamily="2" charset="0"/>
              <a:ea typeface="Roboto" panose="02000000000000000000" pitchFamily="2" charset="0"/>
            </a:endParaRPr>
          </a:p>
          <a:p>
            <a:pPr lvl="0" defTabSz="914400" eaLnBrk="0" fontAlgn="base" hangingPunct="0">
              <a:spcBef>
                <a:spcPct val="0"/>
              </a:spcBef>
              <a:spcAft>
                <a:spcPct val="0"/>
              </a:spcAft>
            </a:pPr>
            <a:r>
              <a:rPr lang="nl-NL" altLang="nl-NL" sz="800" dirty="0">
                <a:latin typeface="Roboto" panose="02000000000000000000" pitchFamily="2" charset="0"/>
                <a:ea typeface="Roboto" panose="02000000000000000000" pitchFamily="2" charset="0"/>
                <a:cs typeface="Arial" panose="020B0604020202020204" pitchFamily="34" charset="0"/>
              </a:rPr>
              <a:t>Hoe wordt samen met de opleiding gezocht naar de beste leermogelijkheden?</a:t>
            </a:r>
            <a:endParaRPr lang="nl-NL" altLang="nl-NL" sz="800" dirty="0">
              <a:latin typeface="Roboto" panose="02000000000000000000" pitchFamily="2" charset="0"/>
              <a:ea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400" b="0" i="0" u="none" strike="noStrike" cap="none" normalizeH="0" baseline="0" dirty="0">
              <a:ln>
                <a:noFill/>
              </a:ln>
              <a:solidFill>
                <a:srgbClr val="B82D1F"/>
              </a:solidFill>
              <a:effectLst/>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645664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AECC3F-78D3-BC7C-C00D-ECD28EED7812}"/>
            </a:ext>
          </a:extLst>
        </p:cNvPr>
        <p:cNvGrpSpPr/>
        <p:nvPr/>
      </p:nvGrpSpPr>
      <p:grpSpPr>
        <a:xfrm>
          <a:off x="0" y="0"/>
          <a:ext cx="0" cy="0"/>
          <a:chOff x="0" y="0"/>
          <a:chExt cx="0" cy="0"/>
        </a:xfrm>
      </p:grpSpPr>
      <p:sp>
        <p:nvSpPr>
          <p:cNvPr id="5" name="Tijdelijke aanduiding voor tekst 3">
            <a:extLst>
              <a:ext uri="{FF2B5EF4-FFF2-40B4-BE49-F238E27FC236}">
                <a16:creationId xmlns:a16="http://schemas.microsoft.com/office/drawing/2014/main" id="{4C0AE062-5FEA-D720-41BF-E596575338EE}"/>
              </a:ext>
            </a:extLst>
          </p:cNvPr>
          <p:cNvSpPr txBox="1">
            <a:spLocks/>
          </p:cNvSpPr>
          <p:nvPr/>
        </p:nvSpPr>
        <p:spPr>
          <a:xfrm>
            <a:off x="753086" y="0"/>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solidFill>
                  <a:schemeClr val="tx2"/>
                </a:solidFill>
                <a:latin typeface="+mj-lt"/>
              </a:rPr>
              <a:t>RIJKE LEEROMGEVING													Werkblad</a:t>
            </a:r>
          </a:p>
        </p:txBody>
      </p:sp>
      <p:sp>
        <p:nvSpPr>
          <p:cNvPr id="2" name="Tekstvak 4">
            <a:extLst>
              <a:ext uri="{FF2B5EF4-FFF2-40B4-BE49-F238E27FC236}">
                <a16:creationId xmlns:a16="http://schemas.microsoft.com/office/drawing/2014/main" id="{698D9489-D8B8-A204-2D2E-730F84B0C30C}"/>
              </a:ext>
            </a:extLst>
          </p:cNvPr>
          <p:cNvSpPr txBox="1"/>
          <p:nvPr/>
        </p:nvSpPr>
        <p:spPr>
          <a:xfrm>
            <a:off x="1154917" y="443083"/>
            <a:ext cx="9882166" cy="291761"/>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nl-NL" b="1" dirty="0">
                <a:effectLst/>
                <a:latin typeface="Roboto" panose="02000000000000000000" pitchFamily="2" charset="0"/>
                <a:ea typeface="Roboto" panose="02000000000000000000" pitchFamily="2" charset="0"/>
                <a:cs typeface="Arial" panose="020B0604020202020204" pitchFamily="34" charset="0"/>
              </a:rPr>
              <a:t>-   VERSIE 3: De rijke leeromgeving</a:t>
            </a:r>
            <a:r>
              <a:rPr lang="nl-NL" b="1" dirty="0">
                <a:latin typeface="Roboto" panose="02000000000000000000" pitchFamily="2" charset="0"/>
                <a:ea typeface="Roboto" panose="02000000000000000000" pitchFamily="2" charset="0"/>
                <a:cs typeface="Arial" panose="020B0604020202020204" pitchFamily="34" charset="0"/>
              </a:rPr>
              <a:t> van onze school</a:t>
            </a:r>
            <a:r>
              <a:rPr lang="nl-NL" b="1" dirty="0">
                <a:effectLst/>
                <a:latin typeface="Roboto" panose="02000000000000000000" pitchFamily="2" charset="0"/>
                <a:ea typeface="Roboto" panose="02000000000000000000" pitchFamily="2" charset="0"/>
                <a:cs typeface="Arial" panose="020B0604020202020204" pitchFamily="34" charset="0"/>
              </a:rPr>
              <a:t>  -</a:t>
            </a:r>
            <a:endParaRPr lang="nl-NL" dirty="0">
              <a:effectLst/>
              <a:latin typeface="Roboto" panose="02000000000000000000" pitchFamily="2" charset="0"/>
              <a:ea typeface="Roboto" panose="02000000000000000000" pitchFamily="2" charset="0"/>
              <a:cs typeface="Arial" panose="020B0604020202020204" pitchFamily="34" charset="0"/>
            </a:endParaRPr>
          </a:p>
        </p:txBody>
      </p:sp>
      <p:sp>
        <p:nvSpPr>
          <p:cNvPr id="6" name="Tekstvak 2">
            <a:extLst>
              <a:ext uri="{FF2B5EF4-FFF2-40B4-BE49-F238E27FC236}">
                <a16:creationId xmlns:a16="http://schemas.microsoft.com/office/drawing/2014/main" id="{EC1CD436-2424-25FF-E1A0-F9D7D75DC1E4}"/>
              </a:ext>
            </a:extLst>
          </p:cNvPr>
          <p:cNvSpPr txBox="1">
            <a:spLocks noChangeArrowheads="1"/>
          </p:cNvSpPr>
          <p:nvPr/>
        </p:nvSpPr>
        <p:spPr bwMode="auto">
          <a:xfrm>
            <a:off x="86565" y="881230"/>
            <a:ext cx="5337692" cy="2268266"/>
          </a:xfrm>
          <a:prstGeom prst="rect">
            <a:avLst/>
          </a:prstGeom>
          <a:solidFill>
            <a:schemeClr val="bg1"/>
          </a:solidFill>
          <a:ln w="9525">
            <a:solidFill>
              <a:srgbClr val="C00000"/>
            </a:solidFill>
            <a:prstDash val="dash"/>
            <a:miter lim="800000"/>
            <a:headEnd/>
            <a:tailEnd/>
          </a:ln>
        </p:spPr>
        <p:txBody>
          <a:bodyPr rot="0" vert="horz" wrap="square" lIns="91440" tIns="45720" rIns="91440" bIns="45720" anchor="t" anchorCtr="0">
            <a:noAutofit/>
          </a:bodyPr>
          <a:lstStyle/>
          <a:p>
            <a:pPr>
              <a:lnSpc>
                <a:spcPct val="107000"/>
              </a:lnSpc>
              <a:spcAft>
                <a:spcPts val="800"/>
              </a:spcAft>
            </a:pPr>
            <a:r>
              <a:rPr lang="nl-NL" sz="1050" b="1" dirty="0">
                <a:effectLst/>
                <a:latin typeface="Roboto" panose="02000000000000000000" pitchFamily="2" charset="0"/>
                <a:ea typeface="Roboto" panose="02000000000000000000" pitchFamily="2" charset="0"/>
                <a:cs typeface="Arial" panose="020B0604020202020204" pitchFamily="34" charset="0"/>
              </a:rPr>
              <a:t>Stap 1: </a:t>
            </a:r>
            <a:r>
              <a:rPr lang="nl-NL" sz="1050" b="1" dirty="0">
                <a:solidFill>
                  <a:schemeClr val="tx2"/>
                </a:solidFill>
                <a:effectLst/>
                <a:latin typeface="Roboto" panose="02000000000000000000" pitchFamily="2" charset="0"/>
                <a:ea typeface="Roboto" panose="02000000000000000000" pitchFamily="2" charset="0"/>
                <a:cs typeface="Arial" panose="020B0604020202020204" pitchFamily="34" charset="0"/>
              </a:rPr>
              <a:t>INDIVIDUEEL: Wat zijn kenmerken van onze school?</a:t>
            </a:r>
            <a:br>
              <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rPr>
            </a:br>
            <a:r>
              <a:rPr lang="nl-NL" sz="1000" dirty="0">
                <a:solidFill>
                  <a:schemeClr val="tx2"/>
                </a:solidFill>
                <a:effectLst/>
                <a:latin typeface="Roboto" panose="02000000000000000000" pitchFamily="2" charset="0"/>
                <a:ea typeface="Roboto" panose="02000000000000000000" pitchFamily="2" charset="0"/>
                <a:cs typeface="Arial" panose="020B0604020202020204" pitchFamily="34" charset="0"/>
              </a:rPr>
              <a:t>Bekijk de reflectiekaart “Onze rijke leeromgeving: in onze unieke school” en schrijf voor jezelf de unieke kenmerken van jullie school op.</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7" name="Tekstvak 2">
            <a:extLst>
              <a:ext uri="{FF2B5EF4-FFF2-40B4-BE49-F238E27FC236}">
                <a16:creationId xmlns:a16="http://schemas.microsoft.com/office/drawing/2014/main" id="{0863E137-0CD7-88A9-0DA2-9AABF29C4DE7}"/>
              </a:ext>
            </a:extLst>
          </p:cNvPr>
          <p:cNvSpPr txBox="1">
            <a:spLocks noChangeArrowheads="1"/>
          </p:cNvSpPr>
          <p:nvPr/>
        </p:nvSpPr>
        <p:spPr bwMode="auto">
          <a:xfrm>
            <a:off x="5869075" y="881230"/>
            <a:ext cx="6236360" cy="2268266"/>
          </a:xfrm>
          <a:prstGeom prst="rect">
            <a:avLst/>
          </a:prstGeom>
          <a:solidFill>
            <a:schemeClr val="bg1"/>
          </a:solidFill>
          <a:ln w="9525">
            <a:solidFill>
              <a:srgbClr val="C00000"/>
            </a:solidFill>
            <a:prstDash val="dash"/>
            <a:miter lim="800000"/>
            <a:headEnd/>
            <a:tailEnd/>
          </a:ln>
        </p:spPr>
        <p:txBody>
          <a:bodyPr rot="0" vert="horz" wrap="square" lIns="91440" tIns="45720" rIns="91440" bIns="45720" anchor="t" anchorCtr="0">
            <a:noAutofit/>
          </a:bodyPr>
          <a:lstStyle/>
          <a:p>
            <a:r>
              <a:rPr lang="nl-NL" sz="1050" b="1" dirty="0">
                <a:effectLst/>
                <a:latin typeface="Roboto" panose="02000000000000000000" pitchFamily="2" charset="0"/>
                <a:ea typeface="Roboto" panose="02000000000000000000" pitchFamily="2" charset="0"/>
                <a:cs typeface="Arial" panose="020B0604020202020204" pitchFamily="34" charset="0"/>
              </a:rPr>
              <a:t>Stap 2: </a:t>
            </a:r>
            <a:r>
              <a:rPr lang="nl-NL" sz="1050" b="1" dirty="0">
                <a:solidFill>
                  <a:schemeClr val="tx2"/>
                </a:solidFill>
                <a:latin typeface="Roboto" panose="02000000000000000000" pitchFamily="2" charset="0"/>
                <a:ea typeface="Roboto" panose="02000000000000000000" pitchFamily="2" charset="0"/>
                <a:cs typeface="Arial" panose="020B0604020202020204" pitchFamily="34" charset="0"/>
              </a:rPr>
              <a:t>COLLECTIEF: bespreken</a:t>
            </a:r>
          </a:p>
          <a:p>
            <a:r>
              <a:rPr lang="nl-NL" sz="1000" dirty="0">
                <a:solidFill>
                  <a:schemeClr val="tx2"/>
                </a:solidFill>
                <a:effectLst/>
                <a:latin typeface="Roboto" panose="02000000000000000000" pitchFamily="2" charset="0"/>
                <a:ea typeface="Roboto" panose="02000000000000000000" pitchFamily="2" charset="0"/>
                <a:cs typeface="Arial" panose="020B0604020202020204" pitchFamily="34" charset="0"/>
              </a:rPr>
              <a:t>Bespreek met elkaar wat </a:t>
            </a:r>
            <a:r>
              <a:rPr lang="nl-NL" sz="1000" dirty="0">
                <a:solidFill>
                  <a:schemeClr val="tx2"/>
                </a:solidFill>
                <a:latin typeface="Roboto" panose="02000000000000000000" pitchFamily="2" charset="0"/>
                <a:ea typeface="Roboto" panose="02000000000000000000" pitchFamily="2" charset="0"/>
                <a:cs typeface="Arial" panose="020B0604020202020204" pitchFamily="34" charset="0"/>
              </a:rPr>
              <a:t>de </a:t>
            </a:r>
            <a:r>
              <a:rPr lang="nl-NL" sz="1000" dirty="0">
                <a:solidFill>
                  <a:schemeClr val="tx2"/>
                </a:solidFill>
                <a:effectLst/>
                <a:latin typeface="Roboto" panose="02000000000000000000" pitchFamily="2" charset="0"/>
                <a:ea typeface="Roboto" panose="02000000000000000000" pitchFamily="2" charset="0"/>
                <a:cs typeface="Arial" panose="020B0604020202020204" pitchFamily="34" charset="0"/>
              </a:rPr>
              <a:t>kenmerken zijn van jullie school en schrijf de overeenkomsten hier op</a:t>
            </a:r>
            <a:r>
              <a:rPr lang="nl-NL" sz="1000" dirty="0">
                <a:solidFill>
                  <a:srgbClr val="C00000"/>
                </a:solidFill>
                <a:effectLst/>
                <a:latin typeface="Roboto" panose="02000000000000000000" pitchFamily="2" charset="0"/>
                <a:ea typeface="Roboto" panose="02000000000000000000" pitchFamily="2" charset="0"/>
                <a:cs typeface="Arial" panose="020B0604020202020204" pitchFamily="34" charset="0"/>
              </a:rPr>
              <a:t>.</a:t>
            </a:r>
            <a:br>
              <a:rPr lang="nl-NL" sz="1000" dirty="0">
                <a:solidFill>
                  <a:srgbClr val="C00000"/>
                </a:solidFill>
                <a:effectLst/>
                <a:latin typeface="Roboto" panose="02000000000000000000" pitchFamily="2" charset="0"/>
                <a:ea typeface="Roboto" panose="02000000000000000000" pitchFamily="2" charset="0"/>
                <a:cs typeface="Arial" panose="020B0604020202020204" pitchFamily="34" charset="0"/>
              </a:rPr>
            </a:br>
            <a:endParaRPr lang="nl-NL" sz="1000" dirty="0">
              <a:solidFill>
                <a:srgbClr val="C00000"/>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050" dirty="0">
              <a:solidFill>
                <a:srgbClr val="C00000"/>
              </a:solidFill>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050" dirty="0">
              <a:solidFill>
                <a:srgbClr val="C00000"/>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pPr>
            <a:r>
              <a:rPr lang="nl-NL" sz="1050" b="1" dirty="0">
                <a:effectLst/>
                <a:latin typeface="Roboto" panose="02000000000000000000" pitchFamily="2" charset="0"/>
                <a:ea typeface="Roboto" panose="02000000000000000000" pitchFamily="2" charset="0"/>
                <a:cs typeface="Arial" panose="020B0604020202020204" pitchFamily="34" charset="0"/>
              </a:rPr>
              <a:t>Stap </a:t>
            </a:r>
            <a:r>
              <a:rPr lang="nl-NL" sz="1050" b="1" dirty="0">
                <a:latin typeface="Roboto" panose="02000000000000000000" pitchFamily="2" charset="0"/>
                <a:ea typeface="Roboto" panose="02000000000000000000" pitchFamily="2" charset="0"/>
                <a:cs typeface="Arial" panose="020B0604020202020204" pitchFamily="34" charset="0"/>
              </a:rPr>
              <a:t>3</a:t>
            </a:r>
            <a:r>
              <a:rPr lang="nl-NL" sz="1050" b="1" dirty="0">
                <a:effectLst/>
                <a:latin typeface="Roboto" panose="02000000000000000000" pitchFamily="2" charset="0"/>
                <a:ea typeface="Roboto" panose="02000000000000000000" pitchFamily="2" charset="0"/>
                <a:cs typeface="Arial" panose="020B0604020202020204" pitchFamily="34" charset="0"/>
              </a:rPr>
              <a:t>: </a:t>
            </a:r>
            <a:r>
              <a:rPr lang="nl-NL" sz="1050" b="1" dirty="0">
                <a:solidFill>
                  <a:schemeClr val="tx2"/>
                </a:solidFill>
                <a:latin typeface="Roboto" panose="02000000000000000000" pitchFamily="2" charset="0"/>
                <a:ea typeface="Roboto" panose="02000000000000000000" pitchFamily="2" charset="0"/>
                <a:cs typeface="Arial" panose="020B0604020202020204" pitchFamily="34" charset="0"/>
              </a:rPr>
              <a:t>COLLECTIEF: kiezen</a:t>
            </a:r>
          </a:p>
          <a:p>
            <a:pPr>
              <a:lnSpc>
                <a:spcPct val="107000"/>
              </a:lnSpc>
            </a:pPr>
            <a:r>
              <a:rPr lang="nl-NL" sz="1000" dirty="0">
                <a:solidFill>
                  <a:schemeClr val="tx2"/>
                </a:solidFill>
                <a:effectLst/>
                <a:latin typeface="Roboto" panose="02000000000000000000" pitchFamily="2" charset="0"/>
                <a:ea typeface="Roboto" panose="02000000000000000000" pitchFamily="2" charset="0"/>
                <a:cs typeface="Arial" panose="020B0604020202020204" pitchFamily="34" charset="0"/>
              </a:rPr>
              <a:t>Kies een kenmerk van jullie school uit waar jullie </a:t>
            </a:r>
            <a:r>
              <a:rPr lang="nl-NL" sz="1000" dirty="0">
                <a:solidFill>
                  <a:schemeClr val="tx2"/>
                </a:solidFill>
                <a:latin typeface="Roboto" panose="02000000000000000000" pitchFamily="2" charset="0"/>
                <a:ea typeface="Roboto" panose="02000000000000000000" pitchFamily="2" charset="0"/>
                <a:cs typeface="Arial" panose="020B0604020202020204" pitchFamily="34" charset="0"/>
              </a:rPr>
              <a:t>het meest trots op zijn.</a:t>
            </a:r>
            <a:br>
              <a:rPr lang="nl-NL" sz="1200" dirty="0">
                <a:solidFill>
                  <a:srgbClr val="C00000"/>
                </a:solidFill>
                <a:effectLst/>
                <a:latin typeface="Roboto" panose="02000000000000000000" pitchFamily="2" charset="0"/>
                <a:ea typeface="Roboto" panose="02000000000000000000" pitchFamily="2" charset="0"/>
                <a:cs typeface="Arial" panose="020B0604020202020204" pitchFamily="34" charset="0"/>
              </a:rPr>
            </a:br>
            <a:endParaRPr lang="nl-NL" sz="1200" dirty="0">
              <a:solidFill>
                <a:srgbClr val="C00000"/>
              </a:solidFill>
              <a:effectLst/>
              <a:latin typeface="Roboto" panose="02000000000000000000" pitchFamily="2" charset="0"/>
              <a:ea typeface="Roboto" panose="02000000000000000000" pitchFamily="2" charset="0"/>
              <a:cs typeface="Arial" panose="020B0604020202020204" pitchFamily="34" charset="0"/>
            </a:endParaRPr>
          </a:p>
        </p:txBody>
      </p:sp>
      <p:sp>
        <p:nvSpPr>
          <p:cNvPr id="8" name="Tekstvak 2">
            <a:extLst>
              <a:ext uri="{FF2B5EF4-FFF2-40B4-BE49-F238E27FC236}">
                <a16:creationId xmlns:a16="http://schemas.microsoft.com/office/drawing/2014/main" id="{ABBAF951-B21D-35DE-DDA8-9998E98BDD2A}"/>
              </a:ext>
            </a:extLst>
          </p:cNvPr>
          <p:cNvSpPr txBox="1">
            <a:spLocks noChangeArrowheads="1"/>
          </p:cNvSpPr>
          <p:nvPr/>
        </p:nvSpPr>
        <p:spPr bwMode="auto">
          <a:xfrm>
            <a:off x="86565" y="3290345"/>
            <a:ext cx="8121864" cy="3481391"/>
          </a:xfrm>
          <a:prstGeom prst="rect">
            <a:avLst/>
          </a:prstGeom>
          <a:solidFill>
            <a:schemeClr val="bg1"/>
          </a:solidFill>
          <a:ln w="9525">
            <a:solidFill>
              <a:srgbClr val="C00000"/>
            </a:solidFill>
            <a:prstDash val="dash"/>
            <a:miter lim="800000"/>
            <a:headEnd/>
            <a:tailEnd/>
          </a:ln>
        </p:spPr>
        <p:txBody>
          <a:bodyPr rot="0" vert="horz" wrap="square" lIns="91440" tIns="45720" rIns="91440" bIns="45720" anchor="t" anchorCtr="0">
            <a:noAutofit/>
          </a:bodyPr>
          <a:lstStyle/>
          <a:p>
            <a:pPr>
              <a:lnSpc>
                <a:spcPct val="107000"/>
              </a:lnSpc>
              <a:spcAft>
                <a:spcPts val="800"/>
              </a:spcAft>
            </a:pPr>
            <a:r>
              <a:rPr lang="nl-NL" sz="1000" b="1" dirty="0">
                <a:effectLst/>
                <a:latin typeface="Roboto" panose="02000000000000000000" pitchFamily="2" charset="0"/>
                <a:ea typeface="Roboto" panose="02000000000000000000" pitchFamily="2" charset="0"/>
                <a:cs typeface="Arial" panose="020B0604020202020204" pitchFamily="34" charset="0"/>
              </a:rPr>
              <a:t>Stap 4: </a:t>
            </a:r>
            <a:r>
              <a:rPr lang="nl-NL" sz="1000" b="1" dirty="0">
                <a:solidFill>
                  <a:schemeClr val="tx2"/>
                </a:solidFill>
                <a:effectLst/>
                <a:latin typeface="Roboto" panose="02000000000000000000" pitchFamily="2" charset="0"/>
                <a:ea typeface="Roboto" panose="02000000000000000000" pitchFamily="2" charset="0"/>
                <a:cs typeface="Arial" panose="020B0604020202020204" pitchFamily="34" charset="0"/>
              </a:rPr>
              <a:t>COLLECTIEF: Welke leermogelijkheden biedt het door jullie gekozen unieke kenmerk van je school? </a:t>
            </a:r>
          </a:p>
          <a:p>
            <a:pPr marL="228600" indent="-228600">
              <a:buAutoNum type="alphaUcPeriod"/>
            </a:pPr>
            <a:r>
              <a:rPr lang="nl-NL" sz="1000" dirty="0">
                <a:solidFill>
                  <a:schemeClr val="tx2"/>
                </a:solidFill>
              </a:rPr>
              <a:t>Welke leermogelijkheden biedt dit unieke kenmerk van jullie voor </a:t>
            </a:r>
            <a:r>
              <a:rPr lang="nl-NL" sz="1000" dirty="0" err="1">
                <a:solidFill>
                  <a:schemeClr val="tx2"/>
                </a:solidFill>
              </a:rPr>
              <a:t>lerenden</a:t>
            </a:r>
            <a:r>
              <a:rPr lang="nl-NL" sz="1000" dirty="0">
                <a:solidFill>
                  <a:schemeClr val="tx2"/>
                </a:solidFill>
              </a:rPr>
              <a:t>? </a:t>
            </a:r>
            <a:r>
              <a:rPr lang="nl-NL" sz="1000" i="1" dirty="0">
                <a:solidFill>
                  <a:schemeClr val="tx1">
                    <a:lumMod val="50000"/>
                    <a:lumOff val="50000"/>
                  </a:schemeClr>
                </a:solidFill>
              </a:rPr>
              <a:t>Bijv. leren specifieke didactiek, projecten, ervaring met bepaalde </a:t>
            </a:r>
            <a:r>
              <a:rPr lang="nl-NL" sz="1000" i="1" dirty="0" err="1">
                <a:solidFill>
                  <a:schemeClr val="tx1">
                    <a:lumMod val="50000"/>
                    <a:lumOff val="50000"/>
                  </a:schemeClr>
                </a:solidFill>
              </a:rPr>
              <a:t>leerlingpopulatie</a:t>
            </a:r>
            <a:r>
              <a:rPr lang="nl-NL" sz="1000" i="1" dirty="0">
                <a:solidFill>
                  <a:schemeClr val="tx1">
                    <a:lumMod val="50000"/>
                    <a:lumOff val="50000"/>
                  </a:schemeClr>
                </a:solidFill>
              </a:rPr>
              <a:t>.</a:t>
            </a:r>
          </a:p>
          <a:p>
            <a:endParaRPr lang="nl-NL" sz="1000" i="1" dirty="0">
              <a:solidFill>
                <a:schemeClr val="tx1">
                  <a:lumMod val="50000"/>
                  <a:lumOff val="50000"/>
                </a:schemeClr>
              </a:solidFill>
            </a:endParaRPr>
          </a:p>
          <a:p>
            <a:pPr marL="228600" indent="-228600">
              <a:buAutoNum type="alphaUcPeriod"/>
            </a:pPr>
            <a:endParaRPr lang="nl-NL" sz="1000" i="1" dirty="0">
              <a:solidFill>
                <a:schemeClr val="tx1">
                  <a:lumMod val="50000"/>
                  <a:lumOff val="50000"/>
                </a:schemeClr>
              </a:solidFill>
            </a:endParaRPr>
          </a:p>
          <a:p>
            <a:endParaRPr lang="nl-NL" sz="1000" i="1" dirty="0">
              <a:solidFill>
                <a:schemeClr val="tx1">
                  <a:lumMod val="50000"/>
                  <a:lumOff val="50000"/>
                </a:schemeClr>
              </a:solidFill>
            </a:endParaRPr>
          </a:p>
          <a:p>
            <a:pPr marL="228600" indent="-228600">
              <a:buAutoNum type="alphaUcPeriod"/>
            </a:pPr>
            <a:endParaRPr lang="nl-NL" sz="1000" i="1" dirty="0">
              <a:solidFill>
                <a:schemeClr val="tx1">
                  <a:lumMod val="50000"/>
                  <a:lumOff val="50000"/>
                </a:schemeClr>
              </a:solidFill>
            </a:endParaRPr>
          </a:p>
          <a:p>
            <a:pPr marL="228600" indent="-228600">
              <a:buAutoNum type="alphaUcPeriod" startAt="2"/>
            </a:pPr>
            <a:r>
              <a:rPr lang="nl-NL" sz="1000" dirty="0">
                <a:solidFill>
                  <a:schemeClr val="tx2"/>
                </a:solidFill>
              </a:rPr>
              <a:t>Bekijk per voorbeeld dat jullie bij A hebben opschrijven: voor welke fase in de ontwikkeling van de lerende zijn die leermogelijkheden geschikt? </a:t>
            </a:r>
            <a:r>
              <a:rPr lang="nl-NL" sz="1000" i="1" dirty="0">
                <a:solidFill>
                  <a:schemeClr val="tx1">
                    <a:lumMod val="50000"/>
                    <a:lumOff val="50000"/>
                  </a:schemeClr>
                </a:solidFill>
              </a:rPr>
              <a:t>Bijv. wanneer in de opleiding? Geschikt voor starters? Ervaren collega’s? Je laat een eerstejaars geen oudergesprekken voeren.</a:t>
            </a:r>
          </a:p>
          <a:p>
            <a:endParaRPr lang="nl-NL" sz="1000" i="1" dirty="0">
              <a:solidFill>
                <a:schemeClr val="tx1">
                  <a:lumMod val="50000"/>
                  <a:lumOff val="50000"/>
                </a:schemeClr>
              </a:solidFill>
            </a:endParaRPr>
          </a:p>
          <a:p>
            <a:pPr marL="228600" indent="-228600">
              <a:buAutoNum type="alphaUcPeriod" startAt="2"/>
            </a:pPr>
            <a:endParaRPr lang="nl-NL" sz="1000" i="1" dirty="0">
              <a:solidFill>
                <a:schemeClr val="tx1">
                  <a:lumMod val="50000"/>
                  <a:lumOff val="50000"/>
                </a:schemeClr>
              </a:solidFill>
            </a:endParaRPr>
          </a:p>
          <a:p>
            <a:pPr marL="228600" indent="-228600">
              <a:buAutoNum type="alphaUcPeriod" startAt="2"/>
            </a:pPr>
            <a:endParaRPr lang="nl-NL" sz="1000" i="1" dirty="0">
              <a:solidFill>
                <a:schemeClr val="tx1">
                  <a:lumMod val="50000"/>
                  <a:lumOff val="50000"/>
                </a:schemeClr>
              </a:solidFill>
            </a:endParaRPr>
          </a:p>
          <a:p>
            <a:pPr marL="228600" indent="-228600">
              <a:buFontTx/>
              <a:buAutoNum type="alphaUcPeriod" startAt="3"/>
            </a:pPr>
            <a:r>
              <a:rPr lang="nl-NL" sz="1000" dirty="0">
                <a:solidFill>
                  <a:schemeClr val="tx2"/>
                </a:solidFill>
              </a:rPr>
              <a:t>Hoe zorgen jullie dat de lerende met de dit unieke kenmerk in aanraking komt? </a:t>
            </a:r>
            <a:r>
              <a:rPr lang="nl-NL" sz="1000" i="1" dirty="0">
                <a:solidFill>
                  <a:schemeClr val="tx1">
                    <a:lumMod val="50000"/>
                    <a:lumOff val="50000"/>
                  </a:schemeClr>
                </a:solidFill>
              </a:rPr>
              <a:t>Bijv. welke rol heeft de WPB-er, </a:t>
            </a:r>
            <a:r>
              <a:rPr lang="nl-NL" sz="1000" i="1" dirty="0" err="1">
                <a:solidFill>
                  <a:schemeClr val="tx1">
                    <a:lumMod val="50000"/>
                    <a:lumOff val="50000"/>
                  </a:schemeClr>
                </a:solidFill>
              </a:rPr>
              <a:t>SO-er</a:t>
            </a:r>
            <a:r>
              <a:rPr lang="nl-NL" sz="1000" i="1" dirty="0">
                <a:solidFill>
                  <a:schemeClr val="tx1">
                    <a:lumMod val="50000"/>
                    <a:lumOff val="50000"/>
                  </a:schemeClr>
                </a:solidFill>
              </a:rPr>
              <a:t>, IO-er daarin? Zijn zij zich bewust van deze leermogelijkheden?</a:t>
            </a:r>
          </a:p>
          <a:p>
            <a:pPr marL="228600" indent="-228600">
              <a:buFontTx/>
              <a:buAutoNum type="alphaUcPeriod" startAt="3"/>
            </a:pPr>
            <a:endParaRPr lang="nl-NL" sz="1000" i="1" dirty="0">
              <a:solidFill>
                <a:schemeClr val="tx1">
                  <a:lumMod val="50000"/>
                  <a:lumOff val="50000"/>
                </a:schemeClr>
              </a:solidFill>
            </a:endParaRPr>
          </a:p>
          <a:p>
            <a:pPr marL="228600" indent="-228600">
              <a:buFontTx/>
              <a:buAutoNum type="alphaUcPeriod" startAt="3"/>
            </a:pPr>
            <a:endParaRPr lang="nl-NL" sz="1000" i="1" dirty="0">
              <a:solidFill>
                <a:schemeClr val="tx1">
                  <a:lumMod val="50000"/>
                  <a:lumOff val="50000"/>
                </a:schemeClr>
              </a:solidFill>
            </a:endParaRPr>
          </a:p>
          <a:p>
            <a:pPr marL="228600" indent="-228600">
              <a:buFontTx/>
              <a:buAutoNum type="alphaUcPeriod" startAt="3"/>
            </a:pPr>
            <a:endParaRPr lang="nl-NL" sz="1000" i="1" dirty="0">
              <a:solidFill>
                <a:schemeClr val="tx1">
                  <a:lumMod val="50000"/>
                  <a:lumOff val="50000"/>
                </a:schemeClr>
              </a:solidFill>
            </a:endParaRPr>
          </a:p>
          <a:p>
            <a:pPr marL="228600" indent="-228600">
              <a:buFontTx/>
              <a:buAutoNum type="alphaUcPeriod" startAt="3"/>
            </a:pPr>
            <a:endParaRPr lang="nl-NL" sz="1000" i="1" dirty="0">
              <a:solidFill>
                <a:schemeClr val="tx1">
                  <a:lumMod val="50000"/>
                  <a:lumOff val="50000"/>
                </a:schemeClr>
              </a:solidFill>
            </a:endParaRPr>
          </a:p>
          <a:p>
            <a:pPr marL="228600" indent="-228600">
              <a:buFontTx/>
              <a:buAutoNum type="alphaUcPeriod" startAt="3"/>
            </a:pPr>
            <a:r>
              <a:rPr lang="nl-NL" sz="1000" dirty="0">
                <a:solidFill>
                  <a:schemeClr val="tx2"/>
                </a:solidFill>
              </a:rPr>
              <a:t>Bij voldoende tijd: verzamel gezamenlijk op een vel papier de unieke leeractiviteiten in jullie school die jullie bij deze opdracht verzameld hadden. </a:t>
            </a:r>
          </a:p>
          <a:p>
            <a:endParaRPr lang="nl-NL" sz="1200" dirty="0">
              <a:solidFill>
                <a:srgbClr val="C00000"/>
              </a:solidFill>
            </a:endParaRPr>
          </a:p>
          <a:p>
            <a:pPr>
              <a:lnSpc>
                <a:spcPct val="107000"/>
              </a:lnSpc>
              <a:spcAft>
                <a:spcPts val="800"/>
              </a:spcAft>
            </a:pPr>
            <a:br>
              <a:rPr lang="nl-NL" sz="1200" dirty="0">
                <a:solidFill>
                  <a:srgbClr val="C00000"/>
                </a:solidFill>
                <a:effectLst/>
                <a:latin typeface="Roboto" panose="02000000000000000000" pitchFamily="2" charset="0"/>
                <a:ea typeface="Roboto" panose="02000000000000000000" pitchFamily="2" charset="0"/>
                <a:cs typeface="Arial" panose="020B0604020202020204" pitchFamily="34" charset="0"/>
              </a:rPr>
            </a:br>
            <a:endParaRPr lang="nl-NL" sz="1200" dirty="0">
              <a:solidFill>
                <a:srgbClr val="C00000"/>
              </a:solidFill>
              <a:effectLst/>
              <a:latin typeface="Roboto" panose="02000000000000000000" pitchFamily="2" charset="0"/>
              <a:ea typeface="Roboto" panose="02000000000000000000" pitchFamily="2" charset="0"/>
              <a:cs typeface="Arial" panose="020B0604020202020204" pitchFamily="34" charset="0"/>
            </a:endParaRPr>
          </a:p>
        </p:txBody>
      </p:sp>
      <p:sp>
        <p:nvSpPr>
          <p:cNvPr id="9" name="Gekromde pijl omlaag 2">
            <a:extLst>
              <a:ext uri="{FF2B5EF4-FFF2-40B4-BE49-F238E27FC236}">
                <a16:creationId xmlns:a16="http://schemas.microsoft.com/office/drawing/2014/main" id="{90CB1158-9056-BC03-DEA1-EA5D6E23789B}"/>
              </a:ext>
            </a:extLst>
          </p:cNvPr>
          <p:cNvSpPr/>
          <p:nvPr/>
        </p:nvSpPr>
        <p:spPr>
          <a:xfrm rot="20847092">
            <a:off x="7053009" y="5641786"/>
            <a:ext cx="1480355" cy="387785"/>
          </a:xfrm>
          <a:prstGeom prst="curvedDownArrow">
            <a:avLst/>
          </a:prstGeom>
          <a:solidFill>
            <a:srgbClr val="C00000"/>
          </a:solidFill>
          <a:ln>
            <a:solidFill>
              <a:srgbClr val="B82D1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0" name="Tekstvak 8">
            <a:extLst>
              <a:ext uri="{FF2B5EF4-FFF2-40B4-BE49-F238E27FC236}">
                <a16:creationId xmlns:a16="http://schemas.microsoft.com/office/drawing/2014/main" id="{392D9225-BC4F-CB5F-3B07-3467641DD58D}"/>
              </a:ext>
            </a:extLst>
          </p:cNvPr>
          <p:cNvSpPr txBox="1"/>
          <p:nvPr/>
        </p:nvSpPr>
        <p:spPr>
          <a:xfrm>
            <a:off x="8128744" y="5894958"/>
            <a:ext cx="1717021" cy="876778"/>
          </a:xfrm>
          <a:prstGeom prst="rect">
            <a:avLst/>
          </a:prstGeom>
          <a:solidFill>
            <a:schemeClr val="bg1"/>
          </a:solidFill>
          <a:ln>
            <a:solidFill>
              <a:srgbClr val="B82D1F"/>
            </a:solidFill>
          </a:ln>
        </p:spPr>
        <p:txBody>
          <a:bodyPr wrap="square" rtlCol="0">
            <a:spAutoFit/>
          </a:bodyPr>
          <a:lstStyle/>
          <a:p>
            <a:pPr>
              <a:lnSpc>
                <a:spcPct val="107000"/>
              </a:lnSpc>
              <a:spcAft>
                <a:spcPts val="800"/>
              </a:spcAft>
            </a:pPr>
            <a:r>
              <a:rPr lang="nl-NL" sz="8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Tip:</a:t>
            </a:r>
            <a:r>
              <a:rPr lang="nl-NL" sz="800" b="1" dirty="0">
                <a:latin typeface="Calibri" panose="020F0502020204030204" pitchFamily="34" charset="0"/>
                <a:ea typeface="Calibri" panose="020F0502020204030204" pitchFamily="34" charset="0"/>
                <a:cs typeface="Times New Roman" panose="02020603050405020304" pitchFamily="18" charset="0"/>
              </a:rPr>
              <a:t> </a:t>
            </a:r>
            <a:r>
              <a:rPr lang="nl-NL" sz="8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Maak met de uitkomsten van deze opdracht in de school een menukaart van de mogelijkheden. Dat biedt iedere WBP-er eenvoudig een overzicht van de kansen en mogelijkheden. </a:t>
            </a:r>
            <a:r>
              <a:rPr lang="nl-NL" sz="800" b="1" kern="1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stap 7</a:t>
            </a:r>
            <a:endParaRPr lang="nl-NL" sz="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5302951"/>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3FAB99-B7CD-40C9-92E7-B78F7B5FC6C4}">
  <ds:schemaRefs>
    <ds:schemaRef ds:uri="ee6fde1a-ebe4-44e6-8d92-34070855aeaf"/>
    <ds:schemaRef ds:uri="http://purl.org/dc/terms/"/>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3.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680</Words>
  <Application>Microsoft Office PowerPoint</Application>
  <PresentationFormat>Breedbeeld</PresentationFormat>
  <Paragraphs>55</Paragraphs>
  <Slides>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Arial</vt:lpstr>
      <vt:lpstr>Calibri</vt:lpstr>
      <vt:lpstr>Roboto</vt:lpstr>
      <vt:lpstr>Roboto Condensed SemiBold</vt:lpstr>
      <vt:lpstr>Presentatie_Smal</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3</cp:revision>
  <dcterms:created xsi:type="dcterms:W3CDTF">2025-03-28T07:56:18Z</dcterms:created>
  <dcterms:modified xsi:type="dcterms:W3CDTF">2025-05-22T07:59:00Z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