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1B0ADB-630C-4B51-91AC-A834026C4366}" v="14" dt="2025-04-08T06:00:15.37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47"/>
  </p:normalViewPr>
  <p:slideViewPr>
    <p:cSldViewPr snapToGrid="0" snapToObjects="1" showGuides="1">
      <p:cViewPr varScale="1">
        <p:scale>
          <a:sx n="108" d="100"/>
          <a:sy n="108" d="100"/>
        </p:scale>
        <p:origin x="486"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571B0ADB-630C-4B51-91AC-A834026C4366}"/>
    <pc:docChg chg="custSel modSld">
      <pc:chgData name="Derby Wanders" userId="af18b0c0-b1f1-41e5-bb80-9bf6fd6c46ec" providerId="ADAL" clId="{571B0ADB-630C-4B51-91AC-A834026C4366}" dt="2025-04-08T06:31:16.310" v="144" actId="1076"/>
      <pc:docMkLst>
        <pc:docMk/>
      </pc:docMkLst>
      <pc:sldChg chg="addSp delSp modSp mod">
        <pc:chgData name="Derby Wanders" userId="af18b0c0-b1f1-41e5-bb80-9bf6fd6c46ec" providerId="ADAL" clId="{571B0ADB-630C-4B51-91AC-A834026C4366}" dt="2025-04-08T06:31:16.310" v="144" actId="1076"/>
        <pc:sldMkLst>
          <pc:docMk/>
          <pc:sldMk cId="3073293024" sldId="259"/>
        </pc:sldMkLst>
        <pc:spChg chg="add mod">
          <ac:chgData name="Derby Wanders" userId="af18b0c0-b1f1-41e5-bb80-9bf6fd6c46ec" providerId="ADAL" clId="{571B0ADB-630C-4B51-91AC-A834026C4366}" dt="2025-04-08T06:31:00.861" v="142" actId="1076"/>
          <ac:spMkLst>
            <pc:docMk/>
            <pc:sldMk cId="3073293024" sldId="259"/>
            <ac:spMk id="2" creationId="{75193A0F-FA58-B5EF-836F-9D25481678AA}"/>
          </ac:spMkLst>
        </pc:spChg>
        <pc:spChg chg="add mod">
          <ac:chgData name="Derby Wanders" userId="af18b0c0-b1f1-41e5-bb80-9bf6fd6c46ec" providerId="ADAL" clId="{571B0ADB-630C-4B51-91AC-A834026C4366}" dt="2025-04-08T06:31:16.310" v="144" actId="1076"/>
          <ac:spMkLst>
            <pc:docMk/>
            <pc:sldMk cId="3073293024" sldId="259"/>
            <ac:spMk id="3" creationId="{0194986B-1830-A3B2-A0FE-9C7680418874}"/>
          </ac:spMkLst>
        </pc:spChg>
        <pc:spChg chg="mod">
          <ac:chgData name="Derby Wanders" userId="af18b0c0-b1f1-41e5-bb80-9bf6fd6c46ec" providerId="ADAL" clId="{571B0ADB-630C-4B51-91AC-A834026C4366}" dt="2025-04-08T06:30:56.218" v="141" actId="1076"/>
          <ac:spMkLst>
            <pc:docMk/>
            <pc:sldMk cId="3073293024" sldId="259"/>
            <ac:spMk id="4" creationId="{382B343C-4AF3-5F22-B57B-AAED7B60C86E}"/>
          </ac:spMkLst>
        </pc:spChg>
        <pc:spChg chg="del">
          <ac:chgData name="Derby Wanders" userId="af18b0c0-b1f1-41e5-bb80-9bf6fd6c46ec" providerId="ADAL" clId="{571B0ADB-630C-4B51-91AC-A834026C4366}" dt="2025-04-08T05:56:35.190" v="26" actId="478"/>
          <ac:spMkLst>
            <pc:docMk/>
            <pc:sldMk cId="3073293024" sldId="259"/>
            <ac:spMk id="5" creationId="{0F54E2C0-495E-0193-1929-9008BA902342}"/>
          </ac:spMkLst>
        </pc:spChg>
        <pc:spChg chg="del">
          <ac:chgData name="Derby Wanders" userId="af18b0c0-b1f1-41e5-bb80-9bf6fd6c46ec" providerId="ADAL" clId="{571B0ADB-630C-4B51-91AC-A834026C4366}" dt="2025-04-08T05:56:36.401" v="27" actId="478"/>
          <ac:spMkLst>
            <pc:docMk/>
            <pc:sldMk cId="3073293024" sldId="259"/>
            <ac:spMk id="6" creationId="{038EED9E-BB54-071D-1E12-DA91EB6DA881}"/>
          </ac:spMkLst>
        </pc:spChg>
        <pc:spChg chg="del">
          <ac:chgData name="Derby Wanders" userId="af18b0c0-b1f1-41e5-bb80-9bf6fd6c46ec" providerId="ADAL" clId="{571B0ADB-630C-4B51-91AC-A834026C4366}" dt="2025-04-08T05:56:37.981" v="28" actId="478"/>
          <ac:spMkLst>
            <pc:docMk/>
            <pc:sldMk cId="3073293024" sldId="259"/>
            <ac:spMk id="7" creationId="{0E6DB4D2-916A-06A4-7630-6AAF10A6DCAA}"/>
          </ac:spMkLst>
        </pc:spChg>
        <pc:spChg chg="del">
          <ac:chgData name="Derby Wanders" userId="af18b0c0-b1f1-41e5-bb80-9bf6fd6c46ec" providerId="ADAL" clId="{571B0ADB-630C-4B51-91AC-A834026C4366}" dt="2025-04-08T05:56:39.360" v="29" actId="478"/>
          <ac:spMkLst>
            <pc:docMk/>
            <pc:sldMk cId="3073293024" sldId="259"/>
            <ac:spMk id="8" creationId="{B0FC744F-6C62-6344-1D5F-4AB361A8C7C9}"/>
          </ac:spMkLst>
        </pc:spChg>
        <pc:spChg chg="add mod">
          <ac:chgData name="Derby Wanders" userId="af18b0c0-b1f1-41e5-bb80-9bf6fd6c46ec" providerId="ADAL" clId="{571B0ADB-630C-4B51-91AC-A834026C4366}" dt="2025-04-08T06:29:38.668" v="129" actId="14100"/>
          <ac:spMkLst>
            <pc:docMk/>
            <pc:sldMk cId="3073293024" sldId="259"/>
            <ac:spMk id="9" creationId="{76C4F4AD-BC5F-2ECA-E7C4-409127E575E4}"/>
          </ac:spMkLst>
        </pc:spChg>
        <pc:spChg chg="add mod">
          <ac:chgData name="Derby Wanders" userId="af18b0c0-b1f1-41e5-bb80-9bf6fd6c46ec" providerId="ADAL" clId="{571B0ADB-630C-4B51-91AC-A834026C4366}" dt="2025-04-08T06:27:35.333" v="97" actId="255"/>
          <ac:spMkLst>
            <pc:docMk/>
            <pc:sldMk cId="3073293024" sldId="259"/>
            <ac:spMk id="11" creationId="{6733185F-B238-37A5-B773-5ACA7821809A}"/>
          </ac:spMkLst>
        </pc:spChg>
        <pc:spChg chg="add mod">
          <ac:chgData name="Derby Wanders" userId="af18b0c0-b1f1-41e5-bb80-9bf6fd6c46ec" providerId="ADAL" clId="{571B0ADB-630C-4B51-91AC-A834026C4366}" dt="2025-04-08T06:29:41.510" v="130" actId="1076"/>
          <ac:spMkLst>
            <pc:docMk/>
            <pc:sldMk cId="3073293024" sldId="259"/>
            <ac:spMk id="12" creationId="{ABDEF3A1-AABC-8957-AD91-F2ED282F5F00}"/>
          </ac:spMkLst>
        </pc:spChg>
        <pc:spChg chg="add del mod">
          <ac:chgData name="Derby Wanders" userId="af18b0c0-b1f1-41e5-bb80-9bf6fd6c46ec" providerId="ADAL" clId="{571B0ADB-630C-4B51-91AC-A834026C4366}" dt="2025-04-08T05:58:24.446" v="54" actId="478"/>
          <ac:spMkLst>
            <pc:docMk/>
            <pc:sldMk cId="3073293024" sldId="259"/>
            <ac:spMk id="13" creationId="{E83F7C45-6C0D-AE78-881C-6D0F12D1517E}"/>
          </ac:spMkLst>
        </pc:spChg>
        <pc:spChg chg="add mod">
          <ac:chgData name="Derby Wanders" userId="af18b0c0-b1f1-41e5-bb80-9bf6fd6c46ec" providerId="ADAL" clId="{571B0ADB-630C-4B51-91AC-A834026C4366}" dt="2025-04-08T06:29:45.021" v="131" actId="1076"/>
          <ac:spMkLst>
            <pc:docMk/>
            <pc:sldMk cId="3073293024" sldId="259"/>
            <ac:spMk id="14" creationId="{D7A1962F-F319-5FDC-D412-A4EEB481DF6E}"/>
          </ac:spMkLst>
        </pc:spChg>
        <pc:spChg chg="add mod">
          <ac:chgData name="Derby Wanders" userId="af18b0c0-b1f1-41e5-bb80-9bf6fd6c46ec" providerId="ADAL" clId="{571B0ADB-630C-4B51-91AC-A834026C4366}" dt="2025-04-08T06:29:54.683" v="133" actId="1076"/>
          <ac:spMkLst>
            <pc:docMk/>
            <pc:sldMk cId="3073293024" sldId="259"/>
            <ac:spMk id="15" creationId="{F335BFC9-DA17-A2AD-1CCB-B2499EBF5D9F}"/>
          </ac:spMkLst>
        </pc:spChg>
        <pc:spChg chg="add mod">
          <ac:chgData name="Derby Wanders" userId="af18b0c0-b1f1-41e5-bb80-9bf6fd6c46ec" providerId="ADAL" clId="{571B0ADB-630C-4B51-91AC-A834026C4366}" dt="2025-04-08T06:29:59.060" v="134" actId="1076"/>
          <ac:spMkLst>
            <pc:docMk/>
            <pc:sldMk cId="3073293024" sldId="259"/>
            <ac:spMk id="16" creationId="{89061BFB-2826-48B6-F2A8-4075C3518835}"/>
          </ac:spMkLst>
        </pc:spChg>
        <pc:spChg chg="add mod">
          <ac:chgData name="Derby Wanders" userId="af18b0c0-b1f1-41e5-bb80-9bf6fd6c46ec" providerId="ADAL" clId="{571B0ADB-630C-4B51-91AC-A834026C4366}" dt="2025-04-08T06:29:51.017" v="132" actId="1076"/>
          <ac:spMkLst>
            <pc:docMk/>
            <pc:sldMk cId="3073293024" sldId="259"/>
            <ac:spMk id="17" creationId="{731AF3E2-5813-F243-AADC-73A1B96812BA}"/>
          </ac:spMkLst>
        </pc:spChg>
        <pc:spChg chg="add mod">
          <ac:chgData name="Derby Wanders" userId="af18b0c0-b1f1-41e5-bb80-9bf6fd6c46ec" providerId="ADAL" clId="{571B0ADB-630C-4B51-91AC-A834026C4366}" dt="2025-04-08T06:30:10.765" v="136" actId="1076"/>
          <ac:spMkLst>
            <pc:docMk/>
            <pc:sldMk cId="3073293024" sldId="259"/>
            <ac:spMk id="18" creationId="{E1D971E3-A3EF-0208-4939-8AB306E3E2BE}"/>
          </ac:spMkLst>
        </pc:spChg>
        <pc:spChg chg="add mod">
          <ac:chgData name="Derby Wanders" userId="af18b0c0-b1f1-41e5-bb80-9bf6fd6c46ec" providerId="ADAL" clId="{571B0ADB-630C-4B51-91AC-A834026C4366}" dt="2025-04-08T06:30:13.640" v="137" actId="1076"/>
          <ac:spMkLst>
            <pc:docMk/>
            <pc:sldMk cId="3073293024" sldId="259"/>
            <ac:spMk id="19" creationId="{C4969179-1CD2-FE72-5017-4680507162FC}"/>
          </ac:spMkLst>
        </pc:spChg>
        <pc:spChg chg="add mod">
          <ac:chgData name="Derby Wanders" userId="af18b0c0-b1f1-41e5-bb80-9bf6fd6c46ec" providerId="ADAL" clId="{571B0ADB-630C-4B51-91AC-A834026C4366}" dt="2025-04-08T06:30:20.392" v="138" actId="1076"/>
          <ac:spMkLst>
            <pc:docMk/>
            <pc:sldMk cId="3073293024" sldId="259"/>
            <ac:spMk id="20" creationId="{CC4315BB-62CE-9426-D335-BF951EBF0D5C}"/>
          </ac:spMkLst>
        </pc:spChg>
        <pc:spChg chg="add mod">
          <ac:chgData name="Derby Wanders" userId="af18b0c0-b1f1-41e5-bb80-9bf6fd6c46ec" providerId="ADAL" clId="{571B0ADB-630C-4B51-91AC-A834026C4366}" dt="2025-04-08T06:30:05.854" v="135" actId="1076"/>
          <ac:spMkLst>
            <pc:docMk/>
            <pc:sldMk cId="3073293024" sldId="259"/>
            <ac:spMk id="21" creationId="{4EDE03CE-2F4D-DC54-B3D7-EFC56C30E317}"/>
          </ac:spMkLst>
        </pc:spChg>
        <pc:picChg chg="del">
          <ac:chgData name="Derby Wanders" userId="af18b0c0-b1f1-41e5-bb80-9bf6fd6c46ec" providerId="ADAL" clId="{571B0ADB-630C-4B51-91AC-A834026C4366}" dt="2025-04-08T06:30:40.790" v="140" actId="478"/>
          <ac:picMkLst>
            <pc:docMk/>
            <pc:sldMk cId="3073293024" sldId="259"/>
            <ac:picMk id="10" creationId="{D21D820A-72D8-21A0-6009-72CDA7E8483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8-4-2025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756332" y="-185102"/>
            <a:ext cx="10458450" cy="588963"/>
          </a:xfrm>
        </p:spPr>
        <p:txBody>
          <a:bodyPr/>
          <a:lstStyle/>
          <a:p>
            <a:r>
              <a:rPr lang="nl-NL" dirty="0"/>
              <a:t>RIJKE LEEROMGEVING												Werkblad</a:t>
            </a:r>
          </a:p>
        </p:txBody>
      </p:sp>
      <p:sp>
        <p:nvSpPr>
          <p:cNvPr id="2" name="Rectangle 3">
            <a:extLst>
              <a:ext uri="{FF2B5EF4-FFF2-40B4-BE49-F238E27FC236}">
                <a16:creationId xmlns:a16="http://schemas.microsoft.com/office/drawing/2014/main" id="{75193A0F-FA58-B5EF-836F-9D25481678AA}"/>
              </a:ext>
            </a:extLst>
          </p:cNvPr>
          <p:cNvSpPr/>
          <p:nvPr/>
        </p:nvSpPr>
        <p:spPr>
          <a:xfrm>
            <a:off x="1443681" y="566474"/>
            <a:ext cx="9304638" cy="407035"/>
          </a:xfrm>
          <a:prstGeom prst="rect">
            <a:avLst/>
          </a:prstGeom>
          <a:ln>
            <a:solidFill>
              <a:srgbClr val="B82D1F"/>
            </a:solidFill>
          </a:ln>
        </p:spPr>
        <p:txBody>
          <a:bodyPr wrap="square">
            <a:spAutoFit/>
          </a:bodyPr>
          <a:lstStyle/>
          <a:p>
            <a:pPr algn="ctr">
              <a:lnSpc>
                <a:spcPct val="107000"/>
              </a:lnSpc>
              <a:spcAft>
                <a:spcPts val="800"/>
              </a:spcAft>
            </a:pPr>
            <a:r>
              <a:rPr lang="en-GB" sz="2000" dirty="0" err="1">
                <a:latin typeface="Roboto" panose="02000000000000000000" pitchFamily="2" charset="0"/>
                <a:ea typeface="Roboto" panose="02000000000000000000" pitchFamily="2" charset="0"/>
              </a:rPr>
              <a:t>Leeruitkomst</a:t>
            </a:r>
            <a:r>
              <a:rPr lang="en-GB" sz="2000" dirty="0">
                <a:latin typeface="Roboto" panose="02000000000000000000" pitchFamily="2" charset="0"/>
                <a:ea typeface="Roboto" panose="02000000000000000000" pitchFamily="2" charset="0"/>
              </a:rPr>
              <a:t> </a:t>
            </a:r>
            <a:r>
              <a:rPr lang="en-GB" sz="2000" dirty="0" err="1">
                <a:latin typeface="Roboto" panose="02000000000000000000" pitchFamily="2" charset="0"/>
                <a:ea typeface="Roboto" panose="02000000000000000000" pitchFamily="2" charset="0"/>
              </a:rPr>
              <a:t>eindniveau</a:t>
            </a:r>
            <a:r>
              <a:rPr lang="en-GB" sz="2000" dirty="0">
                <a:latin typeface="Roboto" panose="02000000000000000000" pitchFamily="2" charset="0"/>
                <a:ea typeface="Roboto" panose="02000000000000000000" pitchFamily="2" charset="0"/>
              </a:rPr>
              <a:t> </a:t>
            </a:r>
            <a:r>
              <a:rPr lang="en-GB" sz="2000" dirty="0" err="1">
                <a:latin typeface="Roboto" panose="02000000000000000000" pitchFamily="2" charset="0"/>
                <a:ea typeface="Roboto" panose="02000000000000000000" pitchFamily="2" charset="0"/>
              </a:rPr>
              <a:t>wpl</a:t>
            </a:r>
            <a:r>
              <a:rPr lang="en-GB" sz="2000" dirty="0">
                <a:latin typeface="Roboto" panose="02000000000000000000" pitchFamily="2" charset="0"/>
                <a:ea typeface="Roboto" panose="02000000000000000000" pitchFamily="2" charset="0"/>
              </a:rPr>
              <a:t> 3: </a:t>
            </a:r>
            <a:r>
              <a:rPr lang="en-GB" sz="2000" dirty="0" err="1">
                <a:latin typeface="Roboto" panose="02000000000000000000" pitchFamily="2" charset="0"/>
                <a:ea typeface="Roboto" panose="02000000000000000000" pitchFamily="2" charset="0"/>
              </a:rPr>
              <a:t>bekwaamheidsgebied</a:t>
            </a:r>
            <a:r>
              <a:rPr lang="en-GB" sz="2000" dirty="0">
                <a:latin typeface="Roboto" panose="02000000000000000000" pitchFamily="2" charset="0"/>
                <a:ea typeface="Roboto" panose="02000000000000000000" pitchFamily="2" charset="0"/>
              </a:rPr>
              <a:t> </a:t>
            </a:r>
            <a:r>
              <a:rPr lang="en-GB" sz="2000" dirty="0" err="1">
                <a:latin typeface="Roboto" panose="02000000000000000000" pitchFamily="2" charset="0"/>
                <a:ea typeface="Roboto" panose="02000000000000000000" pitchFamily="2" charset="0"/>
              </a:rPr>
              <a:t>Pedagogisch</a:t>
            </a:r>
            <a:r>
              <a:rPr lang="en-GB" sz="2000" dirty="0">
                <a:latin typeface="Roboto" panose="02000000000000000000" pitchFamily="2" charset="0"/>
                <a:ea typeface="Roboto" panose="02000000000000000000" pitchFamily="2" charset="0"/>
              </a:rPr>
              <a:t> </a:t>
            </a:r>
            <a:r>
              <a:rPr lang="en-GB" sz="2000" dirty="0" err="1">
                <a:latin typeface="Roboto" panose="02000000000000000000" pitchFamily="2" charset="0"/>
                <a:ea typeface="Roboto" panose="02000000000000000000" pitchFamily="2" charset="0"/>
              </a:rPr>
              <a:t>bekwaam</a:t>
            </a:r>
            <a:r>
              <a:rPr lang="en-GB" sz="2000" dirty="0">
                <a:latin typeface="Roboto" panose="02000000000000000000" pitchFamily="2" charset="0"/>
                <a:ea typeface="Roboto" panose="02000000000000000000" pitchFamily="2" charset="0"/>
              </a:rPr>
              <a:t> -</a:t>
            </a:r>
          </a:p>
        </p:txBody>
      </p:sp>
      <p:sp>
        <p:nvSpPr>
          <p:cNvPr id="3" name="TextBox 8">
            <a:extLst>
              <a:ext uri="{FF2B5EF4-FFF2-40B4-BE49-F238E27FC236}">
                <a16:creationId xmlns:a16="http://schemas.microsoft.com/office/drawing/2014/main" id="{0194986B-1830-A3B2-A0FE-9C7680418874}"/>
              </a:ext>
            </a:extLst>
          </p:cNvPr>
          <p:cNvSpPr txBox="1"/>
          <p:nvPr/>
        </p:nvSpPr>
        <p:spPr>
          <a:xfrm>
            <a:off x="819510" y="1067938"/>
            <a:ext cx="11141476" cy="826380"/>
          </a:xfrm>
          <a:prstGeom prst="rect">
            <a:avLst/>
          </a:prstGeom>
          <a:noFill/>
        </p:spPr>
        <p:txBody>
          <a:bodyPr wrap="square">
            <a:spAutoFit/>
          </a:bodyPr>
          <a:lstStyle/>
          <a:p>
            <a:pPr>
              <a:lnSpc>
                <a:spcPct val="115000"/>
              </a:lnSpc>
            </a:pPr>
            <a:r>
              <a:rPr lang="nl-NL" sz="900" dirty="0">
                <a:solidFill>
                  <a:srgbClr val="000000"/>
                </a:solidFill>
                <a:effectLst/>
                <a:latin typeface="Roboto" panose="02000000000000000000" pitchFamily="2" charset="0"/>
                <a:ea typeface="Roboto" panose="02000000000000000000" pitchFamily="2" charset="0"/>
                <a:cs typeface="Arial" panose="020B0604020202020204" pitchFamily="34" charset="0"/>
              </a:rPr>
              <a:t>De student laat tijdens het handelen in de beroepspraktijk het volgende zien:</a:t>
            </a:r>
          </a:p>
          <a:p>
            <a:pPr>
              <a:lnSpc>
                <a:spcPct val="115000"/>
              </a:lnSpc>
            </a:pPr>
            <a:r>
              <a:rPr lang="nl-NL" sz="900" dirty="0">
                <a:solidFill>
                  <a:srgbClr val="000000"/>
                </a:solidFill>
                <a:effectLst/>
                <a:latin typeface="Roboto" panose="02000000000000000000" pitchFamily="2" charset="0"/>
                <a:ea typeface="Roboto" panose="02000000000000000000" pitchFamily="2" charset="0"/>
                <a:cs typeface="Arial" panose="020B0604020202020204" pitchFamily="34" charset="0"/>
              </a:rPr>
              <a:t>Je creëert een veilig, ondersteunend en stimulerend leer- en leefklimaat voor je leerlingen/studenten, waarin je verwachtingen duidelijk maakt en het zelfvertrouwen van leerlingen stimuleert.</a:t>
            </a:r>
            <a:endParaRPr lang="nl-NL" sz="900" dirty="0">
              <a:solidFill>
                <a:srgbClr val="000000"/>
              </a:solidFill>
              <a:effectLst/>
              <a:latin typeface="Roboto" panose="02000000000000000000" pitchFamily="2" charset="0"/>
              <a:ea typeface="Roboto" panose="02000000000000000000" pitchFamily="2" charset="0"/>
            </a:endParaRPr>
          </a:p>
          <a:p>
            <a:r>
              <a:rPr lang="nl-NL" sz="900" dirty="0">
                <a:solidFill>
                  <a:srgbClr val="000000"/>
                </a:solidFill>
                <a:effectLst/>
                <a:latin typeface="Roboto" panose="02000000000000000000" pitchFamily="2" charset="0"/>
                <a:ea typeface="Roboto" panose="02000000000000000000" pitchFamily="2" charset="0"/>
              </a:rPr>
              <a:t>Je volgt de ontwikkeling van je leerlingen/studenten in hun leren en gedrag en stemt je handelen daarop af, passend bij het onderwijsconcept waarin gewerkt wordt. Je stuurt en begeleidt de groepsprocessen in je groep. Je doet recht aan de sociaal-emotionele ontwikkeling en basisbehoeften van je leerlingen en signaleert ontwikkelings-, gedragsproblemen en –stoornissen tijdig. Je stemt je pedagogisch handelen af met anderen en schakelt hulp in om tot een pedagogische aanpak te komen. Je hebt hierbij zicht op de zorgstructuur en kennis van bijv. de meldplicht.</a:t>
            </a:r>
            <a:endParaRPr lang="nl-NL" sz="900" i="1" dirty="0">
              <a:solidFill>
                <a:srgbClr val="B82D1F"/>
              </a:solidFill>
              <a:latin typeface="Roboto" panose="02000000000000000000" pitchFamily="2" charset="0"/>
              <a:ea typeface="Roboto" panose="02000000000000000000" pitchFamily="2" charset="0"/>
              <a:cs typeface="Arial" panose="020B0604020202020204" pitchFamily="34" charset="0"/>
            </a:endParaRPr>
          </a:p>
        </p:txBody>
      </p:sp>
      <p:sp>
        <p:nvSpPr>
          <p:cNvPr id="9" name="Tekstvak 1">
            <a:extLst>
              <a:ext uri="{FF2B5EF4-FFF2-40B4-BE49-F238E27FC236}">
                <a16:creationId xmlns:a16="http://schemas.microsoft.com/office/drawing/2014/main" id="{76C4F4AD-BC5F-2ECA-E7C4-409127E575E4}"/>
              </a:ext>
            </a:extLst>
          </p:cNvPr>
          <p:cNvSpPr txBox="1"/>
          <p:nvPr/>
        </p:nvSpPr>
        <p:spPr>
          <a:xfrm>
            <a:off x="753086" y="1892437"/>
            <a:ext cx="11141476" cy="2191178"/>
          </a:xfrm>
          <a:prstGeom prst="rect">
            <a:avLst/>
          </a:prstGeom>
          <a:solidFill>
            <a:schemeClr val="lt1"/>
          </a:solidFill>
          <a:ln w="6350">
            <a:solidFill>
              <a:srgbClr val="B82D1F"/>
            </a:solidFill>
            <a:prstDash val="dashDot"/>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nl-NL" sz="1400" b="1" dirty="0">
                <a:solidFill>
                  <a:srgbClr val="E50856"/>
                </a:solidFill>
                <a:effectLst/>
                <a:latin typeface="Roboto" panose="02000000000000000000" pitchFamily="2" charset="0"/>
                <a:ea typeface="Roboto" panose="02000000000000000000" pitchFamily="2" charset="0"/>
                <a:cs typeface="Arial" panose="020B0604020202020204" pitchFamily="34" charset="0"/>
              </a:rPr>
              <a:t>Wat zijn de leermogelijkheden?</a:t>
            </a:r>
            <a:endParaRPr lang="nl-NL" sz="140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200" b="1" dirty="0">
                <a:solidFill>
                  <a:srgbClr val="E50856"/>
                </a:solidFill>
                <a:effectLst/>
                <a:latin typeface="Roboto" panose="02000000000000000000" pitchFamily="2" charset="0"/>
                <a:ea typeface="Roboto" panose="02000000000000000000" pitchFamily="2" charset="0"/>
                <a:cs typeface="Arial" panose="020B0604020202020204" pitchFamily="34" charset="0"/>
              </a:rPr>
              <a:t>In onze school			         </a:t>
            </a:r>
            <a:r>
              <a:rPr lang="nl-NL" sz="1200" b="1" dirty="0">
                <a:solidFill>
                  <a:srgbClr val="E50856"/>
                </a:solidFill>
                <a:effectLst/>
                <a:latin typeface="Roboto" panose="02000000000000000000" pitchFamily="2" charset="0"/>
                <a:ea typeface="Roboto" panose="02000000000000000000" pitchFamily="2" charset="0"/>
                <a:cs typeface="Calibri" panose="020F0502020204030204" pitchFamily="34" charset="0"/>
              </a:rPr>
              <a:t>←</a:t>
            </a:r>
            <a:r>
              <a:rPr lang="nl-NL" sz="1200" b="1" dirty="0">
                <a:solidFill>
                  <a:srgbClr val="E50856"/>
                </a:solidFill>
                <a:effectLst/>
                <a:latin typeface="Roboto" panose="02000000000000000000" pitchFamily="2" charset="0"/>
                <a:ea typeface="Roboto" panose="02000000000000000000" pitchFamily="2" charset="0"/>
                <a:cs typeface="Arial" panose="020B0604020202020204" pitchFamily="34" charset="0"/>
              </a:rPr>
              <a:t> (wie, wat waar, waarvan, hoe…) </a:t>
            </a:r>
            <a:r>
              <a:rPr lang="nl-NL" sz="1200" b="1" dirty="0">
                <a:solidFill>
                  <a:srgbClr val="E50856"/>
                </a:solidFill>
                <a:effectLst/>
                <a:latin typeface="Roboto" panose="02000000000000000000" pitchFamily="2" charset="0"/>
                <a:ea typeface="Roboto" panose="02000000000000000000" pitchFamily="2" charset="0"/>
                <a:cs typeface="Calibri" panose="020F0502020204030204" pitchFamily="34" charset="0"/>
              </a:rPr>
              <a:t>→</a:t>
            </a:r>
            <a:r>
              <a:rPr lang="nl-NL" sz="1200" b="1" dirty="0">
                <a:solidFill>
                  <a:srgbClr val="E50856"/>
                </a:solidFill>
                <a:effectLst/>
                <a:latin typeface="Roboto" panose="02000000000000000000" pitchFamily="2" charset="0"/>
                <a:ea typeface="Roboto" panose="02000000000000000000" pitchFamily="2" charset="0"/>
                <a:cs typeface="Arial" panose="020B0604020202020204" pitchFamily="34" charset="0"/>
              </a:rPr>
              <a:t>			In de opleiding</a:t>
            </a:r>
            <a:endPar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p:txBody>
      </p:sp>
      <p:sp>
        <p:nvSpPr>
          <p:cNvPr id="11" name="TextBox 15">
            <a:extLst>
              <a:ext uri="{FF2B5EF4-FFF2-40B4-BE49-F238E27FC236}">
                <a16:creationId xmlns:a16="http://schemas.microsoft.com/office/drawing/2014/main" id="{6733185F-B238-37A5-B773-5ACA7821809A}"/>
              </a:ext>
            </a:extLst>
          </p:cNvPr>
          <p:cNvSpPr txBox="1"/>
          <p:nvPr/>
        </p:nvSpPr>
        <p:spPr>
          <a:xfrm>
            <a:off x="753086" y="1892437"/>
            <a:ext cx="1040841" cy="307777"/>
          </a:xfrm>
          <a:prstGeom prst="rect">
            <a:avLst/>
          </a:prstGeom>
          <a:noFill/>
        </p:spPr>
        <p:txBody>
          <a:bodyPr wrap="square">
            <a:spAutoFit/>
          </a:bodyPr>
          <a:lstStyle/>
          <a:p>
            <a:r>
              <a:rPr lang="nl-NL" sz="1400" b="1" dirty="0">
                <a:effectLst/>
                <a:latin typeface="Roboto" panose="02000000000000000000" pitchFamily="2" charset="0"/>
                <a:ea typeface="Roboto" panose="02000000000000000000" pitchFamily="2" charset="0"/>
                <a:cs typeface="Arial" panose="020B0604020202020204" pitchFamily="34" charset="0"/>
              </a:rPr>
              <a:t>Stap 1</a:t>
            </a:r>
            <a:endParaRPr lang="nl-NL" sz="1400" dirty="0"/>
          </a:p>
        </p:txBody>
      </p:sp>
      <p:sp>
        <p:nvSpPr>
          <p:cNvPr id="12" name="TextBox 14">
            <a:extLst>
              <a:ext uri="{FF2B5EF4-FFF2-40B4-BE49-F238E27FC236}">
                <a16:creationId xmlns:a16="http://schemas.microsoft.com/office/drawing/2014/main" id="{ABDEF3A1-AABC-8957-AD91-F2ED282F5F00}"/>
              </a:ext>
            </a:extLst>
          </p:cNvPr>
          <p:cNvSpPr txBox="1"/>
          <p:nvPr/>
        </p:nvSpPr>
        <p:spPr>
          <a:xfrm>
            <a:off x="753086" y="3187912"/>
            <a:ext cx="3683515" cy="307777"/>
          </a:xfrm>
          <a:prstGeom prst="rect">
            <a:avLst/>
          </a:prstGeom>
          <a:noFill/>
        </p:spPr>
        <p:txBody>
          <a:bodyPr wrap="square">
            <a:spAutoFit/>
          </a:bodyPr>
          <a:lstStyle/>
          <a:p>
            <a:r>
              <a:rPr lang="nl-NL" sz="1400" b="1" dirty="0">
                <a:effectLst/>
                <a:latin typeface="Roboto" panose="02000000000000000000" pitchFamily="2" charset="0"/>
                <a:ea typeface="Roboto" panose="02000000000000000000" pitchFamily="2" charset="0"/>
                <a:cs typeface="Arial" panose="020B0604020202020204" pitchFamily="34" charset="0"/>
              </a:rPr>
              <a:t>Stap 2, </a:t>
            </a:r>
            <a:r>
              <a:rPr lang="nl-NL" sz="1200" b="1" dirty="0" err="1">
                <a:solidFill>
                  <a:srgbClr val="E50856"/>
                </a:solidFill>
                <a:effectLst/>
                <a:latin typeface="Roboto" panose="02000000000000000000" pitchFamily="2" charset="0"/>
                <a:ea typeface="Roboto" panose="02000000000000000000" pitchFamily="2" charset="0"/>
                <a:cs typeface="Arial" panose="020B0604020202020204" pitchFamily="34" charset="0"/>
              </a:rPr>
              <a:t>evt</a:t>
            </a:r>
            <a:r>
              <a:rPr lang="nl-NL" sz="1200" b="1" dirty="0">
                <a:solidFill>
                  <a:srgbClr val="E50856"/>
                </a:solidFill>
                <a:effectLst/>
                <a:latin typeface="Roboto" panose="02000000000000000000" pitchFamily="2" charset="0"/>
                <a:ea typeface="Roboto" panose="02000000000000000000" pitchFamily="2" charset="0"/>
                <a:cs typeface="Arial" panose="020B0604020202020204" pitchFamily="34" charset="0"/>
              </a:rPr>
              <a:t> aanscherping stap 1:</a:t>
            </a:r>
            <a:endParaRPr lang="nl-NL" dirty="0">
              <a:solidFill>
                <a:srgbClr val="E50856"/>
              </a:solidFill>
            </a:endParaRPr>
          </a:p>
        </p:txBody>
      </p:sp>
      <p:sp>
        <p:nvSpPr>
          <p:cNvPr id="14" name="Tekstvak 4">
            <a:extLst>
              <a:ext uri="{FF2B5EF4-FFF2-40B4-BE49-F238E27FC236}">
                <a16:creationId xmlns:a16="http://schemas.microsoft.com/office/drawing/2014/main" id="{D7A1962F-F319-5FDC-D412-A4EEB481DF6E}"/>
              </a:ext>
            </a:extLst>
          </p:cNvPr>
          <p:cNvSpPr txBox="1"/>
          <p:nvPr/>
        </p:nvSpPr>
        <p:spPr>
          <a:xfrm>
            <a:off x="1041228" y="4178044"/>
            <a:ext cx="9882166" cy="29176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nl-NL" sz="1600" b="1" dirty="0">
                <a:effectLst/>
                <a:latin typeface="Roboto" panose="02000000000000000000" pitchFamily="2" charset="0"/>
                <a:ea typeface="Roboto" panose="02000000000000000000" pitchFamily="2" charset="0"/>
                <a:cs typeface="Arial" panose="020B0604020202020204" pitchFamily="34" charset="0"/>
              </a:rPr>
              <a:t>Rijke leeromgeving voor regie op leren?</a:t>
            </a:r>
            <a:endParaRPr lang="nl-NL" sz="1600" dirty="0">
              <a:effectLst/>
              <a:latin typeface="Roboto" panose="02000000000000000000" pitchFamily="2" charset="0"/>
              <a:ea typeface="Roboto" panose="02000000000000000000" pitchFamily="2" charset="0"/>
              <a:cs typeface="Arial" panose="020B0604020202020204" pitchFamily="34" charset="0"/>
            </a:endParaRPr>
          </a:p>
        </p:txBody>
      </p:sp>
      <p:sp>
        <p:nvSpPr>
          <p:cNvPr id="15" name="Tekstvak 2">
            <a:extLst>
              <a:ext uri="{FF2B5EF4-FFF2-40B4-BE49-F238E27FC236}">
                <a16:creationId xmlns:a16="http://schemas.microsoft.com/office/drawing/2014/main" id="{F335BFC9-DA17-A2AD-1CCB-B2499EBF5D9F}"/>
              </a:ext>
            </a:extLst>
          </p:cNvPr>
          <p:cNvSpPr txBox="1">
            <a:spLocks noChangeArrowheads="1"/>
          </p:cNvSpPr>
          <p:nvPr/>
        </p:nvSpPr>
        <p:spPr bwMode="auto">
          <a:xfrm>
            <a:off x="739538" y="4804746"/>
            <a:ext cx="2768604" cy="808653"/>
          </a:xfrm>
          <a:prstGeom prst="rect">
            <a:avLst/>
          </a:prstGeom>
          <a:noFill/>
          <a:ln w="9525">
            <a:noFill/>
            <a:miter lim="800000"/>
            <a:headEnd/>
            <a:tailEnd/>
          </a:ln>
        </p:spPr>
        <p:txBody>
          <a:bodyPr rot="0" vert="horz" wrap="square" lIns="91440" tIns="45720" rIns="91440" bIns="45720" anchor="t" anchorCtr="0">
            <a:noAutofit/>
          </a:bodyPr>
          <a:lstStyle/>
          <a:p>
            <a:pPr algn="l"/>
            <a:r>
              <a:rPr lang="nl-NL" sz="1000" dirty="0">
                <a:solidFill>
                  <a:srgbClr val="E50856"/>
                </a:solidFill>
                <a:latin typeface="Roboto" panose="02000000000000000000" pitchFamily="2" charset="0"/>
                <a:ea typeface="Roboto" panose="02000000000000000000" pitchFamily="2" charset="0"/>
                <a:cs typeface="Calibri" panose="020F0502020204030204" pitchFamily="34" charset="0"/>
              </a:rPr>
              <a:t>A</a:t>
            </a:r>
            <a:r>
              <a:rPr lang="nl-NL" sz="1000" b="0" i="0" u="none" strike="noStrike" dirty="0">
                <a:solidFill>
                  <a:srgbClr val="E50856"/>
                </a:solidFill>
                <a:effectLst/>
                <a:latin typeface="Roboto" panose="02000000000000000000" pitchFamily="2" charset="0"/>
                <a:ea typeface="Roboto" panose="02000000000000000000" pitchFamily="2" charset="0"/>
                <a:cs typeface="Calibri" panose="020F0502020204030204" pitchFamily="34" charset="0"/>
              </a:rPr>
              <a:t>. Wat versta jij onder regie op leren? </a:t>
            </a:r>
            <a:r>
              <a:rPr lang="nl-NL" sz="1000" dirty="0">
                <a:solidFill>
                  <a:srgbClr val="E50856"/>
                </a:solidFill>
                <a:latin typeface="Roboto" panose="02000000000000000000" pitchFamily="2" charset="0"/>
                <a:ea typeface="Roboto" panose="02000000000000000000" pitchFamily="2" charset="0"/>
                <a:cs typeface="Calibri" panose="020F0502020204030204" pitchFamily="34" charset="0"/>
              </a:rPr>
              <a:t>Noteer</a:t>
            </a:r>
            <a:r>
              <a:rPr lang="nl-NL" sz="1000" b="0" i="0" u="none" strike="noStrike" dirty="0">
                <a:solidFill>
                  <a:srgbClr val="E50856"/>
                </a:solidFill>
                <a:effectLst/>
                <a:latin typeface="Roboto" panose="02000000000000000000" pitchFamily="2" charset="0"/>
                <a:ea typeface="Roboto" panose="02000000000000000000" pitchFamily="2" charset="0"/>
                <a:cs typeface="Calibri" panose="020F0502020204030204" pitchFamily="34" charset="0"/>
              </a:rPr>
              <a:t> je beelden bij regie op leren hieronder.</a:t>
            </a:r>
          </a:p>
        </p:txBody>
      </p:sp>
      <p:sp>
        <p:nvSpPr>
          <p:cNvPr id="16" name="Tekstvak 2">
            <a:extLst>
              <a:ext uri="{FF2B5EF4-FFF2-40B4-BE49-F238E27FC236}">
                <a16:creationId xmlns:a16="http://schemas.microsoft.com/office/drawing/2014/main" id="{89061BFB-2826-48B6-F2A8-4075C3518835}"/>
              </a:ext>
            </a:extLst>
          </p:cNvPr>
          <p:cNvSpPr txBox="1">
            <a:spLocks noChangeArrowheads="1"/>
          </p:cNvSpPr>
          <p:nvPr/>
        </p:nvSpPr>
        <p:spPr bwMode="auto">
          <a:xfrm>
            <a:off x="3371037" y="4786609"/>
            <a:ext cx="2300599" cy="808653"/>
          </a:xfrm>
          <a:prstGeom prst="rect">
            <a:avLst/>
          </a:prstGeom>
          <a:noFill/>
          <a:ln w="9525">
            <a:noFill/>
            <a:miter lim="800000"/>
            <a:headEnd/>
            <a:tailEnd/>
          </a:ln>
        </p:spPr>
        <p:txBody>
          <a:bodyPr rot="0" vert="horz" wrap="square" lIns="91440" tIns="45720" rIns="91440" bIns="45720" anchor="t" anchorCtr="0">
            <a:noAutofit/>
          </a:bodyPr>
          <a:lstStyle/>
          <a:p>
            <a:pPr algn="l"/>
            <a:r>
              <a:rPr lang="nl-NL" sz="1000" b="0" i="0" u="none" strike="noStrike" dirty="0">
                <a:solidFill>
                  <a:srgbClr val="E50856"/>
                </a:solidFill>
                <a:effectLst/>
                <a:latin typeface="Roboto" panose="02000000000000000000" pitchFamily="2" charset="0"/>
                <a:ea typeface="Roboto" panose="02000000000000000000" pitchFamily="2" charset="0"/>
                <a:cs typeface="Calibri" panose="020F0502020204030204" pitchFamily="34" charset="0"/>
              </a:rPr>
              <a:t>B. Wat zijn voorwaarden om de regie bij de student  te vergroten? </a:t>
            </a:r>
          </a:p>
        </p:txBody>
      </p:sp>
      <p:sp>
        <p:nvSpPr>
          <p:cNvPr id="17" name="TextBox 14">
            <a:extLst>
              <a:ext uri="{FF2B5EF4-FFF2-40B4-BE49-F238E27FC236}">
                <a16:creationId xmlns:a16="http://schemas.microsoft.com/office/drawing/2014/main" id="{731AF3E2-5813-F243-AADC-73A1B96812BA}"/>
              </a:ext>
            </a:extLst>
          </p:cNvPr>
          <p:cNvSpPr txBox="1"/>
          <p:nvPr/>
        </p:nvSpPr>
        <p:spPr>
          <a:xfrm>
            <a:off x="753086" y="4483387"/>
            <a:ext cx="1064629" cy="307777"/>
          </a:xfrm>
          <a:prstGeom prst="rect">
            <a:avLst/>
          </a:prstGeom>
          <a:noFill/>
        </p:spPr>
        <p:txBody>
          <a:bodyPr wrap="square">
            <a:spAutoFit/>
          </a:bodyPr>
          <a:lstStyle/>
          <a:p>
            <a:r>
              <a:rPr lang="nl-NL" sz="1400" b="1" dirty="0">
                <a:effectLst/>
                <a:latin typeface="Roboto" panose="02000000000000000000" pitchFamily="2" charset="0"/>
                <a:ea typeface="Roboto" panose="02000000000000000000" pitchFamily="2" charset="0"/>
                <a:cs typeface="Arial" panose="020B0604020202020204" pitchFamily="34" charset="0"/>
              </a:rPr>
              <a:t>Stap 3</a:t>
            </a:r>
            <a:endParaRPr lang="nl-NL" sz="1400" dirty="0"/>
          </a:p>
        </p:txBody>
      </p:sp>
      <p:sp>
        <p:nvSpPr>
          <p:cNvPr id="18" name="Tekstvak 2">
            <a:extLst>
              <a:ext uri="{FF2B5EF4-FFF2-40B4-BE49-F238E27FC236}">
                <a16:creationId xmlns:a16="http://schemas.microsoft.com/office/drawing/2014/main" id="{E1D971E3-A3EF-0208-4939-8AB306E3E2BE}"/>
              </a:ext>
            </a:extLst>
          </p:cNvPr>
          <p:cNvSpPr txBox="1">
            <a:spLocks noChangeArrowheads="1"/>
          </p:cNvSpPr>
          <p:nvPr/>
        </p:nvSpPr>
        <p:spPr bwMode="auto">
          <a:xfrm>
            <a:off x="6244255" y="4844472"/>
            <a:ext cx="5523470" cy="291761"/>
          </a:xfrm>
          <a:prstGeom prst="rect">
            <a:avLst/>
          </a:prstGeom>
          <a:noFill/>
          <a:ln w="9525">
            <a:noFill/>
            <a:miter lim="800000"/>
            <a:headEnd/>
            <a:tailEnd/>
          </a:ln>
        </p:spPr>
        <p:txBody>
          <a:bodyPr rot="0" vert="horz" wrap="square" lIns="91440" tIns="45720" rIns="91440" bIns="45720" anchor="t" anchorCtr="0">
            <a:noAutofit/>
          </a:bodyPr>
          <a:lstStyle/>
          <a:p>
            <a:pPr algn="l"/>
            <a:r>
              <a:rPr lang="nl-NL" sz="1000" dirty="0">
                <a:solidFill>
                  <a:srgbClr val="E50856"/>
                </a:solidFill>
                <a:latin typeface="Roboto" panose="02000000000000000000" pitchFamily="2" charset="0"/>
                <a:ea typeface="Roboto" panose="02000000000000000000" pitchFamily="2" charset="0"/>
                <a:cs typeface="Calibri" panose="020F0502020204030204" pitchFamily="34" charset="0"/>
              </a:rPr>
              <a:t>Bekijk de reflectiekaart “autonomie ondersteunende leeromgeving”.</a:t>
            </a:r>
          </a:p>
          <a:p>
            <a:pPr algn="l"/>
            <a:endParaRPr lang="nl-NL" sz="700" b="0" i="0" u="none" strike="noStrike" dirty="0">
              <a:solidFill>
                <a:srgbClr val="C00000"/>
              </a:solidFill>
              <a:effectLst/>
              <a:latin typeface="Calibri" panose="020F0502020204030204" pitchFamily="34" charset="0"/>
              <a:cs typeface="Calibri" panose="020F0502020204030204" pitchFamily="34" charset="0"/>
            </a:endParaRPr>
          </a:p>
        </p:txBody>
      </p:sp>
      <p:sp>
        <p:nvSpPr>
          <p:cNvPr id="19" name="Tekstvak 2">
            <a:extLst>
              <a:ext uri="{FF2B5EF4-FFF2-40B4-BE49-F238E27FC236}">
                <a16:creationId xmlns:a16="http://schemas.microsoft.com/office/drawing/2014/main" id="{C4969179-1CD2-FE72-5017-4680507162FC}"/>
              </a:ext>
            </a:extLst>
          </p:cNvPr>
          <p:cNvSpPr txBox="1">
            <a:spLocks noChangeArrowheads="1"/>
          </p:cNvSpPr>
          <p:nvPr/>
        </p:nvSpPr>
        <p:spPr bwMode="auto">
          <a:xfrm>
            <a:off x="6244255" y="5091610"/>
            <a:ext cx="3130076" cy="347462"/>
          </a:xfrm>
          <a:prstGeom prst="rect">
            <a:avLst/>
          </a:prstGeom>
          <a:noFill/>
          <a:ln w="9525">
            <a:noFill/>
            <a:miter lim="800000"/>
            <a:headEnd/>
            <a:tailEnd/>
          </a:ln>
        </p:spPr>
        <p:txBody>
          <a:bodyPr rot="0" vert="horz" wrap="square" lIns="91440" tIns="45720" rIns="91440" bIns="45720" anchor="t" anchorCtr="0">
            <a:noAutofit/>
          </a:bodyPr>
          <a:lstStyle/>
          <a:p>
            <a:pPr algn="l"/>
            <a:r>
              <a:rPr lang="nl-NL" sz="1000" dirty="0">
                <a:solidFill>
                  <a:srgbClr val="E50856"/>
                </a:solidFill>
                <a:latin typeface="Roboto" panose="02000000000000000000" pitchFamily="2" charset="0"/>
                <a:ea typeface="Roboto" panose="02000000000000000000" pitchFamily="2" charset="0"/>
                <a:cs typeface="Calibri" panose="020F0502020204030204" pitchFamily="34" charset="0"/>
              </a:rPr>
              <a:t>A. </a:t>
            </a:r>
            <a:r>
              <a:rPr lang="nl-NL" sz="1000" b="0" i="0" u="none" strike="noStrike" dirty="0">
                <a:solidFill>
                  <a:srgbClr val="E50856"/>
                </a:solidFill>
                <a:effectLst/>
                <a:latin typeface="Roboto" panose="02000000000000000000" pitchFamily="2" charset="0"/>
                <a:ea typeface="Roboto" panose="02000000000000000000" pitchFamily="2" charset="0"/>
                <a:cs typeface="Calibri" panose="020F0502020204030204" pitchFamily="34" charset="0"/>
              </a:rPr>
              <a:t>Welke voorwaarden realiseren wij al?</a:t>
            </a:r>
          </a:p>
          <a:p>
            <a:pPr algn="l"/>
            <a:endParaRPr lang="nl-NL" sz="700" b="0" i="0" u="none" strike="noStrike" dirty="0">
              <a:solidFill>
                <a:srgbClr val="C00000"/>
              </a:solidFill>
              <a:effectLst/>
              <a:latin typeface="Calibri" panose="020F0502020204030204" pitchFamily="34" charset="0"/>
              <a:cs typeface="Calibri" panose="020F0502020204030204" pitchFamily="34" charset="0"/>
            </a:endParaRPr>
          </a:p>
        </p:txBody>
      </p:sp>
      <p:sp>
        <p:nvSpPr>
          <p:cNvPr id="20" name="Tekstvak 2">
            <a:extLst>
              <a:ext uri="{FF2B5EF4-FFF2-40B4-BE49-F238E27FC236}">
                <a16:creationId xmlns:a16="http://schemas.microsoft.com/office/drawing/2014/main" id="{CC4315BB-62CE-9426-D335-BF951EBF0D5C}"/>
              </a:ext>
            </a:extLst>
          </p:cNvPr>
          <p:cNvSpPr txBox="1">
            <a:spLocks noChangeArrowheads="1"/>
          </p:cNvSpPr>
          <p:nvPr/>
        </p:nvSpPr>
        <p:spPr bwMode="auto">
          <a:xfrm>
            <a:off x="8997372" y="5101370"/>
            <a:ext cx="3147313" cy="321690"/>
          </a:xfrm>
          <a:prstGeom prst="rect">
            <a:avLst/>
          </a:prstGeom>
          <a:noFill/>
          <a:ln w="9525">
            <a:noFill/>
            <a:miter lim="800000"/>
            <a:headEnd/>
            <a:tailEnd/>
          </a:ln>
        </p:spPr>
        <p:txBody>
          <a:bodyPr rot="0" vert="horz" wrap="square" lIns="91440" tIns="45720" rIns="91440" bIns="45720" anchor="t" anchorCtr="0">
            <a:noAutofit/>
          </a:bodyPr>
          <a:lstStyle/>
          <a:p>
            <a:pPr algn="l"/>
            <a:r>
              <a:rPr lang="nl-NL" sz="1000" b="0" i="0" u="none" strike="noStrike" dirty="0">
                <a:solidFill>
                  <a:srgbClr val="E50856"/>
                </a:solidFill>
                <a:effectLst/>
                <a:latin typeface="Roboto" panose="02000000000000000000" pitchFamily="2" charset="0"/>
                <a:ea typeface="Roboto" panose="02000000000000000000" pitchFamily="2" charset="0"/>
                <a:cs typeface="Calibri" panose="020F0502020204030204" pitchFamily="34" charset="0"/>
              </a:rPr>
              <a:t>B. Waar moeten we nog mee aan de slag?</a:t>
            </a:r>
          </a:p>
          <a:p>
            <a:pPr marL="228600" indent="-228600" algn="l">
              <a:buAutoNum type="alphaUcPeriod"/>
            </a:pPr>
            <a:endParaRPr lang="nl-NL" sz="700" b="0" i="0" u="none" strike="noStrike" dirty="0">
              <a:solidFill>
                <a:srgbClr val="C00000"/>
              </a:solidFill>
              <a:effectLst/>
              <a:latin typeface="Calibri" panose="020F0502020204030204" pitchFamily="34" charset="0"/>
              <a:cs typeface="Calibri" panose="020F0502020204030204" pitchFamily="34" charset="0"/>
            </a:endParaRPr>
          </a:p>
        </p:txBody>
      </p:sp>
      <p:sp>
        <p:nvSpPr>
          <p:cNvPr id="21" name="TextBox 14">
            <a:extLst>
              <a:ext uri="{FF2B5EF4-FFF2-40B4-BE49-F238E27FC236}">
                <a16:creationId xmlns:a16="http://schemas.microsoft.com/office/drawing/2014/main" id="{4EDE03CE-2F4D-DC54-B3D7-EFC56C30E317}"/>
              </a:ext>
            </a:extLst>
          </p:cNvPr>
          <p:cNvSpPr txBox="1"/>
          <p:nvPr/>
        </p:nvSpPr>
        <p:spPr>
          <a:xfrm>
            <a:off x="6244255" y="4582897"/>
            <a:ext cx="1426101" cy="307777"/>
          </a:xfrm>
          <a:prstGeom prst="rect">
            <a:avLst/>
          </a:prstGeom>
          <a:noFill/>
        </p:spPr>
        <p:txBody>
          <a:bodyPr wrap="square">
            <a:spAutoFit/>
          </a:bodyPr>
          <a:lstStyle/>
          <a:p>
            <a:r>
              <a:rPr lang="nl-NL" sz="1400" b="1" dirty="0">
                <a:effectLst/>
                <a:latin typeface="Roboto" panose="02000000000000000000" pitchFamily="2" charset="0"/>
                <a:ea typeface="Roboto" panose="02000000000000000000" pitchFamily="2" charset="0"/>
                <a:cs typeface="Arial" panose="020B0604020202020204" pitchFamily="34" charset="0"/>
              </a:rPr>
              <a:t>Stap 4</a:t>
            </a:r>
            <a:endParaRPr lang="nl-NL" sz="1400" dirty="0"/>
          </a:p>
        </p:txBody>
      </p:sp>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3.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273</Words>
  <Application>Microsoft Office PowerPoint</Application>
  <PresentationFormat>Breedbeeld</PresentationFormat>
  <Paragraphs>17</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Roboto</vt:lpstr>
      <vt:lpstr>Roboto Condensed SemiBold</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2025-03-28T07:56:18Z</dcterms:created>
  <dcterms:modified xsi:type="dcterms:W3CDTF">2025-04-08T06:31:19Z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