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1D42BB-B364-492C-B962-B9C22CA1C143}" v="1" dt="2025-03-28T07:38:50.76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47"/>
  </p:normalViewPr>
  <p:slideViewPr>
    <p:cSldViewPr snapToGrid="0" snapToObjects="1" showGuides="1">
      <p:cViewPr varScale="1">
        <p:scale>
          <a:sx n="111" d="100"/>
          <a:sy n="111" d="100"/>
        </p:scale>
        <p:origin x="59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601D42BB-B364-492C-B962-B9C22CA1C143}"/>
    <pc:docChg chg="undo custSel delSld modSld">
      <pc:chgData name="Derby Wanders" userId="af18b0c0-b1f1-41e5-bb80-9bf6fd6c46ec" providerId="ADAL" clId="{601D42BB-B364-492C-B962-B9C22CA1C143}" dt="2025-04-07T14:39:51.872" v="28" actId="207"/>
      <pc:docMkLst>
        <pc:docMk/>
      </pc:docMkLst>
      <pc:sldChg chg="addSp delSp modSp mod">
        <pc:chgData name="Derby Wanders" userId="af18b0c0-b1f1-41e5-bb80-9bf6fd6c46ec" providerId="ADAL" clId="{601D42BB-B364-492C-B962-B9C22CA1C143}" dt="2025-04-07T14:39:51.872" v="28" actId="207"/>
        <pc:sldMkLst>
          <pc:docMk/>
          <pc:sldMk cId="3073293024" sldId="259"/>
        </pc:sldMkLst>
        <pc:graphicFrameChg chg="add mod modGraphic">
          <ac:chgData name="Derby Wanders" userId="af18b0c0-b1f1-41e5-bb80-9bf6fd6c46ec" providerId="ADAL" clId="{601D42BB-B364-492C-B962-B9C22CA1C143}" dt="2025-04-07T14:39:51.872" v="28" actId="207"/>
          <ac:graphicFrameMkLst>
            <pc:docMk/>
            <pc:sldMk cId="3073293024" sldId="259"/>
            <ac:graphicFrameMk id="6" creationId="{025B9EE1-C0F6-1C03-9040-9C10D1D61D8E}"/>
          </ac:graphicFrameMkLst>
        </pc:graphicFrameChg>
      </pc:sldChg>
      <pc:sldChg chg="del">
        <pc:chgData name="Derby Wanders" userId="af18b0c0-b1f1-41e5-bb80-9bf6fd6c46ec" providerId="ADAL" clId="{601D42BB-B364-492C-B962-B9C22CA1C143}" dt="2025-03-28T07:40:30.678" v="20" actId="2696"/>
        <pc:sldMkLst>
          <pc:docMk/>
          <pc:sldMk cId="75528547" sldId="261"/>
        </pc:sldMkLst>
      </pc:sldChg>
      <pc:sldChg chg="del">
        <pc:chgData name="Derby Wanders" userId="af18b0c0-b1f1-41e5-bb80-9bf6fd6c46ec" providerId="ADAL" clId="{601D42BB-B364-492C-B962-B9C22CA1C143}" dt="2025-03-28T07:40:33.427" v="21" actId="2696"/>
        <pc:sldMkLst>
          <pc:docMk/>
          <pc:sldMk cId="4189979416" sldId="262"/>
        </pc:sldMkLst>
      </pc:sldChg>
      <pc:sldChg chg="del">
        <pc:chgData name="Derby Wanders" userId="af18b0c0-b1f1-41e5-bb80-9bf6fd6c46ec" providerId="ADAL" clId="{601D42BB-B364-492C-B962-B9C22CA1C143}" dt="2025-03-28T07:40:36.243" v="22" actId="2696"/>
        <pc:sldMkLst>
          <pc:docMk/>
          <pc:sldMk cId="944518191" sldId="263"/>
        </pc:sldMkLst>
      </pc:sldChg>
      <pc:sldChg chg="del">
        <pc:chgData name="Derby Wanders" userId="af18b0c0-b1f1-41e5-bb80-9bf6fd6c46ec" providerId="ADAL" clId="{601D42BB-B364-492C-B962-B9C22CA1C143}" dt="2025-03-28T07:40:38.445" v="23" actId="2696"/>
        <pc:sldMkLst>
          <pc:docMk/>
          <pc:sldMk cId="2268797315" sldId="26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7-4-2025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866774" y="179757"/>
            <a:ext cx="11015909" cy="588963"/>
          </a:xfrm>
        </p:spPr>
        <p:txBody>
          <a:bodyPr/>
          <a:lstStyle/>
          <a:p>
            <a:r>
              <a:rPr lang="nl-NL" dirty="0"/>
              <a:t>Visie en leiderschap		                     	Visie									  </a:t>
            </a:r>
            <a:r>
              <a:rPr lang="nl-NL" dirty="0" err="1"/>
              <a:t>SEcenario’s</a:t>
            </a:r>
            <a:endParaRPr lang="nl-NL" dirty="0"/>
          </a:p>
        </p:txBody>
      </p:sp>
      <p:graphicFrame>
        <p:nvGraphicFramePr>
          <p:cNvPr id="6" name="Table 5">
            <a:extLst>
              <a:ext uri="{FF2B5EF4-FFF2-40B4-BE49-F238E27FC236}">
                <a16:creationId xmlns:a16="http://schemas.microsoft.com/office/drawing/2014/main" id="{025B9EE1-C0F6-1C03-9040-9C10D1D61D8E}"/>
              </a:ext>
            </a:extLst>
          </p:cNvPr>
          <p:cNvGraphicFramePr>
            <a:graphicFrameLocks noGrp="1"/>
          </p:cNvGraphicFramePr>
          <p:nvPr>
            <p:extLst>
              <p:ext uri="{D42A27DB-BD31-4B8C-83A1-F6EECF244321}">
                <p14:modId xmlns:p14="http://schemas.microsoft.com/office/powerpoint/2010/main" val="524138391"/>
              </p:ext>
            </p:extLst>
          </p:nvPr>
        </p:nvGraphicFramePr>
        <p:xfrm>
          <a:off x="986900" y="768720"/>
          <a:ext cx="10218200" cy="5942296"/>
        </p:xfrm>
        <a:graphic>
          <a:graphicData uri="http://schemas.openxmlformats.org/drawingml/2006/table">
            <a:tbl>
              <a:tblPr firstRow="1" firstCol="1" bandRow="1">
                <a:tableStyleId>{5940675A-B579-460E-94D1-54222C63F5DA}</a:tableStyleId>
              </a:tblPr>
              <a:tblGrid>
                <a:gridCol w="572893">
                  <a:extLst>
                    <a:ext uri="{9D8B030D-6E8A-4147-A177-3AD203B41FA5}">
                      <a16:colId xmlns:a16="http://schemas.microsoft.com/office/drawing/2014/main" val="3527916290"/>
                    </a:ext>
                  </a:extLst>
                </a:gridCol>
                <a:gridCol w="1859590">
                  <a:extLst>
                    <a:ext uri="{9D8B030D-6E8A-4147-A177-3AD203B41FA5}">
                      <a16:colId xmlns:a16="http://schemas.microsoft.com/office/drawing/2014/main" val="830781641"/>
                    </a:ext>
                  </a:extLst>
                </a:gridCol>
                <a:gridCol w="2485748">
                  <a:extLst>
                    <a:ext uri="{9D8B030D-6E8A-4147-A177-3AD203B41FA5}">
                      <a16:colId xmlns:a16="http://schemas.microsoft.com/office/drawing/2014/main" val="2606964446"/>
                    </a:ext>
                  </a:extLst>
                </a:gridCol>
                <a:gridCol w="2086252">
                  <a:extLst>
                    <a:ext uri="{9D8B030D-6E8A-4147-A177-3AD203B41FA5}">
                      <a16:colId xmlns:a16="http://schemas.microsoft.com/office/drawing/2014/main" val="3074143587"/>
                    </a:ext>
                  </a:extLst>
                </a:gridCol>
                <a:gridCol w="3213717">
                  <a:extLst>
                    <a:ext uri="{9D8B030D-6E8A-4147-A177-3AD203B41FA5}">
                      <a16:colId xmlns:a16="http://schemas.microsoft.com/office/drawing/2014/main" val="1254180881"/>
                    </a:ext>
                  </a:extLst>
                </a:gridCol>
              </a:tblGrid>
              <a:tr h="375419">
                <a:tc>
                  <a:txBody>
                    <a:bodyPr/>
                    <a:lstStyle/>
                    <a:p>
                      <a:pPr algn="l">
                        <a:lnSpc>
                          <a:spcPct val="107000"/>
                        </a:lnSpc>
                        <a:spcAft>
                          <a:spcPts val="0"/>
                        </a:spcAft>
                      </a:pPr>
                      <a:endParaRPr lang="nl-NL" sz="105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856"/>
                          </a:solidFill>
                          <a:effectLst/>
                        </a:rPr>
                        <a:t>Individuele begeleiding</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Commitment Samen Opleiden</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a:solidFill>
                            <a:schemeClr val="tx2"/>
                          </a:solidFill>
                          <a:effectLst/>
                        </a:rPr>
                        <a:t>Verbinden en verbreden</a:t>
                      </a:r>
                      <a:endParaRPr lang="nl-NL" sz="105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Innovatie en co-creatie</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4211209925"/>
                  </a:ext>
                </a:extLst>
              </a:tr>
              <a:tr h="5566877">
                <a:tc>
                  <a:txBody>
                    <a:bodyPr/>
                    <a:lstStyle/>
                    <a:p>
                      <a:pPr algn="l">
                        <a:lnSpc>
                          <a:spcPct val="107000"/>
                        </a:lnSpc>
                        <a:spcAft>
                          <a:spcPts val="0"/>
                        </a:spcAft>
                      </a:pPr>
                      <a:r>
                        <a:rPr lang="nl-NL" sz="800" b="1" dirty="0">
                          <a:effectLst/>
                        </a:rPr>
                        <a:t>Eisen en waarom SO&amp;P</a:t>
                      </a: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r>
                        <a:rPr lang="nl-NL" sz="800" b="1" dirty="0">
                          <a:effectLst/>
                        </a:rPr>
                        <a:t>Integrale visie</a:t>
                      </a: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r>
                        <a:rPr lang="nl-NL" sz="800" b="1" dirty="0">
                          <a:effectLst/>
                        </a:rPr>
                        <a:t>Richting-</a:t>
                      </a:r>
                    </a:p>
                    <a:p>
                      <a:pPr algn="l">
                        <a:lnSpc>
                          <a:spcPct val="107000"/>
                        </a:lnSpc>
                        <a:spcAft>
                          <a:spcPts val="0"/>
                        </a:spcAft>
                      </a:pPr>
                      <a:r>
                        <a:rPr lang="nl-NL" sz="800" b="1" dirty="0">
                          <a:effectLst/>
                        </a:rPr>
                        <a:t>gevende visie</a:t>
                      </a: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r>
                        <a:rPr lang="nl-NL" sz="800" b="1" dirty="0">
                          <a:effectLst/>
                        </a:rPr>
                        <a:t>Gedeelde doorleefde visie</a:t>
                      </a: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800" dirty="0">
                          <a:effectLst/>
                        </a:rPr>
                        <a:t>Er </a:t>
                      </a:r>
                      <a:r>
                        <a:rPr lang="nl-NL" sz="800" dirty="0">
                          <a:solidFill>
                            <a:schemeClr val="tx1"/>
                          </a:solidFill>
                          <a:effectLst/>
                        </a:rPr>
                        <a:t>wordt verkend wat de voor- en nadelen zijn van Samen Opleiden en Professionaliseren. Dit resulteert in inzicht in aan welke eisen er voldaan moet worden </a:t>
                      </a:r>
                      <a:r>
                        <a:rPr lang="nl-NL" sz="800" strike="noStrike" dirty="0">
                          <a:solidFill>
                            <a:schemeClr val="tx1"/>
                          </a:solidFill>
                          <a:effectLst/>
                        </a:rPr>
                        <a:t>het bij het  </a:t>
                      </a:r>
                      <a:r>
                        <a:rPr lang="nl-NL" sz="800" dirty="0">
                          <a:solidFill>
                            <a:schemeClr val="tx1"/>
                          </a:solidFill>
                          <a:effectLst/>
                        </a:rPr>
                        <a:t>schoolmanagement en </a:t>
                      </a:r>
                      <a:r>
                        <a:rPr lang="nl-NL" sz="800" dirty="0" err="1">
                          <a:solidFill>
                            <a:schemeClr val="tx1"/>
                          </a:solidFill>
                          <a:effectLst/>
                        </a:rPr>
                        <a:t>sleutel-personen</a:t>
                      </a:r>
                      <a:r>
                        <a:rPr lang="nl-NL" sz="800" dirty="0">
                          <a:solidFill>
                            <a:schemeClr val="tx1"/>
                          </a:solidFill>
                          <a:effectLst/>
                        </a:rPr>
                        <a:t> van de stageschool. O.b.v. de eisen brengt men in kaart waar de school nu staat (sterke punten en aandachtspunten).</a:t>
                      </a:r>
                    </a:p>
                    <a:p>
                      <a:pPr algn="l">
                        <a:lnSpc>
                          <a:spcPct val="107000"/>
                        </a:lnSpc>
                        <a:spcAft>
                          <a:spcPts val="0"/>
                        </a:spcAft>
                      </a:pPr>
                      <a:r>
                        <a:rPr lang="nl-NL" sz="800" dirty="0">
                          <a:solidFill>
                            <a:schemeClr val="tx1"/>
                          </a:solidFill>
                          <a:effectLst/>
                        </a:rPr>
                        <a:t> </a:t>
                      </a: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dirty="0">
                          <a:solidFill>
                            <a:schemeClr val="tx1"/>
                          </a:solidFill>
                          <a:effectLst/>
                        </a:rPr>
                        <a:t>Er is veel ervaring met stagiairs in de school. Vaak is er een voorkeur voor </a:t>
                      </a:r>
                      <a:r>
                        <a:rPr lang="nl-NL" sz="800" dirty="0" err="1">
                          <a:solidFill>
                            <a:schemeClr val="tx1"/>
                          </a:solidFill>
                          <a:effectLst/>
                        </a:rPr>
                        <a:t>LIO-s</a:t>
                      </a:r>
                      <a:r>
                        <a:rPr lang="nl-NL" sz="800" dirty="0">
                          <a:solidFill>
                            <a:schemeClr val="tx1"/>
                          </a:solidFill>
                          <a:effectLst/>
                        </a:rPr>
                        <a:t>. Er vindt af en toe uitwisseling plaats van deze persoonlijke visies. De visies blijven vaak impliciet. Er is geen beleid en weinig aandacht voor startende collega’s in de inductiefase.</a:t>
                      </a: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r>
                        <a:rPr lang="nl-NL" sz="800" dirty="0">
                          <a:solidFill>
                            <a:schemeClr val="tx1"/>
                          </a:solidFill>
                          <a:effectLst/>
                        </a:rPr>
                        <a:t>Het handelen in de dagelijkse praktijk wordt getoetst aan de persoonlijke visie en is gebaseerd op de vraag van de student of lerende en de eigen ervaringen tijdens de lerarenopleiding en met andere stagiairs tot nu toe.</a:t>
                      </a: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800" dirty="0">
                          <a:solidFill>
                            <a:schemeClr val="tx1"/>
                          </a:solidFill>
                          <a:effectLst/>
                        </a:rPr>
                        <a:t>De partners spreken naar elkaar hun commitment uit: waarom en waartoe willen wij Samen Opleiden en Professionaliseren? De partners zijn op de hoogte van de eisen die dit stelt aan de kwaliteit. Men is nieuwsgierig en actief geïnteresseerd in wat alle partners te bieden hebben binnen Samen Opleiden en Professionaliseren. </a:t>
                      </a: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r>
                        <a:rPr lang="nl-NL" sz="800" dirty="0">
                          <a:solidFill>
                            <a:schemeClr val="tx1"/>
                          </a:solidFill>
                          <a:effectLst/>
                        </a:rPr>
                        <a:t>Er komt/is een gezamenlijke visie op Samen Opleiden en Professionaliseren in de opleidingsschool. Er zijn vaak separate visies voor het opleiden, onderzoek, professionaliseren en kwaliteit. </a:t>
                      </a:r>
                      <a:endParaRPr lang="nl-NL" sz="800" strike="sngStrike"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r>
                        <a:rPr lang="nl-NL" sz="800" dirty="0">
                          <a:solidFill>
                            <a:schemeClr val="tx1"/>
                          </a:solidFill>
                          <a:effectLst/>
                        </a:rPr>
                        <a:t>De eerstv</a:t>
                      </a:r>
                      <a:r>
                        <a:rPr lang="nl-NL" sz="800" strike="noStrike" dirty="0">
                          <a:solidFill>
                            <a:schemeClr val="tx1"/>
                          </a:solidFill>
                          <a:effectLst/>
                        </a:rPr>
                        <a:t>olgende</a:t>
                      </a:r>
                      <a:r>
                        <a:rPr lang="nl-NL" sz="800" dirty="0">
                          <a:solidFill>
                            <a:schemeClr val="tx1"/>
                          </a:solidFill>
                          <a:effectLst/>
                        </a:rPr>
                        <a:t> stap is om voor bekendheid en </a:t>
                      </a:r>
                      <a:r>
                        <a:rPr lang="nl-NL" sz="800" dirty="0" err="1">
                          <a:solidFill>
                            <a:schemeClr val="tx1"/>
                          </a:solidFill>
                          <a:effectLst/>
                        </a:rPr>
                        <a:t>doorleefdheid</a:t>
                      </a:r>
                      <a:r>
                        <a:rPr lang="nl-NL" sz="800" dirty="0">
                          <a:solidFill>
                            <a:schemeClr val="tx1"/>
                          </a:solidFill>
                          <a:effectLst/>
                        </a:rPr>
                        <a:t> van de visie van de opleidingsschool te zorgen (Onderwijsraad, 2015). In toenemende mate vormt de visie van de opleidingsschool de basis voor het dagelijkse handelen in opleiden, professionaliseren, de begeleiding van startende collega’s (inductie) en bij onderzoek. </a:t>
                      </a: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dirty="0">
                          <a:solidFill>
                            <a:schemeClr val="tx1"/>
                          </a:solidFill>
                          <a:effectLst/>
                        </a:rPr>
                        <a:t>Een beperkte groep mensen kan in eigen woorden uitleggen wat en waarom we “Samen Opleiden en Professionaliseren”, wat de visie van de opleidingsschool is en wat de toegevoegde waarde is voor de eigen school. Er wordt actief gezorgd dat deze inzichten bij een steeds grotere groep in de school bekend zijn en doorleefd worden.</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800" dirty="0">
                          <a:solidFill>
                            <a:schemeClr val="tx1"/>
                          </a:solidFill>
                          <a:effectLst/>
                        </a:rPr>
                        <a:t>Het commitment bij Samen Opleiden en Professionaliseren is aanwezig bij tenminste 80% van alle collega’s in de school. Zij kunnen in eigen woorden uitleggen waarom we Samen Opleiden en Samen Professionaliseren en wat dit inhoudt voor hun eigen rol.</a:t>
                      </a: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800" dirty="0">
                        <a:solidFill>
                          <a:schemeClr val="tx1"/>
                        </a:solidFill>
                        <a:effectLst/>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dirty="0">
                          <a:solidFill>
                            <a:schemeClr val="tx1"/>
                          </a:solidFill>
                          <a:effectLst/>
                        </a:rPr>
                        <a:t>Er is een integrale visie op opleiden, onderzoek, professionalisering en kwaliteit in de opleidingsschool. De visie van de opleidingsschool wordt actief verbonden met de visie van de school. </a:t>
                      </a: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800" dirty="0">
                        <a:solidFill>
                          <a:schemeClr val="tx1"/>
                        </a:solidFill>
                        <a:effectLst/>
                      </a:endParaRPr>
                    </a:p>
                    <a:p>
                      <a:pPr marL="0" marR="0" lvl="0" indent="0" algn="l" defTabSz="1425550" rtl="0" eaLnBrk="1" fontAlgn="auto" latinLnBrk="0" hangingPunct="1">
                        <a:lnSpc>
                          <a:spcPct val="107000"/>
                        </a:lnSpc>
                        <a:spcBef>
                          <a:spcPts val="0"/>
                        </a:spcBef>
                        <a:spcAft>
                          <a:spcPts val="0"/>
                        </a:spcAft>
                        <a:buClrTx/>
                        <a:buSzTx/>
                        <a:buFontTx/>
                        <a:buNone/>
                        <a:tabLst/>
                        <a:defRPr/>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800" dirty="0">
                          <a:solidFill>
                            <a:schemeClr val="tx1"/>
                          </a:solidFill>
                          <a:effectLst/>
                        </a:rPr>
                        <a:t>De visie op SO&amp;P is leidend in het vormgeven van opleidings- en begeleidings-activiteiten voor docenten in opleiding. En eveneens leidend voor onderzoek, inductie (startersbegeleiding) en professionalisering. Met regelmaat wordt er over de visie gesproken en deze wordt zo nodig bijgesteld (Onderwijsraad, 2015).</a:t>
                      </a:r>
                    </a:p>
                    <a:p>
                      <a:pPr algn="l">
                        <a:lnSpc>
                          <a:spcPct val="107000"/>
                        </a:lnSpc>
                        <a:spcAft>
                          <a:spcPts val="0"/>
                        </a:spcAft>
                      </a:pPr>
                      <a:endParaRPr lang="nl-NL" sz="800" dirty="0">
                        <a:solidFill>
                          <a:schemeClr val="tx1"/>
                        </a:solidFill>
                        <a:effectLst/>
                      </a:endParaRPr>
                    </a:p>
                    <a:p>
                      <a:pPr algn="l">
                        <a:lnSpc>
                          <a:spcPct val="107000"/>
                        </a:lnSpc>
                        <a:spcAft>
                          <a:spcPts val="0"/>
                        </a:spcAft>
                      </a:pPr>
                      <a:r>
                        <a:rPr lang="nl-NL" sz="800" dirty="0">
                          <a:solidFill>
                            <a:schemeClr val="tx1"/>
                          </a:solidFill>
                          <a:effectLst/>
                        </a:rPr>
                        <a:t>Het gros van de collega’s kan in eigen woorden het wat en waarom van SO&amp;P en de visie van de opleidingsschool uitleggen. Nieuwe collega’s worden actief </a:t>
                      </a:r>
                      <a:r>
                        <a:rPr lang="nl-NL" sz="800" dirty="0" err="1">
                          <a:solidFill>
                            <a:schemeClr val="tx1"/>
                          </a:solidFill>
                          <a:effectLst/>
                        </a:rPr>
                        <a:t>onder-gedompeld</a:t>
                      </a:r>
                      <a:r>
                        <a:rPr lang="nl-NL" sz="800" dirty="0">
                          <a:solidFill>
                            <a:schemeClr val="tx1"/>
                          </a:solidFill>
                          <a:effectLst/>
                        </a:rPr>
                        <a:t> in het belang van Samen Opleiden en Samen Professionaliseren. </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800" dirty="0">
                          <a:solidFill>
                            <a:schemeClr val="tx1"/>
                          </a:solidFill>
                          <a:effectLst/>
                        </a:rPr>
                        <a:t>Het commitment bij Samen Opleiden en Professionaliseren (SO&amp;P) is aanwezig bij alle de betrokkenen en SO&amp;P is een vanzelfsprekendheid in de school. Betrokkenen kunnen in eigen woorden vertellen wat dit brengt voor de school en hun eigen werkzaamheden. </a:t>
                      </a:r>
                    </a:p>
                    <a:p>
                      <a:pPr algn="l">
                        <a:lnSpc>
                          <a:spcPct val="107000"/>
                        </a:lnSpc>
                        <a:spcAft>
                          <a:spcPts val="0"/>
                        </a:spcAft>
                      </a:pPr>
                      <a:r>
                        <a:rPr lang="nl-NL" sz="800" dirty="0">
                          <a:solidFill>
                            <a:schemeClr val="tx1"/>
                          </a:solidFill>
                          <a:effectLst/>
                        </a:rPr>
                        <a:t> </a:t>
                      </a: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r>
                        <a:rPr lang="nl-NL" sz="800" dirty="0">
                          <a:solidFill>
                            <a:schemeClr val="tx1"/>
                          </a:solidFill>
                          <a:effectLst/>
                        </a:rPr>
                        <a:t>Er is een integrale visie op Samen Opleiden en Professionaliseren waarin opleiden, onderzoeken, inductie en </a:t>
                      </a:r>
                      <a:r>
                        <a:rPr lang="nl-NL" sz="800" dirty="0" err="1">
                          <a:solidFill>
                            <a:schemeClr val="tx1"/>
                          </a:solidFill>
                          <a:effectLst/>
                        </a:rPr>
                        <a:t>professionalise-ring</a:t>
                      </a:r>
                      <a:r>
                        <a:rPr lang="nl-NL" sz="800" dirty="0">
                          <a:solidFill>
                            <a:schemeClr val="tx1"/>
                          </a:solidFill>
                          <a:effectLst/>
                        </a:rPr>
                        <a:t> op een natuurlijke wijze met elkaar zijn verbonden. Deze visie is een samenhangend geheel, en er is een vanzelfsprekende aansluiting tussen de visie van de opleidingsschool en de visie van de school.  </a:t>
                      </a: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r>
                        <a:rPr lang="nl-NL" sz="800" dirty="0">
                          <a:solidFill>
                            <a:schemeClr val="tx1"/>
                          </a:solidFill>
                          <a:effectLst/>
                        </a:rPr>
                        <a:t>De visie is de toetssteen voor het dagelijks handelen voor alle betrokkenen. Op uitgangspunten wordt afgestemd, de concrete invulling wordt door collega’s samen als onderdeel van het dagelijks werk gedaan.</a:t>
                      </a: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endParaRPr lang="nl-NL" sz="800" dirty="0">
                        <a:solidFill>
                          <a:schemeClr val="tx1"/>
                        </a:solidFill>
                        <a:effectLst/>
                      </a:endParaRPr>
                    </a:p>
                    <a:p>
                      <a:pPr algn="l">
                        <a:lnSpc>
                          <a:spcPct val="107000"/>
                        </a:lnSpc>
                        <a:spcAft>
                          <a:spcPts val="0"/>
                        </a:spcAft>
                      </a:pPr>
                      <a:r>
                        <a:rPr lang="nl-NL" sz="800" dirty="0">
                          <a:solidFill>
                            <a:schemeClr val="tx1"/>
                          </a:solidFill>
                          <a:effectLst/>
                        </a:rPr>
                        <a:t>De visie is een dynamisch levend onderdeel van de opleidingsschool dat door alle betrokkenen in eigen woorden verteld kan worden. Door deze continue dialoog ontwikkelt de visie zich en blijft actueel.</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2.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722</Words>
  <Application>Microsoft Office PowerPoint</Application>
  <PresentationFormat>Breedbeeld</PresentationFormat>
  <Paragraphs>102</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Roboto</vt:lpstr>
      <vt:lpstr>Roboto Condensed SemiBold</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1</cp:revision>
  <dcterms:created xsi:type="dcterms:W3CDTF">2025-03-28T07:08:30Z</dcterms:created>
  <dcterms:modified xsi:type="dcterms:W3CDTF">2025-04-07T14:39:52Z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