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59"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0856"/>
    <a:srgbClr val="E500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49BF5A-6039-49D8-9B34-4CA77703A3FC}" v="5" dt="2025-04-08T09:19:38.298"/>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47"/>
  </p:normalViewPr>
  <p:slideViewPr>
    <p:cSldViewPr snapToGrid="0" snapToObjects="1" showGuides="1">
      <p:cViewPr varScale="1">
        <p:scale>
          <a:sx n="111" d="100"/>
          <a:sy n="111" d="100"/>
        </p:scale>
        <p:origin x="594"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rby Wanders" userId="af18b0c0-b1f1-41e5-bb80-9bf6fd6c46ec" providerId="ADAL" clId="{9949BF5A-6039-49D8-9B34-4CA77703A3FC}"/>
    <pc:docChg chg="custSel modSld">
      <pc:chgData name="Derby Wanders" userId="af18b0c0-b1f1-41e5-bb80-9bf6fd6c46ec" providerId="ADAL" clId="{9949BF5A-6039-49D8-9B34-4CA77703A3FC}" dt="2025-04-08T09:21:26.857" v="119" actId="20577"/>
      <pc:docMkLst>
        <pc:docMk/>
      </pc:docMkLst>
      <pc:sldChg chg="modSp mod">
        <pc:chgData name="Derby Wanders" userId="af18b0c0-b1f1-41e5-bb80-9bf6fd6c46ec" providerId="ADAL" clId="{9949BF5A-6039-49D8-9B34-4CA77703A3FC}" dt="2025-04-08T09:21:26.857" v="119" actId="20577"/>
        <pc:sldMkLst>
          <pc:docMk/>
          <pc:sldMk cId="3073293024" sldId="259"/>
        </pc:sldMkLst>
        <pc:spChg chg="mod">
          <ac:chgData name="Derby Wanders" userId="af18b0c0-b1f1-41e5-bb80-9bf6fd6c46ec" providerId="ADAL" clId="{9949BF5A-6039-49D8-9B34-4CA77703A3FC}" dt="2025-04-08T09:18:46.435" v="91" actId="1076"/>
          <ac:spMkLst>
            <pc:docMk/>
            <pc:sldMk cId="3073293024" sldId="259"/>
            <ac:spMk id="4" creationId="{382B343C-4AF3-5F22-B57B-AAED7B60C86E}"/>
          </ac:spMkLst>
        </pc:spChg>
        <pc:graphicFrameChg chg="mod modGraphic">
          <ac:chgData name="Derby Wanders" userId="af18b0c0-b1f1-41e5-bb80-9bf6fd6c46ec" providerId="ADAL" clId="{9949BF5A-6039-49D8-9B34-4CA77703A3FC}" dt="2025-04-08T09:21:26.857" v="119" actId="20577"/>
          <ac:graphicFrameMkLst>
            <pc:docMk/>
            <pc:sldMk cId="3073293024" sldId="259"/>
            <ac:graphicFrameMk id="6" creationId="{025B9EE1-C0F6-1C03-9040-9C10D1D61D8E}"/>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Roboto" panose="02000000000000000000" pitchFamily="2" charset="0"/>
              </a:defRPr>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Roboto" panose="02000000000000000000" pitchFamily="2" charset="0"/>
              </a:defRPr>
            </a:lvl1pPr>
          </a:lstStyle>
          <a:p>
            <a:fld id="{16261007-D337-4A97-AF82-811F77BE9512}" type="datetimeFigureOut">
              <a:rPr lang="nl-NL" smtClean="0"/>
              <a:pPr/>
              <a:t>8-4-2025</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Roboto" panose="02000000000000000000" pitchFamily="2" charset="0"/>
              </a:defRPr>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Roboto" panose="02000000000000000000" pitchFamily="2" charset="0"/>
              </a:defRPr>
            </a:lvl1pPr>
          </a:lstStyle>
          <a:p>
            <a:fld id="{5EB975E7-4466-4875-9780-79F85FC725BE}" type="slidenum">
              <a:rPr lang="nl-NL" smtClean="0"/>
              <a:pPr/>
              <a:t>‹nr.›</a:t>
            </a:fld>
            <a:endParaRPr lang="nl-NL" dirty="0"/>
          </a:p>
        </p:txBody>
      </p:sp>
    </p:spTree>
    <p:extLst>
      <p:ext uri="{BB962C8B-B14F-4D97-AF65-F5344CB8AC3E}">
        <p14:creationId xmlns:p14="http://schemas.microsoft.com/office/powerpoint/2010/main" val="1399890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Roboto" panose="02000000000000000000" pitchFamily="2" charset="0"/>
        <a:ea typeface="+mn-ea"/>
        <a:cs typeface="+mn-cs"/>
      </a:defRPr>
    </a:lvl1pPr>
    <a:lvl2pPr marL="457200" algn="l" defTabSz="914400" rtl="0" eaLnBrk="1" latinLnBrk="0" hangingPunct="1">
      <a:defRPr sz="1200" kern="1200">
        <a:solidFill>
          <a:schemeClr val="tx1"/>
        </a:solidFill>
        <a:latin typeface="Roboto" panose="02000000000000000000" pitchFamily="2" charset="0"/>
        <a:ea typeface="+mn-ea"/>
        <a:cs typeface="+mn-cs"/>
      </a:defRPr>
    </a:lvl2pPr>
    <a:lvl3pPr marL="914400" algn="l" defTabSz="914400" rtl="0" eaLnBrk="1" latinLnBrk="0" hangingPunct="1">
      <a:defRPr sz="1200" kern="1200">
        <a:solidFill>
          <a:schemeClr val="tx1"/>
        </a:solidFill>
        <a:latin typeface="Roboto" panose="02000000000000000000" pitchFamily="2" charset="0"/>
        <a:ea typeface="+mn-ea"/>
        <a:cs typeface="+mn-cs"/>
      </a:defRPr>
    </a:lvl3pPr>
    <a:lvl4pPr marL="1371600" algn="l" defTabSz="914400" rtl="0" eaLnBrk="1" latinLnBrk="0" hangingPunct="1">
      <a:defRPr sz="1200" kern="1200">
        <a:solidFill>
          <a:schemeClr val="tx1"/>
        </a:solidFill>
        <a:latin typeface="Roboto" panose="02000000000000000000" pitchFamily="2" charset="0"/>
        <a:ea typeface="+mn-ea"/>
        <a:cs typeface="+mn-cs"/>
      </a:defRPr>
    </a:lvl4pPr>
    <a:lvl5pPr marL="1828800" algn="l" defTabSz="914400" rtl="0" eaLnBrk="1" latinLnBrk="0" hangingPunct="1">
      <a:defRPr sz="1200" kern="1200">
        <a:solidFill>
          <a:schemeClr val="tx1"/>
        </a:solidFill>
        <a:latin typeface="Roboto" panose="02000000000000000000"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401D1CB6-6B35-4216-835D-4B6D7DC10AA2}"/>
              </a:ext>
            </a:extLst>
          </p:cNvPr>
          <p:cNvSpPr/>
          <p:nvPr userDrawn="1"/>
        </p:nvSpPr>
        <p:spPr>
          <a:xfrm>
            <a:off x="9227489" y="5111778"/>
            <a:ext cx="2119048" cy="1746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a:extLst>
              <a:ext uri="{FF2B5EF4-FFF2-40B4-BE49-F238E27FC236}">
                <a16:creationId xmlns:a16="http://schemas.microsoft.com/office/drawing/2014/main" id="{8570D387-A9DA-4389-8749-9601C83ADF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0589" y="5111779"/>
            <a:ext cx="2387821" cy="1836000"/>
          </a:xfrm>
          <a:prstGeom prst="rect">
            <a:avLst/>
          </a:prstGeom>
        </p:spPr>
      </p:pic>
      <p:sp>
        <p:nvSpPr>
          <p:cNvPr id="2" name="Titel 1">
            <a:extLst>
              <a:ext uri="{FF2B5EF4-FFF2-40B4-BE49-F238E27FC236}">
                <a16:creationId xmlns:a16="http://schemas.microsoft.com/office/drawing/2014/main" id="{F769774B-F83A-5389-0CE0-44640849908A}"/>
              </a:ext>
            </a:extLst>
          </p:cNvPr>
          <p:cNvSpPr>
            <a:spLocks noGrp="1"/>
          </p:cNvSpPr>
          <p:nvPr>
            <p:ph type="title" hasCustomPrompt="1"/>
          </p:nvPr>
        </p:nvSpPr>
        <p:spPr>
          <a:xfrm>
            <a:off x="893232" y="2214000"/>
            <a:ext cx="10460567" cy="2808000"/>
          </a:xfrm>
        </p:spPr>
        <p:txBody>
          <a:bodyPr tIns="72000" anchor="t">
            <a:normAutofit/>
          </a:bodyPr>
          <a:lstStyle>
            <a:lvl1pPr>
              <a:lnSpc>
                <a:spcPts val="5200"/>
              </a:lnSpc>
              <a:defRPr sz="6200">
                <a:solidFill>
                  <a:schemeClr val="tx1"/>
                </a:solidFill>
              </a:defRPr>
            </a:lvl1pPr>
          </a:lstStyle>
          <a:p>
            <a:r>
              <a:rPr lang="nl-NL" dirty="0"/>
              <a:t>Titel van de presentatie</a:t>
            </a:r>
          </a:p>
        </p:txBody>
      </p:sp>
      <p:sp>
        <p:nvSpPr>
          <p:cNvPr id="4" name="Tijdelijke aanduiding voor tekst 4">
            <a:extLst>
              <a:ext uri="{FF2B5EF4-FFF2-40B4-BE49-F238E27FC236}">
                <a16:creationId xmlns:a16="http://schemas.microsoft.com/office/drawing/2014/main" id="{43D6CBE0-A4AA-B4D9-967A-23073B1CDB6B}"/>
              </a:ext>
            </a:extLst>
          </p:cNvPr>
          <p:cNvSpPr>
            <a:spLocks noGrp="1"/>
          </p:cNvSpPr>
          <p:nvPr>
            <p:ph type="body" sz="quarter" idx="13" hasCustomPrompt="1"/>
          </p:nvPr>
        </p:nvSpPr>
        <p:spPr>
          <a:xfrm>
            <a:off x="893234" y="5095875"/>
            <a:ext cx="8326800" cy="1009650"/>
          </a:xfrm>
        </p:spPr>
        <p:txBody>
          <a:bodyPr/>
          <a:lstStyle>
            <a:lvl1pPr marL="0" indent="0">
              <a:lnSpc>
                <a:spcPts val="2100"/>
              </a:lnSpc>
              <a:buNone/>
              <a:defRPr cap="all" baseline="0">
                <a:solidFill>
                  <a:schemeClr val="tx1"/>
                </a:solidFill>
                <a:latin typeface="+mj-lt"/>
              </a:defRPr>
            </a:lvl1pPr>
          </a:lstStyle>
          <a:p>
            <a:pPr lvl="0"/>
            <a:r>
              <a:rPr lang="nl-NL" dirty="0"/>
              <a:t>VOORBEELD VAN EEN ONDERTITEL</a:t>
            </a:r>
          </a:p>
        </p:txBody>
      </p:sp>
      <p:sp>
        <p:nvSpPr>
          <p:cNvPr id="5" name="Tijdelijke aanduiding voor tekst 8">
            <a:extLst>
              <a:ext uri="{FF2B5EF4-FFF2-40B4-BE49-F238E27FC236}">
                <a16:creationId xmlns:a16="http://schemas.microsoft.com/office/drawing/2014/main" id="{2EBE6325-786D-00A4-C84F-A8948AB45FCB}"/>
              </a:ext>
            </a:extLst>
          </p:cNvPr>
          <p:cNvSpPr>
            <a:spLocks noGrp="1"/>
          </p:cNvSpPr>
          <p:nvPr>
            <p:ph type="body" sz="quarter" idx="14" hasCustomPrompt="1"/>
          </p:nvPr>
        </p:nvSpPr>
        <p:spPr>
          <a:xfrm>
            <a:off x="893763" y="1196975"/>
            <a:ext cx="10458450" cy="588963"/>
          </a:xfrm>
        </p:spPr>
        <p:txBody>
          <a:bodyPr anchor="b">
            <a:normAutofit/>
          </a:bodyPr>
          <a:lstStyle>
            <a:lvl1pPr marL="0" indent="0">
              <a:lnSpc>
                <a:spcPts val="1500"/>
              </a:lnSpc>
              <a:buNone/>
              <a:defRPr sz="1800" cap="all" baseline="0">
                <a:solidFill>
                  <a:schemeClr val="tx2"/>
                </a:solidFill>
                <a:latin typeface="+mj-lt"/>
              </a:defRPr>
            </a:lvl1pPr>
            <a:lvl2pPr marL="180000" indent="0">
              <a:buNone/>
              <a:defRPr>
                <a:solidFill>
                  <a:schemeClr val="tx2"/>
                </a:solidFill>
              </a:defRPr>
            </a:lvl2pPr>
            <a:lvl3pPr marL="360000" indent="0">
              <a:buNone/>
              <a:defRPr>
                <a:solidFill>
                  <a:schemeClr val="tx2"/>
                </a:solidFill>
              </a:defRPr>
            </a:lvl3pPr>
            <a:lvl4pPr marL="540000" indent="0">
              <a:buNone/>
              <a:defRPr>
                <a:solidFill>
                  <a:schemeClr val="tx2"/>
                </a:solidFill>
              </a:defRPr>
            </a:lvl4pPr>
            <a:lvl5pPr marL="720000" indent="0">
              <a:buNone/>
              <a:defRPr>
                <a:solidFill>
                  <a:schemeClr val="tx2"/>
                </a:solidFill>
              </a:defRPr>
            </a:lvl5pPr>
          </a:lstStyle>
          <a:p>
            <a:pPr lvl="0"/>
            <a:r>
              <a:rPr lang="nl-NL" dirty="0"/>
              <a:t>NAAM OPLEIDING/FACULTEIT</a:t>
            </a:r>
          </a:p>
        </p:txBody>
      </p:sp>
    </p:spTree>
    <p:extLst>
      <p:ext uri="{BB962C8B-B14F-4D97-AF65-F5344CB8AC3E}">
        <p14:creationId xmlns:p14="http://schemas.microsoft.com/office/powerpoint/2010/main" val="35850066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Tekst_">
    <p:spTree>
      <p:nvGrpSpPr>
        <p:cNvPr id="1" name=""/>
        <p:cNvGrpSpPr/>
        <p:nvPr/>
      </p:nvGrpSpPr>
      <p:grpSpPr>
        <a:xfrm>
          <a:off x="0" y="0"/>
          <a:ext cx="0" cy="0"/>
          <a:chOff x="0" y="0"/>
          <a:chExt cx="0" cy="0"/>
        </a:xfrm>
      </p:grpSpPr>
      <p:sp>
        <p:nvSpPr>
          <p:cNvPr id="6" name="Tijdelijke aanduiding voor tekst 2"/>
          <p:cNvSpPr>
            <a:spLocks noGrp="1"/>
          </p:cNvSpPr>
          <p:nvPr>
            <p:ph type="body" sz="quarter" idx="11"/>
          </p:nvPr>
        </p:nvSpPr>
        <p:spPr>
          <a:xfrm>
            <a:off x="838200" y="1925638"/>
            <a:ext cx="105156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B98C57B-182B-4B1A-8517-6B7CDA9A9E1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C9172B17-8AD4-26A7-6FA3-2ED9E49C9F4A}"/>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63155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7" name="Tijdelijke aanduiding voor tekst 2"/>
          <p:cNvSpPr>
            <a:spLocks noGrp="1"/>
          </p:cNvSpPr>
          <p:nvPr>
            <p:ph type="body" sz="quarter" idx="11"/>
          </p:nvPr>
        </p:nvSpPr>
        <p:spPr>
          <a:xfrm>
            <a:off x="838200" y="1925638"/>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D7D2143-8A99-4F87-AD10-03EFEAABE85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B994DE5A-C2D7-258A-A0FC-F5B5AED62C46}"/>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4674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Tekst en Afbeelding">
    <p:spTree>
      <p:nvGrpSpPr>
        <p:cNvPr id="1" name=""/>
        <p:cNvGrpSpPr/>
        <p:nvPr/>
      </p:nvGrpSpPr>
      <p:grpSpPr>
        <a:xfrm>
          <a:off x="0" y="0"/>
          <a:ext cx="0" cy="0"/>
          <a:chOff x="0" y="0"/>
          <a:chExt cx="0" cy="0"/>
        </a:xfrm>
      </p:grpSpPr>
      <p:sp>
        <p:nvSpPr>
          <p:cNvPr id="6" name="Tijdelijke aanduiding voor afbeelding 5">
            <a:extLst>
              <a:ext uri="{FF2B5EF4-FFF2-40B4-BE49-F238E27FC236}">
                <a16:creationId xmlns:a16="http://schemas.microsoft.com/office/drawing/2014/main" id="{260C8E6A-14DF-4CBC-B795-FDA284EC4712}"/>
              </a:ext>
            </a:extLst>
          </p:cNvPr>
          <p:cNvSpPr>
            <a:spLocks noGrp="1"/>
          </p:cNvSpPr>
          <p:nvPr>
            <p:ph type="pic" sz="quarter" idx="11"/>
          </p:nvPr>
        </p:nvSpPr>
        <p:spPr>
          <a:xfrm>
            <a:off x="6553203" y="1917701"/>
            <a:ext cx="4800600" cy="4248000"/>
          </a:xfrm>
        </p:spPr>
        <p:txBody>
          <a:bodyPr>
            <a:normAutofit/>
          </a:bodyPr>
          <a:lstStyle>
            <a:lvl1pPr marL="0" indent="0">
              <a:buNone/>
              <a:defRPr sz="1275">
                <a:latin typeface="Roboto" panose="02000000000000000000" pitchFamily="2" charset="0"/>
                <a:ea typeface="Roboto" panose="02000000000000000000" pitchFamily="2" charset="0"/>
                <a:cs typeface="Arial" panose="020B0604020202020204" pitchFamily="34" charset="0"/>
              </a:defRPr>
            </a:lvl1pPr>
          </a:lstStyle>
          <a:p>
            <a:r>
              <a:rPr lang="nl-NL"/>
              <a:t>Klik op het pictogram als u een afbeelding wilt toevoegen</a:t>
            </a:r>
            <a:endParaRPr lang="en-GB" dirty="0"/>
          </a:p>
        </p:txBody>
      </p:sp>
      <p:sp>
        <p:nvSpPr>
          <p:cNvPr id="8" name="Tijdelijke aanduiding voor tekst 2"/>
          <p:cNvSpPr>
            <a:spLocks noGrp="1"/>
          </p:cNvSpPr>
          <p:nvPr>
            <p:ph type="body" sz="quarter" idx="12"/>
          </p:nvPr>
        </p:nvSpPr>
        <p:spPr>
          <a:xfrm>
            <a:off x="838200" y="1926000"/>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02897271-9D30-452B-AAF1-F0E2E5634182}"/>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641012E8-1AC2-CEB2-B751-E25CDCB3A642}"/>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335136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ubbele Titel en Tekst">
    <p:spTree>
      <p:nvGrpSpPr>
        <p:cNvPr id="1" name=""/>
        <p:cNvGrpSpPr/>
        <p:nvPr/>
      </p:nvGrpSpPr>
      <p:grpSpPr>
        <a:xfrm>
          <a:off x="0" y="0"/>
          <a:ext cx="0" cy="0"/>
          <a:chOff x="0" y="0"/>
          <a:chExt cx="0" cy="0"/>
        </a:xfrm>
      </p:grpSpPr>
      <p:sp>
        <p:nvSpPr>
          <p:cNvPr id="9" name="Tijdelijke aanduiding voor tekst 4">
            <a:extLst>
              <a:ext uri="{FF2B5EF4-FFF2-40B4-BE49-F238E27FC236}">
                <a16:creationId xmlns:a16="http://schemas.microsoft.com/office/drawing/2014/main" id="{4B8653B3-70AE-4E3E-9A4D-3EAF4B4F4A9E}"/>
              </a:ext>
            </a:extLst>
          </p:cNvPr>
          <p:cNvSpPr>
            <a:spLocks noGrp="1"/>
          </p:cNvSpPr>
          <p:nvPr>
            <p:ph type="body" sz="quarter" idx="15" hasCustomPrompt="1"/>
          </p:nvPr>
        </p:nvSpPr>
        <p:spPr>
          <a:xfrm>
            <a:off x="6553200" y="1778435"/>
            <a:ext cx="4800600" cy="413103"/>
          </a:xfrm>
        </p:spPr>
        <p:txBody>
          <a:bodyPr anchor="ctr">
            <a:noAutofit/>
          </a:bodyPr>
          <a:lstStyle>
            <a:lvl1pPr marL="0" indent="0">
              <a:buNone/>
              <a:defRPr sz="2500" b="1" baseline="0">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10" name="Tijdelijke aanduiding voor tekst 4">
            <a:extLst>
              <a:ext uri="{FF2B5EF4-FFF2-40B4-BE49-F238E27FC236}">
                <a16:creationId xmlns:a16="http://schemas.microsoft.com/office/drawing/2014/main" id="{60C7571E-BBB1-4DDF-9329-A0C028CAE8FB}"/>
              </a:ext>
            </a:extLst>
          </p:cNvPr>
          <p:cNvSpPr>
            <a:spLocks noGrp="1"/>
          </p:cNvSpPr>
          <p:nvPr>
            <p:ph type="body" sz="quarter" idx="16" hasCustomPrompt="1"/>
          </p:nvPr>
        </p:nvSpPr>
        <p:spPr>
          <a:xfrm>
            <a:off x="838200" y="1778435"/>
            <a:ext cx="4800600" cy="413103"/>
          </a:xfrm>
        </p:spPr>
        <p:txBody>
          <a:bodyPr anchor="ctr">
            <a:noAutofit/>
          </a:bodyPr>
          <a:lstStyle>
            <a:lvl1pPr marL="0" indent="0">
              <a:buNone/>
              <a:defRPr sz="2500" b="1">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3" name="Tijdelijke aanduiding voor tekst 2"/>
          <p:cNvSpPr>
            <a:spLocks noGrp="1"/>
          </p:cNvSpPr>
          <p:nvPr>
            <p:ph type="body" sz="quarter" idx="18"/>
          </p:nvPr>
        </p:nvSpPr>
        <p:spPr>
          <a:xfrm>
            <a:off x="838200" y="2286000"/>
            <a:ext cx="4800600" cy="3905250"/>
          </a:xfrm>
        </p:spPr>
        <p:txBody>
          <a:bodyPr/>
          <a:lstStyle>
            <a:lvl1pPr>
              <a:defRPr>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Tijdelijke aanduiding voor tekst 4"/>
          <p:cNvSpPr>
            <a:spLocks noGrp="1"/>
          </p:cNvSpPr>
          <p:nvPr>
            <p:ph type="body" sz="quarter" idx="19"/>
          </p:nvPr>
        </p:nvSpPr>
        <p:spPr>
          <a:xfrm>
            <a:off x="6553200" y="2286000"/>
            <a:ext cx="4800600" cy="390525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25BC47CD-32CA-4434-A931-60298C186A0B}"/>
              </a:ext>
            </a:extLst>
          </p:cNvPr>
          <p:cNvSpPr>
            <a:spLocks noGrp="1"/>
          </p:cNvSpPr>
          <p:nvPr>
            <p:ph type="sldNum" sz="quarter" idx="20"/>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8A87FF08-62BD-7B59-1B53-E0597E4EFF60}"/>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81301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13" name="Rechthoek">
            <a:extLst>
              <a:ext uri="{FF2B5EF4-FFF2-40B4-BE49-F238E27FC236}">
                <a16:creationId xmlns:a16="http://schemas.microsoft.com/office/drawing/2014/main" id="{2F35E840-7D0C-489A-B88C-9B5B6A358F43}"/>
              </a:ext>
            </a:extLst>
          </p:cNvPr>
          <p:cNvSpPr/>
          <p:nvPr/>
        </p:nvSpPr>
        <p:spPr>
          <a:xfrm>
            <a:off x="3149600" y="733425"/>
            <a:ext cx="5892800" cy="5391150"/>
          </a:xfrm>
          <a:prstGeom prst="rect">
            <a:avLst/>
          </a:prstGeom>
          <a:solidFill>
            <a:srgbClr val="000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2400"/>
          </a:p>
        </p:txBody>
      </p:sp>
      <p:sp>
        <p:nvSpPr>
          <p:cNvPr id="20" name="Tijdelijke aanduiding voor tekst 19">
            <a:extLst>
              <a:ext uri="{FF2B5EF4-FFF2-40B4-BE49-F238E27FC236}">
                <a16:creationId xmlns:a16="http://schemas.microsoft.com/office/drawing/2014/main" id="{7E150451-5081-475D-A7BF-2CE6F5C377F5}"/>
              </a:ext>
            </a:extLst>
          </p:cNvPr>
          <p:cNvSpPr>
            <a:spLocks noGrp="1"/>
          </p:cNvSpPr>
          <p:nvPr>
            <p:ph type="body" sz="quarter" idx="11" hasCustomPrompt="1"/>
          </p:nvPr>
        </p:nvSpPr>
        <p:spPr>
          <a:xfrm>
            <a:off x="3640216" y="5429602"/>
            <a:ext cx="4910667" cy="493713"/>
          </a:xfrm>
        </p:spPr>
        <p:txBody>
          <a:bodyPr anchor="b"/>
          <a:lstStyle>
            <a:lvl1pPr marL="0" indent="0">
              <a:spcBef>
                <a:spcPts val="0"/>
              </a:spcBef>
              <a:buNone/>
              <a:defRPr sz="1800" cap="all" baseline="0">
                <a:solidFill>
                  <a:schemeClr val="bg1"/>
                </a:solidFill>
                <a:latin typeface="+mj-lt"/>
                <a:ea typeface="Roboto" panose="02000000000000000000" pitchFamily="2" charset="0"/>
              </a:defRPr>
            </a:lvl1pPr>
          </a:lstStyle>
          <a:p>
            <a:pPr lvl="0"/>
            <a:r>
              <a:rPr lang="nl-NL" dirty="0"/>
              <a:t>NAAM</a:t>
            </a:r>
            <a:endParaRPr lang="en-GB" dirty="0"/>
          </a:p>
        </p:txBody>
      </p:sp>
      <p:pic>
        <p:nvPicPr>
          <p:cNvPr id="6" name="Afbeelding 2">
            <a:extLst>
              <a:ext uri="{FF2B5EF4-FFF2-40B4-BE49-F238E27FC236}">
                <a16:creationId xmlns:a16="http://schemas.microsoft.com/office/drawing/2014/main" id="{FFDA8079-95BD-45E3-8313-ABF6A59ED207}"/>
              </a:ext>
            </a:extLst>
          </p:cNvPr>
          <p:cNvPicPr>
            <a:picLocks noChangeAspect="1"/>
          </p:cNvPicPr>
          <p:nvPr userDrawn="1"/>
        </p:nvPicPr>
        <p:blipFill>
          <a:blip r:embed="rId2"/>
          <a:stretch>
            <a:fillRect/>
          </a:stretch>
        </p:blipFill>
        <p:spPr>
          <a:xfrm>
            <a:off x="3644574" y="601590"/>
            <a:ext cx="355939" cy="297299"/>
          </a:xfrm>
          <a:prstGeom prst="rect">
            <a:avLst/>
          </a:prstGeom>
        </p:spPr>
      </p:pic>
      <p:sp>
        <p:nvSpPr>
          <p:cNvPr id="2" name="Tijdelijke aanduiding voor dianummer 1">
            <a:extLst>
              <a:ext uri="{FF2B5EF4-FFF2-40B4-BE49-F238E27FC236}">
                <a16:creationId xmlns:a16="http://schemas.microsoft.com/office/drawing/2014/main" id="{904E24CA-A573-4CEE-A581-99C9D72CAA2A}"/>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4" name="Titel 1">
            <a:extLst>
              <a:ext uri="{FF2B5EF4-FFF2-40B4-BE49-F238E27FC236}">
                <a16:creationId xmlns:a16="http://schemas.microsoft.com/office/drawing/2014/main" id="{36179686-86BA-8BF8-83CB-99A461D05CB6}"/>
              </a:ext>
            </a:extLst>
          </p:cNvPr>
          <p:cNvSpPr>
            <a:spLocks noGrp="1"/>
          </p:cNvSpPr>
          <p:nvPr>
            <p:ph type="title" hasCustomPrompt="1"/>
          </p:nvPr>
        </p:nvSpPr>
        <p:spPr>
          <a:xfrm>
            <a:off x="3640216" y="1722120"/>
            <a:ext cx="4911568" cy="3514726"/>
          </a:xfrm>
        </p:spPr>
        <p:txBody>
          <a:bodyPr anchor="t">
            <a:normAutofit/>
          </a:bodyPr>
          <a:lstStyle>
            <a:lvl1pPr>
              <a:lnSpc>
                <a:spcPts val="2400"/>
              </a:lnSpc>
              <a:defRPr sz="3000">
                <a:solidFill>
                  <a:schemeClr val="bg1"/>
                </a:solidFill>
              </a:defRPr>
            </a:lvl1pPr>
          </a:lstStyle>
          <a:p>
            <a:r>
              <a:rPr lang="nl-NL" dirty="0"/>
              <a:t>‘QUOTE’</a:t>
            </a:r>
          </a:p>
        </p:txBody>
      </p:sp>
    </p:spTree>
    <p:extLst>
      <p:ext uri="{BB962C8B-B14F-4D97-AF65-F5344CB8AC3E}">
        <p14:creationId xmlns:p14="http://schemas.microsoft.com/office/powerpoint/2010/main" val="296755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6BC46703-C372-4CCF-BBDB-349EF159E7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6" name="Afbeelding 5">
            <a:extLst>
              <a:ext uri="{FF2B5EF4-FFF2-40B4-BE49-F238E27FC236}">
                <a16:creationId xmlns:a16="http://schemas.microsoft.com/office/drawing/2014/main" id="{D2936B9B-9586-48DE-B845-C54BC129D8BB}"/>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999687" y="6227764"/>
            <a:ext cx="1359194" cy="588915"/>
          </a:xfrm>
          <a:prstGeom prst="rect">
            <a:avLst/>
          </a:prstGeom>
        </p:spPr>
      </p:pic>
      <p:sp>
        <p:nvSpPr>
          <p:cNvPr id="7" name="Tijdelijke aanduiding voor dianummer 5">
            <a:extLst>
              <a:ext uri="{FF2B5EF4-FFF2-40B4-BE49-F238E27FC236}">
                <a16:creationId xmlns:a16="http://schemas.microsoft.com/office/drawing/2014/main" id="{AD4D3619-56D9-4271-9849-15E3BE0631EF}"/>
              </a:ext>
            </a:extLst>
          </p:cNvPr>
          <p:cNvSpPr>
            <a:spLocks noGrp="1"/>
          </p:cNvSpPr>
          <p:nvPr>
            <p:ph type="sldNum" sz="quarter" idx="4"/>
          </p:nvPr>
        </p:nvSpPr>
        <p:spPr>
          <a:xfrm>
            <a:off x="838200" y="6342598"/>
            <a:ext cx="1107478" cy="365125"/>
          </a:xfrm>
          <a:prstGeom prst="rect">
            <a:avLst/>
          </a:prstGeom>
        </p:spPr>
        <p:txBody>
          <a:bodyPr vert="horz" lIns="91440" tIns="45720" rIns="91440" bIns="45720" rtlCol="0" anchor="ctr"/>
          <a:lstStyle>
            <a:lvl1pPr algn="l">
              <a:defRPr sz="1200">
                <a:solidFill>
                  <a:schemeClr val="tx1"/>
                </a:solidFill>
              </a:defRPr>
            </a:lvl1pPr>
          </a:lstStyle>
          <a:p>
            <a:fld id="{FACE7509-F60A-4509-9491-CD4ED7B54EDD}" type="slidenum">
              <a:rPr lang="nl-NL" smtClean="0"/>
              <a:pPr/>
              <a:t>‹nr.›</a:t>
            </a:fld>
            <a:endParaRPr lang="nl-NL"/>
          </a:p>
        </p:txBody>
      </p:sp>
      <p:sp>
        <p:nvSpPr>
          <p:cNvPr id="5" name="Tijdelijke aanduiding voor titel 1">
            <a:extLst>
              <a:ext uri="{FF2B5EF4-FFF2-40B4-BE49-F238E27FC236}">
                <a16:creationId xmlns:a16="http://schemas.microsoft.com/office/drawing/2014/main" id="{D52231E0-D1FD-C94B-B7B4-2D459BE8204F}"/>
              </a:ext>
            </a:extLst>
          </p:cNvPr>
          <p:cNvSpPr>
            <a:spLocks noGrp="1"/>
          </p:cNvSpPr>
          <p:nvPr>
            <p:ph type="title"/>
          </p:nvPr>
        </p:nvSpPr>
        <p:spPr>
          <a:xfrm>
            <a:off x="838200" y="365129"/>
            <a:ext cx="10515600" cy="1325563"/>
          </a:xfrm>
          <a:prstGeom prst="rect">
            <a:avLst/>
          </a:prstGeom>
        </p:spPr>
        <p:txBody>
          <a:bodyPr vert="horz" lIns="91440" tIns="45720" rIns="91440" bIns="45720" rtlCol="0" anchor="b">
            <a:normAutofit/>
          </a:bodyPr>
          <a:lstStyle/>
          <a:p>
            <a:r>
              <a:rPr lang="nl-NL" dirty="0"/>
              <a:t>KLIK OM STIJL TE BEWERKEN</a:t>
            </a:r>
            <a:endParaRPr lang="en-GB" dirty="0"/>
          </a:p>
        </p:txBody>
      </p:sp>
    </p:spTree>
    <p:extLst>
      <p:ext uri="{BB962C8B-B14F-4D97-AF65-F5344CB8AC3E}">
        <p14:creationId xmlns:p14="http://schemas.microsoft.com/office/powerpoint/2010/main" val="1496374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514337" rtl="0" eaLnBrk="1" latinLnBrk="0" hangingPunct="1">
        <a:lnSpc>
          <a:spcPts val="2600"/>
        </a:lnSpc>
        <a:spcBef>
          <a:spcPct val="0"/>
        </a:spcBef>
        <a:buNone/>
        <a:defRPr lang="nl-NL" sz="3200" b="1" kern="1200" cap="all" baseline="0" dirty="0">
          <a:solidFill>
            <a:schemeClr val="tx2"/>
          </a:solidFill>
          <a:latin typeface="Roboto Condensed SemiBold" panose="02000000000000000000" pitchFamily="2" charset="0"/>
          <a:ea typeface="Roboto Condensed SemiBold" panose="02000000000000000000" pitchFamily="2" charset="0"/>
          <a:cs typeface="Arial" panose="020B0604020202020204" pitchFamily="34" charset="0"/>
          <a:sym typeface="Avenir Next Condensed Demi Bold"/>
        </a:defRPr>
      </a:lvl1pPr>
    </p:titleStyle>
    <p:body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37" rtl="0" eaLnBrk="1" latinLnBrk="0" hangingPunct="1">
        <a:defRPr sz="1013" kern="1200">
          <a:solidFill>
            <a:schemeClr val="tx1"/>
          </a:solidFill>
          <a:latin typeface="+mn-lt"/>
          <a:ea typeface="+mn-ea"/>
          <a:cs typeface="+mn-cs"/>
        </a:defRPr>
      </a:lvl1pPr>
      <a:lvl2pPr marL="257169" algn="l" defTabSz="514337" rtl="0" eaLnBrk="1" latinLnBrk="0" hangingPunct="1">
        <a:defRPr sz="1013" kern="1200">
          <a:solidFill>
            <a:schemeClr val="tx1"/>
          </a:solidFill>
          <a:latin typeface="+mn-lt"/>
          <a:ea typeface="+mn-ea"/>
          <a:cs typeface="+mn-cs"/>
        </a:defRPr>
      </a:lvl2pPr>
      <a:lvl3pPr marL="514337" algn="l" defTabSz="514337" rtl="0" eaLnBrk="1" latinLnBrk="0" hangingPunct="1">
        <a:defRPr sz="1013" kern="1200">
          <a:solidFill>
            <a:schemeClr val="tx1"/>
          </a:solidFill>
          <a:latin typeface="+mn-lt"/>
          <a:ea typeface="+mn-ea"/>
          <a:cs typeface="+mn-cs"/>
        </a:defRPr>
      </a:lvl3pPr>
      <a:lvl4pPr marL="771506" algn="l" defTabSz="514337" rtl="0" eaLnBrk="1" latinLnBrk="0" hangingPunct="1">
        <a:defRPr sz="1013" kern="1200">
          <a:solidFill>
            <a:schemeClr val="tx1"/>
          </a:solidFill>
          <a:latin typeface="+mn-lt"/>
          <a:ea typeface="+mn-ea"/>
          <a:cs typeface="+mn-cs"/>
        </a:defRPr>
      </a:lvl4pPr>
      <a:lvl5pPr marL="1028675" algn="l" defTabSz="514337" rtl="0" eaLnBrk="1" latinLnBrk="0" hangingPunct="1">
        <a:defRPr sz="1013" kern="1200">
          <a:solidFill>
            <a:schemeClr val="tx1"/>
          </a:solidFill>
          <a:latin typeface="+mn-lt"/>
          <a:ea typeface="+mn-ea"/>
          <a:cs typeface="+mn-cs"/>
        </a:defRPr>
      </a:lvl5pPr>
      <a:lvl6pPr marL="1285843" algn="l" defTabSz="514337" rtl="0" eaLnBrk="1" latinLnBrk="0" hangingPunct="1">
        <a:defRPr sz="1013" kern="1200">
          <a:solidFill>
            <a:schemeClr val="tx1"/>
          </a:solidFill>
          <a:latin typeface="+mn-lt"/>
          <a:ea typeface="+mn-ea"/>
          <a:cs typeface="+mn-cs"/>
        </a:defRPr>
      </a:lvl6pPr>
      <a:lvl7pPr marL="1543011" algn="l" defTabSz="514337" rtl="0" eaLnBrk="1" latinLnBrk="0" hangingPunct="1">
        <a:defRPr sz="1013" kern="1200">
          <a:solidFill>
            <a:schemeClr val="tx1"/>
          </a:solidFill>
          <a:latin typeface="+mn-lt"/>
          <a:ea typeface="+mn-ea"/>
          <a:cs typeface="+mn-cs"/>
        </a:defRPr>
      </a:lvl7pPr>
      <a:lvl8pPr marL="1800180" algn="l" defTabSz="514337" rtl="0" eaLnBrk="1" latinLnBrk="0" hangingPunct="1">
        <a:defRPr sz="1013" kern="1200">
          <a:solidFill>
            <a:schemeClr val="tx1"/>
          </a:solidFill>
          <a:latin typeface="+mn-lt"/>
          <a:ea typeface="+mn-ea"/>
          <a:cs typeface="+mn-cs"/>
        </a:defRPr>
      </a:lvl8pPr>
      <a:lvl9pPr marL="2057349" algn="l" defTabSz="514337"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a:extLst>
              <a:ext uri="{FF2B5EF4-FFF2-40B4-BE49-F238E27FC236}">
                <a16:creationId xmlns:a16="http://schemas.microsoft.com/office/drawing/2014/main" id="{382B343C-4AF3-5F22-B57B-AAED7B60C86E}"/>
              </a:ext>
            </a:extLst>
          </p:cNvPr>
          <p:cNvSpPr>
            <a:spLocks noGrp="1"/>
          </p:cNvSpPr>
          <p:nvPr>
            <p:ph type="body" sz="quarter" idx="14"/>
          </p:nvPr>
        </p:nvSpPr>
        <p:spPr>
          <a:xfrm>
            <a:off x="780510" y="-147498"/>
            <a:ext cx="11015909" cy="588963"/>
          </a:xfrm>
        </p:spPr>
        <p:txBody>
          <a:bodyPr/>
          <a:lstStyle/>
          <a:p>
            <a:r>
              <a:rPr lang="nl-NL" dirty="0"/>
              <a:t>Leren en leeromgeving		                     	theorie, persoon en praktijk			  </a:t>
            </a:r>
            <a:r>
              <a:rPr lang="nl-NL" dirty="0" err="1"/>
              <a:t>SEcenario’s</a:t>
            </a:r>
            <a:endParaRPr lang="nl-NL" dirty="0"/>
          </a:p>
        </p:txBody>
      </p:sp>
      <p:graphicFrame>
        <p:nvGraphicFramePr>
          <p:cNvPr id="6" name="Table 5">
            <a:extLst>
              <a:ext uri="{FF2B5EF4-FFF2-40B4-BE49-F238E27FC236}">
                <a16:creationId xmlns:a16="http://schemas.microsoft.com/office/drawing/2014/main" id="{025B9EE1-C0F6-1C03-9040-9C10D1D61D8E}"/>
              </a:ext>
            </a:extLst>
          </p:cNvPr>
          <p:cNvGraphicFramePr>
            <a:graphicFrameLocks noGrp="1"/>
          </p:cNvGraphicFramePr>
          <p:nvPr>
            <p:extLst>
              <p:ext uri="{D42A27DB-BD31-4B8C-83A1-F6EECF244321}">
                <p14:modId xmlns:p14="http://schemas.microsoft.com/office/powerpoint/2010/main" val="1706263158"/>
              </p:ext>
            </p:extLst>
          </p:nvPr>
        </p:nvGraphicFramePr>
        <p:xfrm>
          <a:off x="917888" y="468313"/>
          <a:ext cx="10632881" cy="6225785"/>
        </p:xfrm>
        <a:graphic>
          <a:graphicData uri="http://schemas.openxmlformats.org/drawingml/2006/table">
            <a:tbl>
              <a:tblPr firstRow="1" firstCol="1" bandRow="1">
                <a:tableStyleId>{5940675A-B579-460E-94D1-54222C63F5DA}</a:tableStyleId>
              </a:tblPr>
              <a:tblGrid>
                <a:gridCol w="1264595">
                  <a:extLst>
                    <a:ext uri="{9D8B030D-6E8A-4147-A177-3AD203B41FA5}">
                      <a16:colId xmlns:a16="http://schemas.microsoft.com/office/drawing/2014/main" val="3527916290"/>
                    </a:ext>
                  </a:extLst>
                </a:gridCol>
                <a:gridCol w="1630392">
                  <a:extLst>
                    <a:ext uri="{9D8B030D-6E8A-4147-A177-3AD203B41FA5}">
                      <a16:colId xmlns:a16="http://schemas.microsoft.com/office/drawing/2014/main" val="830781641"/>
                    </a:ext>
                  </a:extLst>
                </a:gridCol>
                <a:gridCol w="2222838">
                  <a:extLst>
                    <a:ext uri="{9D8B030D-6E8A-4147-A177-3AD203B41FA5}">
                      <a16:colId xmlns:a16="http://schemas.microsoft.com/office/drawing/2014/main" val="2606964446"/>
                    </a:ext>
                  </a:extLst>
                </a:gridCol>
                <a:gridCol w="2435427">
                  <a:extLst>
                    <a:ext uri="{9D8B030D-6E8A-4147-A177-3AD203B41FA5}">
                      <a16:colId xmlns:a16="http://schemas.microsoft.com/office/drawing/2014/main" val="3074143587"/>
                    </a:ext>
                  </a:extLst>
                </a:gridCol>
                <a:gridCol w="3079629">
                  <a:extLst>
                    <a:ext uri="{9D8B030D-6E8A-4147-A177-3AD203B41FA5}">
                      <a16:colId xmlns:a16="http://schemas.microsoft.com/office/drawing/2014/main" val="1254180881"/>
                    </a:ext>
                  </a:extLst>
                </a:gridCol>
              </a:tblGrid>
              <a:tr h="382918">
                <a:tc>
                  <a:txBody>
                    <a:bodyPr/>
                    <a:lstStyle/>
                    <a:p>
                      <a:pPr algn="l">
                        <a:lnSpc>
                          <a:spcPct val="107000"/>
                        </a:lnSpc>
                        <a:spcAft>
                          <a:spcPts val="0"/>
                        </a:spcAft>
                      </a:pPr>
                      <a:endParaRPr lang="nl-NL" sz="1050" dirty="0">
                        <a:solidFill>
                          <a:srgbClr val="335497"/>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rgbClr val="E50856"/>
                          </a:solidFill>
                          <a:effectLst/>
                        </a:rPr>
                        <a:t>Individuele begeleiding</a:t>
                      </a:r>
                      <a:endParaRPr lang="nl-NL" sz="105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chemeClr val="tx2"/>
                          </a:solidFill>
                          <a:effectLst/>
                        </a:rPr>
                        <a:t>Commitment Samen Opleiden</a:t>
                      </a:r>
                      <a:endParaRPr lang="nl-NL" sz="105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chemeClr val="tx2"/>
                          </a:solidFill>
                          <a:effectLst/>
                        </a:rPr>
                        <a:t>Verbinden en verbreden</a:t>
                      </a:r>
                      <a:endParaRPr lang="nl-NL" sz="105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chemeClr val="tx2"/>
                          </a:solidFill>
                          <a:effectLst/>
                        </a:rPr>
                        <a:t>Innovatie en co-creatie</a:t>
                      </a:r>
                      <a:endParaRPr lang="nl-NL" sz="105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extLst>
                  <a:ext uri="{0D108BD9-81ED-4DB2-BD59-A6C34878D82A}">
                    <a16:rowId xmlns:a16="http://schemas.microsoft.com/office/drawing/2014/main" val="4211209925"/>
                  </a:ext>
                </a:extLst>
              </a:tr>
              <a:tr h="5842867">
                <a:tc>
                  <a:txBody>
                    <a:bodyPr/>
                    <a:lstStyle/>
                    <a:p>
                      <a:pPr algn="l">
                        <a:spcAft>
                          <a:spcPts val="0"/>
                        </a:spcAft>
                      </a:pPr>
                      <a:r>
                        <a:rPr lang="nl-NL" sz="800" b="1" dirty="0">
                          <a:effectLst/>
                          <a:latin typeface="Roboto" panose="02000000000000000000" pitchFamily="2" charset="0"/>
                          <a:ea typeface="Roboto" panose="02000000000000000000" pitchFamily="2" charset="0"/>
                        </a:rPr>
                        <a:t>Theorie, persoon en praktijk?!</a:t>
                      </a:r>
                    </a:p>
                    <a:p>
                      <a:pPr algn="l">
                        <a:spcAft>
                          <a:spcPts val="0"/>
                        </a:spcAft>
                      </a:pPr>
                      <a:endParaRPr lang="nl-NL" sz="800" b="1" dirty="0">
                        <a:effectLst/>
                        <a:latin typeface="Roboto" panose="02000000000000000000" pitchFamily="2" charset="0"/>
                        <a:ea typeface="Roboto" panose="02000000000000000000" pitchFamily="2" charset="0"/>
                      </a:endParaRPr>
                    </a:p>
                    <a:p>
                      <a:pPr algn="l">
                        <a:spcAft>
                          <a:spcPts val="0"/>
                        </a:spcAft>
                      </a:pPr>
                      <a:endParaRPr lang="nl-NL" sz="800" b="1" dirty="0">
                        <a:effectLst/>
                        <a:latin typeface="Roboto" panose="02000000000000000000" pitchFamily="2" charset="0"/>
                        <a:ea typeface="Roboto" panose="02000000000000000000" pitchFamily="2" charset="0"/>
                      </a:endParaRPr>
                    </a:p>
                    <a:p>
                      <a:pPr algn="l">
                        <a:spcAft>
                          <a:spcPts val="0"/>
                        </a:spcAft>
                      </a:pPr>
                      <a:endParaRPr lang="nl-NL" sz="800" b="1" dirty="0">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r>
                        <a:rPr lang="nl-NL" sz="800" b="1" dirty="0">
                          <a:effectLst/>
                          <a:latin typeface="Roboto" panose="02000000000000000000" pitchFamily="2" charset="0"/>
                          <a:ea typeface="Roboto" panose="02000000000000000000" pitchFamily="2" charset="0"/>
                        </a:rPr>
                        <a:t>Ondersteuning bij de verbinding theorie, persoon en praktijk</a:t>
                      </a:r>
                    </a:p>
                    <a:p>
                      <a:pPr algn="l">
                        <a:spcAft>
                          <a:spcPts val="0"/>
                        </a:spcAft>
                      </a:pPr>
                      <a:endParaRPr lang="nl-NL" sz="800" b="1" dirty="0">
                        <a:effectLst/>
                        <a:latin typeface="Roboto" panose="02000000000000000000" pitchFamily="2" charset="0"/>
                        <a:ea typeface="Roboto" panose="02000000000000000000" pitchFamily="2" charset="0"/>
                      </a:endParaRPr>
                    </a:p>
                    <a:p>
                      <a:pPr algn="l">
                        <a:spcAft>
                          <a:spcPts val="0"/>
                        </a:spcAft>
                      </a:pPr>
                      <a:endParaRPr lang="nl-NL" sz="800" b="1" dirty="0">
                        <a:effectLst/>
                        <a:latin typeface="Roboto" panose="02000000000000000000" pitchFamily="2" charset="0"/>
                        <a:ea typeface="Roboto" panose="02000000000000000000" pitchFamily="2" charset="0"/>
                      </a:endParaRPr>
                    </a:p>
                    <a:p>
                      <a:pPr algn="l">
                        <a:spcAft>
                          <a:spcPts val="0"/>
                        </a:spcAft>
                      </a:pPr>
                      <a:endParaRPr lang="nl-NL" sz="800" b="1" dirty="0">
                        <a:effectLst/>
                        <a:latin typeface="Roboto" panose="02000000000000000000" pitchFamily="2" charset="0"/>
                        <a:ea typeface="Roboto" panose="02000000000000000000" pitchFamily="2" charset="0"/>
                      </a:endParaRPr>
                    </a:p>
                    <a:p>
                      <a:pPr algn="l">
                        <a:spcAft>
                          <a:spcPts val="0"/>
                        </a:spcAft>
                      </a:pPr>
                      <a:endParaRPr lang="nl-NL" sz="800" b="1" dirty="0">
                        <a:effectLst/>
                        <a:latin typeface="Roboto" panose="02000000000000000000" pitchFamily="2" charset="0"/>
                        <a:ea typeface="Roboto" panose="02000000000000000000" pitchFamily="2" charset="0"/>
                      </a:endParaRPr>
                    </a:p>
                    <a:p>
                      <a:pPr algn="l">
                        <a:spcAft>
                          <a:spcPts val="0"/>
                        </a:spcAft>
                      </a:pPr>
                      <a:endParaRPr lang="nl-NL" sz="800" b="1" dirty="0">
                        <a:effectLst/>
                        <a:latin typeface="Roboto" panose="02000000000000000000" pitchFamily="2" charset="0"/>
                        <a:ea typeface="Roboto" panose="02000000000000000000" pitchFamily="2" charset="0"/>
                      </a:endParaRPr>
                    </a:p>
                    <a:p>
                      <a:pPr algn="l">
                        <a:spcAft>
                          <a:spcPts val="0"/>
                        </a:spcAft>
                      </a:pPr>
                      <a:endParaRPr lang="nl-NL" sz="800" b="1" dirty="0">
                        <a:effectLst/>
                        <a:latin typeface="Roboto" panose="02000000000000000000" pitchFamily="2" charset="0"/>
                        <a:ea typeface="Roboto" panose="02000000000000000000" pitchFamily="2" charset="0"/>
                      </a:endParaRPr>
                    </a:p>
                    <a:p>
                      <a:pPr algn="l">
                        <a:spcAft>
                          <a:spcPts val="0"/>
                        </a:spcAft>
                      </a:pPr>
                      <a:r>
                        <a:rPr lang="nl-NL" sz="800" b="1" dirty="0">
                          <a:effectLst/>
                          <a:latin typeface="Roboto" panose="02000000000000000000" pitchFamily="2" charset="0"/>
                          <a:ea typeface="Roboto" panose="02000000000000000000" pitchFamily="2" charset="0"/>
                        </a:rPr>
                        <a:t>De rol van reflectie</a:t>
                      </a:r>
                    </a:p>
                    <a:p>
                      <a:pPr algn="l">
                        <a:spcAft>
                          <a:spcPts val="0"/>
                        </a:spcAft>
                      </a:pPr>
                      <a:endParaRPr lang="nl-NL" sz="800" b="1" dirty="0">
                        <a:effectLst/>
                        <a:latin typeface="Roboto" panose="02000000000000000000" pitchFamily="2" charset="0"/>
                        <a:ea typeface="Roboto" panose="02000000000000000000" pitchFamily="2" charset="0"/>
                      </a:endParaRPr>
                    </a:p>
                    <a:p>
                      <a:pPr algn="l">
                        <a:spcAft>
                          <a:spcPts val="0"/>
                        </a:spcAft>
                      </a:pPr>
                      <a:endParaRPr lang="nl-NL" sz="800" b="1" dirty="0">
                        <a:effectLst/>
                        <a:latin typeface="Roboto" panose="02000000000000000000" pitchFamily="2" charset="0"/>
                        <a:ea typeface="Roboto" panose="02000000000000000000" pitchFamily="2" charset="0"/>
                      </a:endParaRPr>
                    </a:p>
                    <a:p>
                      <a:pPr algn="l">
                        <a:spcAft>
                          <a:spcPts val="0"/>
                        </a:spcAft>
                      </a:pPr>
                      <a:endParaRPr lang="nl-NL" sz="800" b="1" dirty="0">
                        <a:effectLst/>
                        <a:latin typeface="Roboto" panose="02000000000000000000" pitchFamily="2" charset="0"/>
                        <a:ea typeface="Roboto" panose="02000000000000000000" pitchFamily="2" charset="0"/>
                      </a:endParaRPr>
                    </a:p>
                    <a:p>
                      <a:pPr algn="l">
                        <a:spcAft>
                          <a:spcPts val="0"/>
                        </a:spcAft>
                      </a:pPr>
                      <a:endParaRPr lang="nl-NL" sz="800" b="1" dirty="0">
                        <a:effectLst/>
                        <a:latin typeface="Roboto" panose="02000000000000000000" pitchFamily="2" charset="0"/>
                        <a:ea typeface="Roboto" panose="02000000000000000000" pitchFamily="2" charset="0"/>
                      </a:endParaRPr>
                    </a:p>
                    <a:p>
                      <a:pPr algn="l">
                        <a:spcAft>
                          <a:spcPts val="0"/>
                        </a:spcAft>
                      </a:pPr>
                      <a:endParaRPr lang="nl-NL" sz="800" b="1" dirty="0">
                        <a:effectLst/>
                        <a:latin typeface="Roboto" panose="02000000000000000000" pitchFamily="2" charset="0"/>
                        <a:ea typeface="Roboto" panose="02000000000000000000" pitchFamily="2" charset="0"/>
                      </a:endParaRPr>
                    </a:p>
                    <a:p>
                      <a:pPr algn="l">
                        <a:spcAft>
                          <a:spcPts val="0"/>
                        </a:spcAft>
                      </a:pPr>
                      <a:endParaRPr lang="nl-NL" sz="800" b="1" dirty="0">
                        <a:effectLst/>
                        <a:latin typeface="Roboto" panose="02000000000000000000" pitchFamily="2" charset="0"/>
                        <a:ea typeface="Roboto" panose="02000000000000000000" pitchFamily="2" charset="0"/>
                      </a:endParaRPr>
                    </a:p>
                    <a:p>
                      <a:pPr algn="l">
                        <a:spcAft>
                          <a:spcPts val="0"/>
                        </a:spcAft>
                      </a:pPr>
                      <a:endParaRPr lang="nl-NL" sz="800" b="1" dirty="0">
                        <a:effectLst/>
                        <a:latin typeface="Roboto" panose="02000000000000000000" pitchFamily="2" charset="0"/>
                        <a:ea typeface="Roboto" panose="02000000000000000000" pitchFamily="2" charset="0"/>
                      </a:endParaRPr>
                    </a:p>
                    <a:p>
                      <a:pPr algn="l">
                        <a:spcAft>
                          <a:spcPts val="0"/>
                        </a:spcAft>
                      </a:pPr>
                      <a:endParaRPr lang="nl-NL" sz="800" b="1" dirty="0">
                        <a:effectLst/>
                        <a:latin typeface="Roboto" panose="02000000000000000000" pitchFamily="2" charset="0"/>
                        <a:ea typeface="Roboto" panose="02000000000000000000" pitchFamily="2" charset="0"/>
                      </a:endParaRPr>
                    </a:p>
                    <a:p>
                      <a:pPr algn="l">
                        <a:spcAft>
                          <a:spcPts val="0"/>
                        </a:spcAft>
                      </a:pPr>
                      <a:endParaRPr lang="nl-NL" sz="800" b="1" dirty="0">
                        <a:effectLst/>
                        <a:latin typeface="Roboto" panose="02000000000000000000" pitchFamily="2" charset="0"/>
                        <a:ea typeface="Roboto" panose="02000000000000000000" pitchFamily="2" charset="0"/>
                      </a:endParaRPr>
                    </a:p>
                    <a:p>
                      <a:pPr algn="l">
                        <a:spcAft>
                          <a:spcPts val="0"/>
                        </a:spcAft>
                      </a:pPr>
                      <a:endParaRPr lang="nl-NL" sz="800" b="1" dirty="0">
                        <a:effectLst/>
                        <a:latin typeface="Roboto" panose="02000000000000000000" pitchFamily="2" charset="0"/>
                        <a:ea typeface="Roboto" panose="02000000000000000000" pitchFamily="2" charset="0"/>
                      </a:endParaRPr>
                    </a:p>
                    <a:p>
                      <a:pPr algn="l">
                        <a:spcAft>
                          <a:spcPts val="0"/>
                        </a:spcAft>
                      </a:pPr>
                      <a:endParaRPr lang="nl-NL" sz="800" b="1" dirty="0">
                        <a:effectLst/>
                        <a:latin typeface="Roboto" panose="02000000000000000000" pitchFamily="2" charset="0"/>
                        <a:ea typeface="Roboto" panose="02000000000000000000" pitchFamily="2" charset="0"/>
                      </a:endParaRPr>
                    </a:p>
                    <a:p>
                      <a:pPr algn="l">
                        <a:spcAft>
                          <a:spcPts val="0"/>
                        </a:spcAft>
                      </a:pPr>
                      <a:endParaRPr lang="nl-NL" sz="800" b="1" dirty="0">
                        <a:effectLst/>
                        <a:latin typeface="Roboto" panose="02000000000000000000" pitchFamily="2" charset="0"/>
                        <a:ea typeface="Roboto" panose="02000000000000000000" pitchFamily="2" charset="0"/>
                      </a:endParaRPr>
                    </a:p>
                    <a:p>
                      <a:pPr algn="l">
                        <a:spcAft>
                          <a:spcPts val="0"/>
                        </a:spcAft>
                      </a:pPr>
                      <a:endParaRPr lang="nl-NL" sz="800" b="1" dirty="0">
                        <a:effectLst/>
                        <a:latin typeface="Roboto" panose="02000000000000000000" pitchFamily="2" charset="0"/>
                        <a:ea typeface="Roboto" panose="02000000000000000000" pitchFamily="2" charset="0"/>
                      </a:endParaRPr>
                    </a:p>
                    <a:p>
                      <a:pPr algn="l">
                        <a:spcAft>
                          <a:spcPts val="0"/>
                        </a:spcAft>
                      </a:pPr>
                      <a:endParaRPr lang="nl-NL" sz="800" b="1" dirty="0">
                        <a:effectLst/>
                        <a:latin typeface="Roboto" panose="02000000000000000000" pitchFamily="2" charset="0"/>
                        <a:ea typeface="Roboto" panose="02000000000000000000" pitchFamily="2" charset="0"/>
                      </a:endParaRPr>
                    </a:p>
                    <a:p>
                      <a:pPr algn="l">
                        <a:spcAft>
                          <a:spcPts val="0"/>
                        </a:spcAft>
                      </a:pPr>
                      <a:r>
                        <a:rPr lang="nl-NL" sz="800" b="1" dirty="0">
                          <a:effectLst/>
                          <a:latin typeface="Roboto" panose="02000000000000000000" pitchFamily="2" charset="0"/>
                          <a:ea typeface="Roboto" panose="02000000000000000000" pitchFamily="2" charset="0"/>
                        </a:rPr>
                        <a:t>Inzetten van hulpmiddelen voor de verbinding theorie, persoon en praktijk</a:t>
                      </a: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spcAft>
                          <a:spcPts val="0"/>
                        </a:spcAft>
                      </a:pPr>
                      <a:r>
                        <a:rPr lang="nl-NL" sz="800" dirty="0">
                          <a:solidFill>
                            <a:srgbClr val="000000"/>
                          </a:solidFill>
                          <a:effectLst/>
                          <a:latin typeface="Roboto" panose="02000000000000000000" pitchFamily="2" charset="0"/>
                          <a:ea typeface="Roboto" panose="02000000000000000000" pitchFamily="2" charset="0"/>
                        </a:rPr>
                        <a:t>De theorie wordt aangeboden op het instituut en de praktijk wordt in de school uitgevoerd. </a:t>
                      </a:r>
                    </a:p>
                    <a:p>
                      <a:pPr algn="l">
                        <a:spcAft>
                          <a:spcPts val="0"/>
                        </a:spcAft>
                      </a:pPr>
                      <a:endParaRPr lang="nl-NL" sz="800" dirty="0">
                        <a:solidFill>
                          <a:srgbClr val="000000"/>
                        </a:solidFill>
                        <a:effectLst/>
                        <a:latin typeface="Roboto" panose="02000000000000000000" pitchFamily="2" charset="0"/>
                        <a:ea typeface="Roboto" panose="02000000000000000000" pitchFamily="2" charset="0"/>
                      </a:endParaRPr>
                    </a:p>
                    <a:p>
                      <a:pPr algn="l">
                        <a:spcAft>
                          <a:spcPts val="0"/>
                        </a:spcAft>
                      </a:pPr>
                      <a:endParaRPr lang="nl-NL" sz="800" dirty="0">
                        <a:solidFill>
                          <a:srgbClr val="000000"/>
                        </a:solidFill>
                        <a:effectLst/>
                        <a:latin typeface="Roboto" panose="02000000000000000000" pitchFamily="2" charset="0"/>
                        <a:ea typeface="Roboto" panose="02000000000000000000" pitchFamily="2" charset="0"/>
                      </a:endParaRPr>
                    </a:p>
                    <a:p>
                      <a:pPr algn="l">
                        <a:spcAft>
                          <a:spcPts val="0"/>
                        </a:spcAft>
                      </a:pPr>
                      <a:endParaRPr lang="nl-NL" sz="800" dirty="0">
                        <a:solidFill>
                          <a:srgbClr val="000000"/>
                        </a:solidFill>
                        <a:effectLst/>
                        <a:latin typeface="Roboto" panose="02000000000000000000" pitchFamily="2" charset="0"/>
                        <a:ea typeface="Roboto" panose="02000000000000000000" pitchFamily="2" charset="0"/>
                      </a:endParaRPr>
                    </a:p>
                    <a:p>
                      <a:pPr algn="l">
                        <a:spcAft>
                          <a:spcPts val="0"/>
                        </a:spcAft>
                      </a:pPr>
                      <a:endParaRPr lang="nl-NL" sz="800" dirty="0">
                        <a:solidFill>
                          <a:srgbClr val="000000"/>
                        </a:solidFill>
                        <a:effectLst/>
                        <a:latin typeface="Roboto" panose="02000000000000000000" pitchFamily="2" charset="0"/>
                        <a:ea typeface="Roboto" panose="02000000000000000000" pitchFamily="2" charset="0"/>
                      </a:endParaRPr>
                    </a:p>
                    <a:p>
                      <a:pPr algn="l">
                        <a:spcAft>
                          <a:spcPts val="0"/>
                        </a:spcAft>
                      </a:pPr>
                      <a:endParaRPr lang="nl-NL" sz="800" dirty="0">
                        <a:solidFill>
                          <a:srgbClr val="000000"/>
                        </a:solidFill>
                        <a:effectLst/>
                        <a:latin typeface="Roboto" panose="02000000000000000000" pitchFamily="2" charset="0"/>
                        <a:ea typeface="Roboto" panose="02000000000000000000" pitchFamily="2" charset="0"/>
                      </a:endParaRPr>
                    </a:p>
                    <a:p>
                      <a:pPr algn="l">
                        <a:spcAft>
                          <a:spcPts val="0"/>
                        </a:spcAft>
                      </a:pPr>
                      <a:endParaRPr lang="nl-NL" sz="800" dirty="0">
                        <a:solidFill>
                          <a:srgbClr val="000000"/>
                        </a:solidFill>
                        <a:effectLst/>
                        <a:latin typeface="Roboto" panose="02000000000000000000" pitchFamily="2" charset="0"/>
                        <a:ea typeface="Roboto" panose="02000000000000000000" pitchFamily="2" charset="0"/>
                      </a:endParaRPr>
                    </a:p>
                    <a:p>
                      <a:pPr algn="l">
                        <a:spcAft>
                          <a:spcPts val="0"/>
                        </a:spcAft>
                      </a:pPr>
                      <a:endParaRPr lang="nl-NL" sz="800" dirty="0">
                        <a:solidFill>
                          <a:srgbClr val="000000"/>
                        </a:solidFill>
                        <a:effectLst/>
                        <a:latin typeface="Roboto" panose="02000000000000000000" pitchFamily="2" charset="0"/>
                        <a:ea typeface="Roboto" panose="02000000000000000000" pitchFamily="2" charset="0"/>
                      </a:endParaRPr>
                    </a:p>
                    <a:p>
                      <a:pPr algn="l">
                        <a:spcAft>
                          <a:spcPts val="0"/>
                        </a:spcAft>
                      </a:pPr>
                      <a:endParaRPr lang="nl-NL" sz="800" dirty="0">
                        <a:solidFill>
                          <a:srgbClr val="000000"/>
                        </a:solidFill>
                        <a:effectLst/>
                        <a:latin typeface="Roboto" panose="02000000000000000000" pitchFamily="2" charset="0"/>
                        <a:ea typeface="Roboto" panose="02000000000000000000" pitchFamily="2" charset="0"/>
                      </a:endParaRPr>
                    </a:p>
                    <a:p>
                      <a:pPr algn="l">
                        <a:spcAft>
                          <a:spcPts val="0"/>
                        </a:spcAft>
                      </a:pPr>
                      <a:endParaRPr lang="nl-NL" sz="800" dirty="0">
                        <a:solidFill>
                          <a:srgbClr val="000000"/>
                        </a:solidFill>
                        <a:effectLst/>
                        <a:latin typeface="Roboto" panose="02000000000000000000" pitchFamily="2" charset="0"/>
                        <a:ea typeface="Roboto" panose="02000000000000000000" pitchFamily="2" charset="0"/>
                      </a:endParaRPr>
                    </a:p>
                    <a:p>
                      <a:pPr algn="l">
                        <a:spcAft>
                          <a:spcPts val="0"/>
                        </a:spcAft>
                      </a:pPr>
                      <a:endParaRPr lang="nl-NL" sz="800" dirty="0">
                        <a:solidFill>
                          <a:srgbClr val="000000"/>
                        </a:solidFill>
                        <a:effectLst/>
                        <a:latin typeface="Roboto" panose="02000000000000000000" pitchFamily="2" charset="0"/>
                        <a:ea typeface="Roboto" panose="02000000000000000000" pitchFamily="2" charset="0"/>
                      </a:endParaRPr>
                    </a:p>
                    <a:p>
                      <a:pPr algn="l">
                        <a:spcAft>
                          <a:spcPts val="0"/>
                        </a:spcAft>
                      </a:pPr>
                      <a:endParaRPr lang="nl-NL" sz="800" dirty="0">
                        <a:solidFill>
                          <a:srgbClr val="000000"/>
                        </a:solidFill>
                        <a:effectLst/>
                        <a:latin typeface="Roboto" panose="02000000000000000000" pitchFamily="2" charset="0"/>
                        <a:ea typeface="Roboto" panose="02000000000000000000" pitchFamily="2" charset="0"/>
                      </a:endParaRPr>
                    </a:p>
                    <a:p>
                      <a:pPr algn="l">
                        <a:spcAft>
                          <a:spcPts val="0"/>
                        </a:spcAft>
                      </a:pPr>
                      <a:r>
                        <a:rPr lang="nl-NL" sz="800" dirty="0">
                          <a:solidFill>
                            <a:srgbClr val="000000"/>
                          </a:solidFill>
                          <a:effectLst/>
                          <a:latin typeface="Roboto" panose="02000000000000000000" pitchFamily="2" charset="0"/>
                          <a:ea typeface="Roboto" panose="02000000000000000000" pitchFamily="2" charset="0"/>
                        </a:rPr>
                        <a:t>Werkplekbegeleiders zijn niet bewust bezig met de verbinding van theorie, praktijk en persoon. In de praktijk vormen de concerns van de lerende en de eisen uit de lokale beroepspraktijk het uitgangspunt van het leerproces. </a:t>
                      </a:r>
                    </a:p>
                    <a:p>
                      <a:pPr algn="l">
                        <a:spcAft>
                          <a:spcPts val="0"/>
                        </a:spcAft>
                      </a:pPr>
                      <a:endParaRPr lang="nl-NL" sz="800" dirty="0">
                        <a:solidFill>
                          <a:srgbClr val="000000"/>
                        </a:solidFill>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r>
                        <a:rPr lang="nl-NL" sz="800" dirty="0">
                          <a:effectLst/>
                          <a:latin typeface="Roboto" panose="02000000000000000000" pitchFamily="2" charset="0"/>
                          <a:ea typeface="Roboto" panose="02000000000000000000" pitchFamily="2" charset="0"/>
                        </a:rPr>
                        <a:t>De werkplekbegeleider is zich niet bewust van de rol op het gebied van verbinden theorie, praktijk en persoon.</a:t>
                      </a:r>
                    </a:p>
                    <a:p>
                      <a:pPr algn="l">
                        <a:lnSpc>
                          <a:spcPct val="107000"/>
                        </a:lnSpc>
                        <a:spcAft>
                          <a:spcPts val="0"/>
                        </a:spcAft>
                      </a:pPr>
                      <a:endParaRPr lang="nl-NL" sz="800" dirty="0">
                        <a:effectLst/>
                      </a:endParaRPr>
                    </a:p>
                    <a:p>
                      <a:pPr algn="l">
                        <a:lnSpc>
                          <a:spcPct val="107000"/>
                        </a:lnSpc>
                        <a:spcAft>
                          <a:spcPts val="0"/>
                        </a:spcAft>
                      </a:pPr>
                      <a:endParaRPr lang="nl-NL" sz="800" dirty="0">
                        <a:effectLst/>
                      </a:endParaRPr>
                    </a:p>
                    <a:p>
                      <a:pPr algn="l">
                        <a:lnSpc>
                          <a:spcPct val="107000"/>
                        </a:lnSpc>
                        <a:spcAft>
                          <a:spcPts val="0"/>
                        </a:spcAft>
                      </a:pPr>
                      <a:endParaRPr lang="nl-NL" sz="800" dirty="0">
                        <a:effectLst/>
                      </a:endParaRPr>
                    </a:p>
                    <a:p>
                      <a:pPr algn="l">
                        <a:lnSpc>
                          <a:spcPct val="107000"/>
                        </a:lnSpc>
                        <a:spcAft>
                          <a:spcPts val="0"/>
                        </a:spcAft>
                      </a:pPr>
                      <a:endParaRPr lang="nl-NL" sz="800" dirty="0">
                        <a:effectLst/>
                      </a:endParaRPr>
                    </a:p>
                    <a:p>
                      <a:pPr algn="l">
                        <a:lnSpc>
                          <a:spcPct val="107000"/>
                        </a:lnSpc>
                        <a:spcAft>
                          <a:spcPts val="0"/>
                        </a:spcAft>
                      </a:pPr>
                      <a:endParaRPr lang="nl-NL" sz="800" dirty="0">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spcAft>
                          <a:spcPts val="0"/>
                        </a:spcAft>
                      </a:pPr>
                      <a:r>
                        <a:rPr lang="nl-NL" sz="800" dirty="0">
                          <a:solidFill>
                            <a:srgbClr val="000000"/>
                          </a:solidFill>
                          <a:effectLst/>
                          <a:latin typeface="Roboto" panose="02000000000000000000" pitchFamily="2" charset="0"/>
                          <a:ea typeface="Roboto" panose="02000000000000000000" pitchFamily="2" charset="0"/>
                        </a:rPr>
                        <a:t>Binnen de opleidingsschool is het doel het leren te in de praktijk te verbinden met de theorie en de persoon (motivatie, kwaliteiten en leerwensen). Er wordt samengewerkt met de lerarenopleiding om deze verbinding samen te realiseren.</a:t>
                      </a:r>
                      <a:endParaRPr lang="nl-NL" sz="800" dirty="0">
                        <a:effectLst/>
                        <a:latin typeface="Roboto" panose="02000000000000000000" pitchFamily="2" charset="0"/>
                        <a:ea typeface="Roboto" panose="02000000000000000000" pitchFamily="2" charset="0"/>
                      </a:endParaRPr>
                    </a:p>
                    <a:p>
                      <a:pPr algn="l">
                        <a:spcAft>
                          <a:spcPts val="0"/>
                        </a:spcAft>
                      </a:pPr>
                      <a:endParaRPr lang="nl-NL" sz="800" dirty="0">
                        <a:solidFill>
                          <a:srgbClr val="000000"/>
                        </a:solidFill>
                        <a:effectLst/>
                        <a:latin typeface="Roboto" panose="02000000000000000000" pitchFamily="2" charset="0"/>
                        <a:ea typeface="Roboto" panose="02000000000000000000" pitchFamily="2" charset="0"/>
                      </a:endParaRPr>
                    </a:p>
                    <a:p>
                      <a:pPr marL="0" marR="0" lvl="0" indent="0" algn="l" defTabSz="1425550" rtl="0" eaLnBrk="1" fontAlgn="auto" latinLnBrk="0" hangingPunct="1">
                        <a:lnSpc>
                          <a:spcPct val="100000"/>
                        </a:lnSpc>
                        <a:spcBef>
                          <a:spcPts val="0"/>
                        </a:spcBef>
                        <a:spcAft>
                          <a:spcPts val="0"/>
                        </a:spcAft>
                        <a:buClrTx/>
                        <a:buSzTx/>
                        <a:buFontTx/>
                        <a:buNone/>
                        <a:tabLst/>
                        <a:defRPr/>
                      </a:pPr>
                      <a:r>
                        <a:rPr lang="nl-NL" sz="800" dirty="0">
                          <a:solidFill>
                            <a:schemeClr val="tx1"/>
                          </a:solidFill>
                          <a:effectLst/>
                          <a:latin typeface="Roboto" panose="02000000000000000000" pitchFamily="2" charset="0"/>
                          <a:ea typeface="Roboto" panose="02000000000000000000" pitchFamily="2" charset="0"/>
                        </a:rPr>
                        <a:t>In de begeleiding van </a:t>
                      </a:r>
                      <a:r>
                        <a:rPr lang="nl-NL" sz="800" dirty="0">
                          <a:solidFill>
                            <a:srgbClr val="000000"/>
                          </a:solidFill>
                          <a:effectLst/>
                          <a:latin typeface="Roboto" panose="02000000000000000000" pitchFamily="2" charset="0"/>
                          <a:ea typeface="Roboto" panose="02000000000000000000" pitchFamily="2" charset="0"/>
                        </a:rPr>
                        <a:t>de docent (in opleiding) </a:t>
                      </a:r>
                      <a:r>
                        <a:rPr lang="nl-NL" sz="800" dirty="0">
                          <a:solidFill>
                            <a:schemeClr val="tx1"/>
                          </a:solidFill>
                          <a:effectLst/>
                          <a:latin typeface="Roboto" panose="02000000000000000000" pitchFamily="2" charset="0"/>
                          <a:ea typeface="Roboto" panose="02000000000000000000" pitchFamily="2" charset="0"/>
                        </a:rPr>
                        <a:t>is het vertrekpunt </a:t>
                      </a:r>
                      <a:r>
                        <a:rPr lang="nl-NL" sz="800" dirty="0">
                          <a:solidFill>
                            <a:srgbClr val="000000"/>
                          </a:solidFill>
                          <a:effectLst/>
                          <a:latin typeface="Roboto" panose="02000000000000000000" pitchFamily="2" charset="0"/>
                          <a:ea typeface="Roboto" panose="02000000000000000000" pitchFamily="2" charset="0"/>
                        </a:rPr>
                        <a:t>vaak de praktijk of de persoon van de lerende (de persoonlijke concerns). In toenemende mate wordt de </a:t>
                      </a:r>
                      <a:r>
                        <a:rPr lang="nl-NL" sz="800" dirty="0">
                          <a:solidFill>
                            <a:schemeClr val="tx1"/>
                          </a:solidFill>
                          <a:effectLst/>
                          <a:latin typeface="Roboto" panose="02000000000000000000" pitchFamily="2" charset="0"/>
                          <a:ea typeface="Roboto" panose="02000000000000000000" pitchFamily="2" charset="0"/>
                        </a:rPr>
                        <a:t>verbinding gelegd tussen de persoon, praktijk en theorie. </a:t>
                      </a:r>
                    </a:p>
                    <a:p>
                      <a:pPr algn="l">
                        <a:spcAft>
                          <a:spcPts val="0"/>
                        </a:spcAft>
                      </a:pPr>
                      <a:endParaRPr lang="nl-NL" sz="800" dirty="0">
                        <a:solidFill>
                          <a:srgbClr val="000000"/>
                        </a:solidFill>
                        <a:effectLst/>
                        <a:latin typeface="Roboto" panose="02000000000000000000" pitchFamily="2" charset="0"/>
                        <a:ea typeface="Roboto" panose="02000000000000000000" pitchFamily="2" charset="0"/>
                      </a:endParaRPr>
                    </a:p>
                    <a:p>
                      <a:pPr algn="l">
                        <a:spcAft>
                          <a:spcPts val="0"/>
                        </a:spcAft>
                      </a:pPr>
                      <a:r>
                        <a:rPr lang="nl-NL" sz="800" dirty="0">
                          <a:solidFill>
                            <a:srgbClr val="000000"/>
                          </a:solidFill>
                          <a:effectLst/>
                          <a:latin typeface="Roboto" panose="02000000000000000000" pitchFamily="2" charset="0"/>
                          <a:ea typeface="Roboto" panose="02000000000000000000" pitchFamily="2" charset="0"/>
                        </a:rPr>
                        <a:t>De (werkplek)begeleider is zich bewust van de rol om de praktijk, theorie en persoon met elkaar te verbinden in de begeleiding van de docent (in opleiding).</a:t>
                      </a:r>
                    </a:p>
                    <a:p>
                      <a:pPr algn="l">
                        <a:spcAft>
                          <a:spcPts val="0"/>
                        </a:spcAft>
                      </a:pPr>
                      <a:endParaRPr lang="nl-NL" sz="800" dirty="0">
                        <a:solidFill>
                          <a:srgbClr val="000000"/>
                        </a:solidFill>
                        <a:effectLst/>
                        <a:latin typeface="Roboto" panose="02000000000000000000" pitchFamily="2" charset="0"/>
                        <a:ea typeface="Roboto" panose="02000000000000000000" pitchFamily="2" charset="0"/>
                      </a:endParaRPr>
                    </a:p>
                    <a:p>
                      <a:pPr algn="l">
                        <a:spcAft>
                          <a:spcPts val="0"/>
                        </a:spcAft>
                      </a:pPr>
                      <a:endParaRPr lang="nl-NL" sz="800" dirty="0">
                        <a:solidFill>
                          <a:srgbClr val="000000"/>
                        </a:solidFill>
                        <a:effectLst/>
                        <a:latin typeface="Roboto" panose="02000000000000000000" pitchFamily="2" charset="0"/>
                        <a:ea typeface="Roboto" panose="02000000000000000000" pitchFamily="2" charset="0"/>
                      </a:endParaRPr>
                    </a:p>
                    <a:p>
                      <a:pPr algn="l">
                        <a:spcAft>
                          <a:spcPts val="0"/>
                        </a:spcAft>
                      </a:pPr>
                      <a:endParaRPr lang="nl-NL" sz="800" dirty="0">
                        <a:solidFill>
                          <a:srgbClr val="000000"/>
                        </a:solidFill>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r>
                        <a:rPr lang="nl-NL" sz="800" dirty="0">
                          <a:effectLst/>
                          <a:latin typeface="Roboto" panose="02000000000000000000" pitchFamily="2" charset="0"/>
                          <a:ea typeface="Roboto" panose="02000000000000000000" pitchFamily="2" charset="0"/>
                        </a:rPr>
                        <a:t>In reflectiegesprekken na afloop wordt geprobeerd de verbinding te leggen tussen:</a:t>
                      </a:r>
                    </a:p>
                    <a:p>
                      <a:pPr marL="171450" indent="-171450" algn="l">
                        <a:spcAft>
                          <a:spcPts val="0"/>
                        </a:spcAft>
                        <a:buFontTx/>
                        <a:buChar char="-"/>
                      </a:pPr>
                      <a:r>
                        <a:rPr lang="nl-NL" sz="800" dirty="0">
                          <a:effectLst/>
                          <a:latin typeface="Roboto" panose="02000000000000000000" pitchFamily="2" charset="0"/>
                          <a:ea typeface="Roboto" panose="02000000000000000000" pitchFamily="2" charset="0"/>
                        </a:rPr>
                        <a:t>Praktijk en de persoon</a:t>
                      </a:r>
                    </a:p>
                    <a:p>
                      <a:pPr marL="171450" indent="-171450" algn="l">
                        <a:spcAft>
                          <a:spcPts val="0"/>
                        </a:spcAft>
                        <a:buFontTx/>
                        <a:buChar char="-"/>
                      </a:pPr>
                      <a:r>
                        <a:rPr lang="nl-NL" sz="800" dirty="0">
                          <a:effectLst/>
                          <a:latin typeface="Roboto" panose="02000000000000000000" pitchFamily="2" charset="0"/>
                          <a:ea typeface="Roboto" panose="02000000000000000000" pitchFamily="2" charset="0"/>
                        </a:rPr>
                        <a:t>Praktijk en de theorie.</a:t>
                      </a:r>
                    </a:p>
                    <a:p>
                      <a:pPr marL="171450" indent="-171450" algn="l">
                        <a:spcAft>
                          <a:spcPts val="0"/>
                        </a:spcAft>
                        <a:buFontTx/>
                        <a:buChar char="-"/>
                      </a:pPr>
                      <a:endParaRPr lang="nl-NL" sz="800" dirty="0">
                        <a:effectLst/>
                        <a:latin typeface="Roboto" panose="02000000000000000000" pitchFamily="2" charset="0"/>
                        <a:ea typeface="Roboto" panose="02000000000000000000" pitchFamily="2" charset="0"/>
                      </a:endParaRPr>
                    </a:p>
                    <a:p>
                      <a:pPr marL="0" indent="0" algn="l">
                        <a:spcAft>
                          <a:spcPts val="0"/>
                        </a:spcAft>
                        <a:buFontTx/>
                        <a:buNone/>
                      </a:pPr>
                      <a:r>
                        <a:rPr lang="nl-NL" sz="800" dirty="0">
                          <a:effectLst/>
                          <a:latin typeface="Roboto" panose="02000000000000000000" pitchFamily="2" charset="0"/>
                          <a:ea typeface="Roboto" panose="02000000000000000000" pitchFamily="2" charset="0"/>
                        </a:rPr>
                        <a:t>In de </a:t>
                      </a:r>
                      <a:r>
                        <a:rPr lang="nl-NL" sz="800" dirty="0">
                          <a:effectLst/>
                          <a:latin typeface="Roboto" panose="02000000000000000000" pitchFamily="2" charset="0"/>
                          <a:ea typeface="Roboto" panose="02000000000000000000" pitchFamily="2" charset="0"/>
                          <a:cs typeface="Roboto" panose="02000000000000000000" pitchFamily="2" charset="0"/>
                        </a:rPr>
                        <a:t>begeleiding door de </a:t>
                      </a:r>
                      <a:r>
                        <a:rPr lang="nl-NL" sz="800" dirty="0" err="1">
                          <a:effectLst/>
                          <a:latin typeface="Roboto" panose="02000000000000000000" pitchFamily="2" charset="0"/>
                          <a:ea typeface="Roboto" panose="02000000000000000000" pitchFamily="2" charset="0"/>
                          <a:cs typeface="Roboto" panose="02000000000000000000" pitchFamily="2" charset="0"/>
                        </a:rPr>
                        <a:t>schoolopleider</a:t>
                      </a:r>
                      <a:r>
                        <a:rPr lang="nl-NL" sz="800" dirty="0">
                          <a:effectLst/>
                          <a:latin typeface="Roboto" panose="02000000000000000000" pitchFamily="2" charset="0"/>
                          <a:ea typeface="Roboto" panose="02000000000000000000" pitchFamily="2" charset="0"/>
                          <a:cs typeface="Roboto" panose="02000000000000000000" pitchFamily="2" charset="0"/>
                        </a:rPr>
                        <a:t> of werkplekbegeleider </a:t>
                      </a:r>
                      <a:r>
                        <a:rPr lang="nl-NL" sz="800" dirty="0">
                          <a:solidFill>
                            <a:srgbClr val="000000"/>
                          </a:solidFill>
                          <a:effectLst/>
                          <a:latin typeface="Roboto" panose="02000000000000000000" pitchFamily="2" charset="0"/>
                          <a:ea typeface="Roboto" panose="02000000000000000000" pitchFamily="2" charset="0"/>
                          <a:cs typeface="Roboto" panose="02000000000000000000" pitchFamily="2" charset="0"/>
                        </a:rPr>
                        <a:t>is sprake van betekenisgerichte reflectie (Korthagen &amp; Nuijten 2019) die bijdraagt aan de verbinding theorie, praktijk en persoon met voldoende diepgang door aandacht voor de verschillende lagen: omgeving, gedrag, competenties, overtuigingen, (beroeps)identiteit en betrokkenheid (missie). </a:t>
                      </a:r>
                      <a:endParaRPr lang="nl-NL" sz="800" b="1" dirty="0">
                        <a:effectLst/>
                        <a:latin typeface="Roboto" panose="02000000000000000000" pitchFamily="2" charset="0"/>
                        <a:ea typeface="Roboto" panose="02000000000000000000" pitchFamily="2" charset="0"/>
                        <a:cs typeface="Roboto" panose="02000000000000000000" pitchFamily="2" charset="0"/>
                      </a:endParaRPr>
                    </a:p>
                    <a:p>
                      <a:pPr algn="l">
                        <a:spcAft>
                          <a:spcPts val="0"/>
                        </a:spcAft>
                      </a:pPr>
                      <a:endParaRPr lang="nl-NL" sz="800" dirty="0">
                        <a:solidFill>
                          <a:srgbClr val="000000"/>
                        </a:solidFill>
                        <a:effectLst/>
                        <a:latin typeface="Roboto" panose="02000000000000000000" pitchFamily="2" charset="0"/>
                        <a:ea typeface="Roboto" panose="02000000000000000000" pitchFamily="2" charset="0"/>
                      </a:endParaRPr>
                    </a:p>
                    <a:p>
                      <a:pPr algn="l">
                        <a:spcAft>
                          <a:spcPts val="0"/>
                        </a:spcAft>
                      </a:pPr>
                      <a:endParaRPr lang="nl-NL" sz="800" dirty="0">
                        <a:solidFill>
                          <a:srgbClr val="000000"/>
                        </a:solidFill>
                        <a:effectLst/>
                        <a:latin typeface="Roboto" panose="02000000000000000000" pitchFamily="2" charset="0"/>
                        <a:ea typeface="Roboto" panose="02000000000000000000" pitchFamily="2" charset="0"/>
                      </a:endParaRPr>
                    </a:p>
                    <a:p>
                      <a:pPr algn="l">
                        <a:spcAft>
                          <a:spcPts val="0"/>
                        </a:spcAft>
                      </a:pPr>
                      <a:r>
                        <a:rPr lang="nl-NL" sz="800" dirty="0">
                          <a:solidFill>
                            <a:srgbClr val="000000"/>
                          </a:solidFill>
                          <a:effectLst/>
                          <a:latin typeface="Roboto" panose="02000000000000000000" pitchFamily="2" charset="0"/>
                          <a:ea typeface="Roboto" panose="02000000000000000000" pitchFamily="2" charset="0"/>
                        </a:rPr>
                        <a:t>De werkplekbegeleider beschikt over een of enkele methodieken om de verbinding te leggen tussen theorie, praktijk en persoon. Deze worden ingezet voor het individuele leren van de docent (in opleiding).</a:t>
                      </a:r>
                      <a:endParaRPr lang="nl-NL" sz="800" dirty="0">
                        <a:effectLst/>
                        <a:latin typeface="Roboto" panose="02000000000000000000" pitchFamily="2" charset="0"/>
                        <a:ea typeface="Roboto" panose="02000000000000000000" pitchFamily="2" charset="0"/>
                      </a:endParaRPr>
                    </a:p>
                  </a:txBody>
                  <a:tcPr marL="68580" marR="68580" marT="0" marB="0"/>
                </a:tc>
                <a:tc>
                  <a:txBody>
                    <a:bodyPr/>
                    <a:lstStyle/>
                    <a:p>
                      <a:pPr marL="0" marR="0" lvl="0" indent="0" algn="l" defTabSz="1425550" rtl="0" eaLnBrk="1" fontAlgn="auto" latinLnBrk="0" hangingPunct="1">
                        <a:lnSpc>
                          <a:spcPct val="100000"/>
                        </a:lnSpc>
                        <a:spcBef>
                          <a:spcPts val="0"/>
                        </a:spcBef>
                        <a:spcAft>
                          <a:spcPts val="0"/>
                        </a:spcAft>
                        <a:buClrTx/>
                        <a:buSzTx/>
                        <a:buFontTx/>
                        <a:buNone/>
                        <a:tabLst/>
                        <a:defRPr/>
                      </a:pPr>
                      <a:r>
                        <a:rPr lang="nl-NL" sz="800" dirty="0">
                          <a:solidFill>
                            <a:srgbClr val="000000"/>
                          </a:solidFill>
                          <a:effectLst/>
                          <a:latin typeface="Roboto" panose="02000000000000000000" pitchFamily="2" charset="0"/>
                          <a:ea typeface="Roboto" panose="02000000000000000000" pitchFamily="2" charset="0"/>
                        </a:rPr>
                        <a:t>Binnen de opleidingsschool en op de schoollocatie is het verbinden van theorie, persoon en praktijk vanzelfsprekend. Er wordt intensief samengewerkt met de lerarenopleiding om deze verbinding samen te realiseren.</a:t>
                      </a:r>
                      <a:endParaRPr lang="nl-NL" sz="800" dirty="0">
                        <a:effectLst/>
                        <a:latin typeface="Roboto" panose="02000000000000000000" pitchFamily="2" charset="0"/>
                        <a:ea typeface="Roboto" panose="02000000000000000000" pitchFamily="2" charset="0"/>
                      </a:endParaRPr>
                    </a:p>
                    <a:p>
                      <a:pPr algn="l">
                        <a:spcAft>
                          <a:spcPts val="0"/>
                        </a:spcAft>
                      </a:pPr>
                      <a:endParaRPr lang="nl-NL" sz="800" dirty="0">
                        <a:solidFill>
                          <a:srgbClr val="000000"/>
                        </a:solidFill>
                        <a:effectLst/>
                        <a:latin typeface="Roboto" panose="02000000000000000000" pitchFamily="2" charset="0"/>
                        <a:ea typeface="Roboto" panose="02000000000000000000" pitchFamily="2" charset="0"/>
                      </a:endParaRPr>
                    </a:p>
                    <a:p>
                      <a:pPr algn="l">
                        <a:spcAft>
                          <a:spcPts val="0"/>
                        </a:spcAft>
                      </a:pPr>
                      <a:r>
                        <a:rPr lang="nl-NL" sz="800" dirty="0">
                          <a:solidFill>
                            <a:srgbClr val="000000"/>
                          </a:solidFill>
                          <a:effectLst/>
                          <a:latin typeface="Roboto" panose="02000000000000000000" pitchFamily="2" charset="0"/>
                          <a:ea typeface="Roboto" panose="02000000000000000000" pitchFamily="2" charset="0"/>
                        </a:rPr>
                        <a:t>In de begeleiding van de docent (in opleiding) wordt vanzelfsprekend de koppeling tussen theorie, persoon en praktijk gemaakt.</a:t>
                      </a:r>
                    </a:p>
                    <a:p>
                      <a:pPr algn="l">
                        <a:spcAft>
                          <a:spcPts val="0"/>
                        </a:spcAft>
                      </a:pPr>
                      <a:endParaRPr lang="nl-NL" sz="800" dirty="0">
                        <a:solidFill>
                          <a:srgbClr val="000000"/>
                        </a:solidFill>
                        <a:effectLst/>
                        <a:latin typeface="Roboto" panose="02000000000000000000" pitchFamily="2" charset="0"/>
                        <a:ea typeface="Roboto" panose="02000000000000000000" pitchFamily="2" charset="0"/>
                      </a:endParaRPr>
                    </a:p>
                    <a:p>
                      <a:pPr algn="l">
                        <a:spcAft>
                          <a:spcPts val="0"/>
                        </a:spcAft>
                      </a:pPr>
                      <a:endParaRPr lang="nl-NL" sz="800" dirty="0">
                        <a:solidFill>
                          <a:srgbClr val="000000"/>
                        </a:solidFill>
                        <a:effectLst/>
                        <a:latin typeface="Roboto" panose="02000000000000000000" pitchFamily="2" charset="0"/>
                        <a:ea typeface="Roboto" panose="02000000000000000000" pitchFamily="2" charset="0"/>
                      </a:endParaRPr>
                    </a:p>
                    <a:p>
                      <a:pPr algn="l">
                        <a:spcAft>
                          <a:spcPts val="0"/>
                        </a:spcAft>
                      </a:pPr>
                      <a:endParaRPr lang="nl-NL" sz="800" dirty="0">
                        <a:solidFill>
                          <a:srgbClr val="FF0000"/>
                        </a:solidFill>
                        <a:effectLst/>
                        <a:latin typeface="Roboto" panose="02000000000000000000" pitchFamily="2" charset="0"/>
                        <a:ea typeface="Roboto" panose="02000000000000000000" pitchFamily="2" charset="0"/>
                      </a:endParaRPr>
                    </a:p>
                    <a:p>
                      <a:pPr algn="l">
                        <a:spcAft>
                          <a:spcPts val="0"/>
                        </a:spcAft>
                      </a:pPr>
                      <a:endParaRPr lang="nl-NL" sz="800" dirty="0">
                        <a:solidFill>
                          <a:srgbClr val="FF0000"/>
                        </a:solidFill>
                        <a:effectLst/>
                        <a:latin typeface="Roboto" panose="02000000000000000000" pitchFamily="2" charset="0"/>
                        <a:ea typeface="Roboto" panose="02000000000000000000" pitchFamily="2" charset="0"/>
                      </a:endParaRPr>
                    </a:p>
                    <a:p>
                      <a:r>
                        <a:rPr lang="nl-NL" sz="800" kern="1200" dirty="0">
                          <a:solidFill>
                            <a:schemeClr val="tx1"/>
                          </a:solidFill>
                          <a:effectLst/>
                          <a:latin typeface="Roboto" panose="02000000000000000000" pitchFamily="2" charset="0"/>
                          <a:ea typeface="Roboto" panose="02000000000000000000" pitchFamily="2" charset="0"/>
                          <a:cs typeface="Roboto" panose="02000000000000000000" pitchFamily="2" charset="0"/>
                        </a:rPr>
                        <a:t>Op de werkplek zetten (werkplek)begeleiders systematisch opleidings-didactische methodieken in die helpen de verbinding en afstemming bewust te realiseren tussen theorie, persoon en praktijk en daarmee het leren van de (aanstaande) leraar te verdiepen en te verbreden (</a:t>
                      </a:r>
                      <a:r>
                        <a:rPr lang="nl-NL" sz="800" kern="1200" dirty="0" err="1">
                          <a:solidFill>
                            <a:schemeClr val="tx1"/>
                          </a:solidFill>
                          <a:effectLst/>
                          <a:latin typeface="Roboto" panose="02000000000000000000" pitchFamily="2" charset="0"/>
                          <a:ea typeface="Roboto" panose="02000000000000000000" pitchFamily="2" charset="0"/>
                          <a:cs typeface="Roboto" panose="02000000000000000000" pitchFamily="2" charset="0"/>
                        </a:rPr>
                        <a:t>Crasborn</a:t>
                      </a:r>
                      <a:r>
                        <a:rPr lang="nl-NL" sz="800" kern="1200" dirty="0">
                          <a:solidFill>
                            <a:schemeClr val="tx1"/>
                          </a:solidFill>
                          <a:effectLst/>
                          <a:latin typeface="Roboto" panose="02000000000000000000" pitchFamily="2" charset="0"/>
                          <a:ea typeface="Roboto" panose="02000000000000000000" pitchFamily="2" charset="0"/>
                          <a:cs typeface="Roboto" panose="02000000000000000000" pitchFamily="2" charset="0"/>
                        </a:rPr>
                        <a:t> en Nelissen, 2019).</a:t>
                      </a:r>
                    </a:p>
                    <a:p>
                      <a:pPr algn="l">
                        <a:spcAft>
                          <a:spcPts val="0"/>
                        </a:spcAft>
                      </a:pPr>
                      <a:endParaRPr lang="nl-NL" sz="800" dirty="0">
                        <a:solidFill>
                          <a:srgbClr val="FF0000"/>
                        </a:solidFill>
                        <a:effectLst/>
                        <a:latin typeface="Roboto" panose="02000000000000000000" pitchFamily="2" charset="0"/>
                        <a:ea typeface="Roboto" panose="02000000000000000000" pitchFamily="2" charset="0"/>
                      </a:endParaRPr>
                    </a:p>
                    <a:p>
                      <a:pPr algn="l">
                        <a:spcAft>
                          <a:spcPts val="0"/>
                        </a:spcAft>
                      </a:pPr>
                      <a:endParaRPr lang="nl-NL" sz="800" dirty="0">
                        <a:solidFill>
                          <a:srgbClr val="FF0000"/>
                        </a:solidFill>
                        <a:effectLst/>
                        <a:latin typeface="Roboto" panose="02000000000000000000" pitchFamily="2" charset="0"/>
                        <a:ea typeface="Roboto" panose="02000000000000000000" pitchFamily="2" charset="0"/>
                      </a:endParaRPr>
                    </a:p>
                    <a:p>
                      <a:pPr marL="0" marR="0" lvl="0" indent="0" algn="l" defTabSz="1425550" rtl="0" eaLnBrk="1" fontAlgn="auto" latinLnBrk="0" hangingPunct="1">
                        <a:lnSpc>
                          <a:spcPct val="100000"/>
                        </a:lnSpc>
                        <a:spcBef>
                          <a:spcPts val="0"/>
                        </a:spcBef>
                        <a:spcAft>
                          <a:spcPts val="0"/>
                        </a:spcAft>
                        <a:buClrTx/>
                        <a:buSzTx/>
                        <a:buFontTx/>
                        <a:buNone/>
                        <a:tabLst/>
                        <a:defRPr/>
                      </a:pPr>
                      <a:r>
                        <a:rPr lang="nl-NL" sz="800" dirty="0">
                          <a:effectLst/>
                          <a:latin typeface="Roboto" panose="02000000000000000000" pitchFamily="2" charset="0"/>
                          <a:ea typeface="Roboto" panose="02000000000000000000" pitchFamily="2" charset="0"/>
                        </a:rPr>
                        <a:t>In reflectiegesprekken wordt altijd de verbinding gelegd tussen theorie, persoon en praktijk.</a:t>
                      </a:r>
                    </a:p>
                    <a:p>
                      <a:pPr marL="0" marR="0" lvl="0" indent="0" algn="l" defTabSz="1425550" rtl="0" eaLnBrk="1" fontAlgn="auto" latinLnBrk="0" hangingPunct="1">
                        <a:lnSpc>
                          <a:spcPct val="100000"/>
                        </a:lnSpc>
                        <a:spcBef>
                          <a:spcPts val="0"/>
                        </a:spcBef>
                        <a:spcAft>
                          <a:spcPts val="0"/>
                        </a:spcAft>
                        <a:buClrTx/>
                        <a:buSzTx/>
                        <a:buFontTx/>
                        <a:buNone/>
                        <a:tabLst/>
                        <a:defRPr/>
                      </a:pPr>
                      <a:endParaRPr lang="nl-NL" sz="800" dirty="0">
                        <a:effectLst/>
                        <a:latin typeface="Roboto" panose="02000000000000000000" pitchFamily="2" charset="0"/>
                        <a:ea typeface="Roboto" panose="02000000000000000000" pitchFamily="2" charset="0"/>
                      </a:endParaRPr>
                    </a:p>
                    <a:p>
                      <a:pPr marL="0" marR="0" lvl="0" indent="0" algn="l" defTabSz="1425550" rtl="0" eaLnBrk="1" fontAlgn="auto" latinLnBrk="0" hangingPunct="1">
                        <a:lnSpc>
                          <a:spcPct val="100000"/>
                        </a:lnSpc>
                        <a:spcBef>
                          <a:spcPts val="0"/>
                        </a:spcBef>
                        <a:spcAft>
                          <a:spcPts val="0"/>
                        </a:spcAft>
                        <a:buClrTx/>
                        <a:buSzTx/>
                        <a:buFontTx/>
                        <a:buNone/>
                        <a:tabLst/>
                        <a:defRPr/>
                      </a:pPr>
                      <a:r>
                        <a:rPr lang="nl-NL" sz="800" dirty="0">
                          <a:effectLst/>
                          <a:latin typeface="Roboto" panose="02000000000000000000" pitchFamily="2" charset="0"/>
                          <a:ea typeface="Roboto" panose="02000000000000000000" pitchFamily="2" charset="0"/>
                        </a:rPr>
                        <a:t>In de </a:t>
                      </a:r>
                      <a:r>
                        <a:rPr lang="nl-NL" sz="800" dirty="0">
                          <a:effectLst/>
                          <a:latin typeface="Roboto" panose="02000000000000000000" pitchFamily="2" charset="0"/>
                          <a:ea typeface="Roboto" panose="02000000000000000000" pitchFamily="2" charset="0"/>
                          <a:cs typeface="Roboto" panose="02000000000000000000" pitchFamily="2" charset="0"/>
                        </a:rPr>
                        <a:t>begeleiding door de werkplekbegeleider </a:t>
                      </a:r>
                      <a:r>
                        <a:rPr lang="nl-NL" sz="800" dirty="0">
                          <a:solidFill>
                            <a:srgbClr val="000000"/>
                          </a:solidFill>
                          <a:effectLst/>
                          <a:latin typeface="Roboto" panose="02000000000000000000" pitchFamily="2" charset="0"/>
                          <a:ea typeface="Roboto" panose="02000000000000000000" pitchFamily="2" charset="0"/>
                          <a:cs typeface="Roboto" panose="02000000000000000000" pitchFamily="2" charset="0"/>
                        </a:rPr>
                        <a:t>is sprake van betekenisgerichte reflectie (Korthagen &amp; Nuijten 2019) die bijdraagt aan de verbinding theorie, praktijk en persoon met voldoende diepgang door aandacht voor de verschillende lagen: omgeving, gedrag, competenties, overtuigingen, (beroeps)identiteit en betrokkenheid (missie). </a:t>
                      </a:r>
                      <a:endParaRPr lang="nl-NL" sz="800" b="1" dirty="0">
                        <a:effectLst/>
                        <a:latin typeface="Roboto" panose="02000000000000000000" pitchFamily="2" charset="0"/>
                        <a:ea typeface="Roboto" panose="02000000000000000000" pitchFamily="2" charset="0"/>
                        <a:cs typeface="Roboto" panose="02000000000000000000" pitchFamily="2" charset="0"/>
                      </a:endParaRPr>
                    </a:p>
                    <a:p>
                      <a:pPr algn="l">
                        <a:spcAft>
                          <a:spcPts val="0"/>
                        </a:spcAft>
                      </a:pPr>
                      <a:endParaRPr lang="nl-NL" sz="800" dirty="0">
                        <a:solidFill>
                          <a:srgbClr val="FF0000"/>
                        </a:solidFill>
                        <a:effectLst/>
                        <a:latin typeface="Roboto" panose="02000000000000000000" pitchFamily="2" charset="0"/>
                        <a:ea typeface="Roboto" panose="02000000000000000000" pitchFamily="2" charset="0"/>
                      </a:endParaRPr>
                    </a:p>
                    <a:p>
                      <a:pPr algn="l">
                        <a:spcAft>
                          <a:spcPts val="0"/>
                        </a:spcAft>
                      </a:pPr>
                      <a:endParaRPr lang="nl-NL" sz="800" dirty="0">
                        <a:solidFill>
                          <a:srgbClr val="FF0000"/>
                        </a:solidFill>
                        <a:effectLst/>
                        <a:latin typeface="Roboto" panose="02000000000000000000" pitchFamily="2" charset="0"/>
                        <a:ea typeface="Roboto" panose="02000000000000000000" pitchFamily="2" charset="0"/>
                      </a:endParaRPr>
                    </a:p>
                    <a:p>
                      <a:pPr algn="l">
                        <a:spcAft>
                          <a:spcPts val="0"/>
                        </a:spcAft>
                      </a:pPr>
                      <a:endParaRPr lang="nl-NL" sz="800" dirty="0">
                        <a:solidFill>
                          <a:srgbClr val="000000"/>
                        </a:solidFill>
                        <a:effectLst/>
                        <a:highlight>
                          <a:srgbClr val="FFFF00"/>
                        </a:highlight>
                        <a:latin typeface="Roboto" panose="02000000000000000000" pitchFamily="2" charset="0"/>
                        <a:ea typeface="Roboto" panose="02000000000000000000" pitchFamily="2" charset="0"/>
                      </a:endParaRPr>
                    </a:p>
                    <a:p>
                      <a:pPr algn="l">
                        <a:spcAft>
                          <a:spcPts val="0"/>
                        </a:spcAft>
                      </a:pPr>
                      <a:endParaRPr lang="nl-NL" sz="800" dirty="0">
                        <a:solidFill>
                          <a:srgbClr val="000000"/>
                        </a:solidFill>
                        <a:effectLst/>
                        <a:highlight>
                          <a:srgbClr val="FFFF00"/>
                        </a:highlight>
                        <a:latin typeface="Roboto" panose="02000000000000000000" pitchFamily="2" charset="0"/>
                        <a:ea typeface="Roboto" panose="02000000000000000000" pitchFamily="2" charset="0"/>
                      </a:endParaRPr>
                    </a:p>
                    <a:p>
                      <a:pPr marL="0" marR="0" lvl="0" indent="0" algn="l" defTabSz="1425550" rtl="0" eaLnBrk="1" fontAlgn="auto" latinLnBrk="0" hangingPunct="1">
                        <a:lnSpc>
                          <a:spcPct val="100000"/>
                        </a:lnSpc>
                        <a:spcBef>
                          <a:spcPts val="0"/>
                        </a:spcBef>
                        <a:spcAft>
                          <a:spcPts val="0"/>
                        </a:spcAft>
                        <a:buClrTx/>
                        <a:buSzTx/>
                        <a:buFontTx/>
                        <a:buNone/>
                        <a:tabLst/>
                        <a:defRPr/>
                      </a:pPr>
                      <a:r>
                        <a:rPr lang="nl-NL" sz="800" dirty="0">
                          <a:solidFill>
                            <a:srgbClr val="000000"/>
                          </a:solidFill>
                          <a:effectLst/>
                          <a:latin typeface="Roboto" panose="02000000000000000000" pitchFamily="2" charset="0"/>
                          <a:ea typeface="Roboto" panose="02000000000000000000" pitchFamily="2" charset="0"/>
                        </a:rPr>
                        <a:t>(Werkplek)begeleiders beschikken over diverse vaardigheden om de verbinding te stimuleren. Denk bijvoorbeeld aan reflectiemethodes, de koppelkaart etc. Deze methodieken worden ingezet voor het individuele leren en voor het leren van en met elkaar.</a:t>
                      </a:r>
                    </a:p>
                  </a:txBody>
                  <a:tcPr marL="68580" marR="68580" marT="0" marB="0"/>
                </a:tc>
                <a:tc>
                  <a:txBody>
                    <a:bodyPr/>
                    <a:lstStyle/>
                    <a:p>
                      <a:pPr marL="0" marR="0" lvl="0" indent="0" algn="l" defTabSz="1425550" rtl="0" eaLnBrk="1" fontAlgn="auto" latinLnBrk="0" hangingPunct="1">
                        <a:lnSpc>
                          <a:spcPct val="100000"/>
                        </a:lnSpc>
                        <a:spcBef>
                          <a:spcPts val="0"/>
                        </a:spcBef>
                        <a:spcAft>
                          <a:spcPts val="0"/>
                        </a:spcAft>
                        <a:buClrTx/>
                        <a:buSzTx/>
                        <a:buFontTx/>
                        <a:buNone/>
                        <a:tabLst/>
                        <a:defRPr/>
                      </a:pPr>
                      <a:r>
                        <a:rPr lang="nl-NL" sz="800" dirty="0">
                          <a:solidFill>
                            <a:srgbClr val="000000"/>
                          </a:solidFill>
                          <a:effectLst/>
                          <a:latin typeface="Roboto" panose="02000000000000000000" pitchFamily="2" charset="0"/>
                          <a:ea typeface="Roboto" panose="02000000000000000000" pitchFamily="2" charset="0"/>
                        </a:rPr>
                        <a:t>Binnen de opleidingsschool en op de schoollocatie is het verbinden van theorie, persoon en praktijk vanzelfsprekend. Bijv. via</a:t>
                      </a:r>
                      <a:r>
                        <a:rPr lang="nl-NL" sz="800" dirty="0">
                          <a:solidFill>
                            <a:schemeClr val="tx1"/>
                          </a:solidFill>
                          <a:effectLst/>
                          <a:latin typeface="Roboto" panose="02000000000000000000" pitchFamily="2" charset="0"/>
                          <a:ea typeface="Roboto" panose="02000000000000000000" pitchFamily="2" charset="0"/>
                        </a:rPr>
                        <a:t> </a:t>
                      </a:r>
                      <a:r>
                        <a:rPr lang="nl-NL" sz="800" dirty="0" err="1">
                          <a:solidFill>
                            <a:schemeClr val="tx1"/>
                          </a:solidFill>
                          <a:effectLst/>
                          <a:latin typeface="Roboto" panose="02000000000000000000" pitchFamily="2" charset="0"/>
                          <a:ea typeface="Roboto" panose="02000000000000000000" pitchFamily="2" charset="0"/>
                        </a:rPr>
                        <a:t>evidence</a:t>
                      </a:r>
                      <a:r>
                        <a:rPr lang="nl-NL" sz="800" dirty="0">
                          <a:solidFill>
                            <a:schemeClr val="tx1"/>
                          </a:solidFill>
                          <a:effectLst/>
                          <a:latin typeface="Roboto" panose="02000000000000000000" pitchFamily="2" charset="0"/>
                          <a:ea typeface="Roboto" panose="02000000000000000000" pitchFamily="2" charset="0"/>
                        </a:rPr>
                        <a:t> </a:t>
                      </a:r>
                      <a:r>
                        <a:rPr lang="nl-NL" sz="800" dirty="0" err="1">
                          <a:solidFill>
                            <a:schemeClr val="tx1"/>
                          </a:solidFill>
                          <a:effectLst/>
                          <a:latin typeface="Roboto" panose="02000000000000000000" pitchFamily="2" charset="0"/>
                          <a:ea typeface="Roboto" panose="02000000000000000000" pitchFamily="2" charset="0"/>
                        </a:rPr>
                        <a:t>informed</a:t>
                      </a:r>
                      <a:r>
                        <a:rPr lang="nl-NL" sz="800" dirty="0">
                          <a:solidFill>
                            <a:schemeClr val="tx1"/>
                          </a:solidFill>
                          <a:effectLst/>
                          <a:latin typeface="Roboto" panose="02000000000000000000" pitchFamily="2" charset="0"/>
                          <a:ea typeface="Roboto" panose="02000000000000000000" pitchFamily="2" charset="0"/>
                        </a:rPr>
                        <a:t> werken (</a:t>
                      </a:r>
                      <a:r>
                        <a:rPr lang="nl-NL" sz="800" dirty="0" err="1">
                          <a:solidFill>
                            <a:schemeClr val="tx1"/>
                          </a:solidFill>
                          <a:effectLst/>
                          <a:latin typeface="Roboto" panose="02000000000000000000" pitchFamily="2" charset="0"/>
                          <a:ea typeface="Roboto" panose="02000000000000000000" pitchFamily="2" charset="0"/>
                        </a:rPr>
                        <a:t>praktijk-theorie</a:t>
                      </a:r>
                      <a:r>
                        <a:rPr lang="nl-NL" sz="800" dirty="0">
                          <a:solidFill>
                            <a:schemeClr val="tx1"/>
                          </a:solidFill>
                          <a:effectLst/>
                          <a:latin typeface="Roboto" panose="02000000000000000000" pitchFamily="2" charset="0"/>
                          <a:ea typeface="Roboto" panose="02000000000000000000" pitchFamily="2" charset="0"/>
                        </a:rPr>
                        <a:t>). </a:t>
                      </a:r>
                    </a:p>
                    <a:p>
                      <a:pPr marL="0" marR="0" lvl="0" indent="0" algn="l" defTabSz="1425550" rtl="0" eaLnBrk="1" fontAlgn="auto" latinLnBrk="0" hangingPunct="1">
                        <a:lnSpc>
                          <a:spcPct val="100000"/>
                        </a:lnSpc>
                        <a:spcBef>
                          <a:spcPts val="0"/>
                        </a:spcBef>
                        <a:spcAft>
                          <a:spcPts val="0"/>
                        </a:spcAft>
                        <a:buClrTx/>
                        <a:buSzTx/>
                        <a:buFontTx/>
                        <a:buNone/>
                        <a:tabLst/>
                        <a:defRPr/>
                      </a:pPr>
                      <a:endParaRPr lang="nl-NL" sz="800" dirty="0">
                        <a:solidFill>
                          <a:srgbClr val="000000"/>
                        </a:solidFill>
                        <a:effectLst/>
                        <a:latin typeface="Roboto" panose="02000000000000000000" pitchFamily="2" charset="0"/>
                        <a:ea typeface="Roboto" panose="02000000000000000000" pitchFamily="2" charset="0"/>
                      </a:endParaRPr>
                    </a:p>
                    <a:p>
                      <a:pPr marL="0" marR="0" lvl="0" indent="0" algn="l" defTabSz="1425550" rtl="0" eaLnBrk="1" fontAlgn="auto" latinLnBrk="0" hangingPunct="1">
                        <a:lnSpc>
                          <a:spcPct val="100000"/>
                        </a:lnSpc>
                        <a:spcBef>
                          <a:spcPts val="0"/>
                        </a:spcBef>
                        <a:spcAft>
                          <a:spcPts val="0"/>
                        </a:spcAft>
                        <a:buClrTx/>
                        <a:buSzTx/>
                        <a:buFontTx/>
                        <a:buNone/>
                        <a:tabLst/>
                        <a:defRPr/>
                      </a:pPr>
                      <a:endParaRPr lang="nl-NL" sz="800" dirty="0">
                        <a:solidFill>
                          <a:srgbClr val="000000"/>
                        </a:solidFill>
                        <a:effectLst/>
                        <a:latin typeface="Roboto" panose="02000000000000000000" pitchFamily="2" charset="0"/>
                        <a:ea typeface="Roboto" panose="02000000000000000000" pitchFamily="2" charset="0"/>
                      </a:endParaRPr>
                    </a:p>
                    <a:p>
                      <a:pPr marL="0" marR="0" lvl="0" indent="0" algn="l" defTabSz="1425550" rtl="0" eaLnBrk="1" fontAlgn="auto" latinLnBrk="0" hangingPunct="1">
                        <a:lnSpc>
                          <a:spcPct val="100000"/>
                        </a:lnSpc>
                        <a:spcBef>
                          <a:spcPts val="0"/>
                        </a:spcBef>
                        <a:spcAft>
                          <a:spcPts val="0"/>
                        </a:spcAft>
                        <a:buClrTx/>
                        <a:buSzTx/>
                        <a:buFontTx/>
                        <a:buNone/>
                        <a:tabLst/>
                        <a:defRPr/>
                      </a:pPr>
                      <a:endParaRPr lang="nl-NL" sz="800" dirty="0">
                        <a:solidFill>
                          <a:srgbClr val="000000"/>
                        </a:solidFill>
                        <a:effectLst/>
                        <a:latin typeface="Roboto" panose="02000000000000000000" pitchFamily="2" charset="0"/>
                        <a:ea typeface="Roboto" panose="02000000000000000000" pitchFamily="2" charset="0"/>
                      </a:endParaRPr>
                    </a:p>
                    <a:p>
                      <a:pPr marL="0" marR="0" lvl="0" indent="0" algn="l" defTabSz="1425550" rtl="0" eaLnBrk="1" fontAlgn="auto" latinLnBrk="0" hangingPunct="1">
                        <a:lnSpc>
                          <a:spcPct val="100000"/>
                        </a:lnSpc>
                        <a:spcBef>
                          <a:spcPts val="0"/>
                        </a:spcBef>
                        <a:spcAft>
                          <a:spcPts val="0"/>
                        </a:spcAft>
                        <a:buClrTx/>
                        <a:buSzTx/>
                        <a:buFontTx/>
                        <a:buNone/>
                        <a:tabLst/>
                        <a:defRPr/>
                      </a:pPr>
                      <a:endParaRPr lang="nl-NL" sz="800" dirty="0">
                        <a:solidFill>
                          <a:srgbClr val="000000"/>
                        </a:solidFill>
                        <a:effectLst/>
                        <a:latin typeface="Roboto" panose="02000000000000000000" pitchFamily="2" charset="0"/>
                        <a:ea typeface="Roboto" panose="02000000000000000000" pitchFamily="2" charset="0"/>
                      </a:endParaRPr>
                    </a:p>
                    <a:p>
                      <a:pPr marL="0" marR="0" lvl="0" indent="0" algn="l" defTabSz="1425550" rtl="0" eaLnBrk="1" fontAlgn="auto" latinLnBrk="0" hangingPunct="1">
                        <a:lnSpc>
                          <a:spcPct val="100000"/>
                        </a:lnSpc>
                        <a:spcBef>
                          <a:spcPts val="0"/>
                        </a:spcBef>
                        <a:spcAft>
                          <a:spcPts val="0"/>
                        </a:spcAft>
                        <a:buClrTx/>
                        <a:buSzTx/>
                        <a:buFontTx/>
                        <a:buNone/>
                        <a:tabLst/>
                        <a:defRPr/>
                      </a:pPr>
                      <a:endParaRPr lang="nl-NL" sz="800" dirty="0">
                        <a:solidFill>
                          <a:srgbClr val="000000"/>
                        </a:solidFill>
                        <a:effectLst/>
                        <a:latin typeface="Roboto" panose="02000000000000000000" pitchFamily="2" charset="0"/>
                        <a:ea typeface="Roboto" panose="02000000000000000000" pitchFamily="2" charset="0"/>
                      </a:endParaRPr>
                    </a:p>
                    <a:p>
                      <a:pPr algn="l">
                        <a:spcAft>
                          <a:spcPts val="0"/>
                        </a:spcAft>
                      </a:pPr>
                      <a:endParaRPr lang="nl-NL" sz="800" dirty="0">
                        <a:effectLst/>
                        <a:highlight>
                          <a:srgbClr val="00FFFF"/>
                        </a:highlight>
                        <a:latin typeface="Roboto" panose="02000000000000000000" pitchFamily="2" charset="0"/>
                        <a:ea typeface="Roboto" panose="02000000000000000000" pitchFamily="2" charset="0"/>
                      </a:endParaRPr>
                    </a:p>
                    <a:p>
                      <a:pPr algn="l">
                        <a:spcAft>
                          <a:spcPts val="0"/>
                        </a:spcAft>
                      </a:pPr>
                      <a:endParaRPr lang="nl-NL" sz="800" dirty="0">
                        <a:effectLst/>
                        <a:highlight>
                          <a:srgbClr val="00FFFF"/>
                        </a:highlight>
                        <a:latin typeface="Roboto" panose="02000000000000000000" pitchFamily="2" charset="0"/>
                        <a:ea typeface="Roboto" panose="02000000000000000000" pitchFamily="2" charset="0"/>
                      </a:endParaRPr>
                    </a:p>
                    <a:p>
                      <a:pPr algn="l">
                        <a:spcAft>
                          <a:spcPts val="0"/>
                        </a:spcAft>
                      </a:pPr>
                      <a:endParaRPr lang="nl-NL" sz="800" dirty="0">
                        <a:effectLst/>
                        <a:highlight>
                          <a:srgbClr val="00FFFF"/>
                        </a:highlight>
                        <a:latin typeface="Roboto" panose="02000000000000000000" pitchFamily="2" charset="0"/>
                        <a:ea typeface="Roboto" panose="02000000000000000000" pitchFamily="2" charset="0"/>
                      </a:endParaRPr>
                    </a:p>
                    <a:p>
                      <a:pPr algn="l">
                        <a:spcAft>
                          <a:spcPts val="0"/>
                        </a:spcAft>
                      </a:pPr>
                      <a:endParaRPr lang="nl-NL" sz="800" dirty="0">
                        <a:effectLst/>
                        <a:highlight>
                          <a:srgbClr val="00FFFF"/>
                        </a:highligh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r>
                        <a:rPr lang="nl-NL" sz="800" dirty="0">
                          <a:effectLst/>
                          <a:latin typeface="Roboto" panose="02000000000000000000" pitchFamily="2" charset="0"/>
                          <a:ea typeface="Roboto" panose="02000000000000000000" pitchFamily="2" charset="0"/>
                        </a:rPr>
                        <a:t>Methodieken om het verbinden van theorie, persoon en praktijk te verbinden worden ingezet en er worden nieuwe aanpakken ontwikkeld door collega’s van het instituut en de school en onderzocht op effectiviteit.</a:t>
                      </a:r>
                    </a:p>
                    <a:p>
                      <a:pPr algn="l">
                        <a:spcAft>
                          <a:spcPts val="0"/>
                        </a:spcAft>
                      </a:pPr>
                      <a:endParaRPr lang="nl-NL" sz="800" dirty="0">
                        <a:effectLst/>
                        <a:highlight>
                          <a:srgbClr val="00FFFF"/>
                        </a:highlight>
                        <a:latin typeface="Roboto" panose="02000000000000000000" pitchFamily="2" charset="0"/>
                        <a:ea typeface="Roboto" panose="02000000000000000000" pitchFamily="2" charset="0"/>
                      </a:endParaRPr>
                    </a:p>
                    <a:p>
                      <a:pPr algn="l">
                        <a:spcAft>
                          <a:spcPts val="0"/>
                        </a:spcAft>
                      </a:pPr>
                      <a:endParaRPr lang="nl-NL" sz="800" dirty="0">
                        <a:effectLst/>
                        <a:highlight>
                          <a:srgbClr val="00FFFF"/>
                        </a:highlight>
                        <a:latin typeface="Roboto" panose="02000000000000000000" pitchFamily="2" charset="0"/>
                        <a:ea typeface="Roboto" panose="02000000000000000000" pitchFamily="2" charset="0"/>
                      </a:endParaRPr>
                    </a:p>
                    <a:p>
                      <a:pPr marL="0" marR="0" lvl="0" indent="0" algn="l" defTabSz="1425550" rtl="0" eaLnBrk="1" fontAlgn="auto" latinLnBrk="0" hangingPunct="1">
                        <a:lnSpc>
                          <a:spcPct val="100000"/>
                        </a:lnSpc>
                        <a:spcBef>
                          <a:spcPts val="0"/>
                        </a:spcBef>
                        <a:spcAft>
                          <a:spcPts val="0"/>
                        </a:spcAft>
                        <a:buClrTx/>
                        <a:buSzTx/>
                        <a:buFontTx/>
                        <a:buNone/>
                        <a:tabLst/>
                        <a:defRPr/>
                      </a:pPr>
                      <a:endParaRPr lang="nl-NL" sz="800" dirty="0">
                        <a:solidFill>
                          <a:schemeClr val="tx1"/>
                        </a:solidFill>
                        <a:effectLst/>
                        <a:latin typeface="Roboto" panose="02000000000000000000" pitchFamily="2" charset="0"/>
                        <a:ea typeface="Roboto" panose="02000000000000000000" pitchFamily="2" charset="0"/>
                      </a:endParaRPr>
                    </a:p>
                    <a:p>
                      <a:pPr marL="0" marR="0" lvl="0" indent="0" algn="l" defTabSz="1425550" rtl="0" eaLnBrk="1" fontAlgn="auto" latinLnBrk="0" hangingPunct="1">
                        <a:lnSpc>
                          <a:spcPct val="100000"/>
                        </a:lnSpc>
                        <a:spcBef>
                          <a:spcPts val="0"/>
                        </a:spcBef>
                        <a:spcAft>
                          <a:spcPts val="0"/>
                        </a:spcAft>
                        <a:buClrTx/>
                        <a:buSzTx/>
                        <a:buFontTx/>
                        <a:buNone/>
                        <a:tabLst/>
                        <a:defRPr/>
                      </a:pPr>
                      <a:endParaRPr lang="nl-NL" sz="800" dirty="0">
                        <a:solidFill>
                          <a:schemeClr val="tx1"/>
                        </a:solidFill>
                        <a:effectLst/>
                        <a:latin typeface="Roboto" panose="02000000000000000000" pitchFamily="2" charset="0"/>
                        <a:ea typeface="Roboto" panose="02000000000000000000" pitchFamily="2" charset="0"/>
                      </a:endParaRPr>
                    </a:p>
                    <a:p>
                      <a:pPr marL="0" marR="0" lvl="0" indent="0" algn="l" defTabSz="1425550" rtl="0" eaLnBrk="1" fontAlgn="auto" latinLnBrk="0" hangingPunct="1">
                        <a:lnSpc>
                          <a:spcPct val="100000"/>
                        </a:lnSpc>
                        <a:spcBef>
                          <a:spcPts val="0"/>
                        </a:spcBef>
                        <a:spcAft>
                          <a:spcPts val="0"/>
                        </a:spcAft>
                        <a:buClrTx/>
                        <a:buSzTx/>
                        <a:buFontTx/>
                        <a:buNone/>
                        <a:tabLst/>
                        <a:defRPr/>
                      </a:pPr>
                      <a:endParaRPr lang="nl-NL" sz="800" dirty="0">
                        <a:solidFill>
                          <a:schemeClr val="tx1"/>
                        </a:solidFill>
                        <a:effectLst/>
                        <a:latin typeface="Roboto" panose="02000000000000000000" pitchFamily="2" charset="0"/>
                        <a:ea typeface="Roboto" panose="02000000000000000000" pitchFamily="2" charset="0"/>
                      </a:endParaRPr>
                    </a:p>
                    <a:p>
                      <a:pPr marL="0" marR="0" lvl="0" indent="0" algn="l" defTabSz="1425550" rtl="0" eaLnBrk="1" fontAlgn="auto" latinLnBrk="0" hangingPunct="1">
                        <a:lnSpc>
                          <a:spcPct val="100000"/>
                        </a:lnSpc>
                        <a:spcBef>
                          <a:spcPts val="0"/>
                        </a:spcBef>
                        <a:spcAft>
                          <a:spcPts val="0"/>
                        </a:spcAft>
                        <a:buClrTx/>
                        <a:buSzTx/>
                        <a:buFontTx/>
                        <a:buNone/>
                        <a:tabLst/>
                        <a:defRPr/>
                      </a:pPr>
                      <a:r>
                        <a:rPr lang="nl-NL" sz="800" dirty="0">
                          <a:solidFill>
                            <a:schemeClr val="tx1"/>
                          </a:solidFill>
                          <a:effectLst/>
                          <a:latin typeface="Roboto" panose="02000000000000000000" pitchFamily="2" charset="0"/>
                          <a:ea typeface="Roboto" panose="02000000000000000000" pitchFamily="2" charset="0"/>
                        </a:rPr>
                        <a:t>Collega’s in de school laten voorbeeldgedrag zien op dit gebied. Bijvoorbeeld door middel van persoonlijke reflectie (persoon-praktijk en evt. theorie).</a:t>
                      </a:r>
                      <a:endParaRPr lang="nl-NL" sz="800" dirty="0">
                        <a:effectLst/>
                        <a:highlight>
                          <a:srgbClr val="00FFFF"/>
                        </a:highlight>
                        <a:latin typeface="Roboto" panose="02000000000000000000" pitchFamily="2" charset="0"/>
                        <a:ea typeface="Roboto" panose="02000000000000000000" pitchFamily="2" charset="0"/>
                      </a:endParaRPr>
                    </a:p>
                    <a:p>
                      <a:pPr algn="l">
                        <a:spcAft>
                          <a:spcPts val="0"/>
                        </a:spcAft>
                      </a:pPr>
                      <a:endParaRPr lang="nl-NL" sz="800" dirty="0">
                        <a:effectLst/>
                        <a:highlight>
                          <a:srgbClr val="00FFFF"/>
                        </a:highlight>
                        <a:latin typeface="Roboto" panose="02000000000000000000" pitchFamily="2" charset="0"/>
                        <a:ea typeface="Roboto" panose="02000000000000000000" pitchFamily="2" charset="0"/>
                      </a:endParaRPr>
                    </a:p>
                    <a:p>
                      <a:pPr algn="l">
                        <a:spcAft>
                          <a:spcPts val="0"/>
                        </a:spcAft>
                      </a:pPr>
                      <a:endParaRPr lang="nl-NL" sz="800" dirty="0">
                        <a:effectLst/>
                        <a:highlight>
                          <a:srgbClr val="00FFFF"/>
                        </a:highlight>
                        <a:latin typeface="Roboto" panose="02000000000000000000" pitchFamily="2" charset="0"/>
                        <a:ea typeface="Roboto" panose="02000000000000000000" pitchFamily="2" charset="0"/>
                      </a:endParaRPr>
                    </a:p>
                    <a:p>
                      <a:pPr algn="l">
                        <a:spcAft>
                          <a:spcPts val="0"/>
                        </a:spcAft>
                      </a:pPr>
                      <a:endParaRPr lang="nl-NL" sz="800" dirty="0">
                        <a:effectLst/>
                        <a:highlight>
                          <a:srgbClr val="00FFFF"/>
                        </a:highlight>
                        <a:latin typeface="Roboto" panose="02000000000000000000" pitchFamily="2" charset="0"/>
                        <a:ea typeface="Roboto" panose="02000000000000000000" pitchFamily="2" charset="0"/>
                      </a:endParaRPr>
                    </a:p>
                    <a:p>
                      <a:pPr algn="l">
                        <a:spcAft>
                          <a:spcPts val="0"/>
                        </a:spcAft>
                      </a:pPr>
                      <a:endParaRPr lang="nl-NL" sz="800" dirty="0">
                        <a:effectLst/>
                        <a:highlight>
                          <a:srgbClr val="00FFFF"/>
                        </a:highlight>
                        <a:latin typeface="Roboto" panose="02000000000000000000" pitchFamily="2" charset="0"/>
                        <a:ea typeface="Roboto" panose="02000000000000000000" pitchFamily="2" charset="0"/>
                      </a:endParaRPr>
                    </a:p>
                    <a:p>
                      <a:pPr algn="l">
                        <a:spcAft>
                          <a:spcPts val="0"/>
                        </a:spcAft>
                      </a:pPr>
                      <a:endParaRPr lang="nl-NL" sz="800" dirty="0">
                        <a:effectLst/>
                        <a:highlight>
                          <a:srgbClr val="00FFFF"/>
                        </a:highlight>
                        <a:latin typeface="Roboto" panose="02000000000000000000" pitchFamily="2" charset="0"/>
                        <a:ea typeface="Roboto" panose="02000000000000000000" pitchFamily="2" charset="0"/>
                      </a:endParaRPr>
                    </a:p>
                    <a:p>
                      <a:pPr algn="l">
                        <a:spcAft>
                          <a:spcPts val="0"/>
                        </a:spcAft>
                      </a:pPr>
                      <a:endParaRPr lang="nl-NL" sz="800" dirty="0">
                        <a:effectLst/>
                        <a:highlight>
                          <a:srgbClr val="00FFFF"/>
                        </a:highlight>
                        <a:latin typeface="Roboto" panose="02000000000000000000" pitchFamily="2" charset="0"/>
                        <a:ea typeface="Roboto" panose="02000000000000000000" pitchFamily="2" charset="0"/>
                      </a:endParaRPr>
                    </a:p>
                    <a:p>
                      <a:pPr algn="l">
                        <a:spcAft>
                          <a:spcPts val="0"/>
                        </a:spcAft>
                      </a:pPr>
                      <a:endParaRPr lang="nl-NL" sz="800" dirty="0">
                        <a:effectLst/>
                        <a:highlight>
                          <a:srgbClr val="00FFFF"/>
                        </a:highlight>
                        <a:latin typeface="Roboto" panose="02000000000000000000" pitchFamily="2" charset="0"/>
                        <a:ea typeface="Roboto" panose="02000000000000000000" pitchFamily="2" charset="0"/>
                      </a:endParaRPr>
                    </a:p>
                    <a:p>
                      <a:pPr algn="l">
                        <a:spcAft>
                          <a:spcPts val="0"/>
                        </a:spcAft>
                      </a:pPr>
                      <a:endParaRPr lang="nl-NL" sz="800" dirty="0">
                        <a:effectLst/>
                        <a:highlight>
                          <a:srgbClr val="00FFFF"/>
                        </a:highligh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endParaRPr lang="nl-NL" sz="800" dirty="0">
                        <a:effectLst/>
                        <a:latin typeface="Roboto" panose="02000000000000000000" pitchFamily="2" charset="0"/>
                        <a:ea typeface="Roboto" panose="02000000000000000000" pitchFamily="2" charset="0"/>
                      </a:endParaRPr>
                    </a:p>
                    <a:p>
                      <a:pPr algn="l">
                        <a:spcAft>
                          <a:spcPts val="0"/>
                        </a:spcAft>
                      </a:pPr>
                      <a:r>
                        <a:rPr lang="nl-NL" sz="800" dirty="0">
                          <a:effectLst/>
                          <a:latin typeface="Roboto" panose="02000000000000000000" pitchFamily="2" charset="0"/>
                          <a:ea typeface="Roboto" panose="02000000000000000000" pitchFamily="2" charset="0"/>
                        </a:rPr>
                        <a:t>Er is een brede gedeelde kennisbasis in de school aanwezig bij begeleiders van docenten in opleiding, starters en zittende docenten met methodieken om de verbinding tussen theorie, persoon en praktijk te stimuleren.</a:t>
                      </a:r>
                    </a:p>
                  </a:txBody>
                  <a:tcPr marL="68580" marR="68580" marT="0" marB="0"/>
                </a:tc>
                <a:extLst>
                  <a:ext uri="{0D108BD9-81ED-4DB2-BD59-A6C34878D82A}">
                    <a16:rowId xmlns:a16="http://schemas.microsoft.com/office/drawing/2014/main" val="2437274328"/>
                  </a:ext>
                </a:extLst>
              </a:tr>
            </a:tbl>
          </a:graphicData>
        </a:graphic>
      </p:graphicFrame>
    </p:spTree>
    <p:extLst>
      <p:ext uri="{BB962C8B-B14F-4D97-AF65-F5344CB8AC3E}">
        <p14:creationId xmlns:p14="http://schemas.microsoft.com/office/powerpoint/2010/main" val="3073293024"/>
      </p:ext>
    </p:extLst>
  </p:cSld>
  <p:clrMapOvr>
    <a:masterClrMapping/>
  </p:clrMapOvr>
</p:sld>
</file>

<file path=ppt/theme/theme1.xml><?xml version="1.0" encoding="utf-8"?>
<a:theme xmlns:a="http://schemas.openxmlformats.org/drawingml/2006/main" name="Presentatie_Smal">
  <a:themeElements>
    <a:clrScheme name="HAN">
      <a:dk1>
        <a:sysClr val="windowText" lastClr="000000"/>
      </a:dk1>
      <a:lt1>
        <a:sysClr val="window" lastClr="FFFFFF"/>
      </a:lt1>
      <a:dk2>
        <a:srgbClr val="E50056"/>
      </a:dk2>
      <a:lt2>
        <a:srgbClr val="F8F8F8"/>
      </a:lt2>
      <a:accent1>
        <a:srgbClr val="000000"/>
      </a:accent1>
      <a:accent2>
        <a:srgbClr val="454545"/>
      </a:accent2>
      <a:accent3>
        <a:srgbClr val="757575"/>
      </a:accent3>
      <a:accent4>
        <a:srgbClr val="919191"/>
      </a:accent4>
      <a:accent5>
        <a:srgbClr val="E3E3E3"/>
      </a:accent5>
      <a:accent6>
        <a:srgbClr val="F8F8F8"/>
      </a:accent6>
      <a:hlink>
        <a:srgbClr val="000000"/>
      </a:hlink>
      <a:folHlink>
        <a:srgbClr val="000000"/>
      </a:folHlink>
    </a:clrScheme>
    <a:fontScheme name="HAN!">
      <a:majorFont>
        <a:latin typeface="Roboto Condensed SemiBold"/>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N_PowerPoint_breed_wit_v2.1" id="{92CBC7AB-8886-3343-9313-0014277669FC}" vid="{B1563569-891F-4F48-AD92-8F3B6ACDC69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A457A4D2E51B14F88D470F52782FA7D" ma:contentTypeVersion="4" ma:contentTypeDescription="Create a new document." ma:contentTypeScope="" ma:versionID="ce885d763a3f7853ef49b3b9ea0f293f">
  <xsd:schema xmlns:xsd="http://www.w3.org/2001/XMLSchema" xmlns:xs="http://www.w3.org/2001/XMLSchema" xmlns:p="http://schemas.microsoft.com/office/2006/metadata/properties" xmlns:ns2="ee6fde1a-ebe4-44e6-8d92-34070855aeaf" targetNamespace="http://schemas.microsoft.com/office/2006/metadata/properties" ma:root="true" ma:fieldsID="c4b62f03d1641294a13c71ea34b76386" ns2:_="">
    <xsd:import namespace="ee6fde1a-ebe4-44e6-8d92-34070855aea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6fde1a-ebe4-44e6-8d92-34070855ae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71D5FA-9632-4EA8-A2CC-02B86B29C0C1}">
  <ds:schemaRefs>
    <ds:schemaRef ds:uri="http://schemas.microsoft.com/sharepoint/v3/contenttype/forms"/>
  </ds:schemaRefs>
</ds:datastoreItem>
</file>

<file path=customXml/itemProps2.xml><?xml version="1.0" encoding="utf-8"?>
<ds:datastoreItem xmlns:ds="http://schemas.openxmlformats.org/officeDocument/2006/customXml" ds:itemID="{B83FAB99-B7CD-40C9-92E7-B78F7B5FC6C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1A66CAF-27E5-4E71-A9FF-55375C38E6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6fde1a-ebe4-44e6-8d92-34070855ae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Wit_breed 25.1</Template>
  <TotalTime>0</TotalTime>
  <Words>686</Words>
  <Application>Microsoft Office PowerPoint</Application>
  <PresentationFormat>Breedbeeld</PresentationFormat>
  <Paragraphs>141</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Roboto</vt:lpstr>
      <vt:lpstr>Roboto Condensed SemiBold</vt:lpstr>
      <vt:lpstr>Presentatie_Smal</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Derby Wanders</dc:creator>
  <cp:lastModifiedBy>Derby Wanders</cp:lastModifiedBy>
  <cp:revision>2</cp:revision>
  <dcterms:created xsi:type="dcterms:W3CDTF">2025-03-28T07:08:30Z</dcterms:created>
  <dcterms:modified xsi:type="dcterms:W3CDTF">2025-04-08T09:21:32Z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0x0101001A457A4D2E51B14F88D470F52782FA7D</vt:lpwstr>
  </property>
</Properties>
</file>