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49BF5A-6039-49D8-9B34-4CA77703A3FC}" v="5" dt="2025-04-08T09:19:38.29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47"/>
  </p:normalViewPr>
  <p:slideViewPr>
    <p:cSldViewPr snapToGrid="0" snapToObjects="1" showGuides="1">
      <p:cViewPr varScale="1">
        <p:scale>
          <a:sx n="111" d="100"/>
          <a:sy n="111" d="100"/>
        </p:scale>
        <p:origin x="594"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9949BF5A-6039-49D8-9B34-4CA77703A3FC}"/>
    <pc:docChg chg="custSel modSld">
      <pc:chgData name="Derby Wanders" userId="af18b0c0-b1f1-41e5-bb80-9bf6fd6c46ec" providerId="ADAL" clId="{9949BF5A-6039-49D8-9B34-4CA77703A3FC}" dt="2025-04-08T09:21:26.857" v="119" actId="20577"/>
      <pc:docMkLst>
        <pc:docMk/>
      </pc:docMkLst>
      <pc:sldChg chg="modSp mod">
        <pc:chgData name="Derby Wanders" userId="af18b0c0-b1f1-41e5-bb80-9bf6fd6c46ec" providerId="ADAL" clId="{9949BF5A-6039-49D8-9B34-4CA77703A3FC}" dt="2025-04-08T09:21:26.857" v="119" actId="20577"/>
        <pc:sldMkLst>
          <pc:docMk/>
          <pc:sldMk cId="3073293024" sldId="259"/>
        </pc:sldMkLst>
        <pc:spChg chg="mod">
          <ac:chgData name="Derby Wanders" userId="af18b0c0-b1f1-41e5-bb80-9bf6fd6c46ec" providerId="ADAL" clId="{9949BF5A-6039-49D8-9B34-4CA77703A3FC}" dt="2025-04-08T09:18:46.435" v="91" actId="1076"/>
          <ac:spMkLst>
            <pc:docMk/>
            <pc:sldMk cId="3073293024" sldId="259"/>
            <ac:spMk id="4" creationId="{382B343C-4AF3-5F22-B57B-AAED7B60C86E}"/>
          </ac:spMkLst>
        </pc:spChg>
        <pc:graphicFrameChg chg="mod modGraphic">
          <ac:chgData name="Derby Wanders" userId="af18b0c0-b1f1-41e5-bb80-9bf6fd6c46ec" providerId="ADAL" clId="{9949BF5A-6039-49D8-9B34-4CA77703A3FC}" dt="2025-04-08T09:21:26.857" v="119" actId="20577"/>
          <ac:graphicFrameMkLst>
            <pc:docMk/>
            <pc:sldMk cId="3073293024" sldId="259"/>
            <ac:graphicFrameMk id="6" creationId="{025B9EE1-C0F6-1C03-9040-9C10D1D61D8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8-4-2025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780510" y="-147498"/>
            <a:ext cx="11015909" cy="588963"/>
          </a:xfrm>
        </p:spPr>
        <p:txBody>
          <a:bodyPr/>
          <a:lstStyle/>
          <a:p>
            <a:r>
              <a:rPr lang="nl-NL" dirty="0"/>
              <a:t>Leren en leeromgeving		                     	theorie, persoon en praktijk			  </a:t>
            </a:r>
            <a:r>
              <a:rPr lang="nl-NL" dirty="0" err="1"/>
              <a:t>SEcenario’s</a:t>
            </a:r>
            <a:endParaRPr lang="nl-NL" dirty="0"/>
          </a:p>
        </p:txBody>
      </p:sp>
      <p:graphicFrame>
        <p:nvGraphicFramePr>
          <p:cNvPr id="6" name="Table 5">
            <a:extLst>
              <a:ext uri="{FF2B5EF4-FFF2-40B4-BE49-F238E27FC236}">
                <a16:creationId xmlns:a16="http://schemas.microsoft.com/office/drawing/2014/main" id="{025B9EE1-C0F6-1C03-9040-9C10D1D61D8E}"/>
              </a:ext>
            </a:extLst>
          </p:cNvPr>
          <p:cNvGraphicFramePr>
            <a:graphicFrameLocks noGrp="1"/>
          </p:cNvGraphicFramePr>
          <p:nvPr>
            <p:extLst>
              <p:ext uri="{D42A27DB-BD31-4B8C-83A1-F6EECF244321}">
                <p14:modId xmlns:p14="http://schemas.microsoft.com/office/powerpoint/2010/main" val="1706263158"/>
              </p:ext>
            </p:extLst>
          </p:nvPr>
        </p:nvGraphicFramePr>
        <p:xfrm>
          <a:off x="917888" y="468313"/>
          <a:ext cx="10632881" cy="6225785"/>
        </p:xfrm>
        <a:graphic>
          <a:graphicData uri="http://schemas.openxmlformats.org/drawingml/2006/table">
            <a:tbl>
              <a:tblPr firstRow="1" firstCol="1" bandRow="1">
                <a:tableStyleId>{5940675A-B579-460E-94D1-54222C63F5DA}</a:tableStyleId>
              </a:tblPr>
              <a:tblGrid>
                <a:gridCol w="1264595">
                  <a:extLst>
                    <a:ext uri="{9D8B030D-6E8A-4147-A177-3AD203B41FA5}">
                      <a16:colId xmlns:a16="http://schemas.microsoft.com/office/drawing/2014/main" val="3527916290"/>
                    </a:ext>
                  </a:extLst>
                </a:gridCol>
                <a:gridCol w="1630392">
                  <a:extLst>
                    <a:ext uri="{9D8B030D-6E8A-4147-A177-3AD203B41FA5}">
                      <a16:colId xmlns:a16="http://schemas.microsoft.com/office/drawing/2014/main" val="830781641"/>
                    </a:ext>
                  </a:extLst>
                </a:gridCol>
                <a:gridCol w="2222838">
                  <a:extLst>
                    <a:ext uri="{9D8B030D-6E8A-4147-A177-3AD203B41FA5}">
                      <a16:colId xmlns:a16="http://schemas.microsoft.com/office/drawing/2014/main" val="2606964446"/>
                    </a:ext>
                  </a:extLst>
                </a:gridCol>
                <a:gridCol w="2435427">
                  <a:extLst>
                    <a:ext uri="{9D8B030D-6E8A-4147-A177-3AD203B41FA5}">
                      <a16:colId xmlns:a16="http://schemas.microsoft.com/office/drawing/2014/main" val="3074143587"/>
                    </a:ext>
                  </a:extLst>
                </a:gridCol>
                <a:gridCol w="3079629">
                  <a:extLst>
                    <a:ext uri="{9D8B030D-6E8A-4147-A177-3AD203B41FA5}">
                      <a16:colId xmlns:a16="http://schemas.microsoft.com/office/drawing/2014/main" val="1254180881"/>
                    </a:ext>
                  </a:extLst>
                </a:gridCol>
              </a:tblGrid>
              <a:tr h="382918">
                <a:tc>
                  <a:txBody>
                    <a:bodyPr/>
                    <a:lstStyle/>
                    <a:p>
                      <a:pPr algn="l">
                        <a:lnSpc>
                          <a:spcPct val="107000"/>
                        </a:lnSpc>
                        <a:spcAft>
                          <a:spcPts val="0"/>
                        </a:spcAft>
                      </a:pPr>
                      <a:endParaRPr lang="nl-NL" sz="105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rgbClr val="E50856"/>
                          </a:solidFill>
                          <a:effectLst/>
                        </a:rPr>
                        <a:t>Individuele begeleiding</a:t>
                      </a:r>
                      <a:endParaRPr lang="nl-NL" sz="1050" dirty="0">
                        <a:solidFill>
                          <a:srgbClr val="E50856"/>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Commitment Samen Opleiden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Verbinden en verbreden</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lnSpc>
                          <a:spcPct val="107000"/>
                        </a:lnSpc>
                        <a:spcAft>
                          <a:spcPts val="0"/>
                        </a:spcAft>
                      </a:pPr>
                      <a:r>
                        <a:rPr lang="nl-NL" sz="1050" b="1" dirty="0">
                          <a:solidFill>
                            <a:schemeClr val="tx2"/>
                          </a:solidFill>
                          <a:effectLst/>
                        </a:rPr>
                        <a:t>Innovatie en co-creatie</a:t>
                      </a:r>
                      <a:endParaRPr lang="nl-NL" sz="105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extLst>
                  <a:ext uri="{0D108BD9-81ED-4DB2-BD59-A6C34878D82A}">
                    <a16:rowId xmlns:a16="http://schemas.microsoft.com/office/drawing/2014/main" val="4211209925"/>
                  </a:ext>
                </a:extLst>
              </a:tr>
              <a:tr h="5842867">
                <a:tc>
                  <a:txBody>
                    <a:bodyPr/>
                    <a:lstStyle/>
                    <a:p>
                      <a:pPr algn="l">
                        <a:spcAft>
                          <a:spcPts val="0"/>
                        </a:spcAft>
                      </a:pPr>
                      <a:r>
                        <a:rPr lang="nl-NL" sz="800" b="1" dirty="0">
                          <a:effectLst/>
                          <a:latin typeface="Roboto" panose="02000000000000000000" pitchFamily="2" charset="0"/>
                          <a:ea typeface="Roboto" panose="02000000000000000000" pitchFamily="2" charset="0"/>
                        </a:rPr>
                        <a:t>Theorie, persoon en praktijk?!</a:t>
                      </a: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r>
                        <a:rPr lang="nl-NL" sz="800" b="1" dirty="0">
                          <a:effectLst/>
                          <a:latin typeface="Roboto" panose="02000000000000000000" pitchFamily="2" charset="0"/>
                          <a:ea typeface="Roboto" panose="02000000000000000000" pitchFamily="2" charset="0"/>
                        </a:rPr>
                        <a:t>Ondersteuning bij de verbinding theorie, persoon en praktijk</a:t>
                      </a: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r>
                        <a:rPr lang="nl-NL" sz="800" b="1" dirty="0">
                          <a:effectLst/>
                          <a:latin typeface="Roboto" panose="02000000000000000000" pitchFamily="2" charset="0"/>
                          <a:ea typeface="Roboto" panose="02000000000000000000" pitchFamily="2" charset="0"/>
                        </a:rPr>
                        <a:t>De rol van reflectie</a:t>
                      </a: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endParaRPr lang="nl-NL" sz="800" b="1" dirty="0">
                        <a:effectLst/>
                        <a:latin typeface="Roboto" panose="02000000000000000000" pitchFamily="2" charset="0"/>
                        <a:ea typeface="Roboto" panose="02000000000000000000" pitchFamily="2" charset="0"/>
                      </a:endParaRPr>
                    </a:p>
                    <a:p>
                      <a:pPr algn="l">
                        <a:spcAft>
                          <a:spcPts val="0"/>
                        </a:spcAft>
                      </a:pPr>
                      <a:r>
                        <a:rPr lang="nl-NL" sz="800" b="1" dirty="0">
                          <a:effectLst/>
                          <a:latin typeface="Roboto" panose="02000000000000000000" pitchFamily="2" charset="0"/>
                          <a:ea typeface="Roboto" panose="02000000000000000000" pitchFamily="2" charset="0"/>
                        </a:rPr>
                        <a:t>Inzetten van hulpmiddelen voor de verbinding theorie, persoon en praktijk</a:t>
                      </a: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endParaRPr>
                    </a:p>
                    <a:p>
                      <a:pPr algn="l">
                        <a:lnSpc>
                          <a:spcPct val="107000"/>
                        </a:lnSpc>
                        <a:spcAft>
                          <a:spcPts val="0"/>
                        </a:spcAft>
                      </a:pPr>
                      <a:endParaRPr lang="nl-NL" sz="800" b="1"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spcAft>
                          <a:spcPts val="0"/>
                        </a:spcAft>
                      </a:pPr>
                      <a:r>
                        <a:rPr lang="nl-NL" sz="800" dirty="0">
                          <a:solidFill>
                            <a:srgbClr val="000000"/>
                          </a:solidFill>
                          <a:effectLst/>
                          <a:latin typeface="Roboto" panose="02000000000000000000" pitchFamily="2" charset="0"/>
                          <a:ea typeface="Roboto" panose="02000000000000000000" pitchFamily="2" charset="0"/>
                        </a:rPr>
                        <a:t>De theorie wordt aangeboden op het instituut en de praktijk wordt in de school uitgevoerd. </a:t>
                      </a: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r>
                        <a:rPr lang="nl-NL" sz="800" dirty="0">
                          <a:solidFill>
                            <a:srgbClr val="000000"/>
                          </a:solidFill>
                          <a:effectLst/>
                          <a:latin typeface="Roboto" panose="02000000000000000000" pitchFamily="2" charset="0"/>
                          <a:ea typeface="Roboto" panose="02000000000000000000" pitchFamily="2" charset="0"/>
                        </a:rPr>
                        <a:t>Werkplekbegeleiders zijn niet bewust bezig met de verbinding van theorie, praktijk en persoon. In de praktijk vormen de concerns van de lerende en de eisen uit de lokale beroepspraktijk het uitgangspunt van het leerproces. </a:t>
                      </a: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r>
                        <a:rPr lang="nl-NL" sz="800" dirty="0">
                          <a:effectLst/>
                          <a:latin typeface="Roboto" panose="02000000000000000000" pitchFamily="2" charset="0"/>
                          <a:ea typeface="Roboto" panose="02000000000000000000" pitchFamily="2" charset="0"/>
                        </a:rPr>
                        <a:t>De werkplekbegeleider is zich niet bewust van de rol op het gebied van verbinden theorie, praktijk en persoon.</a:t>
                      </a: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endParaRPr>
                    </a:p>
                    <a:p>
                      <a:pPr algn="l">
                        <a:lnSpc>
                          <a:spcPct val="107000"/>
                        </a:lnSpc>
                        <a:spcAft>
                          <a:spcPts val="0"/>
                        </a:spcAft>
                      </a:pPr>
                      <a:endParaRPr lang="nl-NL" sz="8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tc>
                <a:tc>
                  <a:txBody>
                    <a:bodyPr/>
                    <a:lstStyle/>
                    <a:p>
                      <a:pPr algn="l">
                        <a:spcAft>
                          <a:spcPts val="0"/>
                        </a:spcAft>
                      </a:pPr>
                      <a:r>
                        <a:rPr lang="nl-NL" sz="800" dirty="0">
                          <a:solidFill>
                            <a:srgbClr val="000000"/>
                          </a:solidFill>
                          <a:effectLst/>
                          <a:latin typeface="Roboto" panose="02000000000000000000" pitchFamily="2" charset="0"/>
                          <a:ea typeface="Roboto" panose="02000000000000000000" pitchFamily="2" charset="0"/>
                        </a:rPr>
                        <a:t>Binnen de opleidingsschool is het doel het leren te in de praktijk te verbinden met de theorie en de persoon (motivatie, kwaliteiten en leerwensen). Er wordt samengewerkt met de lerarenopleiding om deze verbinding samen te realiseren.</a:t>
                      </a: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solidFill>
                            <a:schemeClr val="tx1"/>
                          </a:solidFill>
                          <a:effectLst/>
                          <a:latin typeface="Roboto" panose="02000000000000000000" pitchFamily="2" charset="0"/>
                          <a:ea typeface="Roboto" panose="02000000000000000000" pitchFamily="2" charset="0"/>
                        </a:rPr>
                        <a:t>In de begeleiding van </a:t>
                      </a:r>
                      <a:r>
                        <a:rPr lang="nl-NL" sz="800" dirty="0">
                          <a:solidFill>
                            <a:srgbClr val="000000"/>
                          </a:solidFill>
                          <a:effectLst/>
                          <a:latin typeface="Roboto" panose="02000000000000000000" pitchFamily="2" charset="0"/>
                          <a:ea typeface="Roboto" panose="02000000000000000000" pitchFamily="2" charset="0"/>
                        </a:rPr>
                        <a:t>de docent (in opleiding) </a:t>
                      </a:r>
                      <a:r>
                        <a:rPr lang="nl-NL" sz="800" dirty="0">
                          <a:solidFill>
                            <a:schemeClr val="tx1"/>
                          </a:solidFill>
                          <a:effectLst/>
                          <a:latin typeface="Roboto" panose="02000000000000000000" pitchFamily="2" charset="0"/>
                          <a:ea typeface="Roboto" panose="02000000000000000000" pitchFamily="2" charset="0"/>
                        </a:rPr>
                        <a:t>is het vertrekpunt </a:t>
                      </a:r>
                      <a:r>
                        <a:rPr lang="nl-NL" sz="800" dirty="0">
                          <a:solidFill>
                            <a:srgbClr val="000000"/>
                          </a:solidFill>
                          <a:effectLst/>
                          <a:latin typeface="Roboto" panose="02000000000000000000" pitchFamily="2" charset="0"/>
                          <a:ea typeface="Roboto" panose="02000000000000000000" pitchFamily="2" charset="0"/>
                        </a:rPr>
                        <a:t>vaak de praktijk of de persoon van de lerende (de persoonlijke concerns). In toenemende mate wordt de </a:t>
                      </a:r>
                      <a:r>
                        <a:rPr lang="nl-NL" sz="800" dirty="0">
                          <a:solidFill>
                            <a:schemeClr val="tx1"/>
                          </a:solidFill>
                          <a:effectLst/>
                          <a:latin typeface="Roboto" panose="02000000000000000000" pitchFamily="2" charset="0"/>
                          <a:ea typeface="Roboto" panose="02000000000000000000" pitchFamily="2" charset="0"/>
                        </a:rPr>
                        <a:t>verbinding gelegd tussen de persoon, praktijk en theorie. </a:t>
                      </a: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r>
                        <a:rPr lang="nl-NL" sz="800" dirty="0">
                          <a:solidFill>
                            <a:srgbClr val="000000"/>
                          </a:solidFill>
                          <a:effectLst/>
                          <a:latin typeface="Roboto" panose="02000000000000000000" pitchFamily="2" charset="0"/>
                          <a:ea typeface="Roboto" panose="02000000000000000000" pitchFamily="2" charset="0"/>
                        </a:rPr>
                        <a:t>De (werkplek)begeleider is zich bewust van de rol om de praktijk, theorie en persoon met elkaar te verbinden in de begeleiding van de docent (in opleiding).</a:t>
                      </a: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r>
                        <a:rPr lang="nl-NL" sz="800" dirty="0">
                          <a:effectLst/>
                          <a:latin typeface="Roboto" panose="02000000000000000000" pitchFamily="2" charset="0"/>
                          <a:ea typeface="Roboto" panose="02000000000000000000" pitchFamily="2" charset="0"/>
                        </a:rPr>
                        <a:t>In reflectiegesprekken na afloop wordt geprobeerd de verbinding te leggen tussen:</a:t>
                      </a:r>
                    </a:p>
                    <a:p>
                      <a:pPr marL="171450" indent="-171450" algn="l">
                        <a:spcAft>
                          <a:spcPts val="0"/>
                        </a:spcAft>
                        <a:buFontTx/>
                        <a:buChar char="-"/>
                      </a:pPr>
                      <a:r>
                        <a:rPr lang="nl-NL" sz="800" dirty="0">
                          <a:effectLst/>
                          <a:latin typeface="Roboto" panose="02000000000000000000" pitchFamily="2" charset="0"/>
                          <a:ea typeface="Roboto" panose="02000000000000000000" pitchFamily="2" charset="0"/>
                        </a:rPr>
                        <a:t>Praktijk en de persoon</a:t>
                      </a:r>
                    </a:p>
                    <a:p>
                      <a:pPr marL="171450" indent="-171450" algn="l">
                        <a:spcAft>
                          <a:spcPts val="0"/>
                        </a:spcAft>
                        <a:buFontTx/>
                        <a:buChar char="-"/>
                      </a:pPr>
                      <a:r>
                        <a:rPr lang="nl-NL" sz="800" dirty="0">
                          <a:effectLst/>
                          <a:latin typeface="Roboto" panose="02000000000000000000" pitchFamily="2" charset="0"/>
                          <a:ea typeface="Roboto" panose="02000000000000000000" pitchFamily="2" charset="0"/>
                        </a:rPr>
                        <a:t>Praktijk en de theorie.</a:t>
                      </a:r>
                    </a:p>
                    <a:p>
                      <a:pPr marL="171450" indent="-171450" algn="l">
                        <a:spcAft>
                          <a:spcPts val="0"/>
                        </a:spcAft>
                        <a:buFontTx/>
                        <a:buChar char="-"/>
                      </a:pPr>
                      <a:endParaRPr lang="nl-NL" sz="800" dirty="0">
                        <a:effectLst/>
                        <a:latin typeface="Roboto" panose="02000000000000000000" pitchFamily="2" charset="0"/>
                        <a:ea typeface="Roboto" panose="02000000000000000000" pitchFamily="2" charset="0"/>
                      </a:endParaRPr>
                    </a:p>
                    <a:p>
                      <a:pPr marL="0" indent="0" algn="l">
                        <a:spcAft>
                          <a:spcPts val="0"/>
                        </a:spcAft>
                        <a:buFontTx/>
                        <a:buNone/>
                      </a:pPr>
                      <a:r>
                        <a:rPr lang="nl-NL" sz="800" dirty="0">
                          <a:effectLst/>
                          <a:latin typeface="Roboto" panose="02000000000000000000" pitchFamily="2" charset="0"/>
                          <a:ea typeface="Roboto" panose="02000000000000000000" pitchFamily="2" charset="0"/>
                        </a:rPr>
                        <a:t>In de </a:t>
                      </a:r>
                      <a:r>
                        <a:rPr lang="nl-NL" sz="800" dirty="0">
                          <a:effectLst/>
                          <a:latin typeface="Roboto" panose="02000000000000000000" pitchFamily="2" charset="0"/>
                          <a:ea typeface="Roboto" panose="02000000000000000000" pitchFamily="2" charset="0"/>
                          <a:cs typeface="Roboto" panose="02000000000000000000" pitchFamily="2" charset="0"/>
                        </a:rPr>
                        <a:t>begeleiding door de </a:t>
                      </a:r>
                      <a:r>
                        <a:rPr lang="nl-NL" sz="800" dirty="0" err="1">
                          <a:effectLst/>
                          <a:latin typeface="Roboto" panose="02000000000000000000" pitchFamily="2" charset="0"/>
                          <a:ea typeface="Roboto" panose="02000000000000000000" pitchFamily="2" charset="0"/>
                          <a:cs typeface="Roboto" panose="02000000000000000000" pitchFamily="2" charset="0"/>
                        </a:rPr>
                        <a:t>schoolopleider</a:t>
                      </a:r>
                      <a:r>
                        <a:rPr lang="nl-NL" sz="800" dirty="0">
                          <a:effectLst/>
                          <a:latin typeface="Roboto" panose="02000000000000000000" pitchFamily="2" charset="0"/>
                          <a:ea typeface="Roboto" panose="02000000000000000000" pitchFamily="2" charset="0"/>
                          <a:cs typeface="Roboto" panose="02000000000000000000" pitchFamily="2" charset="0"/>
                        </a:rPr>
                        <a:t> of werkplekbegeleider </a:t>
                      </a:r>
                      <a:r>
                        <a:rPr lang="nl-NL" sz="800" dirty="0">
                          <a:solidFill>
                            <a:srgbClr val="000000"/>
                          </a:solidFill>
                          <a:effectLst/>
                          <a:latin typeface="Roboto" panose="02000000000000000000" pitchFamily="2" charset="0"/>
                          <a:ea typeface="Roboto" panose="02000000000000000000" pitchFamily="2" charset="0"/>
                          <a:cs typeface="Roboto" panose="02000000000000000000" pitchFamily="2" charset="0"/>
                        </a:rPr>
                        <a:t>is sprake van betekenisgerichte reflectie (Korthagen &amp; Nuijten 2019) die bijdraagt aan de verbinding theorie, praktijk en persoon met voldoende diepgang door aandacht voor de verschillende lagen: omgeving, gedrag, competenties, overtuigingen, (beroeps)identiteit en betrokkenheid (missie). </a:t>
                      </a:r>
                      <a:endParaRPr lang="nl-NL" sz="800" b="1" dirty="0">
                        <a:effectLst/>
                        <a:latin typeface="Roboto" panose="02000000000000000000" pitchFamily="2" charset="0"/>
                        <a:ea typeface="Roboto" panose="02000000000000000000" pitchFamily="2" charset="0"/>
                        <a:cs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r>
                        <a:rPr lang="nl-NL" sz="800" dirty="0">
                          <a:solidFill>
                            <a:srgbClr val="000000"/>
                          </a:solidFill>
                          <a:effectLst/>
                          <a:latin typeface="Roboto" panose="02000000000000000000" pitchFamily="2" charset="0"/>
                          <a:ea typeface="Roboto" panose="02000000000000000000" pitchFamily="2" charset="0"/>
                        </a:rPr>
                        <a:t>De werkplekbegeleider beschikt over een of enkele methodieken om de verbinding te leggen tussen theorie, praktijk en persoon. Deze worden ingezet voor het individuele leren van de docent (in opleiding).</a:t>
                      </a:r>
                      <a:endParaRPr lang="nl-NL" sz="800" dirty="0">
                        <a:effectLst/>
                        <a:latin typeface="Roboto" panose="02000000000000000000" pitchFamily="2" charset="0"/>
                        <a:ea typeface="Roboto" panose="02000000000000000000" pitchFamily="2" charset="0"/>
                      </a:endParaRPr>
                    </a:p>
                  </a:txBody>
                  <a:tcPr marL="68580" marR="68580" marT="0" marB="0"/>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solidFill>
                            <a:srgbClr val="000000"/>
                          </a:solidFill>
                          <a:effectLst/>
                          <a:latin typeface="Roboto" panose="02000000000000000000" pitchFamily="2" charset="0"/>
                          <a:ea typeface="Roboto" panose="02000000000000000000" pitchFamily="2" charset="0"/>
                        </a:rPr>
                        <a:t>Binnen de opleidingsschool en op de schoollocatie is het verbinden van theorie, persoon en praktijk vanzelfsprekend. Er wordt intensief samengewerkt met de lerarenopleiding om deze verbinding samen te realiseren.</a:t>
                      </a: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r>
                        <a:rPr lang="nl-NL" sz="800" dirty="0">
                          <a:solidFill>
                            <a:srgbClr val="000000"/>
                          </a:solidFill>
                          <a:effectLst/>
                          <a:latin typeface="Roboto" panose="02000000000000000000" pitchFamily="2" charset="0"/>
                          <a:ea typeface="Roboto" panose="02000000000000000000" pitchFamily="2" charset="0"/>
                        </a:rPr>
                        <a:t>In de begeleiding van de docent (in opleiding) wordt vanzelfsprekend de koppeling tussen theorie, persoon en praktijk gemaakt.</a:t>
                      </a: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r>
                        <a:rPr lang="nl-NL" sz="8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Op de werkplek zetten (werkplek)begeleiders systematisch opleidings-didactische methodieken in die helpen de verbinding en afstemming bewust te realiseren tussen theorie, persoon en praktijk en daarmee het leren van de (aanstaande) leraar te verdiepen en te verbreden (</a:t>
                      </a:r>
                      <a:r>
                        <a:rPr lang="nl-NL" sz="800" kern="1200" dirty="0" err="1">
                          <a:solidFill>
                            <a:schemeClr val="tx1"/>
                          </a:solidFill>
                          <a:effectLst/>
                          <a:latin typeface="Roboto" panose="02000000000000000000" pitchFamily="2" charset="0"/>
                          <a:ea typeface="Roboto" panose="02000000000000000000" pitchFamily="2" charset="0"/>
                          <a:cs typeface="Roboto" panose="02000000000000000000" pitchFamily="2" charset="0"/>
                        </a:rPr>
                        <a:t>Crasborn</a:t>
                      </a:r>
                      <a:r>
                        <a:rPr lang="nl-NL" sz="800" kern="1200" dirty="0">
                          <a:solidFill>
                            <a:schemeClr val="tx1"/>
                          </a:solidFill>
                          <a:effectLst/>
                          <a:latin typeface="Roboto" panose="02000000000000000000" pitchFamily="2" charset="0"/>
                          <a:ea typeface="Roboto" panose="02000000000000000000" pitchFamily="2" charset="0"/>
                          <a:cs typeface="Roboto" panose="02000000000000000000" pitchFamily="2" charset="0"/>
                        </a:rPr>
                        <a:t> en Nelissen, 2019).</a:t>
                      </a: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effectLst/>
                          <a:latin typeface="Roboto" panose="02000000000000000000" pitchFamily="2" charset="0"/>
                          <a:ea typeface="Roboto" panose="02000000000000000000" pitchFamily="2" charset="0"/>
                        </a:rPr>
                        <a:t>In reflectiegesprekken wordt altijd de verbinding gelegd tussen theorie, persoon en praktijk.</a:t>
                      </a: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effectLst/>
                          <a:latin typeface="Roboto" panose="02000000000000000000" pitchFamily="2" charset="0"/>
                          <a:ea typeface="Roboto" panose="02000000000000000000" pitchFamily="2" charset="0"/>
                        </a:rPr>
                        <a:t>In de </a:t>
                      </a:r>
                      <a:r>
                        <a:rPr lang="nl-NL" sz="800" dirty="0">
                          <a:effectLst/>
                          <a:latin typeface="Roboto" panose="02000000000000000000" pitchFamily="2" charset="0"/>
                          <a:ea typeface="Roboto" panose="02000000000000000000" pitchFamily="2" charset="0"/>
                          <a:cs typeface="Roboto" panose="02000000000000000000" pitchFamily="2" charset="0"/>
                        </a:rPr>
                        <a:t>begeleiding door de werkplekbegeleider </a:t>
                      </a:r>
                      <a:r>
                        <a:rPr lang="nl-NL" sz="800" dirty="0">
                          <a:solidFill>
                            <a:srgbClr val="000000"/>
                          </a:solidFill>
                          <a:effectLst/>
                          <a:latin typeface="Roboto" panose="02000000000000000000" pitchFamily="2" charset="0"/>
                          <a:ea typeface="Roboto" panose="02000000000000000000" pitchFamily="2" charset="0"/>
                          <a:cs typeface="Roboto" panose="02000000000000000000" pitchFamily="2" charset="0"/>
                        </a:rPr>
                        <a:t>is sprake van betekenisgerichte reflectie (Korthagen &amp; Nuijten 2019) die bijdraagt aan de verbinding theorie, praktijk en persoon met voldoende diepgang door aandacht voor de verschillende lagen: omgeving, gedrag, competenties, overtuigingen, (beroeps)identiteit en betrokkenheid (missie). </a:t>
                      </a:r>
                      <a:endParaRPr lang="nl-NL" sz="800" b="1" dirty="0">
                        <a:effectLst/>
                        <a:latin typeface="Roboto" panose="02000000000000000000" pitchFamily="2" charset="0"/>
                        <a:ea typeface="Roboto" panose="02000000000000000000" pitchFamily="2" charset="0"/>
                        <a:cs typeface="Roboto" panose="02000000000000000000" pitchFamily="2" charset="0"/>
                      </a:endParaRP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FF0000"/>
                        </a:solidFill>
                        <a:effectLs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highlight>
                          <a:srgbClr val="FFFF00"/>
                        </a:highlight>
                        <a:latin typeface="Roboto" panose="02000000000000000000" pitchFamily="2" charset="0"/>
                        <a:ea typeface="Roboto" panose="02000000000000000000" pitchFamily="2" charset="0"/>
                      </a:endParaRPr>
                    </a:p>
                    <a:p>
                      <a:pPr algn="l">
                        <a:spcAft>
                          <a:spcPts val="0"/>
                        </a:spcAft>
                      </a:pPr>
                      <a:endParaRPr lang="nl-NL" sz="800" dirty="0">
                        <a:solidFill>
                          <a:srgbClr val="000000"/>
                        </a:solidFill>
                        <a:effectLst/>
                        <a:highlight>
                          <a:srgbClr val="FFFF00"/>
                        </a:highligh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solidFill>
                            <a:srgbClr val="000000"/>
                          </a:solidFill>
                          <a:effectLst/>
                          <a:latin typeface="Roboto" panose="02000000000000000000" pitchFamily="2" charset="0"/>
                          <a:ea typeface="Roboto" panose="02000000000000000000" pitchFamily="2" charset="0"/>
                        </a:rPr>
                        <a:t>(Werkplek)begeleiders beschikken over diverse vaardigheden om de verbinding te stimuleren. Denk bijvoorbeeld aan reflectiemethodes, de koppelkaart etc. Deze methodieken worden ingezet voor het individuele leren en voor het leren van en met elkaar.</a:t>
                      </a:r>
                    </a:p>
                  </a:txBody>
                  <a:tcPr marL="68580" marR="68580" marT="0" marB="0"/>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solidFill>
                            <a:srgbClr val="000000"/>
                          </a:solidFill>
                          <a:effectLst/>
                          <a:latin typeface="Roboto" panose="02000000000000000000" pitchFamily="2" charset="0"/>
                          <a:ea typeface="Roboto" panose="02000000000000000000" pitchFamily="2" charset="0"/>
                        </a:rPr>
                        <a:t>Binnen de opleidingsschool en op de schoollocatie is het verbinden van theorie, persoon en praktijk vanzelfsprekend. Bijv. via</a:t>
                      </a:r>
                      <a:r>
                        <a:rPr lang="nl-NL" sz="800" dirty="0">
                          <a:solidFill>
                            <a:schemeClr val="tx1"/>
                          </a:solidFill>
                          <a:effectLst/>
                          <a:latin typeface="Roboto" panose="02000000000000000000" pitchFamily="2" charset="0"/>
                          <a:ea typeface="Roboto" panose="02000000000000000000" pitchFamily="2" charset="0"/>
                        </a:rPr>
                        <a:t> </a:t>
                      </a:r>
                      <a:r>
                        <a:rPr lang="nl-NL" sz="800" dirty="0" err="1">
                          <a:solidFill>
                            <a:schemeClr val="tx1"/>
                          </a:solidFill>
                          <a:effectLst/>
                          <a:latin typeface="Roboto" panose="02000000000000000000" pitchFamily="2" charset="0"/>
                          <a:ea typeface="Roboto" panose="02000000000000000000" pitchFamily="2" charset="0"/>
                        </a:rPr>
                        <a:t>evidence</a:t>
                      </a:r>
                      <a:r>
                        <a:rPr lang="nl-NL" sz="800" dirty="0">
                          <a:solidFill>
                            <a:schemeClr val="tx1"/>
                          </a:solidFill>
                          <a:effectLst/>
                          <a:latin typeface="Roboto" panose="02000000000000000000" pitchFamily="2" charset="0"/>
                          <a:ea typeface="Roboto" panose="02000000000000000000" pitchFamily="2" charset="0"/>
                        </a:rPr>
                        <a:t> </a:t>
                      </a:r>
                      <a:r>
                        <a:rPr lang="nl-NL" sz="800" dirty="0" err="1">
                          <a:solidFill>
                            <a:schemeClr val="tx1"/>
                          </a:solidFill>
                          <a:effectLst/>
                          <a:latin typeface="Roboto" panose="02000000000000000000" pitchFamily="2" charset="0"/>
                          <a:ea typeface="Roboto" panose="02000000000000000000" pitchFamily="2" charset="0"/>
                        </a:rPr>
                        <a:t>informed</a:t>
                      </a:r>
                      <a:r>
                        <a:rPr lang="nl-NL" sz="800" dirty="0">
                          <a:solidFill>
                            <a:schemeClr val="tx1"/>
                          </a:solidFill>
                          <a:effectLst/>
                          <a:latin typeface="Roboto" panose="02000000000000000000" pitchFamily="2" charset="0"/>
                          <a:ea typeface="Roboto" panose="02000000000000000000" pitchFamily="2" charset="0"/>
                        </a:rPr>
                        <a:t> werken (</a:t>
                      </a:r>
                      <a:r>
                        <a:rPr lang="nl-NL" sz="800" dirty="0" err="1">
                          <a:solidFill>
                            <a:schemeClr val="tx1"/>
                          </a:solidFill>
                          <a:effectLst/>
                          <a:latin typeface="Roboto" panose="02000000000000000000" pitchFamily="2" charset="0"/>
                          <a:ea typeface="Roboto" panose="02000000000000000000" pitchFamily="2" charset="0"/>
                        </a:rPr>
                        <a:t>praktijk-theorie</a:t>
                      </a:r>
                      <a:r>
                        <a:rPr lang="nl-NL" sz="800" dirty="0">
                          <a:solidFill>
                            <a:schemeClr val="tx1"/>
                          </a:solidFill>
                          <a:effectLst/>
                          <a:latin typeface="Roboto" panose="02000000000000000000" pitchFamily="2" charset="0"/>
                          <a:ea typeface="Roboto" panose="02000000000000000000" pitchFamily="2" charset="0"/>
                        </a:rPr>
                        <a:t>). </a:t>
                      </a: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rgbClr val="00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rgbClr val="00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rgbClr val="00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rgbClr val="000000"/>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rgbClr val="000000"/>
                        </a:solidFill>
                        <a:effectLs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r>
                        <a:rPr lang="nl-NL" sz="800" dirty="0">
                          <a:effectLst/>
                          <a:latin typeface="Roboto" panose="02000000000000000000" pitchFamily="2" charset="0"/>
                          <a:ea typeface="Roboto" panose="02000000000000000000" pitchFamily="2" charset="0"/>
                        </a:rPr>
                        <a:t>Methodieken om het verbinden van theorie, persoon en praktijk te verbinden worden ingezet en er worden nieuwe aanpakken ontwikkeld door collega’s van het instituut en de school en onderzocht op effectiviteit.</a:t>
                      </a: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chemeClr val="tx1"/>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chemeClr val="tx1"/>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endParaRPr lang="nl-NL" sz="800" dirty="0">
                        <a:solidFill>
                          <a:schemeClr val="tx1"/>
                        </a:solidFill>
                        <a:effectLst/>
                        <a:latin typeface="Roboto" panose="02000000000000000000" pitchFamily="2" charset="0"/>
                        <a:ea typeface="Roboto" panose="02000000000000000000" pitchFamily="2"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nl-NL" sz="800" dirty="0">
                          <a:solidFill>
                            <a:schemeClr val="tx1"/>
                          </a:solidFill>
                          <a:effectLst/>
                          <a:latin typeface="Roboto" panose="02000000000000000000" pitchFamily="2" charset="0"/>
                          <a:ea typeface="Roboto" panose="02000000000000000000" pitchFamily="2" charset="0"/>
                        </a:rPr>
                        <a:t>Collega’s in de school laten voorbeeldgedrag zien op dit gebied. Bijvoorbeeld door middel van persoonlijke reflectie (persoon-praktijk en evt. theorie).</a:t>
                      </a: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highlight>
                          <a:srgbClr val="00FFFF"/>
                        </a:highligh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endParaRPr lang="nl-NL" sz="800" dirty="0">
                        <a:effectLst/>
                        <a:latin typeface="Roboto" panose="02000000000000000000" pitchFamily="2" charset="0"/>
                        <a:ea typeface="Roboto" panose="02000000000000000000" pitchFamily="2" charset="0"/>
                      </a:endParaRPr>
                    </a:p>
                    <a:p>
                      <a:pPr algn="l">
                        <a:spcAft>
                          <a:spcPts val="0"/>
                        </a:spcAft>
                      </a:pPr>
                      <a:r>
                        <a:rPr lang="nl-NL" sz="800" dirty="0">
                          <a:effectLst/>
                          <a:latin typeface="Roboto" panose="02000000000000000000" pitchFamily="2" charset="0"/>
                          <a:ea typeface="Roboto" panose="02000000000000000000" pitchFamily="2" charset="0"/>
                        </a:rPr>
                        <a:t>Er is een brede gedeelde kennisbasis in de school aanwezig bij begeleiders van docenten in opleiding, starters en zittende docenten met methodieken om de verbinding tussen theorie, persoon en praktijk te stimuleren.</a:t>
                      </a:r>
                    </a:p>
                  </a:txBody>
                  <a:tcPr marL="68580" marR="68580" marT="0" marB="0"/>
                </a:tc>
                <a:extLst>
                  <a:ext uri="{0D108BD9-81ED-4DB2-BD59-A6C34878D82A}">
                    <a16:rowId xmlns:a16="http://schemas.microsoft.com/office/drawing/2014/main" val="2437274328"/>
                  </a:ext>
                </a:extLst>
              </a:tr>
            </a:tbl>
          </a:graphicData>
        </a:graphic>
      </p:graphicFrame>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2.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686</Words>
  <Application>Microsoft Office PowerPoint</Application>
  <PresentationFormat>Breedbeeld</PresentationFormat>
  <Paragraphs>141</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2025-03-28T07:08:30Z</dcterms:created>
  <dcterms:modified xsi:type="dcterms:W3CDTF">2025-04-08T09:21:32Z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