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905C40-D391-4576-A0B1-111215D83EDF}" v="4" dt="2025-05-20T09:49:43.90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47"/>
  </p:normalViewPr>
  <p:slideViewPr>
    <p:cSldViewPr snapToGrid="0" snapToObjects="1" showGuides="1">
      <p:cViewPr varScale="1">
        <p:scale>
          <a:sx n="96" d="100"/>
          <a:sy n="96" d="100"/>
        </p:scale>
        <p:origin x="210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CC905C40-D391-4576-A0B1-111215D83EDF}"/>
    <pc:docChg chg="modSld">
      <pc:chgData name="Derby Wanders" userId="af18b0c0-b1f1-41e5-bb80-9bf6fd6c46ec" providerId="ADAL" clId="{CC905C40-D391-4576-A0B1-111215D83EDF}" dt="2025-05-20T09:50:09.745" v="70" actId="14734"/>
      <pc:docMkLst>
        <pc:docMk/>
      </pc:docMkLst>
      <pc:sldChg chg="modSp mod">
        <pc:chgData name="Derby Wanders" userId="af18b0c0-b1f1-41e5-bb80-9bf6fd6c46ec" providerId="ADAL" clId="{CC905C40-D391-4576-A0B1-111215D83EDF}" dt="2025-05-20T09:50:09.745" v="70" actId="14734"/>
        <pc:sldMkLst>
          <pc:docMk/>
          <pc:sldMk cId="3073293024" sldId="259"/>
        </pc:sldMkLst>
        <pc:graphicFrameChg chg="mod modGraphic">
          <ac:chgData name="Derby Wanders" userId="af18b0c0-b1f1-41e5-bb80-9bf6fd6c46ec" providerId="ADAL" clId="{CC905C40-D391-4576-A0B1-111215D83EDF}" dt="2025-05-20T09:50:09.745" v="70" actId="14734"/>
          <ac:graphicFrameMkLst>
            <pc:docMk/>
            <pc:sldMk cId="3073293024" sldId="259"/>
            <ac:graphicFrameMk id="6" creationId="{025B9EE1-C0F6-1C03-9040-9C10D1D61D8E}"/>
          </ac:graphicFrameMkLst>
        </pc:graphicFrameChg>
      </pc:sldChg>
    </pc:docChg>
  </pc:docChgLst>
  <pc:docChgLst>
    <pc:chgData name="Derby Wanders" userId="af18b0c0-b1f1-41e5-bb80-9bf6fd6c46ec" providerId="ADAL" clId="{437AC067-880E-42DB-AE61-044490BF0244}"/>
    <pc:docChg chg="modSld">
      <pc:chgData name="Derby Wanders" userId="af18b0c0-b1f1-41e5-bb80-9bf6fd6c46ec" providerId="ADAL" clId="{437AC067-880E-42DB-AE61-044490BF0244}" dt="2025-04-08T05:55:29.437" v="125" actId="20577"/>
      <pc:docMkLst>
        <pc:docMk/>
      </pc:docMkLst>
      <pc:sldChg chg="modSp mod">
        <pc:chgData name="Derby Wanders" userId="af18b0c0-b1f1-41e5-bb80-9bf6fd6c46ec" providerId="ADAL" clId="{437AC067-880E-42DB-AE61-044490BF0244}" dt="2025-04-08T05:55:29.437" v="125" actId="20577"/>
        <pc:sldMkLst>
          <pc:docMk/>
          <pc:sldMk cId="3073293024" sldId="259"/>
        </pc:sldMkLst>
        <pc:spChg chg="mod">
          <ac:chgData name="Derby Wanders" userId="af18b0c0-b1f1-41e5-bb80-9bf6fd6c46ec" providerId="ADAL" clId="{437AC067-880E-42DB-AE61-044490BF0244}" dt="2025-04-08T05:52:12.788" v="98" actId="1076"/>
          <ac:spMkLst>
            <pc:docMk/>
            <pc:sldMk cId="3073293024" sldId="259"/>
            <ac:spMk id="4" creationId="{382B343C-4AF3-5F22-B57B-AAED7B60C86E}"/>
          </ac:spMkLst>
        </pc:spChg>
        <pc:graphicFrameChg chg="mod modGraphic">
          <ac:chgData name="Derby Wanders" userId="af18b0c0-b1f1-41e5-bb80-9bf6fd6c46ec" providerId="ADAL" clId="{437AC067-880E-42DB-AE61-044490BF0244}" dt="2025-04-08T05:55:29.437" v="125" actId="20577"/>
          <ac:graphicFrameMkLst>
            <pc:docMk/>
            <pc:sldMk cId="3073293024" sldId="259"/>
            <ac:graphicFrameMk id="6" creationId="{025B9EE1-C0F6-1C03-9040-9C10D1D61D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288804" y="15855"/>
            <a:ext cx="11015909" cy="588963"/>
          </a:xfrm>
        </p:spPr>
        <p:txBody>
          <a:bodyPr/>
          <a:lstStyle/>
          <a:p>
            <a:r>
              <a:rPr lang="nl-NL" dirty="0"/>
              <a:t>LEREN EN LEEROMGEVING		                     	Rijke leeromgeving &amp; regie op leren		</a:t>
            </a:r>
            <a:r>
              <a:rPr lang="nl-NL" dirty="0" err="1"/>
              <a:t>SEcenario’s</a:t>
            </a:r>
            <a:endParaRPr lang="nl-NL" dirty="0"/>
          </a:p>
        </p:txBody>
      </p:sp>
      <p:graphicFrame>
        <p:nvGraphicFramePr>
          <p:cNvPr id="6" name="Table 5">
            <a:extLst>
              <a:ext uri="{FF2B5EF4-FFF2-40B4-BE49-F238E27FC236}">
                <a16:creationId xmlns:a16="http://schemas.microsoft.com/office/drawing/2014/main" id="{025B9EE1-C0F6-1C03-9040-9C10D1D61D8E}"/>
              </a:ext>
            </a:extLst>
          </p:cNvPr>
          <p:cNvGraphicFramePr>
            <a:graphicFrameLocks noGrp="1"/>
          </p:cNvGraphicFramePr>
          <p:nvPr>
            <p:extLst>
              <p:ext uri="{D42A27DB-BD31-4B8C-83A1-F6EECF244321}">
                <p14:modId xmlns:p14="http://schemas.microsoft.com/office/powerpoint/2010/main" val="2522268041"/>
              </p:ext>
            </p:extLst>
          </p:nvPr>
        </p:nvGraphicFramePr>
        <p:xfrm>
          <a:off x="986900" y="768720"/>
          <a:ext cx="10451725" cy="5942296"/>
        </p:xfrm>
        <a:graphic>
          <a:graphicData uri="http://schemas.openxmlformats.org/drawingml/2006/table">
            <a:tbl>
              <a:tblPr firstRow="1" firstCol="1" bandRow="1">
                <a:tableStyleId>{5940675A-B579-460E-94D1-54222C63F5DA}</a:tableStyleId>
              </a:tblPr>
              <a:tblGrid>
                <a:gridCol w="1067187">
                  <a:extLst>
                    <a:ext uri="{9D8B030D-6E8A-4147-A177-3AD203B41FA5}">
                      <a16:colId xmlns:a16="http://schemas.microsoft.com/office/drawing/2014/main" val="3527916290"/>
                    </a:ext>
                  </a:extLst>
                </a:gridCol>
                <a:gridCol w="1707030">
                  <a:extLst>
                    <a:ext uri="{9D8B030D-6E8A-4147-A177-3AD203B41FA5}">
                      <a16:colId xmlns:a16="http://schemas.microsoft.com/office/drawing/2014/main" val="830781641"/>
                    </a:ext>
                  </a:extLst>
                </a:gridCol>
                <a:gridCol w="2256414">
                  <a:extLst>
                    <a:ext uri="{9D8B030D-6E8A-4147-A177-3AD203B41FA5}">
                      <a16:colId xmlns:a16="http://schemas.microsoft.com/office/drawing/2014/main" val="2606964446"/>
                    </a:ext>
                  </a:extLst>
                </a:gridCol>
                <a:gridCol w="2133931">
                  <a:extLst>
                    <a:ext uri="{9D8B030D-6E8A-4147-A177-3AD203B41FA5}">
                      <a16:colId xmlns:a16="http://schemas.microsoft.com/office/drawing/2014/main" val="3074143587"/>
                    </a:ext>
                  </a:extLst>
                </a:gridCol>
                <a:gridCol w="3287163">
                  <a:extLst>
                    <a:ext uri="{9D8B030D-6E8A-4147-A177-3AD203B41FA5}">
                      <a16:colId xmlns:a16="http://schemas.microsoft.com/office/drawing/2014/main" val="1254180881"/>
                    </a:ext>
                  </a:extLst>
                </a:gridCol>
              </a:tblGrid>
              <a:tr h="375419">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Individuele begeleiding</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Commitment Samen Opleiden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a:solidFill>
                            <a:schemeClr val="tx2"/>
                          </a:solidFill>
                          <a:effectLst/>
                        </a:rPr>
                        <a:t>Verbinden en verbreden</a:t>
                      </a:r>
                      <a:endParaRPr lang="nl-NL" sz="105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Innovatie en co-creatie</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566877">
                <a:tc>
                  <a:txBody>
                    <a:bodyPr/>
                    <a:lstStyle/>
                    <a:p>
                      <a:pPr algn="l">
                        <a:lnSpc>
                          <a:spcPct val="107000"/>
                        </a:lnSpc>
                        <a:spcAft>
                          <a:spcPts val="0"/>
                        </a:spcAft>
                      </a:pPr>
                      <a:r>
                        <a:rPr lang="nl-NL" sz="800" b="1" dirty="0">
                          <a:effectLst/>
                          <a:latin typeface="+mn-lt"/>
                          <a:ea typeface="Roboto" panose="02000000000000000000" pitchFamily="2" charset="0"/>
                          <a:cs typeface="Arial" panose="020B0604020202020204" pitchFamily="34" charset="0"/>
                        </a:rPr>
                        <a:t>Rijke leeromgeving en regie op leren</a:t>
                      </a:r>
                    </a:p>
                    <a:p>
                      <a:pPr algn="l">
                        <a:lnSpc>
                          <a:spcPct val="107000"/>
                        </a:lnSpc>
                        <a:spcAft>
                          <a:spcPts val="0"/>
                        </a:spcAft>
                      </a:pPr>
                      <a:endParaRPr lang="nl-NL" sz="700" b="1" dirty="0">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700" b="1" dirty="0">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700" b="1" dirty="0">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700" b="1" dirty="0">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700" b="1" dirty="0">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700" b="1" dirty="0">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700" b="1" dirty="0">
                        <a:effectLst/>
                        <a:latin typeface="+mn-lt"/>
                      </a:endParaRPr>
                    </a:p>
                    <a:p>
                      <a:pPr algn="l">
                        <a:lnSpc>
                          <a:spcPct val="107000"/>
                        </a:lnSpc>
                        <a:spcAft>
                          <a:spcPts val="0"/>
                        </a:spcAft>
                      </a:pPr>
                      <a:endParaRPr lang="nl-NL" sz="700" b="1" dirty="0">
                        <a:effectLst/>
                        <a:latin typeface="+mn-lt"/>
                      </a:endParaRPr>
                    </a:p>
                    <a:p>
                      <a:pPr algn="l">
                        <a:lnSpc>
                          <a:spcPct val="107000"/>
                        </a:lnSpc>
                        <a:spcAft>
                          <a:spcPts val="0"/>
                        </a:spcAft>
                      </a:pPr>
                      <a:endParaRPr lang="nl-NL" sz="700" b="1" dirty="0">
                        <a:effectLst/>
                        <a:latin typeface="+mn-lt"/>
                      </a:endParaRPr>
                    </a:p>
                    <a:p>
                      <a:pPr algn="l">
                        <a:lnSpc>
                          <a:spcPct val="107000"/>
                        </a:lnSpc>
                        <a:spcAft>
                          <a:spcPts val="0"/>
                        </a:spcAft>
                      </a:pPr>
                      <a:endParaRPr lang="nl-NL" sz="700" b="1" dirty="0">
                        <a:effectLst/>
                        <a:latin typeface="+mn-lt"/>
                      </a:endParaRPr>
                    </a:p>
                    <a:p>
                      <a:pPr algn="l">
                        <a:lnSpc>
                          <a:spcPct val="107000"/>
                        </a:lnSpc>
                        <a:spcAft>
                          <a:spcPts val="0"/>
                        </a:spcAft>
                      </a:pPr>
                      <a:endParaRPr lang="nl-NL" sz="700" b="1" dirty="0">
                        <a:effectLst/>
                        <a:latin typeface="+mn-lt"/>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b="0" i="0" kern="1200" dirty="0">
                          <a:solidFill>
                            <a:schemeClr val="tx1"/>
                          </a:solidFill>
                          <a:effectLst/>
                          <a:latin typeface="+mn-lt"/>
                          <a:ea typeface="+mn-ea"/>
                          <a:cs typeface="+mn-cs"/>
                        </a:rPr>
                        <a:t>De leeromgeving bestaat uit dat wat de student/lerende tegenkomt gedurende de periode dat de student/lerende op de school stage loopt/werkt.  </a:t>
                      </a: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rgbClr val="000000"/>
                        </a:solidFill>
                        <a:effectLst/>
                        <a:latin typeface="+mn-lt"/>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mn-lt"/>
                      </a:endParaRPr>
                    </a:p>
                    <a:p>
                      <a:pPr algn="l">
                        <a:lnSpc>
                          <a:spcPct val="107000"/>
                        </a:lnSpc>
                        <a:spcAft>
                          <a:spcPts val="0"/>
                        </a:spcAft>
                      </a:pPr>
                      <a:endParaRPr lang="nl-NL" sz="800" dirty="0">
                        <a:solidFill>
                          <a:schemeClr val="tx1"/>
                        </a:solidFill>
                        <a:effectLst/>
                        <a:latin typeface="+mn-lt"/>
                      </a:endParaRPr>
                    </a:p>
                    <a:p>
                      <a:pPr algn="l">
                        <a:lnSpc>
                          <a:spcPct val="107000"/>
                        </a:lnSpc>
                        <a:spcAft>
                          <a:spcPts val="0"/>
                        </a:spcAft>
                      </a:pPr>
                      <a:endParaRPr lang="nl-NL" sz="800" dirty="0">
                        <a:effectLst/>
                        <a:latin typeface="+mn-lt"/>
                      </a:endParaRPr>
                    </a:p>
                    <a:p>
                      <a:pPr algn="l">
                        <a:lnSpc>
                          <a:spcPct val="107000"/>
                        </a:lnSpc>
                        <a:spcAft>
                          <a:spcPts val="0"/>
                        </a:spcAft>
                      </a:pPr>
                      <a:endParaRPr lang="nl-NL" sz="800" dirty="0">
                        <a:effectLst/>
                        <a:latin typeface="+mn-lt"/>
                      </a:endParaRPr>
                    </a:p>
                    <a:p>
                      <a:pPr algn="l">
                        <a:lnSpc>
                          <a:spcPct val="107000"/>
                        </a:lnSpc>
                        <a:spcAft>
                          <a:spcPts val="0"/>
                        </a:spcAft>
                      </a:pPr>
                      <a:endParaRPr lang="nl-NL" sz="800" dirty="0">
                        <a:effectLst/>
                        <a:latin typeface="+mn-lt"/>
                      </a:endParaRPr>
                    </a:p>
                    <a:p>
                      <a:pPr algn="l">
                        <a:lnSpc>
                          <a:spcPct val="107000"/>
                        </a:lnSpc>
                        <a:spcAft>
                          <a:spcPts val="0"/>
                        </a:spcAft>
                      </a:pPr>
                      <a:endParaRPr lang="nl-NL" sz="800" dirty="0">
                        <a:effectLst/>
                        <a:latin typeface="+mn-lt"/>
                      </a:endParaRPr>
                    </a:p>
                    <a:p>
                      <a:pPr algn="l">
                        <a:lnSpc>
                          <a:spcPct val="107000"/>
                        </a:lnSpc>
                        <a:spcAft>
                          <a:spcPts val="0"/>
                        </a:spcAft>
                      </a:pPr>
                      <a:endParaRPr lang="nl-NL" sz="800" dirty="0">
                        <a:effectLst/>
                        <a:latin typeface="+mn-lt"/>
                      </a:endParaRPr>
                    </a:p>
                    <a:p>
                      <a:pPr algn="l">
                        <a:lnSpc>
                          <a:spcPct val="107000"/>
                        </a:lnSpc>
                        <a:spcAft>
                          <a:spcPts val="0"/>
                        </a:spcAft>
                      </a:pPr>
                      <a:endParaRPr lang="nl-NL" sz="800" dirty="0">
                        <a:effectLst/>
                        <a:latin typeface="+mn-lt"/>
                        <a:ea typeface="Roboto" panose="02000000000000000000" pitchFamily="2" charset="0"/>
                        <a:cs typeface="Arial" panose="020B0604020202020204" pitchFamily="34" charset="0"/>
                      </a:endParaRPr>
                    </a:p>
                  </a:txBody>
                  <a:tcPr marL="68580" marR="68580" marT="0" marB="0"/>
                </a:tc>
                <a:tc>
                  <a:txBody>
                    <a:bodyPr/>
                    <a:lstStyle/>
                    <a:p>
                      <a:pPr rtl="0" fontAlgn="base"/>
                      <a:r>
                        <a:rPr lang="nl-NL" sz="800" b="0" i="0" kern="1200" dirty="0">
                          <a:solidFill>
                            <a:schemeClr val="tx1"/>
                          </a:solidFill>
                          <a:effectLst/>
                          <a:latin typeface="+mn-lt"/>
                          <a:ea typeface="+mn-ea"/>
                          <a:cs typeface="+mn-cs"/>
                        </a:rPr>
                        <a:t>Opleidingsschool breed wordt er gestart met het gezamenlijk ontwerpen en uitvoeren van een opleidingsplan waarin het stimuleren van zelfregie, zowel bij studenten als leerlingen, een uitgangspunt is.​</a:t>
                      </a:r>
                    </a:p>
                    <a:p>
                      <a:pPr rtl="0" fontAlgn="base"/>
                      <a:r>
                        <a:rPr lang="nl-NL" sz="800" b="0" i="0" kern="1200" dirty="0">
                          <a:solidFill>
                            <a:schemeClr val="tx1"/>
                          </a:solidFill>
                          <a:effectLst/>
                          <a:latin typeface="+mn-lt"/>
                          <a:ea typeface="+mn-ea"/>
                          <a:cs typeface="+mn-cs"/>
                        </a:rPr>
                        <a:t>​</a:t>
                      </a:r>
                    </a:p>
                    <a:p>
                      <a:pPr rtl="0" fontAlgn="base"/>
                      <a:r>
                        <a:rPr lang="nl-NL" sz="800" b="0" i="0" u="none" strike="noStrike" kern="1200" dirty="0">
                          <a:solidFill>
                            <a:schemeClr val="tx1"/>
                          </a:solidFill>
                          <a:effectLst/>
                          <a:latin typeface="+mn-lt"/>
                          <a:ea typeface="+mn-ea"/>
                          <a:cs typeface="+mn-cs"/>
                        </a:rPr>
                        <a:t>Er wordt verkend op welke wijze studenten expliciet gestimuleerd kunnen worden in het nemen van regie op leren. Dit is een complex proces waarbij sturing van opleiders essentieel is. Er wordt van hen verwacht dat ze hier voorbeeldgedrag in vertonen.</a:t>
                      </a:r>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u="none" strike="noStrike" kern="1200" dirty="0">
                          <a:solidFill>
                            <a:schemeClr val="tx1"/>
                          </a:solidFill>
                          <a:effectLst/>
                          <a:latin typeface="+mn-lt"/>
                          <a:ea typeface="+mn-ea"/>
                          <a:cs typeface="+mn-cs"/>
                        </a:rPr>
                        <a:t>Er wordt verkend op welke wijze de sturing van het leren van de student afgebouwd kan worden en de complexiteit voor de lerende toe kan nemen, zodat bij afnemende sturing de lerende wel blijft leren en ontwikkelen. Er wordt gestart met het ontwikkelen van een leerlijn. Hierin wordt opgenomen hoe bij startende studenten bijvoorbeeld kleine keuzemogelijkheden worden aangeboden en de keuzemogelijkheden steeds breder en opener worden.</a:t>
                      </a:r>
                      <a:endParaRPr lang="nl-NL" sz="800" b="0" i="0" kern="1200" dirty="0">
                        <a:solidFill>
                          <a:schemeClr val="tx1"/>
                        </a:solidFill>
                        <a:effectLst/>
                        <a:latin typeface="+mn-lt"/>
                        <a:ea typeface="+mn-ea"/>
                        <a:cs typeface="+mn-cs"/>
                      </a:endParaRPr>
                    </a:p>
                    <a:p>
                      <a:pPr algn="l">
                        <a:lnSpc>
                          <a:spcPct val="107000"/>
                        </a:lnSpc>
                        <a:spcAft>
                          <a:spcPts val="0"/>
                        </a:spcAft>
                      </a:pPr>
                      <a:endParaRPr lang="nl-NL" sz="700" dirty="0">
                        <a:effectLst/>
                        <a:latin typeface="+mn-lt"/>
                        <a:ea typeface="Roboto" panose="02000000000000000000" pitchFamily="2" charset="0"/>
                        <a:cs typeface="Arial" panose="020B0604020202020204" pitchFamily="34" charset="0"/>
                      </a:endParaRPr>
                    </a:p>
                  </a:txBody>
                  <a:tcPr marL="68580" marR="68580" marT="0" marB="0"/>
                </a:tc>
                <a:tc>
                  <a:txBody>
                    <a:bodyPr/>
                    <a:lstStyle/>
                    <a:p>
                      <a:pPr rtl="0" fontAlgn="base"/>
                      <a:r>
                        <a:rPr lang="nl-NL" sz="800" b="0" i="0" kern="1200" dirty="0">
                          <a:solidFill>
                            <a:schemeClr val="tx1"/>
                          </a:solidFill>
                          <a:effectLst/>
                          <a:latin typeface="+mn-lt"/>
                          <a:ea typeface="+mn-ea"/>
                          <a:cs typeface="+mn-cs"/>
                        </a:rPr>
                        <a:t>Er is een gezamenlijk opleidingsplan waarin is beschreven vanuit welke </a:t>
                      </a:r>
                      <a:r>
                        <a:rPr lang="nl-NL" sz="800" b="1" i="1" kern="1200" dirty="0">
                          <a:solidFill>
                            <a:schemeClr val="tx1"/>
                          </a:solidFill>
                          <a:effectLst/>
                          <a:latin typeface="+mn-lt"/>
                          <a:ea typeface="+mn-ea"/>
                          <a:cs typeface="+mn-cs"/>
                        </a:rPr>
                        <a:t>didactische concepten </a:t>
                      </a:r>
                      <a:r>
                        <a:rPr lang="nl-NL" sz="800" b="0" i="0" kern="1200" dirty="0">
                          <a:solidFill>
                            <a:schemeClr val="tx1"/>
                          </a:solidFill>
                          <a:effectLst/>
                          <a:latin typeface="+mn-lt"/>
                          <a:ea typeface="+mn-ea"/>
                          <a:cs typeface="+mn-cs"/>
                        </a:rPr>
                        <a:t>we samen willen opleiden, uitgesplitst naar doelgroep en welke leeractiviteiten er in de opleidingsschool beschikbaar zijn. ​</a:t>
                      </a:r>
                    </a:p>
                    <a:p>
                      <a:pPr rtl="0" fontAlgn="base"/>
                      <a:r>
                        <a:rPr lang="nl-NL" sz="800" b="0" i="0" kern="1200" dirty="0">
                          <a:solidFill>
                            <a:schemeClr val="tx1"/>
                          </a:solidFill>
                          <a:effectLst/>
                          <a:latin typeface="+mn-lt"/>
                          <a:ea typeface="+mn-ea"/>
                          <a:cs typeface="+mn-cs"/>
                        </a:rPr>
                        <a:t>​</a:t>
                      </a:r>
                    </a:p>
                    <a:p>
                      <a:pPr rtl="0" fontAlgn="base"/>
                      <a:r>
                        <a:rPr lang="nl-NL" sz="800" b="0" i="0" u="none" strike="noStrike" kern="1200" dirty="0">
                          <a:solidFill>
                            <a:schemeClr val="tx1"/>
                          </a:solidFill>
                          <a:effectLst/>
                          <a:latin typeface="+mn-lt"/>
                          <a:ea typeface="+mn-ea"/>
                          <a:cs typeface="+mn-cs"/>
                        </a:rPr>
                        <a:t>Er is een gedeelde visie op waarom en hoe regie op leren bij studenten/</a:t>
                      </a:r>
                      <a:r>
                        <a:rPr lang="nl-NL" sz="800" b="0" i="0" u="none" strike="noStrike" kern="1200" dirty="0" err="1">
                          <a:solidFill>
                            <a:schemeClr val="tx1"/>
                          </a:solidFill>
                          <a:effectLst/>
                          <a:latin typeface="+mn-lt"/>
                          <a:ea typeface="+mn-ea"/>
                          <a:cs typeface="+mn-cs"/>
                        </a:rPr>
                        <a:t>lerenden</a:t>
                      </a:r>
                      <a:r>
                        <a:rPr lang="nl-NL" sz="800" b="0" i="0" u="none" strike="noStrike" kern="1200" dirty="0">
                          <a:solidFill>
                            <a:schemeClr val="tx1"/>
                          </a:solidFill>
                          <a:effectLst/>
                          <a:latin typeface="+mn-lt"/>
                          <a:ea typeface="+mn-ea"/>
                          <a:cs typeface="+mn-cs"/>
                        </a:rPr>
                        <a:t> te versterken.</a:t>
                      </a:r>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u="none" strike="noStrike" kern="1200" dirty="0">
                          <a:solidFill>
                            <a:schemeClr val="tx1"/>
                          </a:solidFill>
                          <a:effectLst/>
                          <a:latin typeface="+mn-lt"/>
                          <a:ea typeface="+mn-ea"/>
                          <a:cs typeface="+mn-cs"/>
                        </a:rPr>
                        <a:t>Hierbij wordt actief gebruik gemaakt van onderzoeken die inzicht geven in voorwaarden om regie op leren te versterken. Starten vanuit duidelijke sturing  en deze doordacht afbouwen passend bij de student is een vanzelfsprekendheid voor de opleiders betrokken bij de student/lerende.</a:t>
                      </a:r>
                      <a:r>
                        <a:rPr lang="nl-NL"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algn="l">
                        <a:lnSpc>
                          <a:spcPct val="107000"/>
                        </a:lnSpc>
                        <a:spcAft>
                          <a:spcPts val="0"/>
                        </a:spcAft>
                      </a:pPr>
                      <a:endParaRPr lang="nl-NL" sz="700" dirty="0">
                        <a:effectLst/>
                        <a:latin typeface="+mn-lt"/>
                        <a:ea typeface="Roboto"/>
                        <a:cs typeface="Arial"/>
                      </a:endParaRPr>
                    </a:p>
                  </a:txBody>
                  <a:tcPr marL="68580" marR="68580" marT="0" marB="0"/>
                </a:tc>
                <a:tc>
                  <a:txBody>
                    <a:bodyPr/>
                    <a:lstStyle/>
                    <a:p>
                      <a:pPr rtl="0" fontAlgn="base"/>
                      <a:r>
                        <a:rPr lang="nl-NL" sz="800" b="0" i="0" kern="1200" dirty="0">
                          <a:solidFill>
                            <a:schemeClr val="tx1"/>
                          </a:solidFill>
                          <a:effectLst/>
                          <a:latin typeface="+mn-lt"/>
                          <a:ea typeface="+mn-ea"/>
                          <a:cs typeface="+mn-cs"/>
                        </a:rPr>
                        <a:t>De gezamenlijke didactische opleidingsconcepten liggen vast en bij alle betrokkenen bekend en doorleefd. </a:t>
                      </a:r>
                      <a:r>
                        <a:rPr lang="en-US" sz="800" b="0" i="0" kern="1200" dirty="0">
                          <a:solidFill>
                            <a:schemeClr val="tx1"/>
                          </a:solidFill>
                          <a:effectLst/>
                          <a:latin typeface="+mn-lt"/>
                          <a:ea typeface="+mn-ea"/>
                          <a:cs typeface="+mn-cs"/>
                        </a:rPr>
                        <a:t>​</a:t>
                      </a:r>
                    </a:p>
                    <a:p>
                      <a:pPr rtl="0" fontAlgn="base"/>
                      <a:r>
                        <a:rPr lang="nl-NL" sz="800" b="0" i="0" kern="1200" dirty="0">
                          <a:solidFill>
                            <a:schemeClr val="tx1"/>
                          </a:solidFill>
                          <a:effectLst/>
                          <a:latin typeface="+mn-lt"/>
                          <a:ea typeface="+mn-ea"/>
                          <a:cs typeface="+mn-cs"/>
                        </a:rPr>
                        <a:t>​</a:t>
                      </a:r>
                    </a:p>
                    <a:p>
                      <a:pPr rtl="0" fontAlgn="base"/>
                      <a:r>
                        <a:rPr lang="nl-NL" sz="800" b="0" i="0" u="none" strike="noStrike" kern="1200" dirty="0">
                          <a:solidFill>
                            <a:schemeClr val="tx1"/>
                          </a:solidFill>
                          <a:effectLst/>
                          <a:latin typeface="+mn-lt"/>
                          <a:ea typeface="+mn-ea"/>
                          <a:cs typeface="+mn-cs"/>
                        </a:rPr>
                        <a:t>Binnen het partnerschap wordt gezamenlijk met alle betrokkenen een leeromgeving vormgegeven met daarin verschillende mogelijkheden voor studenten/</a:t>
                      </a:r>
                      <a:r>
                        <a:rPr lang="nl-NL" sz="800" b="0" i="0" u="none" strike="noStrike" kern="1200" dirty="0" err="1">
                          <a:solidFill>
                            <a:schemeClr val="tx1"/>
                          </a:solidFill>
                          <a:effectLst/>
                          <a:latin typeface="+mn-lt"/>
                          <a:ea typeface="+mn-ea"/>
                          <a:cs typeface="+mn-cs"/>
                        </a:rPr>
                        <a:t>lerenden</a:t>
                      </a:r>
                      <a:r>
                        <a:rPr lang="nl-NL" sz="800" b="0" i="0" u="none" strike="noStrike" kern="1200" dirty="0">
                          <a:solidFill>
                            <a:schemeClr val="tx1"/>
                          </a:solidFill>
                          <a:effectLst/>
                          <a:latin typeface="+mn-lt"/>
                          <a:ea typeface="+mn-ea"/>
                          <a:cs typeface="+mn-cs"/>
                        </a:rPr>
                        <a:t> om regie te nemen over hun eigen leerproces. Deze mogelijkheden worden in samenspraak met studenten/</a:t>
                      </a:r>
                      <a:r>
                        <a:rPr lang="nl-NL" sz="800" b="0" i="0" u="none" strike="noStrike" kern="1200" dirty="0" err="1">
                          <a:solidFill>
                            <a:schemeClr val="tx1"/>
                          </a:solidFill>
                          <a:effectLst/>
                          <a:latin typeface="+mn-lt"/>
                          <a:ea typeface="+mn-ea"/>
                          <a:cs typeface="+mn-cs"/>
                        </a:rPr>
                        <a:t>lerenden</a:t>
                      </a:r>
                      <a:r>
                        <a:rPr lang="nl-NL" sz="800" b="0" i="0" u="none" strike="noStrike" kern="1200" dirty="0">
                          <a:solidFill>
                            <a:schemeClr val="tx1"/>
                          </a:solidFill>
                          <a:effectLst/>
                          <a:latin typeface="+mn-lt"/>
                          <a:ea typeface="+mn-ea"/>
                          <a:cs typeface="+mn-cs"/>
                        </a:rPr>
                        <a:t> verkend en leveren hier ook actief een bijdrage aan. De betrokkenen krijgen hierin  professionele ruimte.</a:t>
                      </a:r>
                      <a:endParaRPr lang="nl-NL" sz="800" b="0" i="0" kern="1200" dirty="0">
                        <a:solidFill>
                          <a:schemeClr val="tx1"/>
                        </a:solidFill>
                        <a:effectLst/>
                        <a:latin typeface="+mn-lt"/>
                        <a:ea typeface="+mn-ea"/>
                        <a:cs typeface="+mn-cs"/>
                      </a:endParaRPr>
                    </a:p>
                    <a:p>
                      <a:pPr algn="l">
                        <a:lnSpc>
                          <a:spcPct val="107000"/>
                        </a:lnSpc>
                        <a:spcAft>
                          <a:spcPts val="0"/>
                        </a:spcAft>
                      </a:pPr>
                      <a:endParaRPr lang="nl-NL" sz="700" dirty="0">
                        <a:effectLst/>
                        <a:latin typeface="+mn-lt"/>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871D5FA-9632-4EA8-A2CC-02B86B29C0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376</Words>
  <Application>Microsoft Office PowerPoint</Application>
  <PresentationFormat>Breedbeeld</PresentationFormat>
  <Paragraphs>43</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2025-03-28T07:08:30Z</dcterms:created>
  <dcterms:modified xsi:type="dcterms:W3CDTF">2025-05-20T09:50:14Z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