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47F288-5BDF-4A37-B379-7976E6646A54}" v="6" dt="2025-05-20T09:32:30.39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47"/>
  </p:normalViewPr>
  <p:slideViewPr>
    <p:cSldViewPr snapToGrid="0" snapToObjects="1" showGuides="1">
      <p:cViewPr varScale="1">
        <p:scale>
          <a:sx n="96" d="100"/>
          <a:sy n="96" d="100"/>
        </p:scale>
        <p:origin x="210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5C3030CE-54E8-4C7E-AD5D-7DBC2EE0B01C}"/>
    <pc:docChg chg="custSel modSld">
      <pc:chgData name="Derby Wanders" userId="af18b0c0-b1f1-41e5-bb80-9bf6fd6c46ec" providerId="ADAL" clId="{5C3030CE-54E8-4C7E-AD5D-7DBC2EE0B01C}" dt="2025-04-08T05:09:16.746" v="92" actId="1076"/>
      <pc:docMkLst>
        <pc:docMk/>
      </pc:docMkLst>
      <pc:sldChg chg="addSp modSp mod">
        <pc:chgData name="Derby Wanders" userId="af18b0c0-b1f1-41e5-bb80-9bf6fd6c46ec" providerId="ADAL" clId="{5C3030CE-54E8-4C7E-AD5D-7DBC2EE0B01C}" dt="2025-04-08T05:09:16.746" v="92" actId="1076"/>
        <pc:sldMkLst>
          <pc:docMk/>
          <pc:sldMk cId="3073293024" sldId="259"/>
        </pc:sldMkLst>
        <pc:spChg chg="mod">
          <ac:chgData name="Derby Wanders" userId="af18b0c0-b1f1-41e5-bb80-9bf6fd6c46ec" providerId="ADAL" clId="{5C3030CE-54E8-4C7E-AD5D-7DBC2EE0B01C}" dt="2025-04-08T05:05:33.177" v="56" actId="20577"/>
          <ac:spMkLst>
            <pc:docMk/>
            <pc:sldMk cId="3073293024" sldId="259"/>
            <ac:spMk id="4" creationId="{382B343C-4AF3-5F22-B57B-AAED7B60C86E}"/>
          </ac:spMkLst>
        </pc:spChg>
      </pc:sldChg>
    </pc:docChg>
  </pc:docChgLst>
  <pc:docChgLst>
    <pc:chgData name="Derby Wanders" userId="af18b0c0-b1f1-41e5-bb80-9bf6fd6c46ec" providerId="ADAL" clId="{8447F288-5BDF-4A37-B379-7976E6646A54}"/>
    <pc:docChg chg="undo custSel modSld">
      <pc:chgData name="Derby Wanders" userId="af18b0c0-b1f1-41e5-bb80-9bf6fd6c46ec" providerId="ADAL" clId="{8447F288-5BDF-4A37-B379-7976E6646A54}" dt="2025-05-20T09:35:25.424" v="117" actId="20577"/>
      <pc:docMkLst>
        <pc:docMk/>
      </pc:docMkLst>
      <pc:sldChg chg="addSp delSp modSp mod">
        <pc:chgData name="Derby Wanders" userId="af18b0c0-b1f1-41e5-bb80-9bf6fd6c46ec" providerId="ADAL" clId="{8447F288-5BDF-4A37-B379-7976E6646A54}" dt="2025-05-20T09:35:25.424" v="117" actId="20577"/>
        <pc:sldMkLst>
          <pc:docMk/>
          <pc:sldMk cId="3073293024" sldId="259"/>
        </pc:sldMkLst>
        <pc:spChg chg="del">
          <ac:chgData name="Derby Wanders" userId="af18b0c0-b1f1-41e5-bb80-9bf6fd6c46ec" providerId="ADAL" clId="{8447F288-5BDF-4A37-B379-7976E6646A54}" dt="2025-05-20T09:28:52.686" v="3" actId="478"/>
          <ac:spMkLst>
            <pc:docMk/>
            <pc:sldMk cId="3073293024" sldId="259"/>
            <ac:spMk id="2" creationId="{36DB8118-89BD-AD1A-0FE0-2A157940F184}"/>
          </ac:spMkLst>
        </pc:spChg>
        <pc:graphicFrameChg chg="add mod modGraphic">
          <ac:chgData name="Derby Wanders" userId="af18b0c0-b1f1-41e5-bb80-9bf6fd6c46ec" providerId="ADAL" clId="{8447F288-5BDF-4A37-B379-7976E6646A54}" dt="2025-05-20T09:35:25.424" v="117" actId="20577"/>
          <ac:graphicFrameMkLst>
            <pc:docMk/>
            <pc:sldMk cId="3073293024" sldId="259"/>
            <ac:graphicFrameMk id="3" creationId="{48C2E755-E616-E499-18A5-0F1DD96A2672}"/>
          </ac:graphicFrameMkLst>
        </pc:graphicFrameChg>
        <pc:graphicFrameChg chg="del">
          <ac:chgData name="Derby Wanders" userId="af18b0c0-b1f1-41e5-bb80-9bf6fd6c46ec" providerId="ADAL" clId="{8447F288-5BDF-4A37-B379-7976E6646A54}" dt="2025-05-20T09:28:33.057" v="0" actId="478"/>
          <ac:graphicFrameMkLst>
            <pc:docMk/>
            <pc:sldMk cId="3073293024" sldId="259"/>
            <ac:graphicFrameMk id="6" creationId="{025B9EE1-C0F6-1C03-9040-9C10D1D61D8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20-5-2025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866774" y="179757"/>
            <a:ext cx="11015909" cy="588963"/>
          </a:xfrm>
        </p:spPr>
        <p:txBody>
          <a:bodyPr/>
          <a:lstStyle/>
          <a:p>
            <a:r>
              <a:rPr lang="nl-NL" dirty="0"/>
              <a:t>Leren en omgeving		                     	regie op leren								  </a:t>
            </a:r>
            <a:r>
              <a:rPr lang="nl-NL" dirty="0" err="1"/>
              <a:t>SEcenario’s</a:t>
            </a:r>
            <a:endParaRPr lang="nl-NL" dirty="0"/>
          </a:p>
        </p:txBody>
      </p:sp>
      <p:graphicFrame>
        <p:nvGraphicFramePr>
          <p:cNvPr id="3" name="Table 5">
            <a:extLst>
              <a:ext uri="{FF2B5EF4-FFF2-40B4-BE49-F238E27FC236}">
                <a16:creationId xmlns:a16="http://schemas.microsoft.com/office/drawing/2014/main" id="{48C2E755-E616-E499-18A5-0F1DD96A2672}"/>
              </a:ext>
            </a:extLst>
          </p:cNvPr>
          <p:cNvGraphicFramePr>
            <a:graphicFrameLocks noGrp="1"/>
          </p:cNvGraphicFramePr>
          <p:nvPr>
            <p:extLst>
              <p:ext uri="{D42A27DB-BD31-4B8C-83A1-F6EECF244321}">
                <p14:modId xmlns:p14="http://schemas.microsoft.com/office/powerpoint/2010/main" val="2155064401"/>
              </p:ext>
            </p:extLst>
          </p:nvPr>
        </p:nvGraphicFramePr>
        <p:xfrm>
          <a:off x="585465" y="844964"/>
          <a:ext cx="11228848" cy="5923337"/>
        </p:xfrm>
        <a:graphic>
          <a:graphicData uri="http://schemas.openxmlformats.org/drawingml/2006/table">
            <a:tbl>
              <a:tblPr firstRow="1" firstCol="1" bandRow="1">
                <a:tableStyleId>{5940675A-B579-460E-94D1-54222C63F5DA}</a:tableStyleId>
              </a:tblPr>
              <a:tblGrid>
                <a:gridCol w="1004796">
                  <a:extLst>
                    <a:ext uri="{9D8B030D-6E8A-4147-A177-3AD203B41FA5}">
                      <a16:colId xmlns:a16="http://schemas.microsoft.com/office/drawing/2014/main" val="3527916290"/>
                    </a:ext>
                  </a:extLst>
                </a:gridCol>
                <a:gridCol w="1939345">
                  <a:extLst>
                    <a:ext uri="{9D8B030D-6E8A-4147-A177-3AD203B41FA5}">
                      <a16:colId xmlns:a16="http://schemas.microsoft.com/office/drawing/2014/main" val="830781641"/>
                    </a:ext>
                  </a:extLst>
                </a:gridCol>
                <a:gridCol w="2433999">
                  <a:extLst>
                    <a:ext uri="{9D8B030D-6E8A-4147-A177-3AD203B41FA5}">
                      <a16:colId xmlns:a16="http://schemas.microsoft.com/office/drawing/2014/main" val="2606964446"/>
                    </a:ext>
                  </a:extLst>
                </a:gridCol>
                <a:gridCol w="3443013">
                  <a:extLst>
                    <a:ext uri="{9D8B030D-6E8A-4147-A177-3AD203B41FA5}">
                      <a16:colId xmlns:a16="http://schemas.microsoft.com/office/drawing/2014/main" val="3074143587"/>
                    </a:ext>
                  </a:extLst>
                </a:gridCol>
                <a:gridCol w="2407695">
                  <a:extLst>
                    <a:ext uri="{9D8B030D-6E8A-4147-A177-3AD203B41FA5}">
                      <a16:colId xmlns:a16="http://schemas.microsoft.com/office/drawing/2014/main" val="1254180881"/>
                    </a:ext>
                  </a:extLst>
                </a:gridCol>
              </a:tblGrid>
              <a:tr h="138792">
                <a:tc>
                  <a:txBody>
                    <a:bodyPr/>
                    <a:lstStyle/>
                    <a:p>
                      <a:pPr algn="l">
                        <a:lnSpc>
                          <a:spcPct val="107000"/>
                        </a:lnSpc>
                        <a:spcAft>
                          <a:spcPts val="0"/>
                        </a:spcAft>
                      </a:pPr>
                      <a:endParaRPr lang="nl-NL" sz="105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056"/>
                          </a:solidFill>
                          <a:effectLst/>
                        </a:rPr>
                        <a:t>Individuele begeleiding</a:t>
                      </a:r>
                      <a:endParaRPr lang="nl-NL" sz="1050" dirty="0">
                        <a:solidFill>
                          <a:srgbClr val="E500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856"/>
                          </a:solidFill>
                          <a:effectLst/>
                        </a:rPr>
                        <a:t>Commitment Samen Opleiden</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856"/>
                          </a:solidFill>
                          <a:effectLst/>
                        </a:rPr>
                        <a:t>Verbinden en verbreden</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856"/>
                          </a:solidFill>
                          <a:effectLst/>
                        </a:rPr>
                        <a:t>Innovatie en co-creatie</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4211209925"/>
                  </a:ext>
                </a:extLst>
              </a:tr>
              <a:tr h="5761602">
                <a:tc>
                  <a:txBody>
                    <a:bodyPr/>
                    <a:lstStyle/>
                    <a:p>
                      <a:pPr rtl="0" fontAlgn="base"/>
                      <a:r>
                        <a:rPr lang="nl-NL" sz="800" b="1" i="0" kern="1200" dirty="0">
                          <a:solidFill>
                            <a:schemeClr val="tx1"/>
                          </a:solidFill>
                          <a:effectLst/>
                          <a:latin typeface="+mn-lt"/>
                          <a:ea typeface="+mn-ea"/>
                          <a:cs typeface="+mn-cs"/>
                        </a:rPr>
                        <a:t>Stimuleren zelfregie bij studenten/starters</a:t>
                      </a:r>
                      <a:r>
                        <a:rPr lang="en-US"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1" i="0" kern="1200" dirty="0">
                          <a:solidFill>
                            <a:schemeClr val="tx1"/>
                          </a:solidFill>
                          <a:effectLst/>
                          <a:latin typeface="+mn-lt"/>
                          <a:ea typeface="+mn-ea"/>
                          <a:cs typeface="+mn-cs"/>
                        </a:rPr>
                        <a:t>Leerlijn regie leren nemen op leren</a:t>
                      </a:r>
                      <a:r>
                        <a:rPr lang="en-US"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endParaRPr lang="nl-NL" sz="800" b="1" i="0" kern="1200" dirty="0">
                        <a:solidFill>
                          <a:schemeClr val="tx1"/>
                        </a:solidFill>
                        <a:effectLst/>
                        <a:latin typeface="+mn-lt"/>
                        <a:ea typeface="+mn-ea"/>
                        <a:cs typeface="+mn-cs"/>
                      </a:endParaRPr>
                    </a:p>
                    <a:p>
                      <a:pPr rtl="0" fontAlgn="base"/>
                      <a:endParaRPr lang="nl-NL" sz="800" b="1" i="0" kern="1200">
                        <a:solidFill>
                          <a:schemeClr val="tx1"/>
                        </a:solidFill>
                        <a:effectLst/>
                        <a:latin typeface="+mn-lt"/>
                        <a:ea typeface="+mn-ea"/>
                        <a:cs typeface="+mn-cs"/>
                      </a:endParaRPr>
                    </a:p>
                    <a:p>
                      <a:pPr rtl="0" fontAlgn="base"/>
                      <a:r>
                        <a:rPr lang="nl-NL" sz="800" b="1" i="0" kern="1200">
                          <a:solidFill>
                            <a:schemeClr val="tx1"/>
                          </a:solidFill>
                          <a:effectLst/>
                          <a:latin typeface="+mn-lt"/>
                          <a:ea typeface="+mn-ea"/>
                          <a:cs typeface="+mn-cs"/>
                        </a:rPr>
                        <a:t>Mate </a:t>
                      </a:r>
                      <a:r>
                        <a:rPr lang="nl-NL" sz="800" b="1" i="0" kern="1200" dirty="0">
                          <a:solidFill>
                            <a:schemeClr val="tx1"/>
                          </a:solidFill>
                          <a:effectLst/>
                          <a:latin typeface="+mn-lt"/>
                          <a:ea typeface="+mn-ea"/>
                          <a:cs typeface="+mn-cs"/>
                        </a:rPr>
                        <a:t>van sturing door opleiders</a:t>
                      </a:r>
                      <a:r>
                        <a:rPr lang="en-US"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endParaRPr lang="nl-NL" sz="800" b="0" i="0" kern="1200" dirty="0">
                        <a:solidFill>
                          <a:schemeClr val="tx1"/>
                        </a:solidFill>
                        <a:effectLst/>
                        <a:latin typeface="+mn-lt"/>
                        <a:ea typeface="+mn-ea"/>
                        <a:cs typeface="+mn-cs"/>
                      </a:endParaRPr>
                    </a:p>
                    <a:p>
                      <a:pPr rtl="0" fontAlgn="base"/>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r>
                        <a:rPr lang="nl-NL" sz="800" b="1" i="0" kern="1200" dirty="0">
                          <a:solidFill>
                            <a:schemeClr val="tx1"/>
                          </a:solidFill>
                          <a:effectLst/>
                          <a:latin typeface="+mn-lt"/>
                          <a:ea typeface="+mn-ea"/>
                          <a:cs typeface="+mn-cs"/>
                        </a:rPr>
                        <a:t>Autonomie-ondersteunende leeromgeving</a:t>
                      </a:r>
                      <a:endParaRPr lang="en-US" sz="800" b="0" i="0" kern="1200" dirty="0">
                        <a:solidFill>
                          <a:schemeClr val="tx1"/>
                        </a:solidFill>
                        <a:effectLst/>
                        <a:latin typeface="+mn-lt"/>
                        <a:ea typeface="+mn-ea"/>
                        <a:cs typeface="+mn-cs"/>
                      </a:endParaRPr>
                    </a:p>
                    <a:p>
                      <a:pPr algn="l">
                        <a:lnSpc>
                          <a:spcPct val="107000"/>
                        </a:lnSpc>
                        <a:spcAft>
                          <a:spcPts val="0"/>
                        </a:spcAft>
                      </a:pPr>
                      <a:endParaRPr lang="nl-NL" sz="700" b="1" i="1"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rtl="0" fontAlgn="base"/>
                      <a:r>
                        <a:rPr lang="nl-NL" sz="700" b="0" i="0" kern="1200" dirty="0">
                          <a:solidFill>
                            <a:schemeClr val="tx1"/>
                          </a:solidFill>
                          <a:effectLst/>
                          <a:latin typeface="+mn-lt"/>
                          <a:ea typeface="+mn-ea"/>
                          <a:cs typeface="+mn-cs"/>
                        </a:rPr>
                        <a:t>De regie van het leerproces van de student/starter ligt voornamelijk bij de werkplekbegeleider en de opleiding. </a:t>
                      </a:r>
                      <a:r>
                        <a:rPr lang="en-US"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endParaRPr lang="nl-NL" sz="700" b="0" i="0" u="none" strike="noStrike" kern="1200" dirty="0">
                        <a:solidFill>
                          <a:schemeClr val="tx1"/>
                        </a:solidFill>
                        <a:effectLst/>
                        <a:latin typeface="+mn-lt"/>
                        <a:ea typeface="+mn-ea"/>
                        <a:cs typeface="+mn-cs"/>
                      </a:endParaRPr>
                    </a:p>
                    <a:p>
                      <a:pPr rtl="0" fontAlgn="base"/>
                      <a:endParaRPr lang="nl-NL" sz="700" b="0" i="0" u="none" strike="noStrike" kern="1200" dirty="0">
                        <a:solidFill>
                          <a:schemeClr val="tx1"/>
                        </a:solidFill>
                        <a:effectLst/>
                        <a:latin typeface="+mn-lt"/>
                        <a:ea typeface="+mn-ea"/>
                        <a:cs typeface="+mn-cs"/>
                      </a:endParaRPr>
                    </a:p>
                    <a:p>
                      <a:pPr rtl="0" fontAlgn="base"/>
                      <a:r>
                        <a:rPr lang="nl-NL" sz="700" b="0" i="0" u="none" strike="noStrike" kern="1200" dirty="0">
                          <a:solidFill>
                            <a:schemeClr val="tx1"/>
                          </a:solidFill>
                          <a:effectLst/>
                          <a:latin typeface="+mn-lt"/>
                          <a:ea typeface="+mn-ea"/>
                          <a:cs typeface="+mn-cs"/>
                        </a:rPr>
                        <a:t>De mate waarin de student gestimuleerd wordt om de regie voor het eigen leerproces te pakken hangt af van de persoonlijke opvattingen van de </a:t>
                      </a:r>
                      <a:r>
                        <a:rPr lang="nl-NL" sz="700" b="0" i="0" u="none" strike="noStrike" kern="1200" dirty="0" err="1">
                          <a:solidFill>
                            <a:schemeClr val="tx1"/>
                          </a:solidFill>
                          <a:effectLst/>
                          <a:latin typeface="+mn-lt"/>
                          <a:ea typeface="+mn-ea"/>
                          <a:cs typeface="+mn-cs"/>
                        </a:rPr>
                        <a:t>wpb</a:t>
                      </a:r>
                      <a:r>
                        <a:rPr lang="nl-NL" sz="700" b="0" i="0" u="none" strike="noStrike" kern="1200" dirty="0">
                          <a:solidFill>
                            <a:schemeClr val="tx1"/>
                          </a:solidFill>
                          <a:effectLst/>
                          <a:latin typeface="+mn-lt"/>
                          <a:ea typeface="+mn-ea"/>
                          <a:cs typeface="+mn-cs"/>
                        </a:rPr>
                        <a:t>.</a:t>
                      </a:r>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u="none" strike="noStrike" kern="1200" dirty="0">
                          <a:solidFill>
                            <a:schemeClr val="tx1"/>
                          </a:solidFill>
                          <a:effectLst/>
                          <a:latin typeface="+mn-lt"/>
                          <a:ea typeface="+mn-ea"/>
                          <a:cs typeface="+mn-cs"/>
                        </a:rPr>
                        <a:t>De mate waarin student/starter de regie pakt hangt af van de persoon zelf.</a:t>
                      </a:r>
                      <a:r>
                        <a:rPr lang="en-US"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p>
                    <a:p>
                      <a:pPr rtl="0" fontAlgn="base"/>
                      <a:r>
                        <a:rPr lang="nl-NL" sz="700" b="0" i="0" kern="1200" dirty="0">
                          <a:solidFill>
                            <a:schemeClr val="tx1"/>
                          </a:solidFill>
                          <a:effectLst/>
                          <a:latin typeface="+mn-lt"/>
                          <a:ea typeface="+mn-ea"/>
                          <a:cs typeface="+mn-cs"/>
                        </a:rPr>
                        <a:t>​</a:t>
                      </a:r>
                      <a:r>
                        <a:rPr lang="nl-NL" sz="700" b="0" i="0" u="none" strike="noStrike" kern="1200" dirty="0">
                          <a:solidFill>
                            <a:schemeClr val="tx1"/>
                          </a:solidFill>
                          <a:effectLst/>
                          <a:latin typeface="+mn-lt"/>
                          <a:ea typeface="+mn-ea"/>
                          <a:cs typeface="+mn-cs"/>
                        </a:rPr>
                        <a:t>In de leeromgeving is niet expliciet rekening gehouden met de ontwerpeisen voor een autonomie ondersteunende leeromgeving.</a:t>
                      </a:r>
                      <a:endParaRPr lang="en-US" sz="700" b="0" i="0" kern="1200" dirty="0">
                        <a:solidFill>
                          <a:schemeClr val="tx1"/>
                        </a:solidFill>
                        <a:effectLst/>
                        <a:latin typeface="+mn-lt"/>
                        <a:ea typeface="+mn-ea"/>
                        <a:cs typeface="+mn-cs"/>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effectLst/>
                      </a:endParaRPr>
                    </a:p>
                    <a:p>
                      <a:pPr algn="l">
                        <a:lnSpc>
                          <a:spcPct val="107000"/>
                        </a:lnSpc>
                        <a:spcAft>
                          <a:spcPts val="0"/>
                        </a:spcAft>
                      </a:pPr>
                      <a:endParaRPr lang="nl-NL" sz="700" dirty="0">
                        <a:effectLst/>
                      </a:endParaRPr>
                    </a:p>
                    <a:p>
                      <a:pPr algn="l">
                        <a:lnSpc>
                          <a:spcPct val="107000"/>
                        </a:lnSpc>
                        <a:spcAft>
                          <a:spcPts val="0"/>
                        </a:spcAft>
                      </a:pPr>
                      <a:endParaRPr lang="nl-NL" sz="700" dirty="0">
                        <a:effectLst/>
                      </a:endParaRPr>
                    </a:p>
                    <a:p>
                      <a:pPr algn="l">
                        <a:lnSpc>
                          <a:spcPct val="107000"/>
                        </a:lnSpc>
                        <a:spcAft>
                          <a:spcPts val="0"/>
                        </a:spcAft>
                      </a:pPr>
                      <a:endParaRPr lang="nl-NL" sz="700" dirty="0">
                        <a:effectLst/>
                      </a:endParaRPr>
                    </a:p>
                    <a:p>
                      <a:pPr algn="l">
                        <a:lnSpc>
                          <a:spcPct val="107000"/>
                        </a:lnSpc>
                        <a:spcAft>
                          <a:spcPts val="0"/>
                        </a:spcAft>
                      </a:pPr>
                      <a:endParaRPr lang="nl-NL" sz="700" dirty="0">
                        <a:effectLst/>
                      </a:endParaRPr>
                    </a:p>
                    <a:p>
                      <a:pPr algn="l">
                        <a:lnSpc>
                          <a:spcPct val="107000"/>
                        </a:lnSpc>
                        <a:spcAft>
                          <a:spcPts val="0"/>
                        </a:spcAft>
                      </a:pPr>
                      <a:endParaRPr lang="nl-NL" sz="7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rtl="0" fontAlgn="base">
                        <a:lnSpc>
                          <a:spcPts val="900"/>
                        </a:lnSpc>
                        <a:buNone/>
                      </a:pPr>
                      <a:r>
                        <a:rPr lang="nl-NL" sz="700" b="0" i="0" dirty="0">
                          <a:solidFill>
                            <a:srgbClr val="000000"/>
                          </a:solidFill>
                          <a:effectLst/>
                          <a:latin typeface="Roboto" panose="02000000000000000000" pitchFamily="2" charset="0"/>
                        </a:rPr>
                        <a:t>Er wordt expliciet nagedacht over manieren om regie door studenten/starters te bevorderen. Hierbij wordt rekening gehouden met de complexiteit van het stimuleren van regie op leren.</a:t>
                      </a:r>
                      <a:r>
                        <a:rPr lang="en-US" sz="700" b="0" i="0" dirty="0">
                          <a:solidFill>
                            <a:srgbClr val="000000"/>
                          </a:solidFill>
                          <a:effectLst/>
                          <a:latin typeface="Roboto" panose="02000000000000000000" pitchFamily="2" charset="0"/>
                        </a:rPr>
                        <a:t>​</a:t>
                      </a:r>
                      <a:endParaRPr lang="en-US"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r>
                        <a:rPr lang="nl-NL" sz="700" b="0" i="0" dirty="0">
                          <a:solidFill>
                            <a:srgbClr val="000000"/>
                          </a:solidFill>
                          <a:effectLst/>
                          <a:latin typeface="Roboto" panose="02000000000000000000" pitchFamily="2" charset="0"/>
                        </a:rPr>
                        <a:t>Er wordt verkend op welke wijze de sturing van het leren van de student afgebouwd kan worden en de complexiteit voor de lerende toe kan nemen zodat bij afnemende sturing, de lerende wel blijft leren en ontwikkelen. Er wordt gestart met het ontwikkelen van een leerlijn regie op leren. Hierin wordt opgenomen hoe bij studenten/starters bijvoorbeeld keuzemogelijkheden worden aangeboden en deze steeds breder en opener worden gaandeweg het opleidingstraject.​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r>
                        <a:rPr lang="nl-NL" sz="700" b="0" i="0" dirty="0">
                          <a:solidFill>
                            <a:srgbClr val="000000"/>
                          </a:solidFill>
                          <a:effectLst/>
                          <a:latin typeface="Roboto" panose="02000000000000000000" pitchFamily="2" charset="0"/>
                        </a:rPr>
                        <a:t>Er wordt verkend op welke wijze studenten/starters expliciet gestimuleerd kunnen worden in het nemen van regie op leren. Onderzoek laat zien dat dit niet vanzelf gebeurt. Sturing door opleiders is hierbij essentieel. ​</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Daarnaast wordt zelfregulatie gestimuleerd door het voorleven door opleiders en idealiter ook door </a:t>
                      </a:r>
                      <a:r>
                        <a:rPr lang="nl-NL" sz="700" b="0" i="0" dirty="0" err="1">
                          <a:solidFill>
                            <a:srgbClr val="000000"/>
                          </a:solidFill>
                          <a:effectLst/>
                          <a:latin typeface="Roboto" panose="02000000000000000000" pitchFamily="2" charset="0"/>
                        </a:rPr>
                        <a:t>mede-studenten</a:t>
                      </a:r>
                      <a:r>
                        <a:rPr lang="nl-NL" sz="700" b="0" i="0" dirty="0">
                          <a:solidFill>
                            <a:srgbClr val="000000"/>
                          </a:solidFill>
                          <a:effectLst/>
                          <a:latin typeface="Roboto" panose="02000000000000000000" pitchFamily="2" charset="0"/>
                        </a:rPr>
                        <a:t>. </a:t>
                      </a:r>
                      <a:r>
                        <a:rPr lang="en-US" sz="700" b="0" i="0" dirty="0">
                          <a:solidFill>
                            <a:srgbClr val="000000"/>
                          </a:solidFill>
                          <a:effectLst/>
                          <a:latin typeface="Roboto" panose="02000000000000000000" pitchFamily="2" charset="0"/>
                        </a:rPr>
                        <a:t>​</a:t>
                      </a:r>
                      <a:endParaRPr lang="en-US"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pPr>
                      <a:r>
                        <a:rPr lang="nl-NL" sz="700" b="0" i="0" dirty="0">
                          <a:solidFill>
                            <a:srgbClr val="000000"/>
                          </a:solidFill>
                          <a:effectLst/>
                          <a:latin typeface="Roboto" panose="02000000000000000000" pitchFamily="2" charset="0"/>
                        </a:rPr>
                        <a:t>In het ontwerp van de leeromgeving is uitgegaan van een of twee ontwerpeisen van een autonomie ondersteunende leeromgeving (reflectiekaart 2)</a:t>
                      </a:r>
                      <a:endParaRPr lang="nl-NL" sz="700" b="0" i="0" dirty="0">
                        <a:solidFill>
                          <a:srgbClr val="000000"/>
                        </a:solidFill>
                        <a:effectLst/>
                        <a:latin typeface="Segoe UI" panose="020B0502040204020203"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rtl="0" fontAlgn="base">
                        <a:lnSpc>
                          <a:spcPts val="900"/>
                        </a:lnSpc>
                        <a:buNone/>
                      </a:pPr>
                      <a:r>
                        <a:rPr lang="nl-NL" sz="700" b="0" i="0" dirty="0">
                          <a:solidFill>
                            <a:srgbClr val="000000"/>
                          </a:solidFill>
                          <a:effectLst/>
                          <a:latin typeface="Roboto" panose="02000000000000000000" pitchFamily="2" charset="0"/>
                        </a:rPr>
                        <a:t>Er is een gedeelde visie op waarom en hoe regie op leren bij studenten/starters te versterken. Hierbij is er aandacht voor de drie componenten van zelfregulerend leren (reflectiekaart 1).</a:t>
                      </a:r>
                      <a:r>
                        <a:rPr lang="en-US" sz="700" b="0" i="0" dirty="0">
                          <a:solidFill>
                            <a:srgbClr val="000000"/>
                          </a:solidFill>
                          <a:effectLst/>
                          <a:latin typeface="Roboto" panose="02000000000000000000" pitchFamily="2" charset="0"/>
                        </a:rPr>
                        <a:t>​</a:t>
                      </a:r>
                      <a:endParaRPr lang="en-US"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r>
                        <a:rPr lang="nl-NL" sz="700" b="0" i="0" dirty="0">
                          <a:solidFill>
                            <a:srgbClr val="000000"/>
                          </a:solidFill>
                          <a:effectLst/>
                          <a:latin typeface="Roboto" panose="02000000000000000000" pitchFamily="2" charset="0"/>
                        </a:rPr>
                        <a:t>Er is een leerlijn regie op leren ontwikkeld om regie op leren gedurende de opleiding en aansluitend bij waar de student/starter staat, te stimuleren. Deze leerlijn is vertaald naar een leeromgeving die studenten actief stimuleert om in toenemende mate regie te pakken voor hun leren. </a:t>
                      </a:r>
                      <a:r>
                        <a:rPr lang="en-US" sz="700" b="0" i="0" dirty="0">
                          <a:solidFill>
                            <a:srgbClr val="000000"/>
                          </a:solidFill>
                          <a:effectLst/>
                          <a:latin typeface="Roboto" panose="02000000000000000000" pitchFamily="2" charset="0"/>
                        </a:rPr>
                        <a:t>​</a:t>
                      </a:r>
                      <a:endParaRPr lang="en-US"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In de praktijk wordt de student/starter begeleid om regie te pakken op het eigen leren vanuit deze leerlijn en tegelijkertijd toe te werken naar de beoogde doelen van de fase van de opleiding (de lat). Begeleiders zijn in staat om deze lat te borgen en tegelijkertijd de regie op leren bij de student te stimuleren. Bij het kiezen van de leerdoelen en het realiseren van deze doelen vindt coaching en feedback door begeleiders/coaches plaats die zelfsturing en betekenisgerichte reflectie van de lerende stimuleert .</a:t>
                      </a:r>
                      <a:r>
                        <a:rPr lang="en-US" sz="700" b="0" i="0" dirty="0">
                          <a:solidFill>
                            <a:srgbClr val="000000"/>
                          </a:solidFill>
                          <a:effectLst/>
                          <a:latin typeface="Roboto" panose="02000000000000000000" pitchFamily="2" charset="0"/>
                        </a:rPr>
                        <a:t>​</a:t>
                      </a:r>
                      <a:endParaRPr lang="en-US"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endParaRPr lang="nl-NL" sz="700" b="0" i="0" u="none" strike="noStrike" dirty="0">
                        <a:solidFill>
                          <a:srgbClr val="000000"/>
                        </a:solidFill>
                        <a:effectLst/>
                        <a:latin typeface="Roboto" panose="02000000000000000000" pitchFamily="2" charset="0"/>
                      </a:endParaRPr>
                    </a:p>
                    <a:p>
                      <a:pPr algn="l" rtl="0" fontAlgn="base">
                        <a:lnSpc>
                          <a:spcPts val="900"/>
                        </a:lnSpc>
                        <a:buNone/>
                      </a:pPr>
                      <a:endParaRPr lang="nl-NL" sz="700" b="0" i="0" u="none" strike="noStrike" dirty="0">
                        <a:solidFill>
                          <a:srgbClr val="000000"/>
                        </a:solidFill>
                        <a:effectLst/>
                        <a:latin typeface="Roboto" panose="02000000000000000000" pitchFamily="2" charset="0"/>
                      </a:endParaRPr>
                    </a:p>
                    <a:p>
                      <a:pPr algn="l" rtl="0" fontAlgn="base">
                        <a:lnSpc>
                          <a:spcPts val="900"/>
                        </a:lnSpc>
                        <a:buNone/>
                      </a:pPr>
                      <a:endParaRPr lang="nl-NL" sz="700" b="0" i="0" u="none" strike="noStrike" dirty="0">
                        <a:solidFill>
                          <a:srgbClr val="000000"/>
                        </a:solidFill>
                        <a:effectLst/>
                        <a:latin typeface="Roboto" panose="02000000000000000000" pitchFamily="2" charset="0"/>
                      </a:endParaRPr>
                    </a:p>
                    <a:p>
                      <a:pPr algn="l" rtl="0" fontAlgn="base">
                        <a:lnSpc>
                          <a:spcPts val="900"/>
                        </a:lnSpc>
                        <a:buNone/>
                      </a:pPr>
                      <a:r>
                        <a:rPr lang="nl-NL" sz="700" b="0" i="0" u="none" strike="noStrike" dirty="0">
                          <a:solidFill>
                            <a:srgbClr val="000000"/>
                          </a:solidFill>
                          <a:effectLst/>
                          <a:latin typeface="Roboto" panose="02000000000000000000" pitchFamily="2" charset="0"/>
                        </a:rPr>
                        <a:t>Opleiders verdiepen zich in de wijze waarop zij inzicht kunnen krijgen in de mate van zelfregulatievaardigheden bij de student/starter. </a:t>
                      </a:r>
                      <a:r>
                        <a:rPr lang="nl-NL" sz="700" b="0" i="0" dirty="0">
                          <a:solidFill>
                            <a:srgbClr val="000000"/>
                          </a:solidFill>
                          <a:effectLst/>
                          <a:latin typeface="Roboto" panose="02000000000000000000" pitchFamily="2" charset="0"/>
                        </a:rPr>
                        <a:t>Starten vanuit </a:t>
                      </a:r>
                      <a:r>
                        <a:rPr lang="nl-NL" sz="700" b="0" i="0" u="none" strike="noStrike" dirty="0">
                          <a:solidFill>
                            <a:srgbClr val="000000"/>
                          </a:solidFill>
                          <a:effectLst/>
                          <a:latin typeface="Roboto" panose="02000000000000000000" pitchFamily="2" charset="0"/>
                        </a:rPr>
                        <a:t>duidelijke sturing </a:t>
                      </a:r>
                      <a:r>
                        <a:rPr lang="nl-NL" sz="700" b="0" i="0" dirty="0">
                          <a:solidFill>
                            <a:srgbClr val="000000"/>
                          </a:solidFill>
                          <a:effectLst/>
                          <a:latin typeface="Roboto" panose="02000000000000000000" pitchFamily="2" charset="0"/>
                        </a:rPr>
                        <a:t>en deze doordacht afbouwen passend bij de student is een vanzelfsprekendheid voor de opleiders betrokken bij de student/starter.​</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Ook worden studenten/starters geholpen om inzicht te krijgen in hun eigen vaardigheden rondom het nemen van regie op leren en worden actief gestimuleerd om de ruimte te benutten waarin ze regie nemen op hun eigen leerproces. ​</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pPr>
                      <a:r>
                        <a:rPr lang="nl-NL" sz="700" b="0" i="0" u="none" strike="noStrike" dirty="0">
                          <a:solidFill>
                            <a:srgbClr val="000000"/>
                          </a:solidFill>
                          <a:effectLst/>
                          <a:latin typeface="Roboto" panose="02000000000000000000" pitchFamily="2" charset="0"/>
                        </a:rPr>
                        <a:t>In het ontwerp van de leeromgeving is uitgegaan van drie of vier uitgangspunten van een autonomie ondersteunende leeromgeving (reflectiekaart 2)</a:t>
                      </a:r>
                      <a:endParaRPr lang="nl-NL" sz="700" b="0" i="0" dirty="0">
                        <a:solidFill>
                          <a:srgbClr val="000000"/>
                        </a:solidFill>
                        <a:effectLst/>
                        <a:latin typeface="Segoe UI" panose="020B0502040204020203"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rtl="0" fontAlgn="base">
                        <a:lnSpc>
                          <a:spcPts val="900"/>
                        </a:lnSpc>
                        <a:buNone/>
                      </a:pPr>
                      <a:r>
                        <a:rPr lang="nl-NL" sz="700" b="0" i="0" dirty="0">
                          <a:solidFill>
                            <a:srgbClr val="000000"/>
                          </a:solidFill>
                          <a:effectLst/>
                          <a:latin typeface="Roboto" panose="02000000000000000000" pitchFamily="2" charset="0"/>
                        </a:rPr>
                        <a:t>Er is een gedeelde visie op waarom en hoe regie op leren bij studenten/</a:t>
                      </a:r>
                      <a:r>
                        <a:rPr lang="nl-NL" sz="700" b="0" i="0" dirty="0" err="1">
                          <a:solidFill>
                            <a:srgbClr val="000000"/>
                          </a:solidFill>
                          <a:effectLst/>
                          <a:latin typeface="Roboto" panose="02000000000000000000" pitchFamily="2" charset="0"/>
                        </a:rPr>
                        <a:t>lerenden</a:t>
                      </a:r>
                      <a:r>
                        <a:rPr lang="nl-NL" sz="700" b="0" i="0" dirty="0">
                          <a:solidFill>
                            <a:srgbClr val="000000"/>
                          </a:solidFill>
                          <a:effectLst/>
                          <a:latin typeface="Roboto" panose="02000000000000000000" pitchFamily="2" charset="0"/>
                        </a:rPr>
                        <a:t> te versterken. Door middel van onderzoek in en rond de school wordt gewerkt aan verbetering van het stimuleren van regie op leren.</a:t>
                      </a:r>
                      <a:r>
                        <a:rPr lang="en-US" sz="700" b="0" i="0" dirty="0">
                          <a:solidFill>
                            <a:srgbClr val="000000"/>
                          </a:solidFill>
                          <a:effectLst/>
                          <a:latin typeface="Roboto" panose="02000000000000000000" pitchFamily="2" charset="0"/>
                        </a:rPr>
                        <a:t>​</a:t>
                      </a:r>
                      <a:endParaRPr lang="en-US"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Binnen het partnerschap wordt gezamenlijk met alle betrokkenen een leeromgeving vormgegeven met daarin verschillende mogelijkheden voor studenten/</a:t>
                      </a:r>
                      <a:r>
                        <a:rPr lang="nl-NL" sz="700" b="0" i="0" dirty="0" err="1">
                          <a:solidFill>
                            <a:srgbClr val="000000"/>
                          </a:solidFill>
                          <a:effectLst/>
                          <a:latin typeface="Roboto" panose="02000000000000000000" pitchFamily="2" charset="0"/>
                        </a:rPr>
                        <a:t>lerenden</a:t>
                      </a:r>
                      <a:r>
                        <a:rPr lang="nl-NL" sz="700" b="0" i="0" dirty="0">
                          <a:solidFill>
                            <a:srgbClr val="000000"/>
                          </a:solidFill>
                          <a:effectLst/>
                          <a:latin typeface="Roboto" panose="02000000000000000000" pitchFamily="2" charset="0"/>
                        </a:rPr>
                        <a:t> om regie te nemen over hun eigen leerproces. Deze mogelijkheden worden in samenspraak met studenten/starters verkend en ze worden actief aangemoedigd om deze ruimte te benutten.</a:t>
                      </a:r>
                      <a:r>
                        <a:rPr lang="en-US" sz="700" b="0" i="0" dirty="0">
                          <a:solidFill>
                            <a:srgbClr val="000000"/>
                          </a:solidFill>
                          <a:effectLst/>
                          <a:latin typeface="Roboto" panose="02000000000000000000" pitchFamily="2" charset="0"/>
                        </a:rPr>
                        <a:t>​</a:t>
                      </a:r>
                      <a:endParaRPr lang="en-US"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endParaRPr lang="nl-NL" sz="700" b="0" i="0" dirty="0">
                        <a:solidFill>
                          <a:srgbClr val="000000"/>
                        </a:solidFill>
                        <a:effectLst/>
                        <a:latin typeface="Roboto" panose="02000000000000000000" pitchFamily="2" charset="0"/>
                      </a:endParaRPr>
                    </a:p>
                    <a:p>
                      <a:pPr algn="l" rtl="0" fontAlgn="base">
                        <a:lnSpc>
                          <a:spcPts val="900"/>
                        </a:lnSpc>
                        <a:buNone/>
                      </a:pPr>
                      <a:r>
                        <a:rPr lang="nl-NL" sz="700" b="0" i="0" dirty="0">
                          <a:solidFill>
                            <a:srgbClr val="000000"/>
                          </a:solidFill>
                          <a:effectLst/>
                          <a:latin typeface="Roboto" panose="02000000000000000000" pitchFamily="2" charset="0"/>
                        </a:rPr>
                        <a:t>Er is sprake van congruentie op dit thema binnen alle lagen binnen het partnerschap (scholen en instituten) en betrokkenen ervaren en benutten de geboden professionele ruimte voor persoonlijke groei.</a:t>
                      </a:r>
                      <a:r>
                        <a:rPr lang="en-US" sz="700" b="0" i="0" dirty="0">
                          <a:solidFill>
                            <a:srgbClr val="000000"/>
                          </a:solidFill>
                          <a:effectLst/>
                          <a:latin typeface="Roboto" panose="02000000000000000000" pitchFamily="2" charset="0"/>
                        </a:rPr>
                        <a:t>​</a:t>
                      </a:r>
                      <a:endParaRPr lang="en-US"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a:t>
                      </a:r>
                      <a:endParaRPr lang="nl-NL" sz="700" b="0" i="0" dirty="0">
                        <a:solidFill>
                          <a:srgbClr val="000000"/>
                        </a:solidFill>
                        <a:effectLst/>
                        <a:latin typeface="Segoe UI" panose="020B0502040204020203" pitchFamily="34" charset="0"/>
                      </a:endParaRPr>
                    </a:p>
                    <a:p>
                      <a:pPr algn="l" rtl="0" fontAlgn="base">
                        <a:lnSpc>
                          <a:spcPts val="900"/>
                        </a:lnSpc>
                        <a:buNone/>
                      </a:pPr>
                      <a:r>
                        <a:rPr lang="nl-NL" sz="700" b="0" i="0" dirty="0">
                          <a:solidFill>
                            <a:srgbClr val="000000"/>
                          </a:solidFill>
                          <a:effectLst/>
                          <a:latin typeface="Roboto" panose="02000000000000000000" pitchFamily="2" charset="0"/>
                        </a:rPr>
                        <a:t>​De leeromgeving is ontworpen op basis van de ontwerpeisen van de autonomie ondersteunende leeromgeving (reflectiekaart 2).</a:t>
                      </a:r>
                      <a:endParaRPr lang="en-US" sz="700" b="0" i="0" dirty="0">
                        <a:solidFill>
                          <a:srgbClr val="000000"/>
                        </a:solidFill>
                        <a:effectLst/>
                        <a:latin typeface="Segoe UI" panose="020B0502040204020203" pitchFamily="34" charset="0"/>
                      </a:endParaRPr>
                    </a:p>
                    <a:p>
                      <a:pPr lvl="0" algn="l">
                        <a:lnSpc>
                          <a:spcPct val="107000"/>
                        </a:lnSpc>
                        <a:spcAft>
                          <a:spcPts val="0"/>
                        </a:spcAft>
                        <a:buNone/>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871D5FA-9632-4EA8-A2CC-02B86B29C0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832</Words>
  <Application>Microsoft Office PowerPoint</Application>
  <PresentationFormat>Breedbeeld</PresentationFormat>
  <Paragraphs>139</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Roboto</vt:lpstr>
      <vt:lpstr>Roboto Condensed SemiBold</vt:lpstr>
      <vt:lpstr>Segoe UI</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2025-03-28T07:08:30Z</dcterms:created>
  <dcterms:modified xsi:type="dcterms:W3CDTF">2025-05-20T09:35:27Z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