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0ABF37-1F47-4C37-B91D-84816CB1AEDA}" v="9" dt="2025-05-20T10:40:19.94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47"/>
  </p:normalViewPr>
  <p:slideViewPr>
    <p:cSldViewPr snapToGrid="0" snapToObjects="1" showGuides="1">
      <p:cViewPr varScale="1">
        <p:scale>
          <a:sx n="96" d="100"/>
          <a:sy n="96" d="100"/>
        </p:scale>
        <p:origin x="210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7A486D34-446B-4B05-985D-CD4C9E4C9E81}"/>
    <pc:docChg chg="custSel modSld">
      <pc:chgData name="Derby Wanders" userId="af18b0c0-b1f1-41e5-bb80-9bf6fd6c46ec" providerId="ADAL" clId="{7A486D34-446B-4B05-985D-CD4C9E4C9E81}" dt="2025-04-08T08:02:06.639" v="197" actId="20577"/>
      <pc:docMkLst>
        <pc:docMk/>
      </pc:docMkLst>
      <pc:sldChg chg="modSp mod">
        <pc:chgData name="Derby Wanders" userId="af18b0c0-b1f1-41e5-bb80-9bf6fd6c46ec" providerId="ADAL" clId="{7A486D34-446B-4B05-985D-CD4C9E4C9E81}" dt="2025-04-08T08:02:06.639" v="197" actId="20577"/>
        <pc:sldMkLst>
          <pc:docMk/>
          <pc:sldMk cId="3073293024" sldId="259"/>
        </pc:sldMkLst>
        <pc:spChg chg="mod">
          <ac:chgData name="Derby Wanders" userId="af18b0c0-b1f1-41e5-bb80-9bf6fd6c46ec" providerId="ADAL" clId="{7A486D34-446B-4B05-985D-CD4C9E4C9E81}" dt="2025-04-08T07:57:08.286" v="136" actId="1076"/>
          <ac:spMkLst>
            <pc:docMk/>
            <pc:sldMk cId="3073293024" sldId="259"/>
            <ac:spMk id="4" creationId="{382B343C-4AF3-5F22-B57B-AAED7B60C86E}"/>
          </ac:spMkLst>
        </pc:spChg>
        <pc:graphicFrameChg chg="mod modGraphic">
          <ac:chgData name="Derby Wanders" userId="af18b0c0-b1f1-41e5-bb80-9bf6fd6c46ec" providerId="ADAL" clId="{7A486D34-446B-4B05-985D-CD4C9E4C9E81}" dt="2025-04-08T08:02:06.639" v="197" actId="20577"/>
          <ac:graphicFrameMkLst>
            <pc:docMk/>
            <pc:sldMk cId="3073293024" sldId="259"/>
            <ac:graphicFrameMk id="6" creationId="{025B9EE1-C0F6-1C03-9040-9C10D1D61D8E}"/>
          </ac:graphicFrameMkLst>
        </pc:graphicFrameChg>
      </pc:sldChg>
    </pc:docChg>
  </pc:docChgLst>
  <pc:docChgLst>
    <pc:chgData name="Derby Wanders" userId="af18b0c0-b1f1-41e5-bb80-9bf6fd6c46ec" providerId="ADAL" clId="{B50ABF37-1F47-4C37-B91D-84816CB1AEDA}"/>
    <pc:docChg chg="modSld">
      <pc:chgData name="Derby Wanders" userId="af18b0c0-b1f1-41e5-bb80-9bf6fd6c46ec" providerId="ADAL" clId="{B50ABF37-1F47-4C37-B91D-84816CB1AEDA}" dt="2025-05-20T10:40:22.972" v="39" actId="108"/>
      <pc:docMkLst>
        <pc:docMk/>
      </pc:docMkLst>
      <pc:sldChg chg="modSp mod">
        <pc:chgData name="Derby Wanders" userId="af18b0c0-b1f1-41e5-bb80-9bf6fd6c46ec" providerId="ADAL" clId="{B50ABF37-1F47-4C37-B91D-84816CB1AEDA}" dt="2025-05-20T10:40:22.972" v="39" actId="108"/>
        <pc:sldMkLst>
          <pc:docMk/>
          <pc:sldMk cId="3073293024" sldId="259"/>
        </pc:sldMkLst>
        <pc:graphicFrameChg chg="mod modGraphic">
          <ac:chgData name="Derby Wanders" userId="af18b0c0-b1f1-41e5-bb80-9bf6fd6c46ec" providerId="ADAL" clId="{B50ABF37-1F47-4C37-B91D-84816CB1AEDA}" dt="2025-05-20T10:40:22.972" v="39" actId="108"/>
          <ac:graphicFrameMkLst>
            <pc:docMk/>
            <pc:sldMk cId="3073293024" sldId="259"/>
            <ac:graphicFrameMk id="6" creationId="{025B9EE1-C0F6-1C03-9040-9C10D1D61D8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866774" y="0"/>
            <a:ext cx="11015909" cy="588963"/>
          </a:xfrm>
        </p:spPr>
        <p:txBody>
          <a:bodyPr>
            <a:normAutofit/>
          </a:bodyPr>
          <a:lstStyle/>
          <a:p>
            <a:r>
              <a:rPr lang="nl-NL" sz="1400" dirty="0"/>
              <a:t>Kwaliteit en professionalisering		Professionalisering en professionele ontwikkeling			  </a:t>
            </a:r>
            <a:r>
              <a:rPr lang="nl-NL" sz="1400" dirty="0" err="1"/>
              <a:t>SEcenario’s</a:t>
            </a:r>
            <a:endParaRPr lang="nl-NL" sz="1400" dirty="0"/>
          </a:p>
        </p:txBody>
      </p:sp>
      <p:graphicFrame>
        <p:nvGraphicFramePr>
          <p:cNvPr id="6" name="Table 5">
            <a:extLst>
              <a:ext uri="{FF2B5EF4-FFF2-40B4-BE49-F238E27FC236}">
                <a16:creationId xmlns:a16="http://schemas.microsoft.com/office/drawing/2014/main" id="{025B9EE1-C0F6-1C03-9040-9C10D1D61D8E}"/>
              </a:ext>
            </a:extLst>
          </p:cNvPr>
          <p:cNvGraphicFramePr>
            <a:graphicFrameLocks noGrp="1"/>
          </p:cNvGraphicFramePr>
          <p:nvPr>
            <p:extLst>
              <p:ext uri="{D42A27DB-BD31-4B8C-83A1-F6EECF244321}">
                <p14:modId xmlns:p14="http://schemas.microsoft.com/office/powerpoint/2010/main" val="1289927352"/>
              </p:ext>
            </p:extLst>
          </p:nvPr>
        </p:nvGraphicFramePr>
        <p:xfrm>
          <a:off x="986900" y="768720"/>
          <a:ext cx="11015909" cy="5942296"/>
        </p:xfrm>
        <a:graphic>
          <a:graphicData uri="http://schemas.openxmlformats.org/drawingml/2006/table">
            <a:tbl>
              <a:tblPr firstRow="1" firstCol="1" bandRow="1">
                <a:tableStyleId>{5940675A-B579-460E-94D1-54222C63F5DA}</a:tableStyleId>
              </a:tblPr>
              <a:tblGrid>
                <a:gridCol w="1027430">
                  <a:extLst>
                    <a:ext uri="{9D8B030D-6E8A-4147-A177-3AD203B41FA5}">
                      <a16:colId xmlns:a16="http://schemas.microsoft.com/office/drawing/2014/main" val="3527916290"/>
                    </a:ext>
                  </a:extLst>
                </a:gridCol>
                <a:gridCol w="1594951">
                  <a:extLst>
                    <a:ext uri="{9D8B030D-6E8A-4147-A177-3AD203B41FA5}">
                      <a16:colId xmlns:a16="http://schemas.microsoft.com/office/drawing/2014/main" val="830781641"/>
                    </a:ext>
                  </a:extLst>
                </a:gridCol>
                <a:gridCol w="2447469">
                  <a:extLst>
                    <a:ext uri="{9D8B030D-6E8A-4147-A177-3AD203B41FA5}">
                      <a16:colId xmlns:a16="http://schemas.microsoft.com/office/drawing/2014/main" val="2606964446"/>
                    </a:ext>
                  </a:extLst>
                </a:gridCol>
                <a:gridCol w="2484276">
                  <a:extLst>
                    <a:ext uri="{9D8B030D-6E8A-4147-A177-3AD203B41FA5}">
                      <a16:colId xmlns:a16="http://schemas.microsoft.com/office/drawing/2014/main" val="3074143587"/>
                    </a:ext>
                  </a:extLst>
                </a:gridCol>
                <a:gridCol w="3461783">
                  <a:extLst>
                    <a:ext uri="{9D8B030D-6E8A-4147-A177-3AD203B41FA5}">
                      <a16:colId xmlns:a16="http://schemas.microsoft.com/office/drawing/2014/main" val="1254180881"/>
                    </a:ext>
                  </a:extLst>
                </a:gridCol>
              </a:tblGrid>
              <a:tr h="375419">
                <a:tc>
                  <a:txBody>
                    <a:bodyPr/>
                    <a:lstStyle/>
                    <a:p>
                      <a:pPr algn="l">
                        <a:lnSpc>
                          <a:spcPct val="107000"/>
                        </a:lnSpc>
                        <a:spcAft>
                          <a:spcPts val="0"/>
                        </a:spcAft>
                      </a:pPr>
                      <a:endParaRPr lang="nl-NL" sz="105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Individuele begeleiding</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Commitment Samen Opleiden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a:solidFill>
                            <a:schemeClr val="tx2"/>
                          </a:solidFill>
                          <a:effectLst/>
                        </a:rPr>
                        <a:t>Verbinden en verbreden</a:t>
                      </a:r>
                      <a:endParaRPr lang="nl-NL" sz="105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Innovatie en co-creatie</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4211209925"/>
                  </a:ext>
                </a:extLst>
              </a:tr>
              <a:tr h="5566877">
                <a:tc>
                  <a:txBody>
                    <a:bodyPr/>
                    <a:lstStyle/>
                    <a:p>
                      <a:pPr algn="l">
                        <a:lnSpc>
                          <a:spcPct val="107000"/>
                        </a:lnSpc>
                        <a:spcAft>
                          <a:spcPts val="0"/>
                        </a:spcAft>
                      </a:pPr>
                      <a:r>
                        <a:rPr lang="nl-NL" sz="800" b="1" dirty="0">
                          <a:effectLst/>
                          <a:latin typeface="Roboto" panose="02000000000000000000" pitchFamily="2" charset="0"/>
                          <a:ea typeface="Roboto" panose="02000000000000000000" pitchFamily="2" charset="0"/>
                          <a:cs typeface="Arial" panose="020B0604020202020204" pitchFamily="34" charset="0"/>
                        </a:rPr>
                        <a:t>Doelgroepen professionalisering</a:t>
                      </a: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b="1" dirty="0">
                          <a:effectLst/>
                          <a:latin typeface="+mn-lt"/>
                          <a:ea typeface="Roboto"/>
                          <a:cs typeface="Arial"/>
                        </a:rPr>
                        <a:t>Professionaliserings-beleid en aanbod</a:t>
                      </a: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b="1" dirty="0">
                          <a:effectLst/>
                          <a:latin typeface="Roboto" panose="02000000000000000000" pitchFamily="2" charset="0"/>
                          <a:ea typeface="Roboto" panose="02000000000000000000" pitchFamily="2" charset="0"/>
                          <a:cs typeface="Arial" panose="020B0604020202020204" pitchFamily="34" charset="0"/>
                        </a:rPr>
                        <a:t>Initiatief professionaliserings-</a:t>
                      </a:r>
                    </a:p>
                    <a:p>
                      <a:pPr algn="l">
                        <a:lnSpc>
                          <a:spcPct val="107000"/>
                        </a:lnSpc>
                        <a:spcAft>
                          <a:spcPts val="0"/>
                        </a:spcAft>
                      </a:pPr>
                      <a:r>
                        <a:rPr lang="nl-NL" sz="800" b="1" dirty="0">
                          <a:effectLst/>
                          <a:latin typeface="Roboto" panose="02000000000000000000" pitchFamily="2" charset="0"/>
                          <a:ea typeface="Roboto" panose="02000000000000000000" pitchFamily="2" charset="0"/>
                          <a:cs typeface="Arial" panose="020B0604020202020204" pitchFamily="34" charset="0"/>
                        </a:rPr>
                        <a:t>beleid en aanbod</a:t>
                      </a: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p>
                      <a:pPr lvl="0" algn="l">
                        <a:lnSpc>
                          <a:spcPct val="107000"/>
                        </a:lnSpc>
                        <a:spcAft>
                          <a:spcPts val="0"/>
                        </a:spcAft>
                        <a:buNone/>
                      </a:pPr>
                      <a:endParaRPr lang="nl-NL" sz="800" b="1" dirty="0">
                        <a:effectLst/>
                        <a:latin typeface="+mn-lt"/>
                        <a:ea typeface="Roboto"/>
                        <a:cs typeface="Arial"/>
                      </a:endParaRPr>
                    </a:p>
                    <a:p>
                      <a:pPr lvl="0" algn="l">
                        <a:lnSpc>
                          <a:spcPct val="107000"/>
                        </a:lnSpc>
                        <a:spcAft>
                          <a:spcPts val="0"/>
                        </a:spcAft>
                        <a:buNone/>
                      </a:pPr>
                      <a:endParaRPr lang="nl-NL" sz="800" b="1" dirty="0">
                        <a:effectLst/>
                        <a:latin typeface="+mn-lt"/>
                        <a:ea typeface="Roboto"/>
                        <a:cs typeface="Arial"/>
                      </a:endParaRPr>
                    </a:p>
                    <a:p>
                      <a:pPr lvl="0" algn="l">
                        <a:lnSpc>
                          <a:spcPct val="107000"/>
                        </a:lnSpc>
                        <a:spcAft>
                          <a:spcPts val="0"/>
                        </a:spcAft>
                        <a:buNone/>
                      </a:pPr>
                      <a:r>
                        <a:rPr lang="nl-NL" sz="800" b="1" dirty="0">
                          <a:effectLst/>
                          <a:latin typeface="+mn-lt"/>
                          <a:ea typeface="Roboto"/>
                          <a:cs typeface="Arial"/>
                        </a:rPr>
                        <a:t>Voorwaarden effectieve professionalisering</a:t>
                      </a:r>
                      <a:endParaRPr lang="nl-NL" sz="800" dirty="0">
                        <a:latin typeface="+mn-lt"/>
                        <a:ea typeface="Roboto"/>
                        <a:cs typeface="Arial"/>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marL="0" marR="0" lvl="0" indent="0" algn="l" defTabSz="1425550" rtl="0" eaLnBrk="1" fontAlgn="auto" latinLnBrk="0" hangingPunct="1">
                        <a:lnSpc>
                          <a:spcPct val="107000"/>
                        </a:lnSpc>
                        <a:spcBef>
                          <a:spcPts val="0"/>
                        </a:spcBef>
                        <a:spcAft>
                          <a:spcPts val="0"/>
                        </a:spcAft>
                        <a:buClrTx/>
                        <a:buSzTx/>
                        <a:buFontTx/>
                        <a:buNone/>
                        <a:tabLst/>
                        <a:defRPr/>
                      </a:pP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Het professionaliserings-aanbod SO&amp;P richt zich met name op de directe begeleiders van studenten. </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700" dirty="0">
                          <a:solidFill>
                            <a:schemeClr val="tx1"/>
                          </a:solidFill>
                          <a:effectLst/>
                          <a:latin typeface="+mn-lt"/>
                          <a:ea typeface="Roboto"/>
                          <a:cs typeface="Arial"/>
                        </a:rPr>
                        <a:t>Er is sprake van incidentele professionalisering SO&amp;P (bijv. eenmalige workshops), losse activiteiten.</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r>
                        <a:rPr lang="nl-NL" sz="700" dirty="0">
                          <a:solidFill>
                            <a:schemeClr val="tx1"/>
                          </a:solidFill>
                          <a:effectLst/>
                          <a:latin typeface="+mn-lt"/>
                          <a:ea typeface="Roboto"/>
                          <a:cs typeface="Arial"/>
                        </a:rPr>
                        <a:t>Professionalisering SO&amp;P is veelal het eigen initiatief van (met name) opleiders op de </a:t>
                      </a:r>
                      <a:r>
                        <a:rPr lang="nl-NL" sz="700" strike="noStrike" dirty="0">
                          <a:solidFill>
                            <a:schemeClr val="tx1"/>
                          </a:solidFill>
                          <a:effectLst/>
                          <a:latin typeface="+mn-lt"/>
                          <a:ea typeface="Roboto"/>
                          <a:cs typeface="Arial"/>
                        </a:rPr>
                        <a:t>school.</a:t>
                      </a:r>
                    </a:p>
                    <a:p>
                      <a:pPr algn="l">
                        <a:lnSpc>
                          <a:spcPct val="107000"/>
                        </a:lnSpc>
                        <a:spcAft>
                          <a:spcPts val="0"/>
                        </a:spcAft>
                      </a:pPr>
                      <a:r>
                        <a:rPr lang="nl-NL" sz="700" strike="noStrike" dirty="0">
                          <a:solidFill>
                            <a:schemeClr val="tx1"/>
                          </a:solidFill>
                          <a:effectLst/>
                          <a:latin typeface="Roboto" panose="02000000000000000000" pitchFamily="2" charset="0"/>
                          <a:ea typeface="Roboto" panose="02000000000000000000" pitchFamily="2" charset="0"/>
                          <a:cs typeface="Arial" panose="020B0604020202020204" pitchFamily="34" charset="0"/>
                        </a:rPr>
                        <a:t>Professionaliserings-aanbod </a:t>
                      </a: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wordt vaak vormgegeven door de lerarenopleiding. </a:t>
                      </a: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marL="0" marR="0" lvl="0" indent="0" algn="l" defTabSz="1425550" rtl="0" eaLnBrk="1" fontAlgn="auto" latinLnBrk="0" hangingPunct="1">
                        <a:lnSpc>
                          <a:spcPct val="107000"/>
                        </a:lnSpc>
                        <a:spcBef>
                          <a:spcPts val="0"/>
                        </a:spcBef>
                        <a:spcAft>
                          <a:spcPts val="0"/>
                        </a:spcAft>
                        <a:buClrTx/>
                        <a:buSzTx/>
                        <a:buFontTx/>
                        <a:buNone/>
                        <a:tabLst/>
                        <a:defRPr/>
                      </a:pP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Professionalisering SO&amp;P is gericht op het</a:t>
                      </a:r>
                      <a:r>
                        <a:rPr lang="nl-NL" sz="700" u="none" dirty="0">
                          <a:solidFill>
                            <a:schemeClr val="tx1"/>
                          </a:solidFill>
                          <a:effectLst/>
                          <a:latin typeface="Roboto" panose="02000000000000000000" pitchFamily="2" charset="0"/>
                          <a:ea typeface="Roboto" panose="02000000000000000000" pitchFamily="2" charset="0"/>
                          <a:cs typeface="Arial" panose="020B0604020202020204" pitchFamily="34" charset="0"/>
                        </a:rPr>
                        <a:t> begeleiden en opleiden </a:t>
                      </a: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van studenten en </a:t>
                      </a:r>
                      <a:r>
                        <a:rPr lang="nl-NL" sz="700" dirty="0" err="1">
                          <a:solidFill>
                            <a:schemeClr val="tx1"/>
                          </a:solidFill>
                          <a:effectLst/>
                          <a:latin typeface="Roboto" panose="02000000000000000000" pitchFamily="2" charset="0"/>
                          <a:ea typeface="Roboto" panose="02000000000000000000" pitchFamily="2" charset="0"/>
                          <a:cs typeface="Arial" panose="020B0604020202020204" pitchFamily="34" charset="0"/>
                        </a:rPr>
                        <a:t>lerenden</a:t>
                      </a: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 op de werkplek en op de gezamenlijke begeleiding en afstemming tussen opleiding en school.</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rtl="0" eaLnBrk="1" fontAlgn="auto" latinLnBrk="0" hangingPunct="1">
                        <a:lnSpc>
                          <a:spcPct val="107000"/>
                        </a:lnSpc>
                        <a:spcBef>
                          <a:spcPts val="0"/>
                        </a:spcBef>
                        <a:spcAft>
                          <a:spcPts val="0"/>
                        </a:spcAft>
                        <a:buClrTx/>
                        <a:buSzTx/>
                        <a:buFontTx/>
                        <a:buNone/>
                      </a:pPr>
                      <a:endParaRPr lang="nl-NL" sz="700" dirty="0">
                        <a:solidFill>
                          <a:schemeClr val="tx1"/>
                        </a:solidFill>
                        <a:effectLst/>
                        <a:latin typeface="+mn-lt"/>
                        <a:ea typeface="Roboto"/>
                        <a:cs typeface="Arial"/>
                      </a:endParaRPr>
                    </a:p>
                    <a:p>
                      <a:pPr marL="0" marR="0" lvl="0" indent="0" algn="l" rtl="0" eaLnBrk="1" fontAlgn="auto" latinLnBrk="0" hangingPunct="1">
                        <a:lnSpc>
                          <a:spcPct val="107000"/>
                        </a:lnSpc>
                        <a:spcBef>
                          <a:spcPts val="0"/>
                        </a:spcBef>
                        <a:spcAft>
                          <a:spcPts val="0"/>
                        </a:spcAft>
                        <a:buClrTx/>
                        <a:buSzTx/>
                        <a:buFontTx/>
                        <a:buNone/>
                      </a:pPr>
                      <a:endParaRPr lang="nl-NL" sz="700" dirty="0">
                        <a:solidFill>
                          <a:schemeClr val="tx1"/>
                        </a:solidFill>
                        <a:effectLst/>
                        <a:latin typeface="+mn-lt"/>
                        <a:ea typeface="Roboto"/>
                        <a:cs typeface="Arial"/>
                      </a:endParaRPr>
                    </a:p>
                    <a:p>
                      <a:pPr marL="0" marR="0" lvl="0" indent="0" algn="l" rtl="0" eaLnBrk="1" fontAlgn="auto" latinLnBrk="0" hangingPunct="1">
                        <a:lnSpc>
                          <a:spcPct val="107000"/>
                        </a:lnSpc>
                        <a:spcBef>
                          <a:spcPts val="0"/>
                        </a:spcBef>
                        <a:spcAft>
                          <a:spcPts val="0"/>
                        </a:spcAft>
                        <a:buClrTx/>
                        <a:buSzTx/>
                        <a:buFontTx/>
                        <a:buNone/>
                      </a:pPr>
                      <a:r>
                        <a:rPr lang="nl-NL" sz="700" dirty="0">
                          <a:solidFill>
                            <a:schemeClr val="tx1"/>
                          </a:solidFill>
                          <a:effectLst/>
                          <a:latin typeface="+mn-lt"/>
                          <a:ea typeface="Roboto"/>
                          <a:cs typeface="Arial"/>
                        </a:rPr>
                        <a:t>Voor professionalisering en professionele ontwikkeling SO&amp;P is in een plan uitgewerkt, dat voortvloeit uit de visie van de opleidingsschool. Dit plan richt zich dat ieder voor zijn/haar rol de basisprofessionalisering heeft gevolgd. </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r>
                        <a:rPr lang="nl-NL" sz="700" dirty="0">
                          <a:solidFill>
                            <a:schemeClr val="tx1"/>
                          </a:solidFill>
                          <a:effectLst/>
                          <a:latin typeface="+mn-lt"/>
                          <a:ea typeface="Roboto"/>
                          <a:cs typeface="Arial"/>
                        </a:rPr>
                        <a:t>Professionalisering SO&amp;P wordt veelal vormgegeven op/door de lerarenopleiding en verzorgd door instituuts- en/of schoolopleiders en/of externe experts.  Het aanbod richt zich met name op directe begeleiders van studenten en </a:t>
                      </a:r>
                      <a:r>
                        <a:rPr lang="nl-NL" sz="700" dirty="0" err="1">
                          <a:solidFill>
                            <a:schemeClr val="tx1"/>
                          </a:solidFill>
                          <a:effectLst/>
                          <a:latin typeface="+mn-lt"/>
                          <a:ea typeface="Roboto"/>
                          <a:cs typeface="Arial"/>
                        </a:rPr>
                        <a:t>lerenden</a:t>
                      </a:r>
                      <a:r>
                        <a:rPr lang="nl-NL" sz="700" dirty="0">
                          <a:solidFill>
                            <a:schemeClr val="tx1"/>
                          </a:solidFill>
                          <a:effectLst/>
                          <a:latin typeface="+mn-lt"/>
                          <a:ea typeface="Roboto"/>
                          <a:cs typeface="Arial"/>
                        </a:rPr>
                        <a:t> </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mn-lt"/>
                        <a:ea typeface="Roboto"/>
                        <a:cs typeface="Arial"/>
                      </a:endParaRPr>
                    </a:p>
                    <a:p>
                      <a:pPr lvl="0" algn="l">
                        <a:lnSpc>
                          <a:spcPct val="107000"/>
                        </a:lnSpc>
                        <a:spcAft>
                          <a:spcPts val="0"/>
                        </a:spcAft>
                        <a:buNone/>
                      </a:pPr>
                      <a:endParaRPr lang="nl-NL" sz="700" dirty="0">
                        <a:solidFill>
                          <a:schemeClr val="tx1"/>
                        </a:solidFill>
                        <a:effectLst/>
                        <a:latin typeface="+mn-lt"/>
                        <a:ea typeface="Roboto"/>
                        <a:cs typeface="Arial"/>
                      </a:endParaRPr>
                    </a:p>
                    <a:p>
                      <a:pPr lvl="0" algn="l">
                        <a:lnSpc>
                          <a:spcPct val="107000"/>
                        </a:lnSpc>
                        <a:spcAft>
                          <a:spcPts val="0"/>
                        </a:spcAft>
                        <a:buNone/>
                      </a:pPr>
                      <a:endParaRPr lang="nl-NL" sz="700" dirty="0">
                        <a:solidFill>
                          <a:schemeClr val="tx1"/>
                        </a:solidFill>
                        <a:effectLst/>
                        <a:latin typeface="+mn-lt"/>
                        <a:ea typeface="Roboto"/>
                        <a:cs typeface="Arial"/>
                      </a:endParaRPr>
                    </a:p>
                    <a:p>
                      <a:pPr rtl="0" fontAlgn="base"/>
                      <a:r>
                        <a:rPr lang="nl-NL" sz="1013" b="0" i="0" kern="1200" dirty="0">
                          <a:solidFill>
                            <a:schemeClr val="tx1"/>
                          </a:solidFill>
                          <a:effectLst/>
                          <a:latin typeface="+mn-lt"/>
                          <a:ea typeface="+mn-ea"/>
                          <a:cs typeface="+mn-cs"/>
                        </a:rPr>
                        <a:t>​</a:t>
                      </a:r>
                      <a:r>
                        <a:rPr lang="nl-NL" sz="700" kern="1200" dirty="0">
                          <a:solidFill>
                            <a:schemeClr val="tx1"/>
                          </a:solidFill>
                          <a:effectLst/>
                          <a:latin typeface="+mn-lt"/>
                          <a:ea typeface="Roboto"/>
                          <a:cs typeface="Arial"/>
                        </a:rPr>
                        <a:t>Professionalisering SO&amp;P voldoet enigszins aan kenmerken van effectieve professionalisering zoals beschreven op reflectiekaart 2 ’Kenmerken van effectieve professionalisering in het onderwijs’. </a:t>
                      </a:r>
                      <a:endParaRPr lang="en-US" sz="700" kern="1200" dirty="0">
                        <a:solidFill>
                          <a:schemeClr val="tx1"/>
                        </a:solidFill>
                        <a:effectLst/>
                        <a:latin typeface="+mn-lt"/>
                        <a:ea typeface="Roboto"/>
                        <a:cs typeface="Arial"/>
                      </a:endParaRPr>
                    </a:p>
                    <a:p>
                      <a:pPr lvl="0" algn="l">
                        <a:lnSpc>
                          <a:spcPct val="107000"/>
                        </a:lnSpc>
                        <a:spcAft>
                          <a:spcPts val="0"/>
                        </a:spcAft>
                        <a:buNone/>
                      </a:pPr>
                      <a:endParaRPr lang="nl-NL" sz="700" dirty="0">
                        <a:solidFill>
                          <a:schemeClr val="tx1"/>
                        </a:solidFill>
                        <a:effectLst/>
                        <a:latin typeface="+mn-lt"/>
                        <a:ea typeface="Roboto"/>
                        <a:cs typeface="Arial"/>
                      </a:endParaRPr>
                    </a:p>
                  </a:txBody>
                  <a:tcPr marL="68580" marR="68580" marT="0" marB="0"/>
                </a:tc>
                <a:tc>
                  <a:txBody>
                    <a:bodyPr/>
                    <a:lstStyle/>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Professionalisering SO&amp;P heeft een breed perspectief op leren en opleiden in de context van de school. Dit uit zich bijvoorbeeld in de focus op het inrichten van een leeromgeving voor studenten, starters en ervaren collega’s. </a:t>
                      </a:r>
                      <a:r>
                        <a:rPr lang="en-US"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Er is professionaliseringsbeleid SO&amp;P met als doel blijvende competentie-ontwikkeling van alle betrokkenen, het opdoen van actuele inzichten en benodigde afstemming van beelden (bijv. </a:t>
                      </a:r>
                      <a:r>
                        <a:rPr lang="nl-NL" sz="700" kern="1200" dirty="0" err="1">
                          <a:solidFill>
                            <a:schemeClr val="tx1"/>
                          </a:solidFill>
                          <a:effectLst/>
                          <a:latin typeface="+mn-lt"/>
                          <a:ea typeface="Roboto"/>
                          <a:cs typeface="Arial"/>
                        </a:rPr>
                        <a:t>interbeoordelaarsintervisie</a:t>
                      </a:r>
                      <a:r>
                        <a:rPr lang="nl-NL" sz="700" kern="1200" dirty="0">
                          <a:solidFill>
                            <a:schemeClr val="tx1"/>
                          </a:solidFill>
                          <a:effectLst/>
                          <a:latin typeface="+mn-lt"/>
                          <a:ea typeface="Roboto"/>
                          <a:cs typeface="Arial"/>
                        </a:rPr>
                        <a:t>). Middels een jaarplanning wordt dit tijdig gepland, aansluitend bij de behoeften van de lerende opleiders, geëvalueerd en doorontwikkeld o.b.v. evaluatie en actuele ontwikkelingen. </a:t>
                      </a:r>
                      <a:r>
                        <a:rPr lang="en-US"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Er is speciaal aandacht voor professionalisering van het opleidingsteam dat steeds meer een tactisch/strategische sparringpartner is voor het MT.</a:t>
                      </a:r>
                      <a:r>
                        <a:rPr lang="en-US"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endParaRPr lang="nl-NL" sz="700" kern="1200" dirty="0">
                        <a:solidFill>
                          <a:schemeClr val="tx1"/>
                        </a:solidFill>
                        <a:effectLst/>
                        <a:latin typeface="+mn-lt"/>
                        <a:ea typeface="Roboto"/>
                        <a:cs typeface="Arial"/>
                      </a:endParaRPr>
                    </a:p>
                    <a:p>
                      <a:pPr marL="0" algn="l" defTabSz="514337" rtl="0" eaLnBrk="1" fontAlgn="base" latinLnBrk="0" hangingPunct="1">
                        <a:lnSpc>
                          <a:spcPct val="107000"/>
                        </a:lnSpc>
                        <a:spcAft>
                          <a:spcPts val="0"/>
                        </a:spcAft>
                        <a:buNone/>
                      </a:pPr>
                      <a:endParaRPr lang="nl-NL" sz="700" kern="1200" dirty="0">
                        <a:solidFill>
                          <a:schemeClr val="tx1"/>
                        </a:solidFill>
                        <a:effectLst/>
                        <a:latin typeface="+mn-lt"/>
                        <a:ea typeface="Roboto"/>
                        <a:cs typeface="Arial"/>
                      </a:endParaRPr>
                    </a:p>
                    <a:p>
                      <a:pPr marL="0" algn="l" defTabSz="514337" rtl="0" eaLnBrk="1" fontAlgn="base" latinLnBrk="0" hangingPunct="1">
                        <a:lnSpc>
                          <a:spcPct val="107000"/>
                        </a:lnSpc>
                        <a:spcAft>
                          <a:spcPts val="0"/>
                        </a:spcAft>
                        <a:buNone/>
                      </a:pPr>
                      <a:endParaRPr lang="nl-NL" sz="700" kern="1200" dirty="0">
                        <a:solidFill>
                          <a:schemeClr val="tx1"/>
                        </a:solidFill>
                        <a:effectLst/>
                        <a:latin typeface="+mn-lt"/>
                        <a:ea typeface="Roboto"/>
                        <a:cs typeface="Arial"/>
                      </a:endParaRPr>
                    </a:p>
                    <a:p>
                      <a:pPr marL="0" algn="l" defTabSz="514337" rtl="0" eaLnBrk="1" fontAlgn="base" latinLnBrk="0" hangingPunct="1">
                        <a:lnSpc>
                          <a:spcPct val="107000"/>
                        </a:lnSpc>
                        <a:spcAft>
                          <a:spcPts val="0"/>
                        </a:spcAft>
                        <a:buNone/>
                      </a:pPr>
                      <a:endParaRPr lang="nl-NL" sz="700" kern="1200" dirty="0">
                        <a:solidFill>
                          <a:schemeClr val="tx1"/>
                        </a:solidFill>
                        <a:effectLst/>
                        <a:latin typeface="+mn-lt"/>
                        <a:ea typeface="Roboto"/>
                        <a:cs typeface="Arial"/>
                      </a:endParaRP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Professionalisering SO&amp;P wordt door experts van binnen en buiten het partnerschap samen ontwikkeld en vormgegeven. Opleiders, begeleiders van school en instituut en anderen die actief betrokken zijn bij opleiden werken samen aan hun professionele ontwikkeling. Het opleidingsteam op de school heeft hier een leidende rol in en draagt verantwoordelijkheid voor het opstellen en uitvoeren van het professionaliseringsplan SO&amp;P. Het </a:t>
                      </a:r>
                      <a:r>
                        <a:rPr lang="nl-NL" sz="700" kern="1200" dirty="0" err="1">
                          <a:solidFill>
                            <a:schemeClr val="tx1"/>
                          </a:solidFill>
                          <a:effectLst/>
                          <a:latin typeface="+mn-lt"/>
                          <a:ea typeface="Roboto"/>
                          <a:cs typeface="Arial"/>
                        </a:rPr>
                        <a:t>MT-lid</a:t>
                      </a:r>
                      <a:r>
                        <a:rPr lang="nl-NL" sz="700" kern="1200" dirty="0">
                          <a:solidFill>
                            <a:schemeClr val="tx1"/>
                          </a:solidFill>
                          <a:effectLst/>
                          <a:latin typeface="+mn-lt"/>
                          <a:ea typeface="Roboto"/>
                          <a:cs typeface="Arial"/>
                        </a:rPr>
                        <a:t> met SO in de portefeuille is actief betrokken.</a:t>
                      </a:r>
                      <a:r>
                        <a:rPr lang="en-US"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Er is beginnende aandacht voor informele vormen van leren en ontwikkelen. Dit uit zich bijvoorbeeld in de focus op het inrichten van een leeromgeving voor studenten, starters en ervaren leraren.</a:t>
                      </a:r>
                      <a:r>
                        <a:rPr lang="en-US"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buNone/>
                      </a:pPr>
                      <a:r>
                        <a:rPr lang="nl-NL" sz="700" kern="1200" dirty="0">
                          <a:solidFill>
                            <a:schemeClr val="tx1"/>
                          </a:solidFill>
                          <a:effectLst/>
                          <a:latin typeface="+mn-lt"/>
                          <a:ea typeface="Roboto"/>
                          <a:cs typeface="Arial"/>
                        </a:rPr>
                        <a:t>​</a:t>
                      </a:r>
                    </a:p>
                    <a:p>
                      <a:pPr marL="0" algn="l" defTabSz="514337" rtl="0" eaLnBrk="1" fontAlgn="base" latinLnBrk="0" hangingPunct="1">
                        <a:lnSpc>
                          <a:spcPct val="107000"/>
                        </a:lnSpc>
                        <a:spcAft>
                          <a:spcPts val="0"/>
                        </a:spcAft>
                      </a:pPr>
                      <a:r>
                        <a:rPr lang="nl-NL" sz="700" kern="1200" dirty="0">
                          <a:solidFill>
                            <a:schemeClr val="tx1"/>
                          </a:solidFill>
                          <a:effectLst/>
                          <a:latin typeface="+mn-lt"/>
                          <a:ea typeface="Roboto"/>
                          <a:cs typeface="Arial"/>
                        </a:rPr>
                        <a:t>Professionalisering SO&amp;P voldoet merendeels aan de kenmerken van effectieve professionalisering zoals beschreven op reflectiekaart 2 ’Kenmerken van effectieve professionalisering in het onderwijs’. </a:t>
                      </a:r>
                      <a:endParaRPr lang="en-US"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dirty="0">
                        <a:solidFill>
                          <a:schemeClr val="tx1"/>
                        </a:solidFill>
                        <a:effectLst/>
                        <a:latin typeface="+mn-lt"/>
                        <a:ea typeface="Roboto"/>
                        <a:cs typeface="Arial"/>
                      </a:endParaRPr>
                    </a:p>
                  </a:txBody>
                  <a:tcPr marL="68580" marR="68580" marT="0" marB="0"/>
                </a:tc>
                <a:tc>
                  <a:txBody>
                    <a:bodyPr/>
                    <a:lstStyle/>
                    <a:p>
                      <a:pPr marL="0" marR="0" lvl="0" indent="0" algn="l" defTabSz="1425550" rtl="0" eaLnBrk="1" fontAlgn="auto" latinLnBrk="0" hangingPunct="1">
                        <a:lnSpc>
                          <a:spcPct val="107000"/>
                        </a:lnSpc>
                        <a:spcBef>
                          <a:spcPts val="0"/>
                        </a:spcBef>
                        <a:spcAft>
                          <a:spcPts val="0"/>
                        </a:spcAft>
                        <a:buClrTx/>
                        <a:buSzTx/>
                        <a:buFontTx/>
                        <a:buNone/>
                        <a:tabLst/>
                        <a:defRPr/>
                      </a:pPr>
                      <a:r>
                        <a:rPr lang="nl-NL" sz="700" kern="1200" dirty="0">
                          <a:solidFill>
                            <a:schemeClr val="tx1"/>
                          </a:solidFill>
                          <a:effectLst/>
                          <a:latin typeface="+mn-lt"/>
                          <a:ea typeface="Roboto"/>
                          <a:cs typeface="Arial"/>
                        </a:rPr>
                        <a:t>Professionalisering SO&amp;P heeft een breed perspectief op leren en opleiden in de context van de school met als doel een lerende cultuur waarin leren en ontwikkelen voor iedereen continu vanzelfsprekend is.</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700" kern="1200" dirty="0">
                          <a:solidFill>
                            <a:schemeClr val="tx1"/>
                          </a:solidFill>
                          <a:effectLst/>
                          <a:latin typeface="+mn-lt"/>
                          <a:ea typeface="Roboto"/>
                          <a:cs typeface="Arial"/>
                        </a:rPr>
                        <a:t>Het professionaliseringsbeleid in de school, met als doel blijvende competentie-ontwikkeling van alle betrokkenen, wordt zo ontwikkeld en uitgevoerd dat het zowel bijdraagt aan de professionele ontwikkeling voor SO&amp;P als aan de schoolontwikkeling</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r>
                        <a:rPr lang="nl-NL" sz="700" kern="1200" dirty="0">
                          <a:solidFill>
                            <a:schemeClr val="tx1"/>
                          </a:solidFill>
                          <a:effectLst/>
                          <a:latin typeface="+mn-lt"/>
                          <a:ea typeface="Roboto"/>
                          <a:cs typeface="Arial"/>
                        </a:rPr>
                        <a:t>Professionalisering SO&amp;P wordt gezamenlijk ontwikkeld en vormgegeven door alle betrokkenen. Er is sprake van een voortdurende zoektocht naar manieren om zowel informeel als formeel te professionaliseren. </a:t>
                      </a: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algn="l">
                        <a:lnSpc>
                          <a:spcPct val="107000"/>
                        </a:lnSpc>
                        <a:spcAft>
                          <a:spcPts val="0"/>
                        </a:spcAft>
                      </a:pPr>
                      <a:endParaRPr lang="nl-NL" sz="700" kern="1200" dirty="0">
                        <a:solidFill>
                          <a:schemeClr val="tx1"/>
                        </a:solidFill>
                        <a:effectLst/>
                        <a:latin typeface="+mn-lt"/>
                        <a:ea typeface="Roboto"/>
                        <a:cs typeface="Arial"/>
                      </a:endParaRPr>
                    </a:p>
                    <a:p>
                      <a:pPr lvl="0" algn="l">
                        <a:lnSpc>
                          <a:spcPct val="107000"/>
                        </a:lnSpc>
                        <a:spcAft>
                          <a:spcPts val="0"/>
                        </a:spcAft>
                        <a:buNone/>
                      </a:pPr>
                      <a:endParaRPr lang="nl-NL" sz="700" kern="1200" dirty="0">
                        <a:solidFill>
                          <a:schemeClr val="tx1"/>
                        </a:solidFill>
                        <a:effectLst/>
                        <a:latin typeface="+mn-lt"/>
                        <a:ea typeface="Roboto"/>
                        <a:cs typeface="Arial"/>
                      </a:endParaRPr>
                    </a:p>
                    <a:p>
                      <a:pPr lvl="0" algn="l">
                        <a:lnSpc>
                          <a:spcPct val="107000"/>
                        </a:lnSpc>
                        <a:spcAft>
                          <a:spcPts val="0"/>
                        </a:spcAft>
                        <a:buNone/>
                      </a:pPr>
                      <a:endParaRPr lang="nl-NL" sz="700" kern="1200" dirty="0">
                        <a:solidFill>
                          <a:schemeClr val="tx1"/>
                        </a:solidFill>
                        <a:effectLst/>
                        <a:latin typeface="+mn-lt"/>
                        <a:ea typeface="Roboto"/>
                        <a:cs typeface="Arial"/>
                      </a:endParaRPr>
                    </a:p>
                    <a:p>
                      <a:pPr rtl="0" fontAlgn="base"/>
                      <a:endParaRPr lang="nl-NL" sz="700" kern="1200" dirty="0">
                        <a:solidFill>
                          <a:schemeClr val="tx1"/>
                        </a:solidFill>
                        <a:effectLst/>
                        <a:latin typeface="+mn-lt"/>
                        <a:ea typeface="Roboto"/>
                        <a:cs typeface="Arial"/>
                      </a:endParaRPr>
                    </a:p>
                    <a:p>
                      <a:pPr rtl="0" fontAlgn="base"/>
                      <a:r>
                        <a:rPr lang="nl-NL" sz="700" kern="1200" dirty="0">
                          <a:solidFill>
                            <a:schemeClr val="tx1"/>
                          </a:solidFill>
                          <a:effectLst/>
                          <a:latin typeface="+mn-lt"/>
                          <a:ea typeface="Roboto"/>
                          <a:cs typeface="Arial"/>
                        </a:rPr>
                        <a:t>Er is een brede gerichtheid op het inrichten van innovatieve leeromgevingen voor studenten, starters en ervaren leraren. Er wordt een actieve verbinding gelegd met ontwikkelingen binnen school, lerarenopleiding en samenleving. ​</a:t>
                      </a:r>
                    </a:p>
                    <a:p>
                      <a:pPr rtl="0" fontAlgn="base"/>
                      <a:r>
                        <a:rPr lang="nl-NL" sz="700" kern="1200" dirty="0">
                          <a:solidFill>
                            <a:schemeClr val="tx1"/>
                          </a:solidFill>
                          <a:effectLst/>
                          <a:latin typeface="+mn-lt"/>
                          <a:ea typeface="Roboto"/>
                          <a:cs typeface="Arial"/>
                        </a:rPr>
                        <a:t>​</a:t>
                      </a:r>
                    </a:p>
                    <a:p>
                      <a:pPr rtl="0" fontAlgn="base"/>
                      <a:r>
                        <a:rPr lang="nl-NL" sz="700" kern="1200" dirty="0">
                          <a:solidFill>
                            <a:schemeClr val="tx1"/>
                          </a:solidFill>
                          <a:effectLst/>
                          <a:latin typeface="+mn-lt"/>
                          <a:ea typeface="Roboto"/>
                          <a:cs typeface="Arial"/>
                        </a:rPr>
                        <a:t>Professionalisering SO&amp;P en in de school voldoet aan alle kenmerken van effectieve professionalisering zoals beschreven op reflectiekaart 2 ’Kenmerken van effectieve professionalisering in het </a:t>
                      </a:r>
                      <a:r>
                        <a:rPr lang="nl-NL" sz="700" kern="1200" dirty="0" err="1">
                          <a:solidFill>
                            <a:schemeClr val="tx1"/>
                          </a:solidFill>
                          <a:effectLst/>
                          <a:latin typeface="+mn-lt"/>
                          <a:ea typeface="Roboto"/>
                          <a:cs typeface="Arial"/>
                        </a:rPr>
                        <a:t>onderwijs’</a:t>
                      </a:r>
                      <a:r>
                        <a:rPr lang="nl-NL" sz="700" kern="1200" dirty="0">
                          <a:solidFill>
                            <a:schemeClr val="tx1"/>
                          </a:solidFill>
                          <a:effectLst/>
                          <a:latin typeface="+mn-lt"/>
                          <a:ea typeface="Roboto"/>
                          <a:cs typeface="Arial"/>
                        </a:rPr>
                        <a:t> en er is een proces van continu verbeteren ingericht om professionalisering verder door te ontwikkelen. Professionalisering wordt gefaciliteerd, er wordt ruimte geboden en het stimuleert een cultuur van continu samen leren en ontwikkelen.</a:t>
                      </a:r>
                      <a:r>
                        <a:rPr lang="en-US" sz="700" kern="1200" dirty="0">
                          <a:solidFill>
                            <a:schemeClr val="tx1"/>
                          </a:solidFill>
                          <a:effectLst/>
                          <a:latin typeface="+mn-lt"/>
                          <a:ea typeface="Roboto"/>
                          <a:cs typeface="Arial"/>
                        </a:rPr>
                        <a:t>​</a:t>
                      </a:r>
                    </a:p>
                    <a:p>
                      <a:pPr lvl="0" algn="l">
                        <a:lnSpc>
                          <a:spcPct val="107000"/>
                        </a:lnSpc>
                        <a:spcAft>
                          <a:spcPts val="0"/>
                        </a:spcAft>
                        <a:buNone/>
                      </a:pPr>
                      <a:endParaRPr lang="nl-NL" sz="700" kern="1200" dirty="0">
                        <a:solidFill>
                          <a:schemeClr val="tx1"/>
                        </a:solidFill>
                        <a:effectLst/>
                        <a:latin typeface="+mn-lt"/>
                        <a:ea typeface="Roboto"/>
                        <a:cs typeface="Arial"/>
                      </a:endParaRPr>
                    </a:p>
                  </a:txBody>
                  <a:tcPr marL="68580" marR="68580" marT="0" marB="0"/>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2.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701</Words>
  <Application>Microsoft Office PowerPoint</Application>
  <PresentationFormat>Breedbeeld</PresentationFormat>
  <Paragraphs>124</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Roboto</vt:lpstr>
      <vt:lpstr>Roboto Condensed SemiBold</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2025-03-28T07:08:30Z</dcterms:created>
  <dcterms:modified xsi:type="dcterms:W3CDTF">2025-05-20T10:40:29Z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