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9"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856"/>
    <a:srgbClr val="E500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47"/>
  </p:normalViewPr>
  <p:slideViewPr>
    <p:cSldViewPr snapToGrid="0" snapToObjects="1" showGuides="1">
      <p:cViewPr varScale="1">
        <p:scale>
          <a:sx n="96" d="100"/>
          <a:sy n="96" d="100"/>
        </p:scale>
        <p:origin x="2104" y="1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by Wanders" userId="af18b0c0-b1f1-41e5-bb80-9bf6fd6c46ec" providerId="ADAL" clId="{31E4C786-52EE-4E96-B7D6-C02043434A61}"/>
    <pc:docChg chg="custSel modSld">
      <pc:chgData name="Derby Wanders" userId="af18b0c0-b1f1-41e5-bb80-9bf6fd6c46ec" providerId="ADAL" clId="{31E4C786-52EE-4E96-B7D6-C02043434A61}" dt="2025-04-08T08:47:50.321" v="108" actId="207"/>
      <pc:docMkLst>
        <pc:docMk/>
      </pc:docMkLst>
      <pc:sldChg chg="modSp mod">
        <pc:chgData name="Derby Wanders" userId="af18b0c0-b1f1-41e5-bb80-9bf6fd6c46ec" providerId="ADAL" clId="{31E4C786-52EE-4E96-B7D6-C02043434A61}" dt="2025-04-08T08:47:50.321" v="108" actId="207"/>
        <pc:sldMkLst>
          <pc:docMk/>
          <pc:sldMk cId="3073293024" sldId="259"/>
        </pc:sldMkLst>
        <pc:spChg chg="mod">
          <ac:chgData name="Derby Wanders" userId="af18b0c0-b1f1-41e5-bb80-9bf6fd6c46ec" providerId="ADAL" clId="{31E4C786-52EE-4E96-B7D6-C02043434A61}" dt="2025-04-08T08:45:46.929" v="88" actId="1076"/>
          <ac:spMkLst>
            <pc:docMk/>
            <pc:sldMk cId="3073293024" sldId="259"/>
            <ac:spMk id="4" creationId="{382B343C-4AF3-5F22-B57B-AAED7B60C86E}"/>
          </ac:spMkLst>
        </pc:spChg>
        <pc:graphicFrameChg chg="mod modGraphic">
          <ac:chgData name="Derby Wanders" userId="af18b0c0-b1f1-41e5-bb80-9bf6fd6c46ec" providerId="ADAL" clId="{31E4C786-52EE-4E96-B7D6-C02043434A61}" dt="2025-04-08T08:47:50.321" v="108" actId="207"/>
          <ac:graphicFrameMkLst>
            <pc:docMk/>
            <pc:sldMk cId="3073293024" sldId="259"/>
            <ac:graphicFrameMk id="6" creationId="{025B9EE1-C0F6-1C03-9040-9C10D1D61D8E}"/>
          </ac:graphicFrameMkLst>
        </pc:graphicFrameChg>
      </pc:sldChg>
    </pc:docChg>
  </pc:docChgLst>
  <pc:docChgLst>
    <pc:chgData name="Derby Wanders" userId="af18b0c0-b1f1-41e5-bb80-9bf6fd6c46ec" providerId="ADAL" clId="{A65FB466-96E2-4F9C-A323-F994CE375C46}"/>
    <pc:docChg chg="custSel modSld">
      <pc:chgData name="Derby Wanders" userId="af18b0c0-b1f1-41e5-bb80-9bf6fd6c46ec" providerId="ADAL" clId="{A65FB466-96E2-4F9C-A323-F994CE375C46}" dt="2025-05-20T11:01:41.833" v="13" actId="20577"/>
      <pc:docMkLst>
        <pc:docMk/>
      </pc:docMkLst>
      <pc:sldChg chg="modSp mod">
        <pc:chgData name="Derby Wanders" userId="af18b0c0-b1f1-41e5-bb80-9bf6fd6c46ec" providerId="ADAL" clId="{A65FB466-96E2-4F9C-A323-F994CE375C46}" dt="2025-05-20T11:01:41.833" v="13" actId="20577"/>
        <pc:sldMkLst>
          <pc:docMk/>
          <pc:sldMk cId="3073293024" sldId="259"/>
        </pc:sldMkLst>
        <pc:graphicFrameChg chg="modGraphic">
          <ac:chgData name="Derby Wanders" userId="af18b0c0-b1f1-41e5-bb80-9bf6fd6c46ec" providerId="ADAL" clId="{A65FB466-96E2-4F9C-A323-F994CE375C46}" dt="2025-05-20T11:01:41.833" v="13" actId="20577"/>
          <ac:graphicFrameMkLst>
            <pc:docMk/>
            <pc:sldMk cId="3073293024" sldId="259"/>
            <ac:graphicFrameMk id="6" creationId="{025B9EE1-C0F6-1C03-9040-9C10D1D61D8E}"/>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Roboto" panose="02000000000000000000" pitchFamily="2" charset="0"/>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Roboto" panose="02000000000000000000" pitchFamily="2" charset="0"/>
              </a:defRPr>
            </a:lvl1pPr>
          </a:lstStyle>
          <a:p>
            <a:fld id="{16261007-D337-4A97-AF82-811F77BE9512}" type="datetimeFigureOut">
              <a:rPr lang="nl-NL" smtClean="0"/>
              <a:pPr/>
              <a:t>20-5-2025</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Roboto" panose="02000000000000000000" pitchFamily="2" charset="0"/>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Roboto" panose="02000000000000000000" pitchFamily="2" charset="0"/>
              </a:defRPr>
            </a:lvl1pPr>
          </a:lstStyle>
          <a:p>
            <a:fld id="{5EB975E7-4466-4875-9780-79F85FC725BE}" type="slidenum">
              <a:rPr lang="nl-NL" smtClean="0"/>
              <a:pPr/>
              <a:t>‹nr.›</a:t>
            </a:fld>
            <a:endParaRPr lang="nl-NL" dirty="0"/>
          </a:p>
        </p:txBody>
      </p:sp>
    </p:spTree>
    <p:extLst>
      <p:ext uri="{BB962C8B-B14F-4D97-AF65-F5344CB8AC3E}">
        <p14:creationId xmlns:p14="http://schemas.microsoft.com/office/powerpoint/2010/main" val="1399890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01D1CB6-6B35-4216-835D-4B6D7DC10AA2}"/>
              </a:ext>
            </a:extLst>
          </p:cNvPr>
          <p:cNvSpPr/>
          <p:nvPr userDrawn="1"/>
        </p:nvSpPr>
        <p:spPr>
          <a:xfrm>
            <a:off x="9227489" y="5111778"/>
            <a:ext cx="2119048" cy="17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a:extLst>
              <a:ext uri="{FF2B5EF4-FFF2-40B4-BE49-F238E27FC236}">
                <a16:creationId xmlns:a16="http://schemas.microsoft.com/office/drawing/2014/main" id="{8570D387-A9DA-4389-8749-9601C83ADF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90589" y="5111779"/>
            <a:ext cx="2387821" cy="1836000"/>
          </a:xfrm>
          <a:prstGeom prst="rect">
            <a:avLst/>
          </a:prstGeom>
        </p:spPr>
      </p:pic>
      <p:sp>
        <p:nvSpPr>
          <p:cNvPr id="2" name="Titel 1">
            <a:extLst>
              <a:ext uri="{FF2B5EF4-FFF2-40B4-BE49-F238E27FC236}">
                <a16:creationId xmlns:a16="http://schemas.microsoft.com/office/drawing/2014/main" id="{F769774B-F83A-5389-0CE0-44640849908A}"/>
              </a:ext>
            </a:extLst>
          </p:cNvPr>
          <p:cNvSpPr>
            <a:spLocks noGrp="1"/>
          </p:cNvSpPr>
          <p:nvPr>
            <p:ph type="title" hasCustomPrompt="1"/>
          </p:nvPr>
        </p:nvSpPr>
        <p:spPr>
          <a:xfrm>
            <a:off x="893232" y="2214000"/>
            <a:ext cx="10460567" cy="2808000"/>
          </a:xfrm>
        </p:spPr>
        <p:txBody>
          <a:bodyPr tIns="72000" anchor="t">
            <a:normAutofit/>
          </a:bodyPr>
          <a:lstStyle>
            <a:lvl1pPr>
              <a:lnSpc>
                <a:spcPts val="5200"/>
              </a:lnSpc>
              <a:defRPr sz="6200">
                <a:solidFill>
                  <a:schemeClr val="tx1"/>
                </a:solidFill>
              </a:defRPr>
            </a:lvl1pPr>
          </a:lstStyle>
          <a:p>
            <a:r>
              <a:rPr lang="nl-NL" dirty="0"/>
              <a:t>Titel van de presentatie</a:t>
            </a:r>
          </a:p>
        </p:txBody>
      </p:sp>
      <p:sp>
        <p:nvSpPr>
          <p:cNvPr id="4" name="Tijdelijke aanduiding voor tekst 4">
            <a:extLst>
              <a:ext uri="{FF2B5EF4-FFF2-40B4-BE49-F238E27FC236}">
                <a16:creationId xmlns:a16="http://schemas.microsoft.com/office/drawing/2014/main" id="{43D6CBE0-A4AA-B4D9-967A-23073B1CDB6B}"/>
              </a:ext>
            </a:extLst>
          </p:cNvPr>
          <p:cNvSpPr>
            <a:spLocks noGrp="1"/>
          </p:cNvSpPr>
          <p:nvPr>
            <p:ph type="body" sz="quarter" idx="13" hasCustomPrompt="1"/>
          </p:nvPr>
        </p:nvSpPr>
        <p:spPr>
          <a:xfrm>
            <a:off x="893234" y="5095875"/>
            <a:ext cx="8326800" cy="1009650"/>
          </a:xfrm>
        </p:spPr>
        <p:txBody>
          <a:bodyPr/>
          <a:lstStyle>
            <a:lvl1pPr marL="0" indent="0">
              <a:lnSpc>
                <a:spcPts val="2100"/>
              </a:lnSpc>
              <a:buNone/>
              <a:defRPr cap="all" baseline="0">
                <a:solidFill>
                  <a:schemeClr val="tx1"/>
                </a:solidFill>
                <a:latin typeface="+mj-lt"/>
              </a:defRPr>
            </a:lvl1pPr>
          </a:lstStyle>
          <a:p>
            <a:pPr lvl="0"/>
            <a:r>
              <a:rPr lang="nl-NL" dirty="0"/>
              <a:t>VOORBEELD VAN EEN ONDERTITEL</a:t>
            </a:r>
          </a:p>
        </p:txBody>
      </p:sp>
      <p:sp>
        <p:nvSpPr>
          <p:cNvPr id="5" name="Tijdelijke aanduiding voor tekst 8">
            <a:extLst>
              <a:ext uri="{FF2B5EF4-FFF2-40B4-BE49-F238E27FC236}">
                <a16:creationId xmlns:a16="http://schemas.microsoft.com/office/drawing/2014/main" id="{2EBE6325-786D-00A4-C84F-A8948AB45FCB}"/>
              </a:ext>
            </a:extLst>
          </p:cNvPr>
          <p:cNvSpPr>
            <a:spLocks noGrp="1"/>
          </p:cNvSpPr>
          <p:nvPr>
            <p:ph type="body" sz="quarter" idx="14" hasCustomPrompt="1"/>
          </p:nvPr>
        </p:nvSpPr>
        <p:spPr>
          <a:xfrm>
            <a:off x="893763" y="1196975"/>
            <a:ext cx="10458450" cy="588963"/>
          </a:xfrm>
        </p:spPr>
        <p:txBody>
          <a:bodyPr anchor="b">
            <a:normAutofit/>
          </a:bodyPr>
          <a:lstStyle>
            <a:lvl1pPr marL="0" indent="0">
              <a:lnSpc>
                <a:spcPts val="1500"/>
              </a:lnSpc>
              <a:buNone/>
              <a:defRPr sz="1800" cap="all" baseline="0">
                <a:solidFill>
                  <a:schemeClr val="tx2"/>
                </a:solidFill>
                <a:latin typeface="+mj-lt"/>
              </a:defRPr>
            </a:lvl1pPr>
            <a:lvl2pPr marL="180000" indent="0">
              <a:buNone/>
              <a:defRPr>
                <a:solidFill>
                  <a:schemeClr val="tx2"/>
                </a:solidFill>
              </a:defRPr>
            </a:lvl2pPr>
            <a:lvl3pPr marL="360000" indent="0">
              <a:buNone/>
              <a:defRPr>
                <a:solidFill>
                  <a:schemeClr val="tx2"/>
                </a:solidFill>
              </a:defRPr>
            </a:lvl3pPr>
            <a:lvl4pPr marL="540000" indent="0">
              <a:buNone/>
              <a:defRPr>
                <a:solidFill>
                  <a:schemeClr val="tx2"/>
                </a:solidFill>
              </a:defRPr>
            </a:lvl4pPr>
            <a:lvl5pPr marL="720000" indent="0">
              <a:buNone/>
              <a:defRPr>
                <a:solidFill>
                  <a:schemeClr val="tx2"/>
                </a:solidFill>
              </a:defRPr>
            </a:lvl5pPr>
          </a:lstStyle>
          <a:p>
            <a:pPr lvl="0"/>
            <a:r>
              <a:rPr lang="nl-NL" dirty="0"/>
              <a:t>NAAM OPLEIDING/FACULTEIT</a:t>
            </a:r>
          </a:p>
        </p:txBody>
      </p:sp>
    </p:spTree>
    <p:extLst>
      <p:ext uri="{BB962C8B-B14F-4D97-AF65-F5344CB8AC3E}">
        <p14:creationId xmlns:p14="http://schemas.microsoft.com/office/powerpoint/2010/main" val="35850066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_">
    <p:spTree>
      <p:nvGrpSpPr>
        <p:cNvPr id="1" name=""/>
        <p:cNvGrpSpPr/>
        <p:nvPr/>
      </p:nvGrpSpPr>
      <p:grpSpPr>
        <a:xfrm>
          <a:off x="0" y="0"/>
          <a:ext cx="0" cy="0"/>
          <a:chOff x="0" y="0"/>
          <a:chExt cx="0" cy="0"/>
        </a:xfrm>
      </p:grpSpPr>
      <p:sp>
        <p:nvSpPr>
          <p:cNvPr id="6" name="Tijdelijke aanduiding voor tekst 2"/>
          <p:cNvSpPr>
            <a:spLocks noGrp="1"/>
          </p:cNvSpPr>
          <p:nvPr>
            <p:ph type="body" sz="quarter" idx="11"/>
          </p:nvPr>
        </p:nvSpPr>
        <p:spPr>
          <a:xfrm>
            <a:off x="838200" y="1925638"/>
            <a:ext cx="105156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B98C57B-182B-4B1A-8517-6B7CDA9A9E1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C9172B17-8AD4-26A7-6FA3-2ED9E49C9F4A}"/>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6315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7" name="Tijdelijke aanduiding voor tekst 2"/>
          <p:cNvSpPr>
            <a:spLocks noGrp="1"/>
          </p:cNvSpPr>
          <p:nvPr>
            <p:ph type="body" sz="quarter" idx="11"/>
          </p:nvPr>
        </p:nvSpPr>
        <p:spPr>
          <a:xfrm>
            <a:off x="838200" y="1925638"/>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D7D2143-8A99-4F87-AD10-03EFEAABE85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B994DE5A-C2D7-258A-A0FC-F5B5AED62C46}"/>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4674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260C8E6A-14DF-4CBC-B795-FDA284EC4712}"/>
              </a:ext>
            </a:extLst>
          </p:cNvPr>
          <p:cNvSpPr>
            <a:spLocks noGrp="1"/>
          </p:cNvSpPr>
          <p:nvPr>
            <p:ph type="pic" sz="quarter" idx="11"/>
          </p:nvPr>
        </p:nvSpPr>
        <p:spPr>
          <a:xfrm>
            <a:off x="6553203" y="1917701"/>
            <a:ext cx="4800600" cy="4248000"/>
          </a:xfrm>
        </p:spPr>
        <p:txBody>
          <a:bodyPr>
            <a:normAutofit/>
          </a:bodyPr>
          <a:lstStyle>
            <a:lvl1pPr marL="0" indent="0">
              <a:buNone/>
              <a:defRPr sz="1275">
                <a:latin typeface="Roboto" panose="02000000000000000000" pitchFamily="2" charset="0"/>
                <a:ea typeface="Roboto" panose="02000000000000000000" pitchFamily="2" charset="0"/>
                <a:cs typeface="Arial" panose="020B0604020202020204" pitchFamily="34" charset="0"/>
              </a:defRPr>
            </a:lvl1pPr>
          </a:lstStyle>
          <a:p>
            <a:r>
              <a:rPr lang="nl-NL"/>
              <a:t>Klik op het pictogram als u een afbeelding wilt toevoegen</a:t>
            </a:r>
            <a:endParaRPr lang="en-GB" dirty="0"/>
          </a:p>
        </p:txBody>
      </p:sp>
      <p:sp>
        <p:nvSpPr>
          <p:cNvPr id="8" name="Tijdelijke aanduiding voor tekst 2"/>
          <p:cNvSpPr>
            <a:spLocks noGrp="1"/>
          </p:cNvSpPr>
          <p:nvPr>
            <p:ph type="body" sz="quarter" idx="12"/>
          </p:nvPr>
        </p:nvSpPr>
        <p:spPr>
          <a:xfrm>
            <a:off x="838200" y="1926000"/>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02897271-9D30-452B-AAF1-F0E2E5634182}"/>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641012E8-1AC2-CEB2-B751-E25CDCB3A642}"/>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335136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9" name="Tijdelijke aanduiding voor tekst 4">
            <a:extLst>
              <a:ext uri="{FF2B5EF4-FFF2-40B4-BE49-F238E27FC236}">
                <a16:creationId xmlns:a16="http://schemas.microsoft.com/office/drawing/2014/main" id="{4B8653B3-70AE-4E3E-9A4D-3EAF4B4F4A9E}"/>
              </a:ext>
            </a:extLst>
          </p:cNvPr>
          <p:cNvSpPr>
            <a:spLocks noGrp="1"/>
          </p:cNvSpPr>
          <p:nvPr>
            <p:ph type="body" sz="quarter" idx="15" hasCustomPrompt="1"/>
          </p:nvPr>
        </p:nvSpPr>
        <p:spPr>
          <a:xfrm>
            <a:off x="6553200" y="1778435"/>
            <a:ext cx="4800600" cy="413103"/>
          </a:xfrm>
        </p:spPr>
        <p:txBody>
          <a:bodyPr anchor="ctr">
            <a:noAutofit/>
          </a:bodyPr>
          <a:lstStyle>
            <a:lvl1pPr marL="0" indent="0">
              <a:buNone/>
              <a:defRPr sz="2500" b="1" baseline="0">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10" name="Tijdelijke aanduiding voor tekst 4">
            <a:extLst>
              <a:ext uri="{FF2B5EF4-FFF2-40B4-BE49-F238E27FC236}">
                <a16:creationId xmlns:a16="http://schemas.microsoft.com/office/drawing/2014/main" id="{60C7571E-BBB1-4DDF-9329-A0C028CAE8FB}"/>
              </a:ext>
            </a:extLst>
          </p:cNvPr>
          <p:cNvSpPr>
            <a:spLocks noGrp="1"/>
          </p:cNvSpPr>
          <p:nvPr>
            <p:ph type="body" sz="quarter" idx="16" hasCustomPrompt="1"/>
          </p:nvPr>
        </p:nvSpPr>
        <p:spPr>
          <a:xfrm>
            <a:off x="838200" y="1778435"/>
            <a:ext cx="4800600" cy="413103"/>
          </a:xfrm>
        </p:spPr>
        <p:txBody>
          <a:bodyPr anchor="ctr">
            <a:noAutofit/>
          </a:bodyPr>
          <a:lstStyle>
            <a:lvl1pPr marL="0" indent="0">
              <a:buNone/>
              <a:defRPr sz="2500" b="1">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3" name="Tijdelijke aanduiding voor tekst 2"/>
          <p:cNvSpPr>
            <a:spLocks noGrp="1"/>
          </p:cNvSpPr>
          <p:nvPr>
            <p:ph type="body" sz="quarter" idx="18"/>
          </p:nvPr>
        </p:nvSpPr>
        <p:spPr>
          <a:xfrm>
            <a:off x="838200" y="2286000"/>
            <a:ext cx="4800600" cy="3905250"/>
          </a:xfr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tekst 4"/>
          <p:cNvSpPr>
            <a:spLocks noGrp="1"/>
          </p:cNvSpPr>
          <p:nvPr>
            <p:ph type="body" sz="quarter" idx="19"/>
          </p:nvPr>
        </p:nvSpPr>
        <p:spPr>
          <a:xfrm>
            <a:off x="6553200" y="2286000"/>
            <a:ext cx="4800600" cy="390525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25BC47CD-32CA-4434-A931-60298C186A0B}"/>
              </a:ext>
            </a:extLst>
          </p:cNvPr>
          <p:cNvSpPr>
            <a:spLocks noGrp="1"/>
          </p:cNvSpPr>
          <p:nvPr>
            <p:ph type="sldNum" sz="quarter" idx="20"/>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8A87FF08-62BD-7B59-1B53-E0597E4EFF60}"/>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813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2F35E840-7D0C-489A-B88C-9B5B6A358F43}"/>
              </a:ext>
            </a:extLst>
          </p:cNvPr>
          <p:cNvSpPr/>
          <p:nvPr/>
        </p:nvSpPr>
        <p:spPr>
          <a:xfrm>
            <a:off x="3149600" y="733425"/>
            <a:ext cx="5892800" cy="5391150"/>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a:p>
        </p:txBody>
      </p:sp>
      <p:sp>
        <p:nvSpPr>
          <p:cNvPr id="20" name="Tijdelijke aanduiding voor tekst 19">
            <a:extLst>
              <a:ext uri="{FF2B5EF4-FFF2-40B4-BE49-F238E27FC236}">
                <a16:creationId xmlns:a16="http://schemas.microsoft.com/office/drawing/2014/main" id="{7E150451-5081-475D-A7BF-2CE6F5C377F5}"/>
              </a:ext>
            </a:extLst>
          </p:cNvPr>
          <p:cNvSpPr>
            <a:spLocks noGrp="1"/>
          </p:cNvSpPr>
          <p:nvPr>
            <p:ph type="body" sz="quarter" idx="11" hasCustomPrompt="1"/>
          </p:nvPr>
        </p:nvSpPr>
        <p:spPr>
          <a:xfrm>
            <a:off x="3640216" y="5429602"/>
            <a:ext cx="4910667" cy="493713"/>
          </a:xfrm>
        </p:spPr>
        <p:txBody>
          <a:bodyPr anchor="b"/>
          <a:lstStyle>
            <a:lvl1pPr marL="0" indent="0">
              <a:spcBef>
                <a:spcPts val="0"/>
              </a:spcBef>
              <a:buNone/>
              <a:defRPr sz="1800" cap="all" baseline="0">
                <a:solidFill>
                  <a:schemeClr val="bg1"/>
                </a:solidFill>
                <a:latin typeface="+mj-lt"/>
                <a:ea typeface="Roboto" panose="02000000000000000000" pitchFamily="2" charset="0"/>
              </a:defRPr>
            </a:lvl1pPr>
          </a:lstStyle>
          <a:p>
            <a:pPr lvl="0"/>
            <a:r>
              <a:rPr lang="nl-NL" dirty="0"/>
              <a:t>NAAM</a:t>
            </a:r>
            <a:endParaRPr lang="en-GB" dirty="0"/>
          </a:p>
        </p:txBody>
      </p:sp>
      <p:pic>
        <p:nvPicPr>
          <p:cNvPr id="6" name="Afbeelding 2">
            <a:extLst>
              <a:ext uri="{FF2B5EF4-FFF2-40B4-BE49-F238E27FC236}">
                <a16:creationId xmlns:a16="http://schemas.microsoft.com/office/drawing/2014/main" id="{FFDA8079-95BD-45E3-8313-ABF6A59ED207}"/>
              </a:ext>
            </a:extLst>
          </p:cNvPr>
          <p:cNvPicPr>
            <a:picLocks noChangeAspect="1"/>
          </p:cNvPicPr>
          <p:nvPr userDrawn="1"/>
        </p:nvPicPr>
        <p:blipFill>
          <a:blip r:embed="rId2"/>
          <a:stretch>
            <a:fillRect/>
          </a:stretch>
        </p:blipFill>
        <p:spPr>
          <a:xfrm>
            <a:off x="3644574" y="601590"/>
            <a:ext cx="355939" cy="297299"/>
          </a:xfrm>
          <a:prstGeom prst="rect">
            <a:avLst/>
          </a:prstGeom>
        </p:spPr>
      </p:pic>
      <p:sp>
        <p:nvSpPr>
          <p:cNvPr id="2" name="Tijdelijke aanduiding voor dianummer 1">
            <a:extLst>
              <a:ext uri="{FF2B5EF4-FFF2-40B4-BE49-F238E27FC236}">
                <a16:creationId xmlns:a16="http://schemas.microsoft.com/office/drawing/2014/main" id="{904E24CA-A573-4CEE-A581-99C9D72CAA2A}"/>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4" name="Titel 1">
            <a:extLst>
              <a:ext uri="{FF2B5EF4-FFF2-40B4-BE49-F238E27FC236}">
                <a16:creationId xmlns:a16="http://schemas.microsoft.com/office/drawing/2014/main" id="{36179686-86BA-8BF8-83CB-99A461D05CB6}"/>
              </a:ext>
            </a:extLst>
          </p:cNvPr>
          <p:cNvSpPr>
            <a:spLocks noGrp="1"/>
          </p:cNvSpPr>
          <p:nvPr>
            <p:ph type="title" hasCustomPrompt="1"/>
          </p:nvPr>
        </p:nvSpPr>
        <p:spPr>
          <a:xfrm>
            <a:off x="3640216" y="1722120"/>
            <a:ext cx="4911568" cy="3514726"/>
          </a:xfrm>
        </p:spPr>
        <p:txBody>
          <a:bodyPr anchor="t">
            <a:normAutofit/>
          </a:bodyPr>
          <a:lstStyle>
            <a:lvl1pPr>
              <a:lnSpc>
                <a:spcPts val="2400"/>
              </a:lnSpc>
              <a:defRPr sz="3000">
                <a:solidFill>
                  <a:schemeClr val="bg1"/>
                </a:solidFill>
              </a:defRPr>
            </a:lvl1pPr>
          </a:lstStyle>
          <a:p>
            <a:r>
              <a:rPr lang="nl-NL" dirty="0"/>
              <a:t>‘QUOTE’</a:t>
            </a:r>
          </a:p>
        </p:txBody>
      </p:sp>
    </p:spTree>
    <p:extLst>
      <p:ext uri="{BB962C8B-B14F-4D97-AF65-F5344CB8AC3E}">
        <p14:creationId xmlns:p14="http://schemas.microsoft.com/office/powerpoint/2010/main" val="296755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6BC46703-C372-4CCF-BBDB-349EF159E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6" name="Afbeelding 5">
            <a:extLst>
              <a:ext uri="{FF2B5EF4-FFF2-40B4-BE49-F238E27FC236}">
                <a16:creationId xmlns:a16="http://schemas.microsoft.com/office/drawing/2014/main" id="{D2936B9B-9586-48DE-B845-C54BC129D8B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999687" y="6227764"/>
            <a:ext cx="1359194" cy="588915"/>
          </a:xfrm>
          <a:prstGeom prst="rect">
            <a:avLst/>
          </a:prstGeom>
        </p:spPr>
      </p:pic>
      <p:sp>
        <p:nvSpPr>
          <p:cNvPr id="7" name="Tijdelijke aanduiding voor dianummer 5">
            <a:extLst>
              <a:ext uri="{FF2B5EF4-FFF2-40B4-BE49-F238E27FC236}">
                <a16:creationId xmlns:a16="http://schemas.microsoft.com/office/drawing/2014/main" id="{AD4D3619-56D9-4271-9849-15E3BE0631EF}"/>
              </a:ext>
            </a:extLst>
          </p:cNvPr>
          <p:cNvSpPr>
            <a:spLocks noGrp="1"/>
          </p:cNvSpPr>
          <p:nvPr>
            <p:ph type="sldNum" sz="quarter" idx="4"/>
          </p:nvPr>
        </p:nvSpPr>
        <p:spPr>
          <a:xfrm>
            <a:off x="838200" y="6342598"/>
            <a:ext cx="1107478" cy="365125"/>
          </a:xfrm>
          <a:prstGeom prst="rect">
            <a:avLst/>
          </a:prstGeom>
        </p:spPr>
        <p:txBody>
          <a:bodyPr vert="horz" lIns="91440" tIns="45720" rIns="91440" bIns="45720" rtlCol="0" anchor="ctr"/>
          <a:lstStyle>
            <a:lvl1pPr algn="l">
              <a:defRPr sz="1200">
                <a:solidFill>
                  <a:schemeClr val="tx1"/>
                </a:solidFill>
              </a:defRPr>
            </a:lvl1pPr>
          </a:lstStyle>
          <a:p>
            <a:fld id="{FACE7509-F60A-4509-9491-CD4ED7B54EDD}" type="slidenum">
              <a:rPr lang="nl-NL" smtClean="0"/>
              <a:pPr/>
              <a:t>‹nr.›</a:t>
            </a:fld>
            <a:endParaRPr lang="nl-NL"/>
          </a:p>
        </p:txBody>
      </p:sp>
      <p:sp>
        <p:nvSpPr>
          <p:cNvPr id="5" name="Tijdelijke aanduiding voor titel 1">
            <a:extLst>
              <a:ext uri="{FF2B5EF4-FFF2-40B4-BE49-F238E27FC236}">
                <a16:creationId xmlns:a16="http://schemas.microsoft.com/office/drawing/2014/main" id="{D52231E0-D1FD-C94B-B7B4-2D459BE8204F}"/>
              </a:ext>
            </a:extLst>
          </p:cNvPr>
          <p:cNvSpPr>
            <a:spLocks noGrp="1"/>
          </p:cNvSpPr>
          <p:nvPr>
            <p:ph type="title"/>
          </p:nvPr>
        </p:nvSpPr>
        <p:spPr>
          <a:xfrm>
            <a:off x="838200" y="365129"/>
            <a:ext cx="10515600" cy="1325563"/>
          </a:xfrm>
          <a:prstGeom prst="rect">
            <a:avLst/>
          </a:prstGeom>
        </p:spPr>
        <p:txBody>
          <a:bodyPr vert="horz" lIns="91440" tIns="45720" rIns="91440" bIns="45720" rtlCol="0" anchor="b">
            <a:normAutofit/>
          </a:bodyPr>
          <a:lstStyle/>
          <a:p>
            <a:r>
              <a:rPr lang="nl-NL" dirty="0"/>
              <a:t>KLIK OM STIJL TE BEWERKEN</a:t>
            </a:r>
            <a:endParaRPr lang="en-GB" dirty="0"/>
          </a:p>
        </p:txBody>
      </p:sp>
    </p:spTree>
    <p:extLst>
      <p:ext uri="{BB962C8B-B14F-4D97-AF65-F5344CB8AC3E}">
        <p14:creationId xmlns:p14="http://schemas.microsoft.com/office/powerpoint/2010/main" val="149637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514337" rtl="0" eaLnBrk="1" latinLnBrk="0" hangingPunct="1">
        <a:lnSpc>
          <a:spcPts val="2600"/>
        </a:lnSpc>
        <a:spcBef>
          <a:spcPct val="0"/>
        </a:spcBef>
        <a:buNone/>
        <a:defRPr lang="nl-NL" sz="3200" b="1" kern="1200" cap="all" baseline="0" dirty="0">
          <a:solidFill>
            <a:schemeClr val="tx2"/>
          </a:solidFill>
          <a:latin typeface="Roboto Condensed SemiBold" panose="02000000000000000000" pitchFamily="2" charset="0"/>
          <a:ea typeface="Roboto Condensed SemiBold" panose="02000000000000000000" pitchFamily="2" charset="0"/>
          <a:cs typeface="Arial" panose="020B0604020202020204" pitchFamily="34" charset="0"/>
          <a:sym typeface="Avenir Next Condensed Demi Bold"/>
        </a:defRPr>
      </a:lvl1pPr>
    </p:titleStyle>
    <p:body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82B343C-4AF3-5F22-B57B-AAED7B60C86E}"/>
              </a:ext>
            </a:extLst>
          </p:cNvPr>
          <p:cNvSpPr>
            <a:spLocks noGrp="1"/>
          </p:cNvSpPr>
          <p:nvPr>
            <p:ph type="body" sz="quarter" idx="14"/>
          </p:nvPr>
        </p:nvSpPr>
        <p:spPr>
          <a:xfrm>
            <a:off x="866774" y="-114725"/>
            <a:ext cx="11015909" cy="588963"/>
          </a:xfrm>
        </p:spPr>
        <p:txBody>
          <a:bodyPr/>
          <a:lstStyle/>
          <a:p>
            <a:r>
              <a:rPr lang="nl-NL" dirty="0"/>
              <a:t>LEREN EN LEEROMGEVING		                     	Onderzoekende houding en handelen		  </a:t>
            </a:r>
            <a:r>
              <a:rPr lang="nl-NL" dirty="0" err="1"/>
              <a:t>SEcenario’s</a:t>
            </a:r>
            <a:endParaRPr lang="nl-NL" dirty="0"/>
          </a:p>
        </p:txBody>
      </p:sp>
      <p:graphicFrame>
        <p:nvGraphicFramePr>
          <p:cNvPr id="6" name="Table 5">
            <a:extLst>
              <a:ext uri="{FF2B5EF4-FFF2-40B4-BE49-F238E27FC236}">
                <a16:creationId xmlns:a16="http://schemas.microsoft.com/office/drawing/2014/main" id="{025B9EE1-C0F6-1C03-9040-9C10D1D61D8E}"/>
              </a:ext>
            </a:extLst>
          </p:cNvPr>
          <p:cNvGraphicFramePr>
            <a:graphicFrameLocks noGrp="1"/>
          </p:cNvGraphicFramePr>
          <p:nvPr>
            <p:extLst>
              <p:ext uri="{D42A27DB-BD31-4B8C-83A1-F6EECF244321}">
                <p14:modId xmlns:p14="http://schemas.microsoft.com/office/powerpoint/2010/main" val="2492392561"/>
              </p:ext>
            </p:extLst>
          </p:nvPr>
        </p:nvGraphicFramePr>
        <p:xfrm>
          <a:off x="986900" y="768720"/>
          <a:ext cx="10658760" cy="5942296"/>
        </p:xfrm>
        <a:graphic>
          <a:graphicData uri="http://schemas.openxmlformats.org/drawingml/2006/table">
            <a:tbl>
              <a:tblPr firstRow="1" firstCol="1" bandRow="1">
                <a:tableStyleId>{5940675A-B579-460E-94D1-54222C63F5DA}</a:tableStyleId>
              </a:tblPr>
              <a:tblGrid>
                <a:gridCol w="914192">
                  <a:extLst>
                    <a:ext uri="{9D8B030D-6E8A-4147-A177-3AD203B41FA5}">
                      <a16:colId xmlns:a16="http://schemas.microsoft.com/office/drawing/2014/main" val="3527916290"/>
                    </a:ext>
                  </a:extLst>
                </a:gridCol>
                <a:gridCol w="1623168">
                  <a:extLst>
                    <a:ext uri="{9D8B030D-6E8A-4147-A177-3AD203B41FA5}">
                      <a16:colId xmlns:a16="http://schemas.microsoft.com/office/drawing/2014/main" val="830781641"/>
                    </a:ext>
                  </a:extLst>
                </a:gridCol>
                <a:gridCol w="2592922">
                  <a:extLst>
                    <a:ext uri="{9D8B030D-6E8A-4147-A177-3AD203B41FA5}">
                      <a16:colId xmlns:a16="http://schemas.microsoft.com/office/drawing/2014/main" val="2606964446"/>
                    </a:ext>
                  </a:extLst>
                </a:gridCol>
                <a:gridCol w="2176201">
                  <a:extLst>
                    <a:ext uri="{9D8B030D-6E8A-4147-A177-3AD203B41FA5}">
                      <a16:colId xmlns:a16="http://schemas.microsoft.com/office/drawing/2014/main" val="3074143587"/>
                    </a:ext>
                  </a:extLst>
                </a:gridCol>
                <a:gridCol w="3352277">
                  <a:extLst>
                    <a:ext uri="{9D8B030D-6E8A-4147-A177-3AD203B41FA5}">
                      <a16:colId xmlns:a16="http://schemas.microsoft.com/office/drawing/2014/main" val="1254180881"/>
                    </a:ext>
                  </a:extLst>
                </a:gridCol>
              </a:tblGrid>
              <a:tr h="375419">
                <a:tc>
                  <a:txBody>
                    <a:bodyPr/>
                    <a:lstStyle/>
                    <a:p>
                      <a:pPr algn="l">
                        <a:lnSpc>
                          <a:spcPct val="107000"/>
                        </a:lnSpc>
                        <a:spcAft>
                          <a:spcPts val="0"/>
                        </a:spcAft>
                      </a:pPr>
                      <a:endParaRPr lang="nl-NL" sz="105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rgbClr val="E50856"/>
                          </a:solidFill>
                          <a:effectLst/>
                        </a:rPr>
                        <a:t>Individuele begeleiding</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chemeClr val="tx2"/>
                          </a:solidFill>
                          <a:effectLst/>
                        </a:rPr>
                        <a:t>Commitment Samen Opleiden</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a:solidFill>
                            <a:schemeClr val="tx2"/>
                          </a:solidFill>
                          <a:effectLst/>
                        </a:rPr>
                        <a:t>Verbinden en verbreden</a:t>
                      </a:r>
                      <a:endParaRPr lang="nl-NL" sz="105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chemeClr val="tx2"/>
                          </a:solidFill>
                          <a:effectLst/>
                        </a:rPr>
                        <a:t>Innovatie en co-creatie</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4211209925"/>
                  </a:ext>
                </a:extLst>
              </a:tr>
              <a:tr h="5566877">
                <a:tc>
                  <a:txBody>
                    <a:bodyPr/>
                    <a:lstStyle/>
                    <a:p>
                      <a:pPr algn="l">
                        <a:lnSpc>
                          <a:spcPct val="107000"/>
                        </a:lnSpc>
                        <a:spcAft>
                          <a:spcPts val="0"/>
                        </a:spcAft>
                      </a:pPr>
                      <a:r>
                        <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rPr>
                        <a:t>Onderzoekende houding</a:t>
                      </a: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mn-lt"/>
                        <a:ea typeface="Roboto"/>
                        <a:cs typeface="Arial"/>
                      </a:endParaRPr>
                    </a:p>
                    <a:p>
                      <a:pPr lvl="0" algn="l">
                        <a:lnSpc>
                          <a:spcPct val="107000"/>
                        </a:lnSpc>
                        <a:spcAft>
                          <a:spcPts val="0"/>
                        </a:spcAft>
                        <a:buNone/>
                      </a:pPr>
                      <a:endParaRPr lang="nl-NL" sz="700" b="1" i="1" dirty="0">
                        <a:solidFill>
                          <a:schemeClr val="tx1"/>
                        </a:solidFill>
                        <a:effectLst/>
                        <a:latin typeface="+mn-lt"/>
                        <a:ea typeface="Roboto"/>
                        <a:cs typeface="Arial"/>
                      </a:endParaRPr>
                    </a:p>
                    <a:p>
                      <a:pPr lvl="0" algn="l">
                        <a:lnSpc>
                          <a:spcPct val="107000"/>
                        </a:lnSpc>
                        <a:spcAft>
                          <a:spcPts val="0"/>
                        </a:spcAft>
                        <a:buNone/>
                      </a:pPr>
                      <a:r>
                        <a:rPr lang="nl-NL" sz="700" b="1" i="1" dirty="0">
                          <a:solidFill>
                            <a:schemeClr val="tx1"/>
                          </a:solidFill>
                          <a:effectLst/>
                          <a:latin typeface="+mn-lt"/>
                          <a:ea typeface="Roboto"/>
                          <a:cs typeface="Arial"/>
                        </a:rPr>
                        <a:t>Stimuleren van de onderzoekende houding</a:t>
                      </a: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700" b="1" i="1" dirty="0">
                          <a:solidFill>
                            <a:schemeClr val="tx1"/>
                          </a:solidFill>
                          <a:effectLst/>
                          <a:latin typeface="+mn-lt"/>
                          <a:ea typeface="Roboto"/>
                          <a:cs typeface="Arial"/>
                        </a:rPr>
                        <a:t>Onderzoekend handelen</a:t>
                      </a: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rPr>
                        <a:t>Onderzoek t.b.v. schoolontwikkeling</a:t>
                      </a: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b="1" i="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700" b="1" i="1" dirty="0">
                          <a:solidFill>
                            <a:schemeClr val="tx1"/>
                          </a:solidFill>
                          <a:effectLst/>
                          <a:latin typeface="+mn-lt"/>
                          <a:ea typeface="Roboto"/>
                          <a:cs typeface="Arial"/>
                        </a:rPr>
                        <a:t>Praktijkonderzoek in de school (PLG, DOT)/werkgroep onderzoek)</a:t>
                      </a:r>
                    </a:p>
                    <a:p>
                      <a:pPr algn="l">
                        <a:lnSpc>
                          <a:spcPct val="107000"/>
                        </a:lnSpc>
                        <a:spcAft>
                          <a:spcPts val="0"/>
                        </a:spcAft>
                      </a:pPr>
                      <a:endParaRPr lang="nl-NL" sz="800" b="1" dirty="0">
                        <a:solidFill>
                          <a:schemeClr val="tx1"/>
                        </a:solidFill>
                        <a:effectLst/>
                      </a:endParaRPr>
                    </a:p>
                    <a:p>
                      <a:pPr algn="l">
                        <a:lnSpc>
                          <a:spcPct val="107000"/>
                        </a:lnSpc>
                        <a:spcAft>
                          <a:spcPts val="0"/>
                        </a:spcAft>
                      </a:pPr>
                      <a:endParaRPr lang="nl-NL" sz="800" b="1" dirty="0">
                        <a:solidFill>
                          <a:schemeClr val="tx1"/>
                        </a:solidFill>
                        <a:effectLst/>
                      </a:endParaRPr>
                    </a:p>
                    <a:p>
                      <a:pPr algn="l">
                        <a:lnSpc>
                          <a:spcPct val="107000"/>
                        </a:lnSpc>
                        <a:spcAft>
                          <a:spcPts val="0"/>
                        </a:spcAft>
                      </a:pPr>
                      <a:endParaRPr lang="nl-NL" sz="800" b="1" dirty="0">
                        <a:solidFill>
                          <a:schemeClr val="tx1"/>
                        </a:solidFill>
                        <a:effectLst/>
                      </a:endParaRPr>
                    </a:p>
                    <a:p>
                      <a:pPr algn="l">
                        <a:lnSpc>
                          <a:spcPct val="107000"/>
                        </a:lnSpc>
                        <a:spcAft>
                          <a:spcPts val="0"/>
                        </a:spcAft>
                      </a:pPr>
                      <a:endParaRPr lang="nl-NL" sz="800" b="1" dirty="0">
                        <a:solidFill>
                          <a:schemeClr val="tx1"/>
                        </a:solidFill>
                        <a:effectLst/>
                      </a:endParaRPr>
                    </a:p>
                    <a:p>
                      <a:pPr algn="l">
                        <a:lnSpc>
                          <a:spcPct val="107000"/>
                        </a:lnSpc>
                        <a:spcAft>
                          <a:spcPts val="0"/>
                        </a:spcAft>
                      </a:pPr>
                      <a:endParaRPr lang="nl-NL" sz="800" b="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rPr>
                        <a:t>De onderzoekende houding wordt niet bewust aangejaagd in de school. Dit gebeurt op basis van individuele initiatieven. </a:t>
                      </a: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rtl="0" eaLnBrk="1" fontAlgn="auto" latinLnBrk="0" hangingPunct="1">
                        <a:lnSpc>
                          <a:spcPct val="107000"/>
                        </a:lnSpc>
                        <a:spcBef>
                          <a:spcPts val="0"/>
                        </a:spcBef>
                        <a:spcAft>
                          <a:spcPts val="0"/>
                        </a:spcAft>
                        <a:buClrTx/>
                        <a:buSzTx/>
                        <a:buFontTx/>
                        <a:buNone/>
                      </a:pPr>
                      <a:endParaRPr lang="nl-NL" sz="700" dirty="0">
                        <a:solidFill>
                          <a:schemeClr val="tx1"/>
                        </a:solidFill>
                        <a:effectLst/>
                        <a:latin typeface="+mn-lt"/>
                        <a:ea typeface="Roboto"/>
                        <a:cs typeface="Arial"/>
                      </a:endParaRPr>
                    </a:p>
                    <a:p>
                      <a:pPr marL="0" marR="0" lvl="0" indent="0" algn="l">
                        <a:lnSpc>
                          <a:spcPct val="107000"/>
                        </a:lnSpc>
                        <a:spcBef>
                          <a:spcPts val="0"/>
                        </a:spcBef>
                        <a:spcAft>
                          <a:spcPts val="0"/>
                        </a:spcAft>
                        <a:buClrTx/>
                        <a:buSzTx/>
                        <a:buFontTx/>
                        <a:buNone/>
                      </a:pPr>
                      <a:endParaRPr lang="nl-NL" sz="700" dirty="0">
                        <a:solidFill>
                          <a:schemeClr val="tx1"/>
                        </a:solidFill>
                        <a:effectLst/>
                        <a:latin typeface="+mn-lt"/>
                        <a:ea typeface="Roboto"/>
                        <a:cs typeface="Arial"/>
                      </a:endParaRPr>
                    </a:p>
                    <a:p>
                      <a:pPr marL="0" marR="0" lvl="0" indent="0" algn="l" defTabSz="1425550">
                        <a:lnSpc>
                          <a:spcPct val="107000"/>
                        </a:lnSpc>
                        <a:spcBef>
                          <a:spcPts val="0"/>
                        </a:spcBef>
                        <a:spcAft>
                          <a:spcPts val="0"/>
                        </a:spcAft>
                        <a:buClrTx/>
                        <a:buSzTx/>
                        <a:buFontTx/>
                        <a:buNone/>
                        <a:tabLst/>
                        <a:defRPr/>
                      </a:pPr>
                      <a:r>
                        <a:rPr lang="nl-NL" sz="700" dirty="0">
                          <a:solidFill>
                            <a:schemeClr val="tx1"/>
                          </a:solidFill>
                          <a:effectLst/>
                          <a:latin typeface="+mn-lt"/>
                          <a:ea typeface="Roboto"/>
                          <a:cs typeface="Arial"/>
                        </a:rPr>
                        <a:t>De </a:t>
                      </a:r>
                      <a:r>
                        <a:rPr lang="nl-NL" sz="700" dirty="0" err="1">
                          <a:solidFill>
                            <a:schemeClr val="tx1"/>
                          </a:solidFill>
                          <a:effectLst/>
                          <a:latin typeface="+mn-lt"/>
                          <a:ea typeface="Roboto"/>
                          <a:cs typeface="Arial"/>
                        </a:rPr>
                        <a:t>wpb</a:t>
                      </a:r>
                      <a:r>
                        <a:rPr lang="nl-NL" sz="700" dirty="0">
                          <a:solidFill>
                            <a:schemeClr val="tx1"/>
                          </a:solidFill>
                          <a:effectLst/>
                          <a:latin typeface="+mn-lt"/>
                          <a:ea typeface="Roboto"/>
                          <a:cs typeface="Arial"/>
                        </a:rPr>
                        <a:t> ondersteunt de student bij het vinden van antwoorden op zijn vragen.</a:t>
                      </a: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700" dirty="0">
                          <a:solidFill>
                            <a:schemeClr val="tx1"/>
                          </a:solidFill>
                          <a:effectLst/>
                          <a:latin typeface="+mn-lt"/>
                          <a:ea typeface="Roboto"/>
                          <a:cs typeface="Arial"/>
                        </a:rPr>
                        <a:t>Onderzoekend handelen gebeurt op basis van individuele initiatieven.</a:t>
                      </a: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lvl="0" algn="l">
                        <a:lnSpc>
                          <a:spcPct val="107000"/>
                        </a:lnSpc>
                        <a:spcAft>
                          <a:spcPts val="0"/>
                        </a:spcAft>
                        <a:buNone/>
                      </a:pPr>
                      <a:r>
                        <a:rPr lang="nl-NL" sz="700" b="0" dirty="0">
                          <a:solidFill>
                            <a:schemeClr val="tx1"/>
                          </a:solidFill>
                          <a:effectLst/>
                          <a:latin typeface="+mn-lt"/>
                          <a:ea typeface="Roboto"/>
                          <a:cs typeface="Arial"/>
                        </a:rPr>
                        <a:t>De studenten die een afstudeeronderzoek uitvoeren, worden door collega’s van het instituut begeleid en beoordeeld.</a:t>
                      </a:r>
                    </a:p>
                    <a:p>
                      <a:pPr algn="l">
                        <a:lnSpc>
                          <a:spcPct val="107000"/>
                        </a:lnSpc>
                        <a:spcAft>
                          <a:spcPts val="0"/>
                        </a:spcAft>
                      </a:pPr>
                      <a:endParaRPr lang="nl-NL" sz="700" dirty="0">
                        <a:solidFill>
                          <a:schemeClr val="tx1"/>
                        </a:solidFill>
                        <a:effectLst/>
                      </a:endParaRPr>
                    </a:p>
                    <a:p>
                      <a:pPr algn="l">
                        <a:lnSpc>
                          <a:spcPct val="107000"/>
                        </a:lnSpc>
                        <a:spcAft>
                          <a:spcPts val="0"/>
                        </a:spcAft>
                      </a:pPr>
                      <a:endParaRPr lang="nl-NL" sz="700" dirty="0">
                        <a:solidFill>
                          <a:schemeClr val="tx1"/>
                        </a:solidFill>
                        <a:effectLst/>
                      </a:endParaRPr>
                    </a:p>
                    <a:p>
                      <a:pPr algn="l">
                        <a:lnSpc>
                          <a:spcPct val="107000"/>
                        </a:lnSpc>
                        <a:spcAft>
                          <a:spcPts val="0"/>
                        </a:spcAft>
                      </a:pPr>
                      <a:endParaRPr lang="nl-NL" sz="700" dirty="0">
                        <a:solidFill>
                          <a:schemeClr val="tx1"/>
                        </a:solidFill>
                        <a:effectLst/>
                      </a:endParaRPr>
                    </a:p>
                    <a:p>
                      <a:pPr algn="l">
                        <a:lnSpc>
                          <a:spcPct val="107000"/>
                        </a:lnSpc>
                        <a:spcAft>
                          <a:spcPts val="0"/>
                        </a:spcAft>
                      </a:pPr>
                      <a:endParaRPr lang="nl-NL" sz="700" dirty="0">
                        <a:solidFill>
                          <a:schemeClr val="tx1"/>
                        </a:solidFill>
                        <a:effectLst/>
                      </a:endParaRPr>
                    </a:p>
                    <a:p>
                      <a:pPr algn="l">
                        <a:lnSpc>
                          <a:spcPct val="107000"/>
                        </a:lnSpc>
                        <a:spcAft>
                          <a:spcPts val="0"/>
                        </a:spcAft>
                      </a:pPr>
                      <a:endParaRPr lang="nl-NL" sz="700" dirty="0">
                        <a:solidFill>
                          <a:schemeClr val="tx1"/>
                        </a:solidFill>
                        <a:effectLst/>
                      </a:endParaRPr>
                    </a:p>
                    <a:p>
                      <a:pPr algn="l">
                        <a:lnSpc>
                          <a:spcPct val="107000"/>
                        </a:lnSpc>
                        <a:spcAft>
                          <a:spcPts val="0"/>
                        </a:spcAft>
                      </a:pPr>
                      <a:endParaRPr lang="nl-NL" sz="700" dirty="0">
                        <a:solidFill>
                          <a:schemeClr val="tx1"/>
                        </a:solidFill>
                        <a:effectLst/>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rPr>
                        <a:t>Onderzoekende houding is een van de speerpunten van de Opleidingsschool. </a:t>
                      </a: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mn-lt"/>
                        <a:ea typeface="Roboto"/>
                        <a:cs typeface="Arial"/>
                      </a:endParaRPr>
                    </a:p>
                    <a:p>
                      <a:pPr lvl="0" algn="l">
                        <a:lnSpc>
                          <a:spcPct val="107000"/>
                        </a:lnSpc>
                        <a:spcAft>
                          <a:spcPts val="0"/>
                        </a:spcAft>
                        <a:buNone/>
                      </a:pPr>
                      <a:endParaRPr lang="nl-NL" sz="700" dirty="0">
                        <a:solidFill>
                          <a:schemeClr val="tx1"/>
                        </a:solidFill>
                        <a:effectLst/>
                        <a:latin typeface="+mn-lt"/>
                        <a:ea typeface="Roboto"/>
                        <a:cs typeface="Arial"/>
                      </a:endParaRPr>
                    </a:p>
                    <a:p>
                      <a:pPr lvl="0" algn="l">
                        <a:lnSpc>
                          <a:spcPct val="107000"/>
                        </a:lnSpc>
                        <a:spcAft>
                          <a:spcPts val="0"/>
                        </a:spcAft>
                        <a:buNone/>
                      </a:pPr>
                      <a:r>
                        <a:rPr lang="nl-NL" sz="700" dirty="0">
                          <a:solidFill>
                            <a:schemeClr val="tx1"/>
                          </a:solidFill>
                          <a:effectLst/>
                          <a:latin typeface="+mn-lt"/>
                          <a:ea typeface="Roboto"/>
                          <a:cs typeface="Arial"/>
                        </a:rPr>
                        <a:t>De </a:t>
                      </a:r>
                      <a:r>
                        <a:rPr lang="nl-NL" sz="700" dirty="0" err="1">
                          <a:solidFill>
                            <a:schemeClr val="tx1"/>
                          </a:solidFill>
                          <a:effectLst/>
                          <a:latin typeface="+mn-lt"/>
                          <a:ea typeface="Roboto"/>
                          <a:cs typeface="Arial"/>
                        </a:rPr>
                        <a:t>wpb</a:t>
                      </a:r>
                      <a:r>
                        <a:rPr lang="nl-NL" sz="700" dirty="0">
                          <a:solidFill>
                            <a:schemeClr val="tx1"/>
                          </a:solidFill>
                          <a:effectLst/>
                          <a:latin typeface="+mn-lt"/>
                          <a:ea typeface="Roboto"/>
                          <a:cs typeface="Arial"/>
                        </a:rPr>
                        <a:t> helpt de lerende door middel van vragen om zijn professionele nieuwsgierigheid te ontwikkelen en met een open blik naar de praktijk in de school, theorieën en zichzelf als persoon te kijken met gebruikmaking van relevante bronnen </a:t>
                      </a:r>
                      <a:r>
                        <a:rPr lang="nl-NL" sz="700" dirty="0">
                          <a:solidFill>
                            <a:schemeClr val="tx1"/>
                          </a:solidFill>
                          <a:effectLst/>
                          <a:latin typeface="+mn-lt"/>
                          <a:ea typeface="Roboto"/>
                          <a:cs typeface="Calibri"/>
                        </a:rPr>
                        <a:t>(Bruggink &amp; Harinck, 2014). Daarmee stimuleert hij de onderzoekende houding. </a:t>
                      </a:r>
                      <a:endParaRPr lang="nl-NL" sz="700" dirty="0">
                        <a:solidFill>
                          <a:schemeClr val="tx1"/>
                        </a:solidFill>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r>
                        <a:rPr lang="nl-NL" sz="700" dirty="0">
                          <a:solidFill>
                            <a:schemeClr val="tx1"/>
                          </a:solidFill>
                          <a:effectLst/>
                          <a:latin typeface="+mn-lt"/>
                          <a:ea typeface="Roboto"/>
                          <a:cs typeface="Arial"/>
                        </a:rPr>
                        <a:t>Het onderzoekend handelen wordt met name gestimuleerd in (individueel) praktijkonderzoek vaak in het kader van de eindfase van de lerarenopleiding (afstudeeronderzoek). Begeleiding van het onderzoekend handelen is in handen van gecertificeerde onderzoeksbegeleiders.</a:t>
                      </a: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endParaRPr lang="nl-NL" sz="700" dirty="0">
                        <a:solidFill>
                          <a:schemeClr val="tx1"/>
                        </a:solidFill>
                        <a:effectLst/>
                        <a:latin typeface="+mn-lt"/>
                        <a:ea typeface="Roboto"/>
                        <a:cs typeface="Arial"/>
                      </a:endParaRPr>
                    </a:p>
                    <a:p>
                      <a:pPr algn="l">
                        <a:lnSpc>
                          <a:spcPct val="107000"/>
                        </a:lnSpc>
                        <a:spcAft>
                          <a:spcPts val="0"/>
                        </a:spcAft>
                      </a:pPr>
                      <a:r>
                        <a:rPr lang="nl-NL" sz="700">
                          <a:solidFill>
                            <a:schemeClr val="tx1"/>
                          </a:solidFill>
                          <a:effectLst/>
                          <a:latin typeface="+mn-lt"/>
                          <a:ea typeface="Roboto"/>
                          <a:cs typeface="Arial"/>
                        </a:rPr>
                        <a:t>De </a:t>
                      </a:r>
                      <a:r>
                        <a:rPr lang="nl-NL" sz="700" dirty="0">
                          <a:solidFill>
                            <a:schemeClr val="tx1"/>
                          </a:solidFill>
                          <a:effectLst/>
                          <a:latin typeface="+mn-lt"/>
                          <a:ea typeface="Roboto"/>
                          <a:cs typeface="Arial"/>
                        </a:rPr>
                        <a:t>onderzoeksthema's van de afstudeeronderzoeken worden gezamenlijk bepaald en eventueel afgestemd op de actuele schoolontwikkeling in overleg met de onderzoek coördinator. In afstemming met het opleidingsteam wordt bepaald welk (praktijk)onderzoek in de school verder wordt uitgezet dat bijdraagt aan schoolontwikkeling. </a:t>
                      </a:r>
                    </a:p>
                    <a:p>
                      <a:pPr lvl="0" algn="l">
                        <a:lnSpc>
                          <a:spcPct val="107000"/>
                        </a:lnSpc>
                        <a:spcAft>
                          <a:spcPts val="0"/>
                        </a:spcAft>
                        <a:buNone/>
                      </a:pPr>
                      <a:endParaRPr lang="nl-NL" sz="700" dirty="0">
                        <a:solidFill>
                          <a:schemeClr val="tx1"/>
                        </a:solidFill>
                        <a:effectLst/>
                        <a:latin typeface="+mn-lt"/>
                        <a:ea typeface="Roboto"/>
                        <a:cs typeface="Arial"/>
                      </a:endParaRPr>
                    </a:p>
                    <a:p>
                      <a:pPr algn="l">
                        <a:lnSpc>
                          <a:spcPct val="107000"/>
                        </a:lnSpc>
                        <a:spcAft>
                          <a:spcPts val="0"/>
                        </a:spcAft>
                      </a:pPr>
                      <a:r>
                        <a:rPr lang="nl-NL" sz="700" dirty="0">
                          <a:solidFill>
                            <a:schemeClr val="tx1"/>
                          </a:solidFill>
                          <a:effectLst/>
                          <a:latin typeface="+mn-lt"/>
                          <a:ea typeface="Roboto"/>
                          <a:cs typeface="Arial"/>
                        </a:rPr>
                        <a:t>Er bestaat een werkgroep onderzoek. Collega’s met ervaring en expertise op het gebied van onderzoek, onderzoekende houding en handelen brengen in kaart op welke wijze de onderzoekende houding en handelen bij </a:t>
                      </a:r>
                      <a:r>
                        <a:rPr lang="nl-NL" sz="700" dirty="0" err="1">
                          <a:solidFill>
                            <a:schemeClr val="tx1"/>
                          </a:solidFill>
                          <a:effectLst/>
                          <a:latin typeface="+mn-lt"/>
                          <a:ea typeface="Roboto"/>
                          <a:cs typeface="Arial"/>
                        </a:rPr>
                        <a:t>lerenden</a:t>
                      </a:r>
                      <a:r>
                        <a:rPr lang="nl-NL" sz="700" dirty="0">
                          <a:solidFill>
                            <a:schemeClr val="tx1"/>
                          </a:solidFill>
                          <a:effectLst/>
                          <a:latin typeface="+mn-lt"/>
                          <a:ea typeface="Roboto"/>
                          <a:cs typeface="Arial"/>
                        </a:rPr>
                        <a:t> gestimuleerd kan worden en wie daarbij welke rol kan pakken. </a:t>
                      </a:r>
                    </a:p>
                  </a:txBody>
                  <a:tcPr marL="68580" marR="68580" marT="0" marB="0"/>
                </a:tc>
                <a:tc>
                  <a:txBody>
                    <a:bodyPr/>
                    <a:lstStyle/>
                    <a:p>
                      <a:pPr algn="l">
                        <a:lnSpc>
                          <a:spcPct val="107000"/>
                        </a:lnSpc>
                        <a:spcAft>
                          <a:spcPts val="0"/>
                        </a:spcAft>
                      </a:pPr>
                      <a:r>
                        <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rPr>
                        <a:t>Bij alle betrokkenen is bekend op welke wijze de onderzoekende houding en handelen van de lerende gestimuleerd kan worden en draagt hieraan bij vanuit de eigen rol. Alle betrokkenen laten voorbeeldgedrag van de onderzoekende houding en het onderzoekend handelen zien.</a:t>
                      </a: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rPr>
                        <a:t>Gerichte opdrachten waarin bepaalde aspecten van de onderzoekende houding en het onderzoekend handelen worden geoefend (bv. perspectief- wisseling, </a:t>
                      </a:r>
                      <a:r>
                        <a:rPr lang="nl-NL" sz="700" dirty="0" err="1">
                          <a:solidFill>
                            <a:schemeClr val="tx1"/>
                          </a:solidFill>
                          <a:effectLst/>
                          <a:latin typeface="Roboto" panose="02000000000000000000" pitchFamily="2" charset="0"/>
                          <a:ea typeface="Roboto" panose="02000000000000000000" pitchFamily="2" charset="0"/>
                          <a:cs typeface="Arial" panose="020B0604020202020204" pitchFamily="34" charset="0"/>
                        </a:rPr>
                        <a:t>evidence</a:t>
                      </a:r>
                      <a:r>
                        <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rPr>
                        <a:t> </a:t>
                      </a:r>
                      <a:r>
                        <a:rPr lang="nl-NL" sz="700" dirty="0" err="1">
                          <a:solidFill>
                            <a:schemeClr val="tx1"/>
                          </a:solidFill>
                          <a:effectLst/>
                          <a:latin typeface="Roboto" panose="02000000000000000000" pitchFamily="2" charset="0"/>
                          <a:ea typeface="Roboto" panose="02000000000000000000" pitchFamily="2" charset="0"/>
                          <a:cs typeface="Arial" panose="020B0604020202020204" pitchFamily="34" charset="0"/>
                        </a:rPr>
                        <a:t>informed</a:t>
                      </a:r>
                      <a:r>
                        <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rPr>
                        <a:t> handelen) vinden plaats in alle fasen van de opleiding, inductie en professionalisering.</a:t>
                      </a: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rPr>
                        <a:t>Leervragen worden op een systematische wijze aangepakt, gebruikmakend van </a:t>
                      </a:r>
                      <a:r>
                        <a:rPr lang="nl-NL" sz="700" strike="noStrike" dirty="0">
                          <a:solidFill>
                            <a:schemeClr val="tx1"/>
                          </a:solidFill>
                          <a:effectLst/>
                          <a:latin typeface="Roboto" panose="02000000000000000000" pitchFamily="2" charset="0"/>
                          <a:ea typeface="Roboto" panose="02000000000000000000" pitchFamily="2" charset="0"/>
                          <a:cs typeface="Arial" panose="020B0604020202020204" pitchFamily="34" charset="0"/>
                        </a:rPr>
                        <a:t>bronnen </a:t>
                      </a:r>
                      <a:r>
                        <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rPr>
                        <a:t>en literatuur en gericht op het leren van en met elkaar. </a:t>
                      </a:r>
                    </a:p>
                    <a:p>
                      <a:pPr marL="0" marR="0" lvl="0" indent="0" algn="l" defTabSz="1425550" rtl="0" eaLnBrk="1" fontAlgn="auto" latinLnBrk="0" hangingPunct="1">
                        <a:lnSpc>
                          <a:spcPct val="107000"/>
                        </a:lnSpc>
                        <a:spcBef>
                          <a:spcPts val="0"/>
                        </a:spcBef>
                        <a:spcAft>
                          <a:spcPts val="0"/>
                        </a:spcAft>
                        <a:buClrTx/>
                        <a:buSzTx/>
                        <a:buFontTx/>
                        <a:buNone/>
                        <a:tabLst/>
                        <a:defRPr/>
                      </a:pPr>
                      <a:r>
                        <a:rPr lang="nl-NL" sz="700" dirty="0">
                          <a:solidFill>
                            <a:schemeClr val="tx1"/>
                          </a:solidFill>
                          <a:effectLst/>
                          <a:latin typeface="+mn-lt"/>
                          <a:ea typeface="Roboto"/>
                          <a:cs typeface="Arial"/>
                        </a:rPr>
                        <a:t>Er wordt gestart met verschillende vormen van praktijkonderzoek voor medewerkers. De schoolleiding organiseert en faciliteert het leren van en met elkaar; </a:t>
                      </a: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algn="l">
                        <a:lnSpc>
                          <a:spcPct val="107000"/>
                        </a:lnSpc>
                        <a:spcAft>
                          <a:spcPts val="0"/>
                        </a:spcAft>
                      </a:pPr>
                      <a:r>
                        <a:rPr lang="nl-NL" sz="700" dirty="0">
                          <a:solidFill>
                            <a:schemeClr val="tx1"/>
                          </a:solidFill>
                          <a:effectLst/>
                          <a:latin typeface="Roboto" panose="02000000000000000000" pitchFamily="2" charset="0"/>
                          <a:ea typeface="Roboto" panose="02000000000000000000" pitchFamily="2" charset="0"/>
                          <a:cs typeface="Calibri" panose="020F0502020204030204" pitchFamily="34" charset="0"/>
                        </a:rPr>
                        <a:t>Praktijkonderzoek draagt bij aan de individuele professionele ontwikkeling en/of de schoolontwikkeling. Afhankelijk van het doel wordt voldaan aan criteria (Oolbekkink en van der Steen, 2014), zoals het betrekken van relevante anderen en het inbrengen van meerdere perspectieven. De begeleiding van deze onderzoeken en processen </a:t>
                      </a:r>
                      <a:r>
                        <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rPr>
                        <a:t>is in handen van experts op het gebied van onderzoek.</a:t>
                      </a: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lvl="0" algn="l">
                        <a:lnSpc>
                          <a:spcPct val="107000"/>
                        </a:lnSpc>
                        <a:spcAft>
                          <a:spcPts val="0"/>
                        </a:spcAft>
                        <a:buNone/>
                      </a:pPr>
                      <a:r>
                        <a:rPr lang="nl-NL" sz="700" dirty="0">
                          <a:solidFill>
                            <a:schemeClr val="tx1"/>
                          </a:solidFill>
                          <a:effectLst/>
                          <a:latin typeface="+mn-lt"/>
                          <a:ea typeface="Roboto"/>
                          <a:cs typeface="Arial"/>
                        </a:rPr>
                        <a:t>Er wordt gestart met leergemeenschappen om de onderzoekende houding en het onderzoekend handelen te stimuleren. </a:t>
                      </a:r>
                      <a:endParaRPr lang="nl-NL" sz="700" dirty="0">
                        <a:solidFill>
                          <a:schemeClr val="tx1"/>
                        </a:solidFill>
                        <a:effectLst/>
                        <a:highlight>
                          <a:srgbClr val="FFFF00"/>
                        </a:highlight>
                        <a:latin typeface="+mn-lt"/>
                        <a:ea typeface="Roboto"/>
                        <a:cs typeface="Arial"/>
                      </a:endParaRPr>
                    </a:p>
                  </a:txBody>
                  <a:tcPr marL="68580" marR="68580" marT="0" marB="0"/>
                </a:tc>
                <a:tc>
                  <a:txBody>
                    <a:bodyPr/>
                    <a:lstStyle/>
                    <a:p>
                      <a:pPr algn="l">
                        <a:lnSpc>
                          <a:spcPct val="107000"/>
                        </a:lnSpc>
                        <a:spcAft>
                          <a:spcPts val="0"/>
                        </a:spcAft>
                      </a:pPr>
                      <a:r>
                        <a:rPr lang="nl-NL" sz="700" dirty="0">
                          <a:solidFill>
                            <a:schemeClr val="tx1"/>
                          </a:solidFill>
                          <a:effectLst/>
                          <a:latin typeface="Roboto" panose="02000000000000000000" pitchFamily="2" charset="0"/>
                          <a:ea typeface="Roboto" panose="02000000000000000000" pitchFamily="2" charset="0"/>
                          <a:cs typeface="Calibri" panose="020F0502020204030204" pitchFamily="34" charset="0"/>
                        </a:rPr>
                        <a:t>Onderzoekende houding en het onderzoekend handelen wordt door iedereen in de Opleidingsschool doorleefd op alle niveaus in de organisatie.</a:t>
                      </a: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mn-lt"/>
                        <a:ea typeface="Roboto"/>
                        <a:cs typeface="Calibri"/>
                      </a:endParaRPr>
                    </a:p>
                    <a:p>
                      <a:pPr lvl="0" algn="l">
                        <a:lnSpc>
                          <a:spcPct val="107000"/>
                        </a:lnSpc>
                        <a:spcAft>
                          <a:spcPts val="0"/>
                        </a:spcAft>
                        <a:buNone/>
                      </a:pPr>
                      <a:endParaRPr lang="nl-NL" sz="700" dirty="0">
                        <a:solidFill>
                          <a:schemeClr val="tx1"/>
                        </a:solidFill>
                        <a:effectLst/>
                        <a:latin typeface="+mn-lt"/>
                        <a:ea typeface="Roboto"/>
                        <a:cs typeface="Calibri"/>
                      </a:endParaRPr>
                    </a:p>
                    <a:p>
                      <a:pPr lvl="0" algn="l">
                        <a:lnSpc>
                          <a:spcPct val="107000"/>
                        </a:lnSpc>
                        <a:spcAft>
                          <a:spcPts val="0"/>
                        </a:spcAft>
                        <a:buNone/>
                      </a:pPr>
                      <a:endParaRPr lang="nl-NL" sz="700" dirty="0">
                        <a:solidFill>
                          <a:schemeClr val="tx1"/>
                        </a:solidFill>
                        <a:effectLst/>
                        <a:latin typeface="+mn-lt"/>
                        <a:ea typeface="Roboto"/>
                        <a:cs typeface="Calibri"/>
                      </a:endParaRPr>
                    </a:p>
                    <a:p>
                      <a:pPr lvl="0" algn="l">
                        <a:lnSpc>
                          <a:spcPct val="107000"/>
                        </a:lnSpc>
                        <a:spcAft>
                          <a:spcPts val="0"/>
                        </a:spcAft>
                        <a:buNone/>
                      </a:pPr>
                      <a:endParaRPr lang="nl-NL" sz="700" dirty="0">
                        <a:solidFill>
                          <a:schemeClr val="tx1"/>
                        </a:solidFill>
                        <a:effectLst/>
                        <a:latin typeface="+mn-lt"/>
                        <a:ea typeface="Roboto"/>
                        <a:cs typeface="Calibri"/>
                      </a:endParaRPr>
                    </a:p>
                    <a:p>
                      <a:pPr lvl="0" algn="l">
                        <a:lnSpc>
                          <a:spcPct val="107000"/>
                        </a:lnSpc>
                        <a:spcAft>
                          <a:spcPts val="0"/>
                        </a:spcAft>
                        <a:buNone/>
                      </a:pPr>
                      <a:r>
                        <a:rPr lang="nl-NL" sz="700" dirty="0">
                          <a:solidFill>
                            <a:schemeClr val="tx1"/>
                          </a:solidFill>
                          <a:effectLst/>
                          <a:latin typeface="+mn-lt"/>
                          <a:ea typeface="Roboto"/>
                          <a:cs typeface="Calibri"/>
                        </a:rPr>
                        <a:t>Er is sprake van een </a:t>
                      </a:r>
                      <a:r>
                        <a:rPr lang="nl-NL" sz="700" dirty="0" err="1">
                          <a:solidFill>
                            <a:schemeClr val="tx1"/>
                          </a:solidFill>
                          <a:effectLst/>
                          <a:latin typeface="+mn-lt"/>
                          <a:ea typeface="Roboto"/>
                          <a:cs typeface="Calibri"/>
                        </a:rPr>
                        <a:t>onderzoekscultuur</a:t>
                      </a:r>
                      <a:r>
                        <a:rPr lang="nl-NL" sz="700" dirty="0">
                          <a:solidFill>
                            <a:schemeClr val="tx1"/>
                          </a:solidFill>
                          <a:effectLst/>
                          <a:latin typeface="+mn-lt"/>
                          <a:ea typeface="Roboto"/>
                          <a:cs typeface="Calibri"/>
                        </a:rPr>
                        <a:t>, waarin de onderzoekende houding en het onderzoekend handelen van de lerende door voorbeeldgedrag en begeleiding voortdurend gestimuleerd wordt.</a:t>
                      </a:r>
                      <a:r>
                        <a:rPr lang="nl-NL" sz="700" dirty="0">
                          <a:solidFill>
                            <a:schemeClr val="tx1"/>
                          </a:solidFill>
                          <a:effectLst/>
                          <a:latin typeface="+mn-lt"/>
                          <a:ea typeface="Roboto"/>
                          <a:cs typeface="Arial"/>
                        </a:rPr>
                        <a:t> </a:t>
                      </a:r>
                    </a:p>
                    <a:p>
                      <a:pPr lvl="0" algn="l">
                        <a:lnSpc>
                          <a:spcPct val="107000"/>
                        </a:lnSpc>
                        <a:spcAft>
                          <a:spcPts val="0"/>
                        </a:spcAft>
                        <a:buNone/>
                      </a:pPr>
                      <a:r>
                        <a:rPr lang="nl-NL" sz="700" dirty="0">
                          <a:solidFill>
                            <a:schemeClr val="tx1"/>
                          </a:solidFill>
                          <a:effectLst/>
                          <a:latin typeface="+mn-lt"/>
                          <a:ea typeface="Roboto"/>
                          <a:cs typeface="Calibri"/>
                        </a:rPr>
                        <a:t>In de school is sprake van een systematische reflectieve dialoog tussen leraren (Ros &amp; Keuvelaar - van den Bergh, 2017)</a:t>
                      </a:r>
                      <a:r>
                        <a:rPr lang="nl-NL" sz="700" dirty="0">
                          <a:solidFill>
                            <a:schemeClr val="tx1"/>
                          </a:solidFill>
                          <a:effectLst/>
                          <a:latin typeface="+mn-lt"/>
                          <a:ea typeface="Roboto"/>
                          <a:cs typeface="Arial"/>
                        </a:rPr>
                        <a:t>. </a:t>
                      </a:r>
                      <a:r>
                        <a:rPr lang="nl-NL" sz="700" dirty="0">
                          <a:solidFill>
                            <a:schemeClr val="tx1"/>
                          </a:solidFill>
                          <a:effectLst/>
                          <a:latin typeface="+mn-lt"/>
                          <a:ea typeface="Roboto"/>
                          <a:cs typeface="Calibri"/>
                        </a:rPr>
                        <a:t>De reflectieve dialoog met collega’s draagt bij aan een gedeelde visie op goed onderwijs en het ontwikkelen van een bijbehorende gemeenschappelijke taal. Docenten maken onderbouwde keuzes en reflecteren hierop. Zij expliciteren persoonlijke  doelen en waarden en gaan hierover in gesprek met hun omgeving. </a:t>
                      </a:r>
                      <a:endParaRPr lang="nl-NL" sz="700" dirty="0">
                        <a:solidFill>
                          <a:schemeClr val="tx1"/>
                        </a:solidFill>
                      </a:endParaRPr>
                    </a:p>
                    <a:p>
                      <a:pPr algn="l">
                        <a:lnSpc>
                          <a:spcPct val="107000"/>
                        </a:lnSpc>
                        <a:spcAft>
                          <a:spcPts val="0"/>
                        </a:spcAft>
                      </a:pPr>
                      <a:r>
                        <a:rPr lang="nl-NL" sz="700" dirty="0">
                          <a:solidFill>
                            <a:schemeClr val="tx1"/>
                          </a:solidFill>
                          <a:effectLst/>
                          <a:latin typeface="Roboto" panose="02000000000000000000" pitchFamily="2" charset="0"/>
                          <a:ea typeface="Roboto" panose="02000000000000000000" pitchFamily="2" charset="0"/>
                          <a:cs typeface="Calibri" panose="020F0502020204030204" pitchFamily="34" charset="0"/>
                        </a:rPr>
                        <a:t>Ros &amp; Oolbekkink, zie onder aan tabel ).</a:t>
                      </a: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mn-lt"/>
                        <a:ea typeface="Roboto"/>
                        <a:cs typeface="Calibri"/>
                      </a:endParaRPr>
                    </a:p>
                    <a:p>
                      <a:pPr algn="l">
                        <a:lnSpc>
                          <a:spcPct val="107000"/>
                        </a:lnSpc>
                        <a:spcAft>
                          <a:spcPts val="0"/>
                        </a:spcAft>
                      </a:pPr>
                      <a:endParaRPr lang="nl-NL" sz="700" dirty="0">
                        <a:solidFill>
                          <a:schemeClr val="tx1"/>
                        </a:solidFill>
                        <a:effectLst/>
                        <a:latin typeface="+mn-lt"/>
                        <a:ea typeface="Roboto"/>
                        <a:cs typeface="Calibri"/>
                      </a:endParaRPr>
                    </a:p>
                    <a:p>
                      <a:pPr algn="l">
                        <a:lnSpc>
                          <a:spcPct val="107000"/>
                        </a:lnSpc>
                        <a:spcAft>
                          <a:spcPts val="0"/>
                        </a:spcAft>
                      </a:pPr>
                      <a:endParaRPr lang="nl-NL" sz="700" dirty="0">
                        <a:solidFill>
                          <a:schemeClr val="tx1"/>
                        </a:solidFill>
                        <a:effectLst/>
                        <a:latin typeface="+mn-lt"/>
                        <a:ea typeface="Roboto"/>
                        <a:cs typeface="Calibri"/>
                      </a:endParaRPr>
                    </a:p>
                    <a:p>
                      <a:pPr algn="l">
                        <a:lnSpc>
                          <a:spcPct val="107000"/>
                        </a:lnSpc>
                        <a:spcAft>
                          <a:spcPts val="0"/>
                        </a:spcAft>
                      </a:pPr>
                      <a:endParaRPr lang="nl-NL" sz="700" dirty="0">
                        <a:solidFill>
                          <a:schemeClr val="tx1"/>
                        </a:solidFill>
                        <a:effectLst/>
                        <a:latin typeface="+mn-lt"/>
                        <a:ea typeface="Roboto"/>
                        <a:cs typeface="Calibri"/>
                      </a:endParaRPr>
                    </a:p>
                    <a:p>
                      <a:pPr algn="l">
                        <a:lnSpc>
                          <a:spcPct val="107000"/>
                        </a:lnSpc>
                        <a:spcAft>
                          <a:spcPts val="0"/>
                        </a:spcAft>
                      </a:pPr>
                      <a:endParaRPr lang="nl-NL" sz="700" dirty="0">
                        <a:solidFill>
                          <a:schemeClr val="tx1"/>
                        </a:solidFill>
                        <a:effectLst/>
                        <a:latin typeface="+mn-lt"/>
                        <a:ea typeface="Roboto"/>
                        <a:cs typeface="Calibri"/>
                      </a:endParaRPr>
                    </a:p>
                    <a:p>
                      <a:pPr algn="l">
                        <a:lnSpc>
                          <a:spcPct val="107000"/>
                        </a:lnSpc>
                        <a:spcAft>
                          <a:spcPts val="0"/>
                        </a:spcAft>
                      </a:pPr>
                      <a:endParaRPr lang="nl-NL" sz="700" dirty="0">
                        <a:solidFill>
                          <a:schemeClr val="tx1"/>
                        </a:solidFill>
                        <a:effectLst/>
                        <a:latin typeface="+mn-lt"/>
                        <a:ea typeface="Roboto"/>
                        <a:cs typeface="Calibri"/>
                      </a:endParaRPr>
                    </a:p>
                    <a:p>
                      <a:pPr algn="l">
                        <a:lnSpc>
                          <a:spcPct val="107000"/>
                        </a:lnSpc>
                        <a:spcAft>
                          <a:spcPts val="0"/>
                        </a:spcAft>
                      </a:pPr>
                      <a:endParaRPr lang="nl-NL" sz="700" dirty="0">
                        <a:solidFill>
                          <a:schemeClr val="tx1"/>
                        </a:solidFill>
                        <a:effectLst/>
                        <a:latin typeface="+mn-lt"/>
                        <a:ea typeface="Roboto"/>
                        <a:cs typeface="Calibri"/>
                      </a:endParaRPr>
                    </a:p>
                    <a:p>
                      <a:pPr algn="l">
                        <a:lnSpc>
                          <a:spcPct val="107000"/>
                        </a:lnSpc>
                        <a:spcAft>
                          <a:spcPts val="0"/>
                        </a:spcAft>
                      </a:pPr>
                      <a:endParaRPr lang="nl-NL" sz="700" dirty="0">
                        <a:solidFill>
                          <a:schemeClr val="tx1"/>
                        </a:solidFill>
                        <a:effectLst/>
                        <a:latin typeface="+mn-lt"/>
                        <a:ea typeface="Roboto"/>
                        <a:cs typeface="Calibri"/>
                      </a:endParaRPr>
                    </a:p>
                    <a:p>
                      <a:pPr algn="l">
                        <a:lnSpc>
                          <a:spcPct val="107000"/>
                        </a:lnSpc>
                        <a:spcAft>
                          <a:spcPts val="0"/>
                        </a:spcAft>
                      </a:pPr>
                      <a:r>
                        <a:rPr lang="nl-NL" sz="700" dirty="0">
                          <a:solidFill>
                            <a:schemeClr val="tx1"/>
                          </a:solidFill>
                          <a:effectLst/>
                          <a:latin typeface="+mn-lt"/>
                          <a:ea typeface="Roboto"/>
                          <a:cs typeface="Calibri"/>
                        </a:rPr>
                        <a:t>Op basis van onderzoek geeft de school doelgericht en onderbouwd invulling aan ontwikkelingen. </a:t>
                      </a:r>
                      <a:endParaRPr lang="nl-NL" sz="700" dirty="0">
                        <a:solidFill>
                          <a:schemeClr val="tx1"/>
                        </a:solidFill>
                        <a:effectLst/>
                        <a:latin typeface="+mn-lt"/>
                        <a:ea typeface="Roboto"/>
                        <a:cs typeface="Arial"/>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700" dirty="0">
                        <a:solidFill>
                          <a:schemeClr val="tx1"/>
                        </a:solidFill>
                        <a:effectLst/>
                        <a:latin typeface="+mn-lt"/>
                        <a:ea typeface="Roboto"/>
                        <a:cs typeface="Calibri"/>
                      </a:endParaRPr>
                    </a:p>
                    <a:p>
                      <a:pPr lvl="0" algn="l">
                        <a:lnSpc>
                          <a:spcPct val="107000"/>
                        </a:lnSpc>
                        <a:spcAft>
                          <a:spcPts val="0"/>
                        </a:spcAft>
                        <a:buNone/>
                      </a:pPr>
                      <a:r>
                        <a:rPr lang="nl-NL" sz="700" dirty="0">
                          <a:solidFill>
                            <a:schemeClr val="tx1"/>
                          </a:solidFill>
                          <a:effectLst/>
                          <a:latin typeface="+mn-lt"/>
                          <a:ea typeface="Roboto"/>
                          <a:cs typeface="Calibri"/>
                        </a:rPr>
                        <a:t>De school maakt onderdeel uit van een kennisnetwerk; dit kennisnetwerk en de experts worden ingezet om onderwijsverbetering vorm te geven. </a:t>
                      </a:r>
                    </a:p>
                  </a:txBody>
                  <a:tcPr marL="68580" marR="68580" marT="0" marB="0"/>
                </a:tc>
                <a:extLst>
                  <a:ext uri="{0D108BD9-81ED-4DB2-BD59-A6C34878D82A}">
                    <a16:rowId xmlns:a16="http://schemas.microsoft.com/office/drawing/2014/main" val="2437274328"/>
                  </a:ext>
                </a:extLst>
              </a:tr>
            </a:tbl>
          </a:graphicData>
        </a:graphic>
      </p:graphicFrame>
    </p:spTree>
    <p:extLst>
      <p:ext uri="{BB962C8B-B14F-4D97-AF65-F5344CB8AC3E}">
        <p14:creationId xmlns:p14="http://schemas.microsoft.com/office/powerpoint/2010/main" val="3073293024"/>
      </p:ext>
    </p:extLst>
  </p:cSld>
  <p:clrMapOvr>
    <a:masterClrMapping/>
  </p:clrMapOvr>
</p:sld>
</file>

<file path=ppt/theme/theme1.xml><?xml version="1.0" encoding="utf-8"?>
<a:theme xmlns:a="http://schemas.openxmlformats.org/drawingml/2006/main" name="Presentatie_Smal">
  <a:themeElements>
    <a:clrScheme name="HAN">
      <a:dk1>
        <a:sysClr val="windowText" lastClr="000000"/>
      </a:dk1>
      <a:lt1>
        <a:sysClr val="window" lastClr="FFFFFF"/>
      </a:lt1>
      <a:dk2>
        <a:srgbClr val="E50056"/>
      </a:dk2>
      <a:lt2>
        <a:srgbClr val="F8F8F8"/>
      </a:lt2>
      <a:accent1>
        <a:srgbClr val="000000"/>
      </a:accent1>
      <a:accent2>
        <a:srgbClr val="454545"/>
      </a:accent2>
      <a:accent3>
        <a:srgbClr val="757575"/>
      </a:accent3>
      <a:accent4>
        <a:srgbClr val="919191"/>
      </a:accent4>
      <a:accent5>
        <a:srgbClr val="E3E3E3"/>
      </a:accent5>
      <a:accent6>
        <a:srgbClr val="F8F8F8"/>
      </a:accent6>
      <a:hlink>
        <a:srgbClr val="000000"/>
      </a:hlink>
      <a:folHlink>
        <a:srgbClr val="000000"/>
      </a:folHlink>
    </a:clrScheme>
    <a:fontScheme name="HAN!">
      <a:majorFont>
        <a:latin typeface="Roboto Condensed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_PowerPoint_breed_wit_v2.1" id="{92CBC7AB-8886-3343-9313-0014277669FC}" vid="{B1563569-891F-4F48-AD92-8F3B6ACDC69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457A4D2E51B14F88D470F52782FA7D" ma:contentTypeVersion="4" ma:contentTypeDescription="Create a new document." ma:contentTypeScope="" ma:versionID="ce885d763a3f7853ef49b3b9ea0f293f">
  <xsd:schema xmlns:xsd="http://www.w3.org/2001/XMLSchema" xmlns:xs="http://www.w3.org/2001/XMLSchema" xmlns:p="http://schemas.microsoft.com/office/2006/metadata/properties" xmlns:ns2="ee6fde1a-ebe4-44e6-8d92-34070855aeaf" targetNamespace="http://schemas.microsoft.com/office/2006/metadata/properties" ma:root="true" ma:fieldsID="c4b62f03d1641294a13c71ea34b76386" ns2:_="">
    <xsd:import namespace="ee6fde1a-ebe4-44e6-8d92-34070855ae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fde1a-ebe4-44e6-8d92-34070855a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A66CAF-27E5-4E71-A9FF-55375C38E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fde1a-ebe4-44e6-8d92-34070855a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3FAB99-B7CD-40C9-92E7-B78F7B5FC6C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871D5FA-9632-4EA8-A2CC-02B86B29C0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Wit_breed 25.1</Template>
  <TotalTime>0</TotalTime>
  <Words>669</Words>
  <Application>Microsoft Office PowerPoint</Application>
  <PresentationFormat>Breedbeeld</PresentationFormat>
  <Paragraphs>122</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Roboto</vt:lpstr>
      <vt:lpstr>Roboto Condensed SemiBold</vt:lpstr>
      <vt:lpstr>Presentatie_Smal</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Derby Wanders</dc:creator>
  <cp:lastModifiedBy>Derby Wanders</cp:lastModifiedBy>
  <cp:revision>2</cp:revision>
  <dcterms:created xsi:type="dcterms:W3CDTF">2025-03-28T07:08:30Z</dcterms:created>
  <dcterms:modified xsi:type="dcterms:W3CDTF">2025-05-20T11:01:44Z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0x0101001A457A4D2E51B14F88D470F52782FA7D</vt:lpwstr>
  </property>
</Properties>
</file>