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47"/>
  </p:normalViewPr>
  <p:slideViewPr>
    <p:cSldViewPr snapToGrid="0" snapToObjects="1" showGuides="1">
      <p:cViewPr varScale="1">
        <p:scale>
          <a:sx n="96" d="100"/>
          <a:sy n="96" d="100"/>
        </p:scale>
        <p:origin x="2104" y="1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31E4C786-52EE-4E96-B7D6-C02043434A61}"/>
    <pc:docChg chg="custSel modSld">
      <pc:chgData name="Derby Wanders" userId="af18b0c0-b1f1-41e5-bb80-9bf6fd6c46ec" providerId="ADAL" clId="{31E4C786-52EE-4E96-B7D6-C02043434A61}" dt="2025-04-08T08:47:50.321" v="108" actId="207"/>
      <pc:docMkLst>
        <pc:docMk/>
      </pc:docMkLst>
      <pc:sldChg chg="modSp mod">
        <pc:chgData name="Derby Wanders" userId="af18b0c0-b1f1-41e5-bb80-9bf6fd6c46ec" providerId="ADAL" clId="{31E4C786-52EE-4E96-B7D6-C02043434A61}" dt="2025-04-08T08:47:50.321" v="108" actId="207"/>
        <pc:sldMkLst>
          <pc:docMk/>
          <pc:sldMk cId="3073293024" sldId="259"/>
        </pc:sldMkLst>
        <pc:spChg chg="mod">
          <ac:chgData name="Derby Wanders" userId="af18b0c0-b1f1-41e5-bb80-9bf6fd6c46ec" providerId="ADAL" clId="{31E4C786-52EE-4E96-B7D6-C02043434A61}" dt="2025-04-08T08:45:46.929" v="88" actId="1076"/>
          <ac:spMkLst>
            <pc:docMk/>
            <pc:sldMk cId="3073293024" sldId="259"/>
            <ac:spMk id="4" creationId="{382B343C-4AF3-5F22-B57B-AAED7B60C86E}"/>
          </ac:spMkLst>
        </pc:spChg>
        <pc:graphicFrameChg chg="mod modGraphic">
          <ac:chgData name="Derby Wanders" userId="af18b0c0-b1f1-41e5-bb80-9bf6fd6c46ec" providerId="ADAL" clId="{31E4C786-52EE-4E96-B7D6-C02043434A61}" dt="2025-04-08T08:47:50.321" v="108" actId="207"/>
          <ac:graphicFrameMkLst>
            <pc:docMk/>
            <pc:sldMk cId="3073293024" sldId="259"/>
            <ac:graphicFrameMk id="6" creationId="{025B9EE1-C0F6-1C03-9040-9C10D1D61D8E}"/>
          </ac:graphicFrameMkLst>
        </pc:graphicFrameChg>
      </pc:sldChg>
    </pc:docChg>
  </pc:docChgLst>
  <pc:docChgLst>
    <pc:chgData name="Derby Wanders" userId="af18b0c0-b1f1-41e5-bb80-9bf6fd6c46ec" providerId="ADAL" clId="{A65FB466-96E2-4F9C-A323-F994CE375C46}"/>
    <pc:docChg chg="custSel modSld">
      <pc:chgData name="Derby Wanders" userId="af18b0c0-b1f1-41e5-bb80-9bf6fd6c46ec" providerId="ADAL" clId="{A65FB466-96E2-4F9C-A323-F994CE375C46}" dt="2025-05-20T11:01:41.833" v="13" actId="20577"/>
      <pc:docMkLst>
        <pc:docMk/>
      </pc:docMkLst>
      <pc:sldChg chg="modSp mod">
        <pc:chgData name="Derby Wanders" userId="af18b0c0-b1f1-41e5-bb80-9bf6fd6c46ec" providerId="ADAL" clId="{A65FB466-96E2-4F9C-A323-F994CE375C46}" dt="2025-05-20T11:01:41.833" v="13" actId="20577"/>
        <pc:sldMkLst>
          <pc:docMk/>
          <pc:sldMk cId="3073293024" sldId="259"/>
        </pc:sldMkLst>
        <pc:graphicFrameChg chg="modGraphic">
          <ac:chgData name="Derby Wanders" userId="af18b0c0-b1f1-41e5-bb80-9bf6fd6c46ec" providerId="ADAL" clId="{A65FB466-96E2-4F9C-A323-F994CE375C46}" dt="2025-05-20T11:01:41.833" v="13" actId="20577"/>
          <ac:graphicFrameMkLst>
            <pc:docMk/>
            <pc:sldMk cId="3073293024" sldId="259"/>
            <ac:graphicFrameMk id="6" creationId="{025B9EE1-C0F6-1C03-9040-9C10D1D61D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866774" y="-114725"/>
            <a:ext cx="11015909" cy="588963"/>
          </a:xfrm>
        </p:spPr>
        <p:txBody>
          <a:bodyPr/>
          <a:lstStyle/>
          <a:p>
            <a:r>
              <a:rPr lang="nl-NL" dirty="0"/>
              <a:t>LEREN EN LEEROMGEVING		                     	Onderzoekende houding en handelen		  </a:t>
            </a:r>
            <a:r>
              <a:rPr lang="nl-NL" dirty="0" err="1"/>
              <a:t>SEcenario’s</a:t>
            </a:r>
            <a:endParaRPr lang="nl-NL" dirty="0"/>
          </a:p>
        </p:txBody>
      </p:sp>
      <p:graphicFrame>
        <p:nvGraphicFramePr>
          <p:cNvPr id="6" name="Table 5">
            <a:extLst>
              <a:ext uri="{FF2B5EF4-FFF2-40B4-BE49-F238E27FC236}">
                <a16:creationId xmlns:a16="http://schemas.microsoft.com/office/drawing/2014/main" id="{025B9EE1-C0F6-1C03-9040-9C10D1D61D8E}"/>
              </a:ext>
            </a:extLst>
          </p:cNvPr>
          <p:cNvGraphicFramePr>
            <a:graphicFrameLocks noGrp="1"/>
          </p:cNvGraphicFramePr>
          <p:nvPr>
            <p:extLst>
              <p:ext uri="{D42A27DB-BD31-4B8C-83A1-F6EECF244321}">
                <p14:modId xmlns:p14="http://schemas.microsoft.com/office/powerpoint/2010/main" val="2492392561"/>
              </p:ext>
            </p:extLst>
          </p:nvPr>
        </p:nvGraphicFramePr>
        <p:xfrm>
          <a:off x="986900" y="768720"/>
          <a:ext cx="10658760" cy="5942296"/>
        </p:xfrm>
        <a:graphic>
          <a:graphicData uri="http://schemas.openxmlformats.org/drawingml/2006/table">
            <a:tbl>
              <a:tblPr firstRow="1" firstCol="1" bandRow="1">
                <a:tableStyleId>{5940675A-B579-460E-94D1-54222C63F5DA}</a:tableStyleId>
              </a:tblPr>
              <a:tblGrid>
                <a:gridCol w="914192">
                  <a:extLst>
                    <a:ext uri="{9D8B030D-6E8A-4147-A177-3AD203B41FA5}">
                      <a16:colId xmlns:a16="http://schemas.microsoft.com/office/drawing/2014/main" val="3527916290"/>
                    </a:ext>
                  </a:extLst>
                </a:gridCol>
                <a:gridCol w="1623168">
                  <a:extLst>
                    <a:ext uri="{9D8B030D-6E8A-4147-A177-3AD203B41FA5}">
                      <a16:colId xmlns:a16="http://schemas.microsoft.com/office/drawing/2014/main" val="830781641"/>
                    </a:ext>
                  </a:extLst>
                </a:gridCol>
                <a:gridCol w="2592922">
                  <a:extLst>
                    <a:ext uri="{9D8B030D-6E8A-4147-A177-3AD203B41FA5}">
                      <a16:colId xmlns:a16="http://schemas.microsoft.com/office/drawing/2014/main" val="2606964446"/>
                    </a:ext>
                  </a:extLst>
                </a:gridCol>
                <a:gridCol w="2176201">
                  <a:extLst>
                    <a:ext uri="{9D8B030D-6E8A-4147-A177-3AD203B41FA5}">
                      <a16:colId xmlns:a16="http://schemas.microsoft.com/office/drawing/2014/main" val="3074143587"/>
                    </a:ext>
                  </a:extLst>
                </a:gridCol>
                <a:gridCol w="3352277">
                  <a:extLst>
                    <a:ext uri="{9D8B030D-6E8A-4147-A177-3AD203B41FA5}">
                      <a16:colId xmlns:a16="http://schemas.microsoft.com/office/drawing/2014/main" val="1254180881"/>
                    </a:ext>
                  </a:extLst>
                </a:gridCol>
              </a:tblGrid>
              <a:tr h="375419">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Individuele begeleiding</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Commitment Samen Opleiden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a:solidFill>
                            <a:schemeClr val="tx2"/>
                          </a:solidFill>
                          <a:effectLst/>
                        </a:rPr>
                        <a:t>Verbinden en verbreden</a:t>
                      </a:r>
                      <a:endParaRPr lang="nl-NL" sz="105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Innovatie en co-creatie</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566877">
                <a:tc>
                  <a:txBody>
                    <a:bodyPr/>
                    <a:lstStyle/>
                    <a:p>
                      <a:pPr algn="l">
                        <a:lnSpc>
                          <a:spcPct val="107000"/>
                        </a:lnSpc>
                        <a:spcAft>
                          <a:spcPts val="0"/>
                        </a:spcAft>
                      </a:pPr>
                      <a:r>
                        <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rPr>
                        <a:t>Onderzoekende houding</a:t>
                      </a: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mn-lt"/>
                        <a:ea typeface="Roboto"/>
                        <a:cs typeface="Arial"/>
                      </a:endParaRPr>
                    </a:p>
                    <a:p>
                      <a:pPr lvl="0" algn="l">
                        <a:lnSpc>
                          <a:spcPct val="107000"/>
                        </a:lnSpc>
                        <a:spcAft>
                          <a:spcPts val="0"/>
                        </a:spcAft>
                        <a:buNone/>
                      </a:pPr>
                      <a:endParaRPr lang="nl-NL" sz="700" b="1" i="1" dirty="0">
                        <a:solidFill>
                          <a:schemeClr val="tx1"/>
                        </a:solidFill>
                        <a:effectLst/>
                        <a:latin typeface="+mn-lt"/>
                        <a:ea typeface="Roboto"/>
                        <a:cs typeface="Arial"/>
                      </a:endParaRPr>
                    </a:p>
                    <a:p>
                      <a:pPr lvl="0" algn="l">
                        <a:lnSpc>
                          <a:spcPct val="107000"/>
                        </a:lnSpc>
                        <a:spcAft>
                          <a:spcPts val="0"/>
                        </a:spcAft>
                        <a:buNone/>
                      </a:pPr>
                      <a:r>
                        <a:rPr lang="nl-NL" sz="700" b="1" i="1" dirty="0">
                          <a:solidFill>
                            <a:schemeClr val="tx1"/>
                          </a:solidFill>
                          <a:effectLst/>
                          <a:latin typeface="+mn-lt"/>
                          <a:ea typeface="Roboto"/>
                          <a:cs typeface="Arial"/>
                        </a:rPr>
                        <a:t>Stimuleren van de onderzoekende houding</a:t>
                      </a: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700" b="1" i="1" dirty="0">
                          <a:solidFill>
                            <a:schemeClr val="tx1"/>
                          </a:solidFill>
                          <a:effectLst/>
                          <a:latin typeface="+mn-lt"/>
                          <a:ea typeface="Roboto"/>
                          <a:cs typeface="Arial"/>
                        </a:rPr>
                        <a:t>Onderzoekend handelen</a:t>
                      </a: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rPr>
                        <a:t>Onderzoek t.b.v. schoolontwikkeling</a:t>
                      </a: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b="1" i="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700" b="1" i="1" dirty="0">
                          <a:solidFill>
                            <a:schemeClr val="tx1"/>
                          </a:solidFill>
                          <a:effectLst/>
                          <a:latin typeface="+mn-lt"/>
                          <a:ea typeface="Roboto"/>
                          <a:cs typeface="Arial"/>
                        </a:rPr>
                        <a:t>Praktijkonderzoek in de school (PLG, DOT)/werkgroep onderzoek)</a:t>
                      </a:r>
                    </a:p>
                    <a:p>
                      <a:pPr algn="l">
                        <a:lnSpc>
                          <a:spcPct val="107000"/>
                        </a:lnSpc>
                        <a:spcAft>
                          <a:spcPts val="0"/>
                        </a:spcAft>
                      </a:pPr>
                      <a:endParaRPr lang="nl-NL" sz="800" b="1" dirty="0">
                        <a:solidFill>
                          <a:schemeClr val="tx1"/>
                        </a:solidFill>
                        <a:effectLst/>
                      </a:endParaRPr>
                    </a:p>
                    <a:p>
                      <a:pPr algn="l">
                        <a:lnSpc>
                          <a:spcPct val="107000"/>
                        </a:lnSpc>
                        <a:spcAft>
                          <a:spcPts val="0"/>
                        </a:spcAft>
                      </a:pPr>
                      <a:endParaRPr lang="nl-NL" sz="800" b="1" dirty="0">
                        <a:solidFill>
                          <a:schemeClr val="tx1"/>
                        </a:solidFill>
                        <a:effectLst/>
                      </a:endParaRPr>
                    </a:p>
                    <a:p>
                      <a:pPr algn="l">
                        <a:lnSpc>
                          <a:spcPct val="107000"/>
                        </a:lnSpc>
                        <a:spcAft>
                          <a:spcPts val="0"/>
                        </a:spcAft>
                      </a:pPr>
                      <a:endParaRPr lang="nl-NL" sz="800" b="1" dirty="0">
                        <a:solidFill>
                          <a:schemeClr val="tx1"/>
                        </a:solidFill>
                        <a:effectLst/>
                      </a:endParaRPr>
                    </a:p>
                    <a:p>
                      <a:pPr algn="l">
                        <a:lnSpc>
                          <a:spcPct val="107000"/>
                        </a:lnSpc>
                        <a:spcAft>
                          <a:spcPts val="0"/>
                        </a:spcAft>
                      </a:pPr>
                      <a:endParaRPr lang="nl-NL" sz="800" b="1" dirty="0">
                        <a:solidFill>
                          <a:schemeClr val="tx1"/>
                        </a:solidFill>
                        <a:effectLst/>
                      </a:endParaRPr>
                    </a:p>
                    <a:p>
                      <a:pPr algn="l">
                        <a:lnSpc>
                          <a:spcPct val="107000"/>
                        </a:lnSpc>
                        <a:spcAft>
                          <a:spcPts val="0"/>
                        </a:spcAft>
                      </a:pPr>
                      <a:endPar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De onderzoekende houding wordt niet bewust aangejaagd in de school. Dit gebeurt op basis van individuele initiatieven. </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rtl="0" eaLnBrk="1" fontAlgn="auto" latinLnBrk="0" hangingPunct="1">
                        <a:lnSpc>
                          <a:spcPct val="107000"/>
                        </a:lnSpc>
                        <a:spcBef>
                          <a:spcPts val="0"/>
                        </a:spcBef>
                        <a:spcAft>
                          <a:spcPts val="0"/>
                        </a:spcAft>
                        <a:buClrTx/>
                        <a:buSzTx/>
                        <a:buFontTx/>
                        <a:buNone/>
                      </a:pPr>
                      <a:endParaRPr lang="nl-NL" sz="700" dirty="0">
                        <a:solidFill>
                          <a:schemeClr val="tx1"/>
                        </a:solidFill>
                        <a:effectLst/>
                        <a:latin typeface="+mn-lt"/>
                        <a:ea typeface="Roboto"/>
                        <a:cs typeface="Arial"/>
                      </a:endParaRPr>
                    </a:p>
                    <a:p>
                      <a:pPr marL="0" marR="0" lvl="0" indent="0" algn="l">
                        <a:lnSpc>
                          <a:spcPct val="107000"/>
                        </a:lnSpc>
                        <a:spcBef>
                          <a:spcPts val="0"/>
                        </a:spcBef>
                        <a:spcAft>
                          <a:spcPts val="0"/>
                        </a:spcAft>
                        <a:buClrTx/>
                        <a:buSzTx/>
                        <a:buFontTx/>
                        <a:buNone/>
                      </a:pPr>
                      <a:endParaRPr lang="nl-NL" sz="700" dirty="0">
                        <a:solidFill>
                          <a:schemeClr val="tx1"/>
                        </a:solidFill>
                        <a:effectLst/>
                        <a:latin typeface="+mn-lt"/>
                        <a:ea typeface="Roboto"/>
                        <a:cs typeface="Arial"/>
                      </a:endParaRPr>
                    </a:p>
                    <a:p>
                      <a:pPr marL="0" marR="0" lvl="0" indent="0" algn="l" defTabSz="1425550">
                        <a:lnSpc>
                          <a:spcPct val="107000"/>
                        </a:lnSpc>
                        <a:spcBef>
                          <a:spcPts val="0"/>
                        </a:spcBef>
                        <a:spcAft>
                          <a:spcPts val="0"/>
                        </a:spcAft>
                        <a:buClrTx/>
                        <a:buSzTx/>
                        <a:buFontTx/>
                        <a:buNone/>
                        <a:tabLst/>
                        <a:defRPr/>
                      </a:pPr>
                      <a:r>
                        <a:rPr lang="nl-NL" sz="700" dirty="0">
                          <a:solidFill>
                            <a:schemeClr val="tx1"/>
                          </a:solidFill>
                          <a:effectLst/>
                          <a:latin typeface="+mn-lt"/>
                          <a:ea typeface="Roboto"/>
                          <a:cs typeface="Arial"/>
                        </a:rPr>
                        <a:t>De </a:t>
                      </a:r>
                      <a:r>
                        <a:rPr lang="nl-NL" sz="700" dirty="0" err="1">
                          <a:solidFill>
                            <a:schemeClr val="tx1"/>
                          </a:solidFill>
                          <a:effectLst/>
                          <a:latin typeface="+mn-lt"/>
                          <a:ea typeface="Roboto"/>
                          <a:cs typeface="Arial"/>
                        </a:rPr>
                        <a:t>wpb</a:t>
                      </a:r>
                      <a:r>
                        <a:rPr lang="nl-NL" sz="700" dirty="0">
                          <a:solidFill>
                            <a:schemeClr val="tx1"/>
                          </a:solidFill>
                          <a:effectLst/>
                          <a:latin typeface="+mn-lt"/>
                          <a:ea typeface="Roboto"/>
                          <a:cs typeface="Arial"/>
                        </a:rPr>
                        <a:t> ondersteunt de student bij het vinden van antwoorden op zijn vragen.</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700" dirty="0">
                          <a:solidFill>
                            <a:schemeClr val="tx1"/>
                          </a:solidFill>
                          <a:effectLst/>
                          <a:latin typeface="+mn-lt"/>
                          <a:ea typeface="Roboto"/>
                          <a:cs typeface="Arial"/>
                        </a:rPr>
                        <a:t>Onderzoekend handelen gebeurt op basis van individuele initiatieven.</a:t>
                      </a: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lvl="0" algn="l">
                        <a:lnSpc>
                          <a:spcPct val="107000"/>
                        </a:lnSpc>
                        <a:spcAft>
                          <a:spcPts val="0"/>
                        </a:spcAft>
                        <a:buNone/>
                      </a:pPr>
                      <a:r>
                        <a:rPr lang="nl-NL" sz="700" b="0" dirty="0">
                          <a:solidFill>
                            <a:schemeClr val="tx1"/>
                          </a:solidFill>
                          <a:effectLst/>
                          <a:latin typeface="+mn-lt"/>
                          <a:ea typeface="Roboto"/>
                          <a:cs typeface="Arial"/>
                        </a:rPr>
                        <a:t>De studenten die een afstudeeronderzoek uitvoeren, worden door collega’s van het instituut begeleid en beoordeeld.</a:t>
                      </a: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Onderzoekende houding is een van de speerpunten van de Opleidingsschool. </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Arial"/>
                      </a:endParaRPr>
                    </a:p>
                    <a:p>
                      <a:pPr lvl="0" algn="l">
                        <a:lnSpc>
                          <a:spcPct val="107000"/>
                        </a:lnSpc>
                        <a:spcAft>
                          <a:spcPts val="0"/>
                        </a:spcAft>
                        <a:buNone/>
                      </a:pPr>
                      <a:endParaRPr lang="nl-NL" sz="700" dirty="0">
                        <a:solidFill>
                          <a:schemeClr val="tx1"/>
                        </a:solidFill>
                        <a:effectLst/>
                        <a:latin typeface="+mn-lt"/>
                        <a:ea typeface="Roboto"/>
                        <a:cs typeface="Arial"/>
                      </a:endParaRPr>
                    </a:p>
                    <a:p>
                      <a:pPr lvl="0" algn="l">
                        <a:lnSpc>
                          <a:spcPct val="107000"/>
                        </a:lnSpc>
                        <a:spcAft>
                          <a:spcPts val="0"/>
                        </a:spcAft>
                        <a:buNone/>
                      </a:pPr>
                      <a:r>
                        <a:rPr lang="nl-NL" sz="700" dirty="0">
                          <a:solidFill>
                            <a:schemeClr val="tx1"/>
                          </a:solidFill>
                          <a:effectLst/>
                          <a:latin typeface="+mn-lt"/>
                          <a:ea typeface="Roboto"/>
                          <a:cs typeface="Arial"/>
                        </a:rPr>
                        <a:t>De </a:t>
                      </a:r>
                      <a:r>
                        <a:rPr lang="nl-NL" sz="700" dirty="0" err="1">
                          <a:solidFill>
                            <a:schemeClr val="tx1"/>
                          </a:solidFill>
                          <a:effectLst/>
                          <a:latin typeface="+mn-lt"/>
                          <a:ea typeface="Roboto"/>
                          <a:cs typeface="Arial"/>
                        </a:rPr>
                        <a:t>wpb</a:t>
                      </a:r>
                      <a:r>
                        <a:rPr lang="nl-NL" sz="700" dirty="0">
                          <a:solidFill>
                            <a:schemeClr val="tx1"/>
                          </a:solidFill>
                          <a:effectLst/>
                          <a:latin typeface="+mn-lt"/>
                          <a:ea typeface="Roboto"/>
                          <a:cs typeface="Arial"/>
                        </a:rPr>
                        <a:t> helpt de lerende door middel van vragen om zijn professionele nieuwsgierigheid te ontwikkelen en met een open blik naar de praktijk in de school, theorieën en zichzelf als persoon te kijken met gebruikmaking van relevante bronnen </a:t>
                      </a:r>
                      <a:r>
                        <a:rPr lang="nl-NL" sz="700" dirty="0">
                          <a:solidFill>
                            <a:schemeClr val="tx1"/>
                          </a:solidFill>
                          <a:effectLst/>
                          <a:latin typeface="+mn-lt"/>
                          <a:ea typeface="Roboto"/>
                          <a:cs typeface="Calibri"/>
                        </a:rPr>
                        <a:t>(Bruggink &amp; Harinck, 2014). Daarmee stimuleert hij de onderzoekende houding. </a:t>
                      </a:r>
                      <a:endParaRPr lang="nl-NL" sz="700" dirty="0">
                        <a:solidFill>
                          <a:schemeClr val="tx1"/>
                        </a:solidFill>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r>
                        <a:rPr lang="nl-NL" sz="700" dirty="0">
                          <a:solidFill>
                            <a:schemeClr val="tx1"/>
                          </a:solidFill>
                          <a:effectLst/>
                          <a:latin typeface="+mn-lt"/>
                          <a:ea typeface="Roboto"/>
                          <a:cs typeface="Arial"/>
                        </a:rPr>
                        <a:t>Het onderzoekend handelen wordt met name gestimuleerd in (individueel) praktijkonderzoek vaak in het kader van de eindfase van de lerarenopleiding (afstudeeronderzoek). Begeleiding van het onderzoekend handelen is in handen van gecertificeerde onderzoeksbegeleiders.</a:t>
                      </a: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r>
                        <a:rPr lang="nl-NL" sz="700">
                          <a:solidFill>
                            <a:schemeClr val="tx1"/>
                          </a:solidFill>
                          <a:effectLst/>
                          <a:latin typeface="+mn-lt"/>
                          <a:ea typeface="Roboto"/>
                          <a:cs typeface="Arial"/>
                        </a:rPr>
                        <a:t>De </a:t>
                      </a:r>
                      <a:r>
                        <a:rPr lang="nl-NL" sz="700" dirty="0">
                          <a:solidFill>
                            <a:schemeClr val="tx1"/>
                          </a:solidFill>
                          <a:effectLst/>
                          <a:latin typeface="+mn-lt"/>
                          <a:ea typeface="Roboto"/>
                          <a:cs typeface="Arial"/>
                        </a:rPr>
                        <a:t>onderzoeksthema's van de afstudeeronderzoeken worden gezamenlijk bepaald en eventueel afgestemd op de actuele schoolontwikkeling in overleg met de onderzoek coördinator. In afstemming met het opleidingsteam wordt bepaald welk (praktijk)onderzoek in de school verder wordt uitgezet dat bijdraagt aan schoolontwikkeling. </a:t>
                      </a:r>
                    </a:p>
                    <a:p>
                      <a:pPr lvl="0" algn="l">
                        <a:lnSpc>
                          <a:spcPct val="107000"/>
                        </a:lnSpc>
                        <a:spcAft>
                          <a:spcPts val="0"/>
                        </a:spcAft>
                        <a:buNone/>
                      </a:pPr>
                      <a:endParaRPr lang="nl-NL" sz="700" dirty="0">
                        <a:solidFill>
                          <a:schemeClr val="tx1"/>
                        </a:solidFill>
                        <a:effectLst/>
                        <a:latin typeface="+mn-lt"/>
                        <a:ea typeface="Roboto"/>
                        <a:cs typeface="Arial"/>
                      </a:endParaRPr>
                    </a:p>
                    <a:p>
                      <a:pPr algn="l">
                        <a:lnSpc>
                          <a:spcPct val="107000"/>
                        </a:lnSpc>
                        <a:spcAft>
                          <a:spcPts val="0"/>
                        </a:spcAft>
                      </a:pPr>
                      <a:r>
                        <a:rPr lang="nl-NL" sz="700" dirty="0">
                          <a:solidFill>
                            <a:schemeClr val="tx1"/>
                          </a:solidFill>
                          <a:effectLst/>
                          <a:latin typeface="+mn-lt"/>
                          <a:ea typeface="Roboto"/>
                          <a:cs typeface="Arial"/>
                        </a:rPr>
                        <a:t>Er bestaat een werkgroep onderzoek. Collega’s met ervaring en expertise op het gebied van onderzoek, onderzoekende houding en handelen brengen in kaart op welke wijze de onderzoekende houding en handelen bij </a:t>
                      </a:r>
                      <a:r>
                        <a:rPr lang="nl-NL" sz="700" dirty="0" err="1">
                          <a:solidFill>
                            <a:schemeClr val="tx1"/>
                          </a:solidFill>
                          <a:effectLst/>
                          <a:latin typeface="+mn-lt"/>
                          <a:ea typeface="Roboto"/>
                          <a:cs typeface="Arial"/>
                        </a:rPr>
                        <a:t>lerenden</a:t>
                      </a:r>
                      <a:r>
                        <a:rPr lang="nl-NL" sz="700" dirty="0">
                          <a:solidFill>
                            <a:schemeClr val="tx1"/>
                          </a:solidFill>
                          <a:effectLst/>
                          <a:latin typeface="+mn-lt"/>
                          <a:ea typeface="Roboto"/>
                          <a:cs typeface="Arial"/>
                        </a:rPr>
                        <a:t> gestimuleerd kan worden en wie daarbij welke rol kan pakken. </a:t>
                      </a:r>
                    </a:p>
                  </a:txBody>
                  <a:tcPr marL="68580" marR="68580" marT="0" marB="0"/>
                </a:tc>
                <a:tc>
                  <a:txBody>
                    <a:bodyPr/>
                    <a:lstStyle/>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Bij alle betrokkenen is bekend op welke wijze de onderzoekende houding en handelen van de lerende gestimuleerd kan worden en draagt hieraan bij vanuit de eigen rol. Alle betrokkenen laten voorbeeldgedrag van de onderzoekende houding en het onderzoekend handelen zien.</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Gerichte opdrachten waarin bepaalde aspecten van de onderzoekende houding en het onderzoekend handelen worden geoefend (bv. perspectief- wisseling, </a:t>
                      </a:r>
                      <a:r>
                        <a:rPr lang="nl-NL" sz="700" dirty="0" err="1">
                          <a:solidFill>
                            <a:schemeClr val="tx1"/>
                          </a:solidFill>
                          <a:effectLst/>
                          <a:latin typeface="Roboto" panose="02000000000000000000" pitchFamily="2" charset="0"/>
                          <a:ea typeface="Roboto" panose="02000000000000000000" pitchFamily="2" charset="0"/>
                          <a:cs typeface="Arial" panose="020B0604020202020204" pitchFamily="34" charset="0"/>
                        </a:rPr>
                        <a:t>evidence</a:t>
                      </a: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 </a:t>
                      </a:r>
                      <a:r>
                        <a:rPr lang="nl-NL" sz="700" dirty="0" err="1">
                          <a:solidFill>
                            <a:schemeClr val="tx1"/>
                          </a:solidFill>
                          <a:effectLst/>
                          <a:latin typeface="Roboto" panose="02000000000000000000" pitchFamily="2" charset="0"/>
                          <a:ea typeface="Roboto" panose="02000000000000000000" pitchFamily="2" charset="0"/>
                          <a:cs typeface="Arial" panose="020B0604020202020204" pitchFamily="34" charset="0"/>
                        </a:rPr>
                        <a:t>informed</a:t>
                      </a: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 handelen) vinden plaats in alle fasen van de opleiding, inductie en professionalisering.</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Leervragen worden op een systematische wijze aangepakt, gebruikmakend van </a:t>
                      </a:r>
                      <a:r>
                        <a:rPr lang="nl-NL" sz="700" strike="noStrike" dirty="0">
                          <a:solidFill>
                            <a:schemeClr val="tx1"/>
                          </a:solidFill>
                          <a:effectLst/>
                          <a:latin typeface="Roboto" panose="02000000000000000000" pitchFamily="2" charset="0"/>
                          <a:ea typeface="Roboto" panose="02000000000000000000" pitchFamily="2" charset="0"/>
                          <a:cs typeface="Arial" panose="020B0604020202020204" pitchFamily="34" charset="0"/>
                        </a:rPr>
                        <a:t>bronnen </a:t>
                      </a: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en literatuur en gericht op het leren van en met elkaar. </a:t>
                      </a:r>
                    </a:p>
                    <a:p>
                      <a:pPr marL="0" marR="0" lvl="0" indent="0" algn="l" defTabSz="1425550" rtl="0" eaLnBrk="1" fontAlgn="auto" latinLnBrk="0" hangingPunct="1">
                        <a:lnSpc>
                          <a:spcPct val="107000"/>
                        </a:lnSpc>
                        <a:spcBef>
                          <a:spcPts val="0"/>
                        </a:spcBef>
                        <a:spcAft>
                          <a:spcPts val="0"/>
                        </a:spcAft>
                        <a:buClrTx/>
                        <a:buSzTx/>
                        <a:buFontTx/>
                        <a:buNone/>
                        <a:tabLst/>
                        <a:defRPr/>
                      </a:pPr>
                      <a:r>
                        <a:rPr lang="nl-NL" sz="700" dirty="0">
                          <a:solidFill>
                            <a:schemeClr val="tx1"/>
                          </a:solidFill>
                          <a:effectLst/>
                          <a:latin typeface="+mn-lt"/>
                          <a:ea typeface="Roboto"/>
                          <a:cs typeface="Arial"/>
                        </a:rPr>
                        <a:t>Er wordt gestart met verschillende vormen van praktijkonderzoek voor medewerkers. De schoolleiding organiseert en faciliteert het leren van en met elkaar; </a:t>
                      </a: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Calibri" panose="020F0502020204030204" pitchFamily="34" charset="0"/>
                        </a:rPr>
                        <a:t>Praktijkonderzoek draagt bij aan de individuele professionele ontwikkeling en/of de schoolontwikkeling. Afhankelijk van het doel wordt voldaan aan criteria (Oolbekkink en van der Steen, 2014), zoals het betrekken van relevante anderen en het inbrengen van meerdere perspectieven. De begeleiding van deze onderzoeken en processen </a:t>
                      </a: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is in handen van experts op het gebied van onderzoek.</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lvl="0" algn="l">
                        <a:lnSpc>
                          <a:spcPct val="107000"/>
                        </a:lnSpc>
                        <a:spcAft>
                          <a:spcPts val="0"/>
                        </a:spcAft>
                        <a:buNone/>
                      </a:pPr>
                      <a:r>
                        <a:rPr lang="nl-NL" sz="700" dirty="0">
                          <a:solidFill>
                            <a:schemeClr val="tx1"/>
                          </a:solidFill>
                          <a:effectLst/>
                          <a:latin typeface="+mn-lt"/>
                          <a:ea typeface="Roboto"/>
                          <a:cs typeface="Arial"/>
                        </a:rPr>
                        <a:t>Er wordt gestart met leergemeenschappen om de onderzoekende houding en het onderzoekend handelen te stimuleren. </a:t>
                      </a:r>
                      <a:endParaRPr lang="nl-NL" sz="700" dirty="0">
                        <a:solidFill>
                          <a:schemeClr val="tx1"/>
                        </a:solidFill>
                        <a:effectLst/>
                        <a:highlight>
                          <a:srgbClr val="FFFF00"/>
                        </a:highlight>
                        <a:latin typeface="+mn-lt"/>
                        <a:ea typeface="Roboto"/>
                        <a:cs typeface="Arial"/>
                      </a:endParaRPr>
                    </a:p>
                  </a:txBody>
                  <a:tcPr marL="68580" marR="68580" marT="0" marB="0"/>
                </a:tc>
                <a:tc>
                  <a:txBody>
                    <a:bodyPr/>
                    <a:lstStyle/>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Calibri" panose="020F0502020204030204" pitchFamily="34" charset="0"/>
                        </a:rPr>
                        <a:t>Onderzoekende houding en het onderzoekend handelen wordt door iedereen in de Opleidingsschool doorleefd op alle niveaus in de organisatie.</a:t>
                      </a: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Calibri"/>
                      </a:endParaRPr>
                    </a:p>
                    <a:p>
                      <a:pPr lvl="0" algn="l">
                        <a:lnSpc>
                          <a:spcPct val="107000"/>
                        </a:lnSpc>
                        <a:spcAft>
                          <a:spcPts val="0"/>
                        </a:spcAft>
                        <a:buNone/>
                      </a:pPr>
                      <a:endParaRPr lang="nl-NL" sz="700" dirty="0">
                        <a:solidFill>
                          <a:schemeClr val="tx1"/>
                        </a:solidFill>
                        <a:effectLst/>
                        <a:latin typeface="+mn-lt"/>
                        <a:ea typeface="Roboto"/>
                        <a:cs typeface="Calibri"/>
                      </a:endParaRPr>
                    </a:p>
                    <a:p>
                      <a:pPr lvl="0" algn="l">
                        <a:lnSpc>
                          <a:spcPct val="107000"/>
                        </a:lnSpc>
                        <a:spcAft>
                          <a:spcPts val="0"/>
                        </a:spcAft>
                        <a:buNone/>
                      </a:pPr>
                      <a:endParaRPr lang="nl-NL" sz="700" dirty="0">
                        <a:solidFill>
                          <a:schemeClr val="tx1"/>
                        </a:solidFill>
                        <a:effectLst/>
                        <a:latin typeface="+mn-lt"/>
                        <a:ea typeface="Roboto"/>
                        <a:cs typeface="Calibri"/>
                      </a:endParaRPr>
                    </a:p>
                    <a:p>
                      <a:pPr lvl="0" algn="l">
                        <a:lnSpc>
                          <a:spcPct val="107000"/>
                        </a:lnSpc>
                        <a:spcAft>
                          <a:spcPts val="0"/>
                        </a:spcAft>
                        <a:buNone/>
                      </a:pPr>
                      <a:endParaRPr lang="nl-NL" sz="700" dirty="0">
                        <a:solidFill>
                          <a:schemeClr val="tx1"/>
                        </a:solidFill>
                        <a:effectLst/>
                        <a:latin typeface="+mn-lt"/>
                        <a:ea typeface="Roboto"/>
                        <a:cs typeface="Calibri"/>
                      </a:endParaRPr>
                    </a:p>
                    <a:p>
                      <a:pPr lvl="0" algn="l">
                        <a:lnSpc>
                          <a:spcPct val="107000"/>
                        </a:lnSpc>
                        <a:spcAft>
                          <a:spcPts val="0"/>
                        </a:spcAft>
                        <a:buNone/>
                      </a:pPr>
                      <a:r>
                        <a:rPr lang="nl-NL" sz="700" dirty="0">
                          <a:solidFill>
                            <a:schemeClr val="tx1"/>
                          </a:solidFill>
                          <a:effectLst/>
                          <a:latin typeface="+mn-lt"/>
                          <a:ea typeface="Roboto"/>
                          <a:cs typeface="Calibri"/>
                        </a:rPr>
                        <a:t>Er is sprake van een </a:t>
                      </a:r>
                      <a:r>
                        <a:rPr lang="nl-NL" sz="700" dirty="0" err="1">
                          <a:solidFill>
                            <a:schemeClr val="tx1"/>
                          </a:solidFill>
                          <a:effectLst/>
                          <a:latin typeface="+mn-lt"/>
                          <a:ea typeface="Roboto"/>
                          <a:cs typeface="Calibri"/>
                        </a:rPr>
                        <a:t>onderzoekscultuur</a:t>
                      </a:r>
                      <a:r>
                        <a:rPr lang="nl-NL" sz="700" dirty="0">
                          <a:solidFill>
                            <a:schemeClr val="tx1"/>
                          </a:solidFill>
                          <a:effectLst/>
                          <a:latin typeface="+mn-lt"/>
                          <a:ea typeface="Roboto"/>
                          <a:cs typeface="Calibri"/>
                        </a:rPr>
                        <a:t>, waarin de onderzoekende houding en het onderzoekend handelen van de lerende door voorbeeldgedrag en begeleiding voortdurend gestimuleerd wordt.</a:t>
                      </a:r>
                      <a:r>
                        <a:rPr lang="nl-NL" sz="700" dirty="0">
                          <a:solidFill>
                            <a:schemeClr val="tx1"/>
                          </a:solidFill>
                          <a:effectLst/>
                          <a:latin typeface="+mn-lt"/>
                          <a:ea typeface="Roboto"/>
                          <a:cs typeface="Arial"/>
                        </a:rPr>
                        <a:t> </a:t>
                      </a:r>
                    </a:p>
                    <a:p>
                      <a:pPr lvl="0" algn="l">
                        <a:lnSpc>
                          <a:spcPct val="107000"/>
                        </a:lnSpc>
                        <a:spcAft>
                          <a:spcPts val="0"/>
                        </a:spcAft>
                        <a:buNone/>
                      </a:pPr>
                      <a:r>
                        <a:rPr lang="nl-NL" sz="700" dirty="0">
                          <a:solidFill>
                            <a:schemeClr val="tx1"/>
                          </a:solidFill>
                          <a:effectLst/>
                          <a:latin typeface="+mn-lt"/>
                          <a:ea typeface="Roboto"/>
                          <a:cs typeface="Calibri"/>
                        </a:rPr>
                        <a:t>In de school is sprake van een systematische reflectieve dialoog tussen leraren (Ros &amp; Keuvelaar - van den Bergh, 2017)</a:t>
                      </a:r>
                      <a:r>
                        <a:rPr lang="nl-NL" sz="700" dirty="0">
                          <a:solidFill>
                            <a:schemeClr val="tx1"/>
                          </a:solidFill>
                          <a:effectLst/>
                          <a:latin typeface="+mn-lt"/>
                          <a:ea typeface="Roboto"/>
                          <a:cs typeface="Arial"/>
                        </a:rPr>
                        <a:t>. </a:t>
                      </a:r>
                      <a:r>
                        <a:rPr lang="nl-NL" sz="700" dirty="0">
                          <a:solidFill>
                            <a:schemeClr val="tx1"/>
                          </a:solidFill>
                          <a:effectLst/>
                          <a:latin typeface="+mn-lt"/>
                          <a:ea typeface="Roboto"/>
                          <a:cs typeface="Calibri"/>
                        </a:rPr>
                        <a:t>De reflectieve dialoog met collega’s draagt bij aan een gedeelde visie op goed onderwijs en het ontwikkelen van een bijbehorende gemeenschappelijke taal. Docenten maken onderbouwde keuzes en reflecteren hierop. Zij expliciteren persoonlijke  doelen en waarden en gaan hierover in gesprek met hun omgeving. </a:t>
                      </a:r>
                      <a:endParaRPr lang="nl-NL" sz="700" dirty="0">
                        <a:solidFill>
                          <a:schemeClr val="tx1"/>
                        </a:solidFill>
                      </a:endParaRPr>
                    </a:p>
                    <a:p>
                      <a:pPr algn="l">
                        <a:lnSpc>
                          <a:spcPct val="107000"/>
                        </a:lnSpc>
                        <a:spcAft>
                          <a:spcPts val="0"/>
                        </a:spcAft>
                      </a:pPr>
                      <a:r>
                        <a:rPr lang="nl-NL" sz="700" dirty="0">
                          <a:solidFill>
                            <a:schemeClr val="tx1"/>
                          </a:solidFill>
                          <a:effectLst/>
                          <a:latin typeface="Roboto" panose="02000000000000000000" pitchFamily="2" charset="0"/>
                          <a:ea typeface="Roboto" panose="02000000000000000000" pitchFamily="2" charset="0"/>
                          <a:cs typeface="Calibri" panose="020F0502020204030204" pitchFamily="34" charset="0"/>
                        </a:rPr>
                        <a:t>Ros &amp; Oolbekkink, zie onder aan tabel ).</a:t>
                      </a: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endParaRPr lang="nl-NL" sz="700" dirty="0">
                        <a:solidFill>
                          <a:schemeClr val="tx1"/>
                        </a:solidFill>
                        <a:effectLst/>
                        <a:latin typeface="+mn-lt"/>
                        <a:ea typeface="Roboto"/>
                        <a:cs typeface="Calibri"/>
                      </a:endParaRPr>
                    </a:p>
                    <a:p>
                      <a:pPr algn="l">
                        <a:lnSpc>
                          <a:spcPct val="107000"/>
                        </a:lnSpc>
                        <a:spcAft>
                          <a:spcPts val="0"/>
                        </a:spcAft>
                      </a:pPr>
                      <a:r>
                        <a:rPr lang="nl-NL" sz="700" dirty="0">
                          <a:solidFill>
                            <a:schemeClr val="tx1"/>
                          </a:solidFill>
                          <a:effectLst/>
                          <a:latin typeface="+mn-lt"/>
                          <a:ea typeface="Roboto"/>
                          <a:cs typeface="Calibri"/>
                        </a:rPr>
                        <a:t>Op basis van onderzoek geeft de school doelgericht en onderbouwd invulling aan ontwikkelingen. </a:t>
                      </a: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Calibri"/>
                      </a:endParaRPr>
                    </a:p>
                    <a:p>
                      <a:pPr lvl="0" algn="l">
                        <a:lnSpc>
                          <a:spcPct val="107000"/>
                        </a:lnSpc>
                        <a:spcAft>
                          <a:spcPts val="0"/>
                        </a:spcAft>
                        <a:buNone/>
                      </a:pPr>
                      <a:r>
                        <a:rPr lang="nl-NL" sz="700" dirty="0">
                          <a:solidFill>
                            <a:schemeClr val="tx1"/>
                          </a:solidFill>
                          <a:effectLst/>
                          <a:latin typeface="+mn-lt"/>
                          <a:ea typeface="Roboto"/>
                          <a:cs typeface="Calibri"/>
                        </a:rPr>
                        <a:t>De school maakt onderdeel uit van een kennisnetwerk; dit kennisnetwerk en de experts worden ingezet om onderwijsverbetering vorm te geven. </a:t>
                      </a:r>
                    </a:p>
                  </a:txBody>
                  <a:tcPr marL="68580" marR="68580" marT="0" marB="0"/>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871D5FA-9632-4EA8-A2CC-02B86B29C0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669</Words>
  <Application>Microsoft Office PowerPoint</Application>
  <PresentationFormat>Breedbeeld</PresentationFormat>
  <Paragraphs>122</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2025-03-28T07:08:30Z</dcterms:created>
  <dcterms:modified xsi:type="dcterms:W3CDTF">2025-05-20T11:01:44Z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