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056"/>
    <a:srgbClr val="E508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122DA7-B4B1-41DB-A8E3-0FBCF0179D4D}" v="11" dt="2025-04-06T12:24:55.81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47"/>
  </p:normalViewPr>
  <p:slideViewPr>
    <p:cSldViewPr snapToGrid="0" snapToObjects="1" showGuides="1">
      <p:cViewPr varScale="1">
        <p:scale>
          <a:sx n="108" d="100"/>
          <a:sy n="108" d="100"/>
        </p:scale>
        <p:origin x="71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30122DA7-B4B1-41DB-A8E3-0FBCF0179D4D}"/>
    <pc:docChg chg="undo custSel addSld delSld modSld">
      <pc:chgData name="Derby Wanders" userId="af18b0c0-b1f1-41e5-bb80-9bf6fd6c46ec" providerId="ADAL" clId="{30122DA7-B4B1-41DB-A8E3-0FBCF0179D4D}" dt="2025-04-06T12:25:29.708" v="103" actId="2696"/>
      <pc:docMkLst>
        <pc:docMk/>
      </pc:docMkLst>
      <pc:sldChg chg="addSp delSp modSp del mod">
        <pc:chgData name="Derby Wanders" userId="af18b0c0-b1f1-41e5-bb80-9bf6fd6c46ec" providerId="ADAL" clId="{30122DA7-B4B1-41DB-A8E3-0FBCF0179D4D}" dt="2025-04-06T12:25:29.708" v="103" actId="2696"/>
        <pc:sldMkLst>
          <pc:docMk/>
          <pc:sldMk cId="3073293024" sldId="259"/>
        </pc:sldMkLst>
        <pc:spChg chg="add mod">
          <ac:chgData name="Derby Wanders" userId="af18b0c0-b1f1-41e5-bb80-9bf6fd6c46ec" providerId="ADAL" clId="{30122DA7-B4B1-41DB-A8E3-0FBCF0179D4D}" dt="2025-04-06T12:23:28.409" v="92" actId="404"/>
          <ac:spMkLst>
            <pc:docMk/>
            <pc:sldMk cId="3073293024" sldId="259"/>
            <ac:spMk id="2" creationId="{DAD15C0F-2701-3631-43A8-B1F0FC9CC809}"/>
          </ac:spMkLst>
        </pc:spChg>
        <pc:spChg chg="mod">
          <ac:chgData name="Derby Wanders" userId="af18b0c0-b1f1-41e5-bb80-9bf6fd6c46ec" providerId="ADAL" clId="{30122DA7-B4B1-41DB-A8E3-0FBCF0179D4D}" dt="2025-04-04T18:16:56.933" v="28" actId="20577"/>
          <ac:spMkLst>
            <pc:docMk/>
            <pc:sldMk cId="3073293024" sldId="259"/>
            <ac:spMk id="4" creationId="{382B343C-4AF3-5F22-B57B-AAED7B60C86E}"/>
          </ac:spMkLst>
        </pc:spChg>
        <pc:graphicFrameChg chg="add del mod modGraphic">
          <ac:chgData name="Derby Wanders" userId="af18b0c0-b1f1-41e5-bb80-9bf6fd6c46ec" providerId="ADAL" clId="{30122DA7-B4B1-41DB-A8E3-0FBCF0179D4D}" dt="2025-04-06T12:22:47.425" v="85" actId="14100"/>
          <ac:graphicFrameMkLst>
            <pc:docMk/>
            <pc:sldMk cId="3073293024" sldId="259"/>
            <ac:graphicFrameMk id="6" creationId="{025B9EE1-C0F6-1C03-9040-9C10D1D61D8E}"/>
          </ac:graphicFrameMkLst>
        </pc:graphicFrameChg>
      </pc:sldChg>
      <pc:sldChg chg="addSp delSp modSp new mod">
        <pc:chgData name="Derby Wanders" userId="af18b0c0-b1f1-41e5-bb80-9bf6fd6c46ec" providerId="ADAL" clId="{30122DA7-B4B1-41DB-A8E3-0FBCF0179D4D}" dt="2025-04-06T12:25:01.165" v="102" actId="20577"/>
        <pc:sldMkLst>
          <pc:docMk/>
          <pc:sldMk cId="613840797" sldId="260"/>
        </pc:sldMkLst>
        <pc:spChg chg="del">
          <ac:chgData name="Derby Wanders" userId="af18b0c0-b1f1-41e5-bb80-9bf6fd6c46ec" providerId="ADAL" clId="{30122DA7-B4B1-41DB-A8E3-0FBCF0179D4D}" dt="2025-04-06T12:23:51.721" v="95" actId="478"/>
          <ac:spMkLst>
            <pc:docMk/>
            <pc:sldMk cId="613840797" sldId="260"/>
            <ac:spMk id="2" creationId="{6359744A-429A-B892-ECC8-F35C33CF1801}"/>
          </ac:spMkLst>
        </pc:spChg>
        <pc:spChg chg="del">
          <ac:chgData name="Derby Wanders" userId="af18b0c0-b1f1-41e5-bb80-9bf6fd6c46ec" providerId="ADAL" clId="{30122DA7-B4B1-41DB-A8E3-0FBCF0179D4D}" dt="2025-04-06T12:24:53.957" v="100" actId="478"/>
          <ac:spMkLst>
            <pc:docMk/>
            <pc:sldMk cId="613840797" sldId="260"/>
            <ac:spMk id="3" creationId="{908EA902-D368-B701-0D8A-1A76CEA3EE14}"/>
          </ac:spMkLst>
        </pc:spChg>
        <pc:spChg chg="del">
          <ac:chgData name="Derby Wanders" userId="af18b0c0-b1f1-41e5-bb80-9bf6fd6c46ec" providerId="ADAL" clId="{30122DA7-B4B1-41DB-A8E3-0FBCF0179D4D}" dt="2025-04-06T12:23:47.295" v="94" actId="478"/>
          <ac:spMkLst>
            <pc:docMk/>
            <pc:sldMk cId="613840797" sldId="260"/>
            <ac:spMk id="4" creationId="{C648CE80-FCD9-599E-6240-7452528064D2}"/>
          </ac:spMkLst>
        </pc:spChg>
        <pc:spChg chg="add mod">
          <ac:chgData name="Derby Wanders" userId="af18b0c0-b1f1-41e5-bb80-9bf6fd6c46ec" providerId="ADAL" clId="{30122DA7-B4B1-41DB-A8E3-0FBCF0179D4D}" dt="2025-04-06T12:24:19.286" v="98" actId="5793"/>
          <ac:spMkLst>
            <pc:docMk/>
            <pc:sldMk cId="613840797" sldId="260"/>
            <ac:spMk id="5" creationId="{4E451918-3858-937E-74F0-80548484E7F5}"/>
          </ac:spMkLst>
        </pc:spChg>
        <pc:spChg chg="add mod">
          <ac:chgData name="Derby Wanders" userId="af18b0c0-b1f1-41e5-bb80-9bf6fd6c46ec" providerId="ADAL" clId="{30122DA7-B4B1-41DB-A8E3-0FBCF0179D4D}" dt="2025-04-06T12:25:01.165" v="102" actId="20577"/>
          <ac:spMkLst>
            <pc:docMk/>
            <pc:sldMk cId="613840797" sldId="260"/>
            <ac:spMk id="7" creationId="{207593D8-4CCB-B5B6-7D7F-F0DDCDCDDEEA}"/>
          </ac:spMkLst>
        </pc:spChg>
        <pc:graphicFrameChg chg="add mod">
          <ac:chgData name="Derby Wanders" userId="af18b0c0-b1f1-41e5-bb80-9bf6fd6c46ec" providerId="ADAL" clId="{30122DA7-B4B1-41DB-A8E3-0FBCF0179D4D}" dt="2025-04-06T12:24:44.438" v="99"/>
          <ac:graphicFrameMkLst>
            <pc:docMk/>
            <pc:sldMk cId="613840797" sldId="260"/>
            <ac:graphicFrameMk id="6" creationId="{67110D4D-2FC6-E696-97E3-6DDE2D1E03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6-4-2025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3">
            <a:extLst>
              <a:ext uri="{FF2B5EF4-FFF2-40B4-BE49-F238E27FC236}">
                <a16:creationId xmlns:a16="http://schemas.microsoft.com/office/drawing/2014/main" id="{4E451918-3858-937E-74F0-80548484E7F5}"/>
              </a:ext>
            </a:extLst>
          </p:cNvPr>
          <p:cNvSpPr txBox="1">
            <a:spLocks/>
          </p:cNvSpPr>
          <p:nvPr/>
        </p:nvSpPr>
        <p:spPr>
          <a:xfrm>
            <a:off x="866774" y="179757"/>
            <a:ext cx="11015909"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solidFill>
                  <a:schemeClr val="tx2"/>
                </a:solidFill>
                <a:latin typeface="+mj-lt"/>
              </a:rPr>
              <a:t>Visie en leiderschap		                     	GESPREID LEIDERSCHAP					  </a:t>
            </a:r>
            <a:r>
              <a:rPr lang="nl-NL" sz="1800" cap="all" dirty="0" err="1">
                <a:solidFill>
                  <a:schemeClr val="tx2"/>
                </a:solidFill>
                <a:latin typeface="+mj-lt"/>
              </a:rPr>
              <a:t>SEcenario’s</a:t>
            </a:r>
            <a:endParaRPr lang="nl-NL" sz="1800" cap="all" dirty="0">
              <a:solidFill>
                <a:schemeClr val="tx2"/>
              </a:solidFill>
              <a:latin typeface="+mj-lt"/>
            </a:endParaRPr>
          </a:p>
        </p:txBody>
      </p:sp>
      <p:graphicFrame>
        <p:nvGraphicFramePr>
          <p:cNvPr id="6" name="Table 5">
            <a:extLst>
              <a:ext uri="{FF2B5EF4-FFF2-40B4-BE49-F238E27FC236}">
                <a16:creationId xmlns:a16="http://schemas.microsoft.com/office/drawing/2014/main" id="{67110D4D-2FC6-E696-97E3-6DDE2D1E038B}"/>
              </a:ext>
            </a:extLst>
          </p:cNvPr>
          <p:cNvGraphicFramePr>
            <a:graphicFrameLocks noGrp="1"/>
          </p:cNvGraphicFramePr>
          <p:nvPr>
            <p:extLst>
              <p:ext uri="{D42A27DB-BD31-4B8C-83A1-F6EECF244321}">
                <p14:modId xmlns:p14="http://schemas.microsoft.com/office/powerpoint/2010/main" val="4092678575"/>
              </p:ext>
            </p:extLst>
          </p:nvPr>
        </p:nvGraphicFramePr>
        <p:xfrm>
          <a:off x="992038" y="768720"/>
          <a:ext cx="10515600" cy="5442299"/>
        </p:xfrm>
        <a:graphic>
          <a:graphicData uri="http://schemas.openxmlformats.org/drawingml/2006/table">
            <a:tbl>
              <a:tblPr firstRow="1" firstCol="1" bandRow="1">
                <a:tableStyleId>{5940675A-B579-460E-94D1-54222C63F5DA}</a:tableStyleId>
              </a:tblPr>
              <a:tblGrid>
                <a:gridCol w="955178">
                  <a:extLst>
                    <a:ext uri="{9D8B030D-6E8A-4147-A177-3AD203B41FA5}">
                      <a16:colId xmlns:a16="http://schemas.microsoft.com/office/drawing/2014/main" val="3527916290"/>
                    </a:ext>
                  </a:extLst>
                </a:gridCol>
                <a:gridCol w="1899782">
                  <a:extLst>
                    <a:ext uri="{9D8B030D-6E8A-4147-A177-3AD203B41FA5}">
                      <a16:colId xmlns:a16="http://schemas.microsoft.com/office/drawing/2014/main" val="830781641"/>
                    </a:ext>
                  </a:extLst>
                </a:gridCol>
                <a:gridCol w="2512328">
                  <a:extLst>
                    <a:ext uri="{9D8B030D-6E8A-4147-A177-3AD203B41FA5}">
                      <a16:colId xmlns:a16="http://schemas.microsoft.com/office/drawing/2014/main" val="2606964446"/>
                    </a:ext>
                  </a:extLst>
                </a:gridCol>
                <a:gridCol w="2618859">
                  <a:extLst>
                    <a:ext uri="{9D8B030D-6E8A-4147-A177-3AD203B41FA5}">
                      <a16:colId xmlns:a16="http://schemas.microsoft.com/office/drawing/2014/main" val="3074143587"/>
                    </a:ext>
                  </a:extLst>
                </a:gridCol>
                <a:gridCol w="2529453">
                  <a:extLst>
                    <a:ext uri="{9D8B030D-6E8A-4147-A177-3AD203B41FA5}">
                      <a16:colId xmlns:a16="http://schemas.microsoft.com/office/drawing/2014/main" val="1254180881"/>
                    </a:ext>
                  </a:extLst>
                </a:gridCol>
              </a:tblGrid>
              <a:tr h="343830">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Individuele begeleiding</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098469">
                <a:tc>
                  <a:txBody>
                    <a:bodyPr/>
                    <a:lstStyle/>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Initiatief</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Naar gespreid leiderschap</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Het opleidingsteam</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Schoolleiding</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effectLst/>
                          <a:latin typeface="+mn-lt"/>
                          <a:ea typeface="Roboto"/>
                          <a:cs typeface="Arial"/>
                        </a:rPr>
                        <a:t>Er vinden op initiatief van de </a:t>
                      </a:r>
                      <a:r>
                        <a:rPr lang="nl-NL" sz="800" b="1" dirty="0" err="1">
                          <a:effectLst/>
                          <a:latin typeface="+mn-lt"/>
                          <a:ea typeface="Roboto"/>
                          <a:cs typeface="Arial"/>
                        </a:rPr>
                        <a:t>schoolopleider</a:t>
                      </a:r>
                      <a:r>
                        <a:rPr lang="nl-NL" sz="800" b="1" dirty="0">
                          <a:effectLst/>
                          <a:latin typeface="+mn-lt"/>
                          <a:ea typeface="Roboto"/>
                          <a:cs typeface="Arial"/>
                        </a:rPr>
                        <a:t>/MT</a:t>
                      </a:r>
                    </a:p>
                    <a:p>
                      <a:pPr algn="l">
                        <a:lnSpc>
                          <a:spcPct val="107000"/>
                        </a:lnSpc>
                        <a:spcAft>
                          <a:spcPts val="0"/>
                        </a:spcAft>
                      </a:pPr>
                      <a:r>
                        <a:rPr lang="nl-NL" sz="800" b="1" dirty="0">
                          <a:effectLst/>
                          <a:latin typeface="+mn-lt"/>
                          <a:ea typeface="Roboto"/>
                          <a:cs typeface="Arial"/>
                        </a:rPr>
                        <a:t>verkennende gesprekken </a:t>
                      </a:r>
                      <a:r>
                        <a:rPr lang="nl-NL" sz="800" dirty="0">
                          <a:effectLst/>
                          <a:latin typeface="+mn-lt"/>
                          <a:ea typeface="Roboto"/>
                          <a:cs typeface="Arial"/>
                        </a:rPr>
                        <a:t>plaats over wat Samen Opleiden en Professionaliseren de school kan bieden en op welke wijze de studenten worden begeleid.</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r>
                        <a:rPr lang="nl-NL" sz="800" dirty="0">
                          <a:effectLst/>
                          <a:latin typeface="+mn-lt"/>
                          <a:ea typeface="Roboto"/>
                          <a:cs typeface="Arial"/>
                        </a:rPr>
                        <a:t>Er worden </a:t>
                      </a:r>
                      <a:r>
                        <a:rPr lang="nl-NL" sz="800" b="1" dirty="0">
                          <a:effectLst/>
                          <a:latin typeface="+mn-lt"/>
                          <a:ea typeface="Roboto"/>
                          <a:cs typeface="Arial"/>
                        </a:rPr>
                        <a:t>ontmoetingen georganiseerd </a:t>
                      </a:r>
                      <a:r>
                        <a:rPr lang="nl-NL" sz="800" dirty="0">
                          <a:effectLst/>
                          <a:latin typeface="+mn-lt"/>
                          <a:ea typeface="Roboto"/>
                          <a:cs typeface="Arial"/>
                        </a:rPr>
                        <a:t>tussen de verschillende partners (scholen en instituten) op verschillende niveaus (management en opleiders) en er worden samenwerkingen gestart.  </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r>
                        <a:rPr lang="nl-NL" sz="800" dirty="0">
                          <a:effectLst/>
                          <a:latin typeface="+mn-lt"/>
                          <a:ea typeface="Roboto"/>
                          <a:cs typeface="Arial"/>
                        </a:rPr>
                        <a:t>Er is geen opleidingsteam in de school. </a:t>
                      </a:r>
                      <a:r>
                        <a:rPr lang="nl-NL" sz="800" b="1" dirty="0">
                          <a:effectLst/>
                          <a:latin typeface="+mn-lt"/>
                          <a:ea typeface="Roboto"/>
                          <a:cs typeface="Arial"/>
                        </a:rPr>
                        <a:t>Het coördineren van stages</a:t>
                      </a:r>
                      <a:r>
                        <a:rPr lang="nl-NL" sz="800" dirty="0">
                          <a:effectLst/>
                          <a:latin typeface="+mn-lt"/>
                          <a:ea typeface="Roboto"/>
                          <a:cs typeface="Arial"/>
                        </a:rPr>
                        <a:t> is belegd bij één collega.</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r>
                        <a:rPr lang="nl-NL" sz="800" dirty="0">
                          <a:effectLst/>
                          <a:latin typeface="+mn-lt"/>
                          <a:ea typeface="Roboto"/>
                          <a:cs typeface="Arial"/>
                        </a:rPr>
                        <a:t>De </a:t>
                      </a:r>
                      <a:r>
                        <a:rPr lang="nl-NL" sz="800" b="1" dirty="0">
                          <a:effectLst/>
                          <a:latin typeface="+mn-lt"/>
                          <a:ea typeface="Roboto"/>
                          <a:cs typeface="Arial"/>
                        </a:rPr>
                        <a:t>schoolleiding is niet betrokken </a:t>
                      </a:r>
                      <a:r>
                        <a:rPr lang="nl-NL" sz="800" dirty="0">
                          <a:effectLst/>
                          <a:latin typeface="+mn-lt"/>
                          <a:ea typeface="Roboto"/>
                          <a:cs typeface="Arial"/>
                        </a:rPr>
                        <a:t>bij de stages en de coördinatie daarvan.</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b="1" dirty="0">
                          <a:effectLst/>
                          <a:latin typeface="+mn-lt"/>
                          <a:ea typeface="Roboto"/>
                          <a:cs typeface="Arial"/>
                        </a:rPr>
                        <a:t>Initiatief en sturing </a:t>
                      </a:r>
                      <a:r>
                        <a:rPr lang="nl-NL" sz="800" dirty="0">
                          <a:effectLst/>
                          <a:latin typeface="+mn-lt"/>
                          <a:ea typeface="Roboto"/>
                          <a:cs typeface="Arial"/>
                        </a:rPr>
                        <a:t>voor het Samen Opleiden en Professionaliseren in de school vindt plaats vanuit </a:t>
                      </a:r>
                      <a:r>
                        <a:rPr lang="nl-NL" sz="800" b="1" dirty="0">
                          <a:effectLst/>
                          <a:latin typeface="+mn-lt"/>
                          <a:ea typeface="Roboto"/>
                          <a:cs typeface="Arial"/>
                        </a:rPr>
                        <a:t>één of enkele mensen </a:t>
                      </a:r>
                      <a:r>
                        <a:rPr lang="nl-NL" sz="800" dirty="0">
                          <a:effectLst/>
                          <a:latin typeface="+mn-lt"/>
                          <a:ea typeface="Roboto"/>
                          <a:cs typeface="Arial"/>
                        </a:rPr>
                        <a:t>(bijv. de </a:t>
                      </a:r>
                      <a:r>
                        <a:rPr lang="nl-NL" sz="800" dirty="0" err="1">
                          <a:effectLst/>
                          <a:latin typeface="+mn-lt"/>
                          <a:ea typeface="Roboto"/>
                          <a:cs typeface="Arial"/>
                        </a:rPr>
                        <a:t>schoolopleider</a:t>
                      </a:r>
                      <a:r>
                        <a:rPr lang="nl-NL" sz="800" b="0" dirty="0">
                          <a:solidFill>
                            <a:schemeClr val="tx1"/>
                          </a:solidFill>
                          <a:effectLst/>
                          <a:latin typeface="+mn-lt"/>
                          <a:ea typeface="Roboto"/>
                          <a:cs typeface="Arial"/>
                        </a:rPr>
                        <a:t>). </a:t>
                      </a:r>
                      <a:r>
                        <a:rPr lang="nl-NL" sz="800" dirty="0">
                          <a:effectLst/>
                          <a:latin typeface="+mn-lt"/>
                          <a:ea typeface="Roboto"/>
                          <a:cs typeface="Arial"/>
                        </a:rPr>
                        <a:t>De samenwerking wordt gestart vanuit een gedeelde verantwoordelijk </a:t>
                      </a:r>
                      <a:r>
                        <a:rPr lang="nl-NL" sz="800" b="1" dirty="0">
                          <a:effectLst/>
                          <a:latin typeface="+mn-lt"/>
                          <a:ea typeface="Roboto"/>
                          <a:cs typeface="Arial"/>
                        </a:rPr>
                        <a:t>voor begeleiden en opleiden </a:t>
                      </a:r>
                      <a:r>
                        <a:rPr lang="nl-NL" sz="800" dirty="0">
                          <a:effectLst/>
                          <a:latin typeface="+mn-lt"/>
                          <a:ea typeface="Roboto"/>
                          <a:cs typeface="Arial"/>
                        </a:rPr>
                        <a:t>van leraren in opleiding. Op alle niveaus worden hier afspraken over gemaakt. </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r>
                        <a:rPr lang="nl-NL" sz="800" b="1" dirty="0">
                          <a:effectLst/>
                          <a:latin typeface="+mn-lt"/>
                          <a:ea typeface="Roboto"/>
                          <a:cs typeface="Arial"/>
                        </a:rPr>
                        <a:t>De focus </a:t>
                      </a:r>
                      <a:r>
                        <a:rPr lang="nl-NL" sz="800" b="0" dirty="0">
                          <a:effectLst/>
                          <a:latin typeface="+mn-lt"/>
                          <a:ea typeface="Roboto"/>
                          <a:cs typeface="Arial"/>
                        </a:rPr>
                        <a:t>in het opleidingsteam ligt op het </a:t>
                      </a:r>
                      <a:r>
                        <a:rPr lang="nl-NL" sz="800" b="1" dirty="0">
                          <a:effectLst/>
                          <a:latin typeface="+mn-lt"/>
                          <a:ea typeface="Roboto"/>
                          <a:cs typeface="Arial"/>
                        </a:rPr>
                        <a:t>opleiden </a:t>
                      </a:r>
                      <a:r>
                        <a:rPr lang="nl-NL" sz="800" b="0" dirty="0">
                          <a:effectLst/>
                          <a:latin typeface="+mn-lt"/>
                          <a:ea typeface="Roboto"/>
                          <a:cs typeface="Arial"/>
                        </a:rPr>
                        <a:t>van docenten in opleiding. Er wordt gestart met de begeleiding van startende collega’s (</a:t>
                      </a:r>
                      <a:r>
                        <a:rPr lang="nl-NL" sz="800" b="1" dirty="0">
                          <a:effectLst/>
                          <a:latin typeface="+mn-lt"/>
                          <a:ea typeface="Roboto"/>
                          <a:cs typeface="Arial"/>
                        </a:rPr>
                        <a:t>inductie</a:t>
                      </a:r>
                      <a:r>
                        <a:rPr lang="nl-NL" sz="800" b="0" dirty="0">
                          <a:effectLst/>
                          <a:latin typeface="+mn-lt"/>
                          <a:ea typeface="Roboto"/>
                          <a:cs typeface="Arial"/>
                        </a:rPr>
                        <a:t>) en eventueel </a:t>
                      </a:r>
                      <a:r>
                        <a:rPr lang="nl-NL" sz="800" b="1" dirty="0">
                          <a:effectLst/>
                          <a:latin typeface="+mn-lt"/>
                          <a:ea typeface="Roboto"/>
                          <a:cs typeface="Arial"/>
                        </a:rPr>
                        <a:t>onderzoek</a:t>
                      </a:r>
                      <a:r>
                        <a:rPr lang="nl-NL" sz="800" b="0" dirty="0">
                          <a:effectLst/>
                          <a:latin typeface="+mn-lt"/>
                          <a:ea typeface="Roboto"/>
                          <a:cs typeface="Arial"/>
                        </a:rPr>
                        <a:t> in de school. </a:t>
                      </a: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dirty="0">
                          <a:effectLst/>
                          <a:latin typeface="+mn-lt"/>
                          <a:ea typeface="Roboto"/>
                          <a:cs typeface="Arial"/>
                        </a:rPr>
                        <a:t>Het opleidingsteam is hoofdzakelijk bezig </a:t>
                      </a:r>
                      <a:r>
                        <a:rPr lang="nl-NL" sz="800" b="1" dirty="0">
                          <a:effectLst/>
                          <a:latin typeface="+mn-lt"/>
                          <a:ea typeface="Roboto"/>
                          <a:cs typeface="Arial"/>
                        </a:rPr>
                        <a:t>met coördinerende taken rondom het opleiden van docenten.</a:t>
                      </a:r>
                      <a:r>
                        <a:rPr lang="nl-NL" sz="800" b="0" dirty="0">
                          <a:effectLst/>
                          <a:latin typeface="+mn-lt"/>
                          <a:ea typeface="Roboto"/>
                          <a:cs typeface="Arial"/>
                        </a:rPr>
                        <a:t> Zij richten zich er op dat alles goed geregeld is voor de stagiair en de werkplek-begeleider. Daarnaast wordt mogelijk in samenwerking met andere scholen en de instituten onderwijs verzorgd.</a:t>
                      </a:r>
                    </a:p>
                    <a:p>
                      <a:pPr algn="l">
                        <a:lnSpc>
                          <a:spcPct val="107000"/>
                        </a:lnSpc>
                        <a:spcAft>
                          <a:spcPts val="0"/>
                        </a:spcAft>
                      </a:pPr>
                      <a:endParaRPr lang="nl-NL" sz="800" b="0" dirty="0">
                        <a:effectLst/>
                        <a:latin typeface="+mn-lt"/>
                        <a:ea typeface="Roboto"/>
                        <a:cs typeface="Arial"/>
                      </a:endParaRPr>
                    </a:p>
                    <a:p>
                      <a:pPr algn="l">
                        <a:lnSpc>
                          <a:spcPct val="107000"/>
                        </a:lnSpc>
                        <a:spcAft>
                          <a:spcPts val="0"/>
                        </a:spcAft>
                      </a:pPr>
                      <a:endParaRPr lang="nl-NL" sz="800" b="0" dirty="0">
                        <a:effectLst/>
                        <a:latin typeface="+mn-lt"/>
                        <a:ea typeface="Roboto"/>
                        <a:cs typeface="Arial"/>
                      </a:endParaRPr>
                    </a:p>
                    <a:p>
                      <a:pPr algn="l">
                        <a:lnSpc>
                          <a:spcPct val="107000"/>
                        </a:lnSpc>
                        <a:spcAft>
                          <a:spcPts val="0"/>
                        </a:spcAft>
                      </a:pPr>
                      <a:endParaRPr lang="nl-NL" sz="800" b="0" dirty="0">
                        <a:effectLst/>
                        <a:latin typeface="+mn-lt"/>
                        <a:ea typeface="Roboto"/>
                        <a:cs typeface="Arial"/>
                      </a:endParaRPr>
                    </a:p>
                    <a:p>
                      <a:pPr algn="l">
                        <a:lnSpc>
                          <a:spcPct val="107000"/>
                        </a:lnSpc>
                        <a:spcAft>
                          <a:spcPts val="0"/>
                        </a:spcAft>
                      </a:pPr>
                      <a:r>
                        <a:rPr lang="nl-NL" sz="800" b="0" dirty="0">
                          <a:effectLst/>
                          <a:latin typeface="+mn-lt"/>
                          <a:ea typeface="Roboto"/>
                          <a:cs typeface="Arial"/>
                        </a:rPr>
                        <a:t>(Vertegenwoordigers van) het opleidingsteam </a:t>
                      </a:r>
                      <a:r>
                        <a:rPr lang="nl-NL" sz="800" b="1" dirty="0">
                          <a:effectLst/>
                          <a:latin typeface="+mn-lt"/>
                          <a:ea typeface="Roboto"/>
                          <a:cs typeface="Arial"/>
                        </a:rPr>
                        <a:t>stemmen zo nu en dan af met de schoolleiding</a:t>
                      </a:r>
                      <a:r>
                        <a:rPr lang="nl-NL" sz="800" b="0" dirty="0">
                          <a:effectLst/>
                          <a:latin typeface="+mn-lt"/>
                          <a:ea typeface="Roboto"/>
                          <a:cs typeface="Arial"/>
                        </a:rPr>
                        <a:t>. Deze afstemming betreft </a:t>
                      </a:r>
                      <a:r>
                        <a:rPr lang="nl-NL" sz="800" b="1" dirty="0">
                          <a:effectLst/>
                          <a:latin typeface="+mn-lt"/>
                          <a:ea typeface="Roboto"/>
                          <a:cs typeface="Arial"/>
                        </a:rPr>
                        <a:t>veelal operationele </a:t>
                      </a:r>
                      <a:r>
                        <a:rPr lang="nl-NL" sz="800" b="0" dirty="0">
                          <a:effectLst/>
                          <a:latin typeface="+mn-lt"/>
                          <a:ea typeface="Roboto"/>
                          <a:cs typeface="Arial"/>
                        </a:rPr>
                        <a:t>zaken. Denk hierbij aan aantallen, facilitering en data waarop bijeenkomsten plaatsvinden. </a:t>
                      </a:r>
                      <a:endParaRPr lang="nl-NL" sz="800" b="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effectLst/>
                          <a:latin typeface="Roboto" panose="02000000000000000000" pitchFamily="2" charset="0"/>
                          <a:ea typeface="Roboto" panose="02000000000000000000" pitchFamily="2" charset="0"/>
                          <a:cs typeface="Arial" panose="020B0604020202020204" pitchFamily="34" charset="0"/>
                        </a:rPr>
                        <a:t>Het initiatief en sturing van Samen Opleiden en Professionaliseren op de schoollocatie wordt in toenemende mate gerealiseerd door </a:t>
                      </a:r>
                      <a:r>
                        <a:rPr lang="nl-NL" sz="800" b="1" dirty="0">
                          <a:effectLst/>
                          <a:latin typeface="Roboto" panose="02000000000000000000" pitchFamily="2" charset="0"/>
                          <a:ea typeface="Roboto" panose="02000000000000000000" pitchFamily="2" charset="0"/>
                          <a:cs typeface="Arial" panose="020B0604020202020204" pitchFamily="34" charset="0"/>
                        </a:rPr>
                        <a:t>een grotere groep collega’s.</a:t>
                      </a:r>
                      <a:r>
                        <a:rPr lang="nl-NL" sz="800" dirty="0">
                          <a:effectLst/>
                          <a:latin typeface="Roboto" panose="02000000000000000000" pitchFamily="2" charset="0"/>
                          <a:ea typeface="Roboto" panose="02000000000000000000" pitchFamily="2" charset="0"/>
                          <a:cs typeface="Arial" panose="020B0604020202020204" pitchFamily="34" charset="0"/>
                        </a:rPr>
                        <a:t> </a:t>
                      </a:r>
                      <a:r>
                        <a:rPr lang="nl-NL" sz="800" strike="noStrike" dirty="0">
                          <a:effectLst/>
                          <a:latin typeface="Roboto" panose="02000000000000000000" pitchFamily="2" charset="0"/>
                          <a:ea typeface="Roboto" panose="02000000000000000000" pitchFamily="2" charset="0"/>
                          <a:cs typeface="Arial" panose="020B0604020202020204" pitchFamily="34" charset="0"/>
                        </a:rPr>
                        <a:t>Er zijn structuren die ervoor zorgen dat deze initiatieven bij elkaar komen (communicatie, overleg, infrastructuur Samen opleiden etc.). </a:t>
                      </a:r>
                      <a:endParaRPr lang="nl-NL" sz="800" strike="sngStrike"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dirty="0">
                          <a:effectLst/>
                          <a:latin typeface="+mn-lt"/>
                          <a:ea typeface="Roboto"/>
                          <a:cs typeface="Arial"/>
                        </a:rPr>
                        <a:t>Er is in toenemende mate sprake van </a:t>
                      </a:r>
                      <a:r>
                        <a:rPr lang="nl-NL" sz="800" b="1" dirty="0">
                          <a:effectLst/>
                          <a:latin typeface="+mn-lt"/>
                          <a:ea typeface="Roboto"/>
                          <a:cs typeface="Arial"/>
                        </a:rPr>
                        <a:t>gespreid leiderschap </a:t>
                      </a:r>
                      <a:r>
                        <a:rPr lang="nl-NL" sz="800" dirty="0">
                          <a:effectLst/>
                          <a:latin typeface="+mn-lt"/>
                          <a:ea typeface="Roboto"/>
                          <a:cs typeface="Arial"/>
                        </a:rPr>
                        <a:t>in het opleidingsteam in de school. Als iemand uitvalt, worden taken overgenomen en loopt alles door. Het opleidingsteam houdt zich bezig met </a:t>
                      </a:r>
                      <a:r>
                        <a:rPr lang="nl-NL" sz="800" b="1" dirty="0">
                          <a:effectLst/>
                          <a:latin typeface="+mn-lt"/>
                          <a:ea typeface="Roboto"/>
                          <a:cs typeface="Arial"/>
                        </a:rPr>
                        <a:t>opleiden, begeleiden (inductie) </a:t>
                      </a:r>
                      <a:r>
                        <a:rPr lang="nl-NL" sz="800" dirty="0">
                          <a:effectLst/>
                          <a:latin typeface="+mn-lt"/>
                          <a:ea typeface="Roboto"/>
                          <a:cs typeface="Arial"/>
                        </a:rPr>
                        <a:t>en steeds meer met het </a:t>
                      </a:r>
                      <a:r>
                        <a:rPr lang="nl-NL" sz="800" b="1" dirty="0">
                          <a:effectLst/>
                          <a:latin typeface="+mn-lt"/>
                          <a:ea typeface="Roboto"/>
                          <a:cs typeface="Arial"/>
                        </a:rPr>
                        <a:t>professionaliseren</a:t>
                      </a:r>
                      <a:r>
                        <a:rPr lang="nl-NL" sz="800" dirty="0">
                          <a:effectLst/>
                          <a:latin typeface="+mn-lt"/>
                          <a:ea typeface="Roboto"/>
                          <a:cs typeface="Arial"/>
                        </a:rPr>
                        <a:t> van zittende collega’s. </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effectLst/>
                          <a:latin typeface="+mn-lt"/>
                          <a:ea typeface="Roboto"/>
                          <a:cs typeface="Arial"/>
                        </a:rPr>
                        <a:t>Het opleidingsteam is steeds minder bezig met de coördinerende taken. Zij zijn </a:t>
                      </a:r>
                      <a:r>
                        <a:rPr lang="nl-NL" sz="800" dirty="0" err="1">
                          <a:effectLst/>
                          <a:latin typeface="+mn-lt"/>
                          <a:ea typeface="Roboto"/>
                          <a:cs typeface="Arial"/>
                        </a:rPr>
                        <a:t>mede-ontwerpers</a:t>
                      </a:r>
                      <a:r>
                        <a:rPr lang="nl-NL" sz="800" dirty="0">
                          <a:effectLst/>
                          <a:latin typeface="+mn-lt"/>
                          <a:ea typeface="Roboto"/>
                          <a:cs typeface="Arial"/>
                        </a:rPr>
                        <a:t> en uitvoerders van het curriculum in de school. </a:t>
                      </a: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effectLst/>
                          <a:latin typeface="+mn-lt"/>
                          <a:ea typeface="Roboto"/>
                          <a:cs typeface="Arial"/>
                        </a:rPr>
                        <a:t>Het opleidingsteam in de school bevordert en</a:t>
                      </a:r>
                      <a:r>
                        <a:rPr lang="nl-NL" sz="800" dirty="0">
                          <a:solidFill>
                            <a:schemeClr val="tx1"/>
                          </a:solidFill>
                          <a:effectLst/>
                          <a:latin typeface="+mn-lt"/>
                          <a:ea typeface="Roboto"/>
                          <a:cs typeface="Arial"/>
                        </a:rPr>
                        <a:t> bewaakt </a:t>
                      </a:r>
                      <a:r>
                        <a:rPr lang="nl-NL" sz="800" b="1" dirty="0">
                          <a:effectLst/>
                          <a:latin typeface="+mn-lt"/>
                          <a:ea typeface="Roboto"/>
                          <a:cs typeface="Arial"/>
                        </a:rPr>
                        <a:t>de samenhang van het programma en doorwerking van de visie</a:t>
                      </a:r>
                      <a:r>
                        <a:rPr lang="nl-NL" sz="800" dirty="0">
                          <a:effectLst/>
                          <a:latin typeface="+mn-lt"/>
                          <a:ea typeface="Roboto"/>
                          <a:cs typeface="Arial"/>
                        </a:rPr>
                        <a:t>. </a:t>
                      </a:r>
                      <a:r>
                        <a:rPr lang="nl-NL" sz="800" dirty="0">
                          <a:effectLst/>
                          <a:latin typeface="Roboto" panose="02000000000000000000" pitchFamily="2" charset="0"/>
                          <a:ea typeface="Roboto" panose="02000000000000000000" pitchFamily="2" charset="0"/>
                          <a:cs typeface="Arial" panose="020B0604020202020204" pitchFamily="34" charset="0"/>
                        </a:rPr>
                        <a:t>Het opleidingsteam heeft </a:t>
                      </a:r>
                      <a:r>
                        <a:rPr lang="nl-NL" sz="800" strike="noStrike" dirty="0">
                          <a:effectLst/>
                          <a:latin typeface="Roboto" panose="02000000000000000000" pitchFamily="2" charset="0"/>
                          <a:ea typeface="Roboto" panose="02000000000000000000" pitchFamily="2" charset="0"/>
                          <a:cs typeface="Arial" panose="020B0604020202020204" pitchFamily="34" charset="0"/>
                        </a:rPr>
                        <a:t>aandacht voor de inhoud (doelen) én proces (hoe realiseer je doelen, verandermanagement). </a:t>
                      </a:r>
                    </a:p>
                    <a:p>
                      <a:pPr algn="l">
                        <a:lnSpc>
                          <a:spcPct val="107000"/>
                        </a:lnSpc>
                        <a:spcAft>
                          <a:spcPts val="0"/>
                        </a:spcAft>
                      </a:pPr>
                      <a:endParaRPr lang="nl-NL" sz="800" dirty="0">
                        <a:effectLst/>
                        <a:latin typeface="+mn-lt"/>
                        <a:ea typeface="Roboto"/>
                        <a:cs typeface="Arial"/>
                      </a:endParaRPr>
                    </a:p>
                    <a:p>
                      <a:pPr algn="l">
                        <a:lnSpc>
                          <a:spcPct val="107000"/>
                        </a:lnSpc>
                        <a:spcAft>
                          <a:spcPts val="0"/>
                        </a:spcAft>
                      </a:pPr>
                      <a:endParaRPr lang="nl-NL" sz="800" dirty="0">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effectLst/>
                          <a:latin typeface="+mn-lt"/>
                          <a:ea typeface="Roboto"/>
                          <a:cs typeface="Arial"/>
                        </a:rPr>
                        <a:t>Het opleidingsteam </a:t>
                      </a:r>
                      <a:r>
                        <a:rPr lang="nl-NL" sz="800" b="1" dirty="0">
                          <a:effectLst/>
                          <a:latin typeface="+mn-lt"/>
                          <a:ea typeface="Roboto"/>
                          <a:cs typeface="Arial"/>
                        </a:rPr>
                        <a:t>werkt steeds intensiever samen met de schoolleiding</a:t>
                      </a:r>
                      <a:r>
                        <a:rPr lang="nl-NL" sz="800" dirty="0">
                          <a:effectLst/>
                          <a:latin typeface="+mn-lt"/>
                          <a:ea typeface="Roboto"/>
                          <a:cs typeface="Arial"/>
                        </a:rPr>
                        <a:t>. Een lid van de schoolleiding maakt onderdeel uit van het opleidingsteam. Dit met als eerste doel om opleiden, begeleiden en professionaliseren met elkaar te verbinden. Een tweede doel betreft om SO&amp;P en schoolontwikkeling te verbinden. Het opleidingsteam is betrokken bij </a:t>
                      </a:r>
                      <a:r>
                        <a:rPr lang="nl-NL" sz="800" b="1" dirty="0">
                          <a:effectLst/>
                          <a:latin typeface="+mn-lt"/>
                          <a:ea typeface="Roboto"/>
                          <a:cs typeface="Arial"/>
                        </a:rPr>
                        <a:t>tactisch-strategische</a:t>
                      </a:r>
                      <a:r>
                        <a:rPr lang="nl-NL" sz="800" dirty="0">
                          <a:effectLst/>
                          <a:latin typeface="+mn-lt"/>
                          <a:ea typeface="Roboto"/>
                          <a:cs typeface="Arial"/>
                        </a:rPr>
                        <a:t> zaken zoals beleid rondom docenten in opleiding, starters en de professionalisering van zittende collega’s. Zij adviseren het MT vanuit hun expertise op dit gebied.</a:t>
                      </a:r>
                    </a:p>
                  </a:txBody>
                  <a:tcPr marL="68580" marR="68580" marT="0" marB="0"/>
                </a:tc>
                <a:tc>
                  <a:txBody>
                    <a:bodyPr/>
                    <a:lstStyle/>
                    <a:p>
                      <a:pPr algn="l">
                        <a:lnSpc>
                          <a:spcPct val="107000"/>
                        </a:lnSpc>
                        <a:spcAft>
                          <a:spcPts val="0"/>
                        </a:spcAft>
                      </a:pPr>
                      <a:r>
                        <a:rPr lang="nl-NL" sz="800" dirty="0">
                          <a:effectLst/>
                          <a:latin typeface="Roboto" panose="02000000000000000000" pitchFamily="2" charset="0"/>
                          <a:ea typeface="Roboto" panose="02000000000000000000" pitchFamily="2" charset="0"/>
                          <a:cs typeface="Arial" panose="020B0604020202020204" pitchFamily="34" charset="0"/>
                        </a:rPr>
                        <a:t>Er is sprake van </a:t>
                      </a:r>
                      <a:r>
                        <a:rPr lang="nl-NL" sz="800" b="1" dirty="0">
                          <a:effectLst/>
                          <a:latin typeface="Roboto" panose="02000000000000000000" pitchFamily="2" charset="0"/>
                          <a:ea typeface="Roboto" panose="02000000000000000000" pitchFamily="2" charset="0"/>
                          <a:cs typeface="Arial" panose="020B0604020202020204" pitchFamily="34" charset="0"/>
                        </a:rPr>
                        <a:t>gespreid leiderschap </a:t>
                      </a:r>
                      <a:r>
                        <a:rPr lang="nl-NL" sz="800" dirty="0">
                          <a:effectLst/>
                          <a:latin typeface="Roboto" panose="02000000000000000000" pitchFamily="2" charset="0"/>
                          <a:ea typeface="Roboto" panose="02000000000000000000" pitchFamily="2" charset="0"/>
                          <a:cs typeface="Arial" panose="020B0604020202020204" pitchFamily="34" charset="0"/>
                        </a:rPr>
                        <a:t>voor Samen Opleiden en Professionaliseren: iedereen voelt zich eigenaar van de kwaliteit van zijn werk in de context van de school en de opleidingsschool.</a:t>
                      </a:r>
                    </a:p>
                    <a:p>
                      <a:pPr algn="l">
                        <a:lnSpc>
                          <a:spcPct val="107000"/>
                        </a:lnSpc>
                        <a:spcAft>
                          <a:spcPts val="0"/>
                        </a:spcAft>
                      </a:pPr>
                      <a:r>
                        <a:rPr lang="nl-NL" sz="8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dirty="0">
                          <a:effectLst/>
                          <a:latin typeface="Roboto" panose="02000000000000000000" pitchFamily="2" charset="0"/>
                          <a:ea typeface="Roboto" panose="02000000000000000000" pitchFamily="2" charset="0"/>
                          <a:cs typeface="Arial" panose="020B0604020202020204" pitchFamily="34" charset="0"/>
                        </a:rPr>
                        <a:t>Er wordt overal in de opleidingsschool </a:t>
                      </a:r>
                      <a:r>
                        <a:rPr lang="nl-NL" sz="800" b="1" dirty="0">
                          <a:effectLst/>
                          <a:latin typeface="Roboto" panose="02000000000000000000" pitchFamily="2" charset="0"/>
                          <a:ea typeface="Roboto" panose="02000000000000000000" pitchFamily="2" charset="0"/>
                          <a:cs typeface="Arial" panose="020B0604020202020204" pitchFamily="34" charset="0"/>
                        </a:rPr>
                        <a:t>gewerkt vanuit erkende expertise</a:t>
                      </a:r>
                      <a:r>
                        <a:rPr lang="nl-NL" sz="800" dirty="0">
                          <a:effectLst/>
                          <a:latin typeface="Roboto" panose="02000000000000000000" pitchFamily="2" charset="0"/>
                          <a:ea typeface="Roboto" panose="02000000000000000000" pitchFamily="2" charset="0"/>
                          <a:cs typeface="Arial" panose="020B0604020202020204" pitchFamily="34" charset="0"/>
                        </a:rPr>
                        <a:t>, of je werkzaam bent voor de school of het instituut maakt daarbij niet uit. Er wordt </a:t>
                      </a:r>
                      <a:r>
                        <a:rPr lang="nl-NL" sz="800" b="1" dirty="0">
                          <a:effectLst/>
                          <a:latin typeface="Roboto" panose="02000000000000000000" pitchFamily="2" charset="0"/>
                          <a:ea typeface="Roboto" panose="02000000000000000000" pitchFamily="2" charset="0"/>
                          <a:cs typeface="Arial" panose="020B0604020202020204" pitchFamily="34" charset="0"/>
                        </a:rPr>
                        <a:t>integraal gewerkt </a:t>
                      </a:r>
                      <a:r>
                        <a:rPr lang="nl-NL" sz="800" dirty="0">
                          <a:effectLst/>
                          <a:latin typeface="Roboto" panose="02000000000000000000" pitchFamily="2" charset="0"/>
                          <a:ea typeface="Roboto" panose="02000000000000000000" pitchFamily="2" charset="0"/>
                          <a:cs typeface="Arial" panose="020B0604020202020204" pitchFamily="34" charset="0"/>
                        </a:rPr>
                        <a:t>vanuit de bedoeling: kwalitatief onderwijs en begeleiding voor leerlingen, studenten, starters en ervaren collega’s.</a:t>
                      </a: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dirty="0">
                          <a:effectLst/>
                          <a:latin typeface="Roboto" panose="02000000000000000000" pitchFamily="2" charset="0"/>
                          <a:ea typeface="Roboto" panose="02000000000000000000" pitchFamily="2" charset="0"/>
                          <a:cs typeface="Arial" panose="020B0604020202020204" pitchFamily="34" charset="0"/>
                        </a:rPr>
                        <a:t>Samen Opleiden en Professionaliseren is een </a:t>
                      </a:r>
                      <a:r>
                        <a:rPr lang="nl-NL" sz="800" b="1" dirty="0">
                          <a:effectLst/>
                          <a:latin typeface="Roboto" panose="02000000000000000000" pitchFamily="2" charset="0"/>
                          <a:ea typeface="Roboto" panose="02000000000000000000" pitchFamily="2" charset="0"/>
                          <a:cs typeface="Arial" panose="020B0604020202020204" pitchFamily="34" charset="0"/>
                        </a:rPr>
                        <a:t>vanzelfsprekend tweede primaire proces in de school</a:t>
                      </a:r>
                      <a:r>
                        <a:rPr lang="nl-NL" sz="800" dirty="0">
                          <a:effectLst/>
                          <a:latin typeface="Roboto" panose="02000000000000000000" pitchFamily="2" charset="0"/>
                          <a:ea typeface="Roboto" panose="02000000000000000000" pitchFamily="2" charset="0"/>
                          <a:cs typeface="Arial" panose="020B0604020202020204" pitchFamily="34" charset="0"/>
                        </a:rPr>
                        <a:t>. Vanuit trots en behoefte aan verbetering en innovatie kan iedereen verantwoording afleggen over zijn eigen handelen in de context van de opleidingsschool. Dit wordt in nauwe samenwerking met de schoolleiding gedaan. </a:t>
                      </a:r>
                    </a:p>
                  </a:txBody>
                  <a:tcPr marL="68580" marR="68580" marT="0" marB="0"/>
                </a:tc>
                <a:extLst>
                  <a:ext uri="{0D108BD9-81ED-4DB2-BD59-A6C34878D82A}">
                    <a16:rowId xmlns:a16="http://schemas.microsoft.com/office/drawing/2014/main" val="2437274328"/>
                  </a:ext>
                </a:extLst>
              </a:tr>
            </a:tbl>
          </a:graphicData>
        </a:graphic>
      </p:graphicFrame>
      <p:sp>
        <p:nvSpPr>
          <p:cNvPr id="7" name="Tekstvak 6">
            <a:extLst>
              <a:ext uri="{FF2B5EF4-FFF2-40B4-BE49-F238E27FC236}">
                <a16:creationId xmlns:a16="http://schemas.microsoft.com/office/drawing/2014/main" id="{207593D8-4CCB-B5B6-7D7F-F0DDCDCDDEEA}"/>
              </a:ext>
            </a:extLst>
          </p:cNvPr>
          <p:cNvSpPr txBox="1"/>
          <p:nvPr/>
        </p:nvSpPr>
        <p:spPr>
          <a:xfrm>
            <a:off x="866775" y="6247356"/>
            <a:ext cx="10640864" cy="338554"/>
          </a:xfrm>
          <a:prstGeom prst="rect">
            <a:avLst/>
          </a:prstGeom>
          <a:noFill/>
        </p:spPr>
        <p:txBody>
          <a:bodyPr wrap="square" rtlCol="0">
            <a:spAutoFit/>
          </a:bodyPr>
          <a:lstStyle/>
          <a:p>
            <a:r>
              <a:rPr lang="nl-NL" sz="800" b="1" dirty="0">
                <a:latin typeface="Roboto" panose="02000000000000000000" pitchFamily="2" charset="0"/>
                <a:ea typeface="Roboto" panose="02000000000000000000" pitchFamily="2" charset="0"/>
                <a:cs typeface="Roboto" panose="02000000000000000000" pitchFamily="2" charset="0"/>
              </a:rPr>
              <a:t>Een opleidingsteam </a:t>
            </a:r>
            <a:r>
              <a:rPr lang="nl-NL" sz="800" dirty="0">
                <a:latin typeface="Roboto" panose="02000000000000000000" pitchFamily="2" charset="0"/>
                <a:ea typeface="Roboto" panose="02000000000000000000" pitchFamily="2" charset="0"/>
                <a:cs typeface="Roboto" panose="02000000000000000000" pitchFamily="2" charset="0"/>
              </a:rPr>
              <a:t>is het team in de school bestaande uit een </a:t>
            </a:r>
            <a:r>
              <a:rPr lang="nl-NL" sz="800" dirty="0" err="1">
                <a:latin typeface="Roboto" panose="02000000000000000000" pitchFamily="2" charset="0"/>
                <a:ea typeface="Roboto" panose="02000000000000000000" pitchFamily="2" charset="0"/>
                <a:cs typeface="Roboto" panose="02000000000000000000" pitchFamily="2" charset="0"/>
              </a:rPr>
              <a:t>MT-lid</a:t>
            </a:r>
            <a:r>
              <a:rPr lang="nl-NL" sz="800" dirty="0">
                <a:latin typeface="Roboto" panose="02000000000000000000" pitchFamily="2" charset="0"/>
                <a:ea typeface="Roboto" panose="02000000000000000000" pitchFamily="2" charset="0"/>
                <a:cs typeface="Roboto" panose="02000000000000000000" pitchFamily="2" charset="0"/>
              </a:rPr>
              <a:t> met portefeuille opleiden, begeleiden en professionaliseren, de schoolopleider, instituutsopleider, coördinator onderzoek en </a:t>
            </a:r>
          </a:p>
          <a:p>
            <a:r>
              <a:rPr lang="nl-NL" sz="800" dirty="0">
                <a:latin typeface="Roboto" panose="02000000000000000000" pitchFamily="2" charset="0"/>
                <a:ea typeface="Roboto" panose="02000000000000000000" pitchFamily="2" charset="0"/>
                <a:cs typeface="Roboto" panose="02000000000000000000" pitchFamily="2" charset="0"/>
              </a:rPr>
              <a:t>inductiecoach. Zij houden zich bezig met het opleiden van studenten, het begeleiden van startende collega’s en het professionaliseren van zittende collega’s in de school. </a:t>
            </a:r>
          </a:p>
        </p:txBody>
      </p:sp>
    </p:spTree>
    <p:extLst>
      <p:ext uri="{BB962C8B-B14F-4D97-AF65-F5344CB8AC3E}">
        <p14:creationId xmlns:p14="http://schemas.microsoft.com/office/powerpoint/2010/main" val="613840797"/>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71D5FA-9632-4EA8-A2CC-02B86B29C0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711</Words>
  <Application>Microsoft Office PowerPoint</Application>
  <PresentationFormat>Breedbeeld</PresentationFormat>
  <Paragraphs>93</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2025-04-06T12:25:31Z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