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61BA47-EDA4-42A3-80DD-DEEA8A5B97BE}" v="4" dt="2025-05-20T10:08:43.45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47"/>
  </p:normalViewPr>
  <p:slideViewPr>
    <p:cSldViewPr snapToGrid="0" snapToObjects="1" showGuides="1">
      <p:cViewPr varScale="1">
        <p:scale>
          <a:sx n="96" d="100"/>
          <a:sy n="96" d="100"/>
        </p:scale>
        <p:origin x="210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9FBD2DA3-B3F4-4F14-960F-8E7EE02E93EE}"/>
    <pc:docChg chg="custSel modSld">
      <pc:chgData name="Derby Wanders" userId="af18b0c0-b1f1-41e5-bb80-9bf6fd6c46ec" providerId="ADAL" clId="{9FBD2DA3-B3F4-4F14-960F-8E7EE02E93EE}" dt="2025-04-08T07:26:19.185" v="105" actId="20577"/>
      <pc:docMkLst>
        <pc:docMk/>
      </pc:docMkLst>
      <pc:sldChg chg="modSp mod">
        <pc:chgData name="Derby Wanders" userId="af18b0c0-b1f1-41e5-bb80-9bf6fd6c46ec" providerId="ADAL" clId="{9FBD2DA3-B3F4-4F14-960F-8E7EE02E93EE}" dt="2025-04-08T07:26:19.185" v="105" actId="20577"/>
        <pc:sldMkLst>
          <pc:docMk/>
          <pc:sldMk cId="3073293024" sldId="259"/>
        </pc:sldMkLst>
        <pc:spChg chg="mod">
          <ac:chgData name="Derby Wanders" userId="af18b0c0-b1f1-41e5-bb80-9bf6fd6c46ec" providerId="ADAL" clId="{9FBD2DA3-B3F4-4F14-960F-8E7EE02E93EE}" dt="2025-04-08T07:18:59.581" v="74" actId="1076"/>
          <ac:spMkLst>
            <pc:docMk/>
            <pc:sldMk cId="3073293024" sldId="259"/>
            <ac:spMk id="4" creationId="{382B343C-4AF3-5F22-B57B-AAED7B60C86E}"/>
          </ac:spMkLst>
        </pc:spChg>
        <pc:graphicFrameChg chg="mod modGraphic">
          <ac:chgData name="Derby Wanders" userId="af18b0c0-b1f1-41e5-bb80-9bf6fd6c46ec" providerId="ADAL" clId="{9FBD2DA3-B3F4-4F14-960F-8E7EE02E93EE}" dt="2025-04-08T07:26:19.185" v="105" actId="20577"/>
          <ac:graphicFrameMkLst>
            <pc:docMk/>
            <pc:sldMk cId="3073293024" sldId="259"/>
            <ac:graphicFrameMk id="6" creationId="{025B9EE1-C0F6-1C03-9040-9C10D1D61D8E}"/>
          </ac:graphicFrameMkLst>
        </pc:graphicFrameChg>
      </pc:sldChg>
    </pc:docChg>
  </pc:docChgLst>
  <pc:docChgLst>
    <pc:chgData name="Derby Wanders" userId="af18b0c0-b1f1-41e5-bb80-9bf6fd6c46ec" providerId="ADAL" clId="{BA61BA47-EDA4-42A3-80DD-DEEA8A5B97BE}"/>
    <pc:docChg chg="modSld">
      <pc:chgData name="Derby Wanders" userId="af18b0c0-b1f1-41e5-bb80-9bf6fd6c46ec" providerId="ADAL" clId="{BA61BA47-EDA4-42A3-80DD-DEEA8A5B97BE}" dt="2025-05-20T10:10:52.141" v="155" actId="20577"/>
      <pc:docMkLst>
        <pc:docMk/>
      </pc:docMkLst>
      <pc:sldChg chg="modSp mod">
        <pc:chgData name="Derby Wanders" userId="af18b0c0-b1f1-41e5-bb80-9bf6fd6c46ec" providerId="ADAL" clId="{BA61BA47-EDA4-42A3-80DD-DEEA8A5B97BE}" dt="2025-05-20T10:10:52.141" v="155" actId="20577"/>
        <pc:sldMkLst>
          <pc:docMk/>
          <pc:sldMk cId="3073293024" sldId="259"/>
        </pc:sldMkLst>
        <pc:graphicFrameChg chg="mod modGraphic">
          <ac:chgData name="Derby Wanders" userId="af18b0c0-b1f1-41e5-bb80-9bf6fd6c46ec" providerId="ADAL" clId="{BA61BA47-EDA4-42A3-80DD-DEEA8A5B97BE}" dt="2025-05-20T10:10:52.141" v="155" actId="20577"/>
          <ac:graphicFrameMkLst>
            <pc:docMk/>
            <pc:sldMk cId="3073293024" sldId="259"/>
            <ac:graphicFrameMk id="6" creationId="{025B9EE1-C0F6-1C03-9040-9C10D1D61D8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20-5-2025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866774" y="0"/>
            <a:ext cx="11015909" cy="588963"/>
          </a:xfrm>
        </p:spPr>
        <p:txBody>
          <a:bodyPr/>
          <a:lstStyle/>
          <a:p>
            <a:r>
              <a:rPr lang="nl-NL" dirty="0"/>
              <a:t>Leren EN </a:t>
            </a:r>
            <a:r>
              <a:rPr lang="nl-NL" dirty="0" err="1"/>
              <a:t>LEeROmGEVING</a:t>
            </a:r>
            <a:r>
              <a:rPr lang="nl-NL" dirty="0"/>
              <a:t>		                     	Coachen en feedback					  </a:t>
            </a:r>
            <a:r>
              <a:rPr lang="nl-NL" dirty="0" err="1"/>
              <a:t>SEcenario’s</a:t>
            </a:r>
            <a:endParaRPr lang="nl-NL" dirty="0"/>
          </a:p>
        </p:txBody>
      </p:sp>
      <p:graphicFrame>
        <p:nvGraphicFramePr>
          <p:cNvPr id="6" name="Table 5">
            <a:extLst>
              <a:ext uri="{FF2B5EF4-FFF2-40B4-BE49-F238E27FC236}">
                <a16:creationId xmlns:a16="http://schemas.microsoft.com/office/drawing/2014/main" id="{025B9EE1-C0F6-1C03-9040-9C10D1D61D8E}"/>
              </a:ext>
            </a:extLst>
          </p:cNvPr>
          <p:cNvGraphicFramePr>
            <a:graphicFrameLocks noGrp="1"/>
          </p:cNvGraphicFramePr>
          <p:nvPr>
            <p:extLst>
              <p:ext uri="{D42A27DB-BD31-4B8C-83A1-F6EECF244321}">
                <p14:modId xmlns:p14="http://schemas.microsoft.com/office/powerpoint/2010/main" val="2998373710"/>
              </p:ext>
            </p:extLst>
          </p:nvPr>
        </p:nvGraphicFramePr>
        <p:xfrm>
          <a:off x="986900" y="673829"/>
          <a:ext cx="10218200" cy="5942296"/>
        </p:xfrm>
        <a:graphic>
          <a:graphicData uri="http://schemas.openxmlformats.org/drawingml/2006/table">
            <a:tbl>
              <a:tblPr firstRow="1" firstCol="1" bandRow="1">
                <a:tableStyleId>{5940675A-B579-460E-94D1-54222C63F5DA}</a:tableStyleId>
              </a:tblPr>
              <a:tblGrid>
                <a:gridCol w="876406">
                  <a:extLst>
                    <a:ext uri="{9D8B030D-6E8A-4147-A177-3AD203B41FA5}">
                      <a16:colId xmlns:a16="http://schemas.microsoft.com/office/drawing/2014/main" val="3527916290"/>
                    </a:ext>
                  </a:extLst>
                </a:gridCol>
                <a:gridCol w="1556077">
                  <a:extLst>
                    <a:ext uri="{9D8B030D-6E8A-4147-A177-3AD203B41FA5}">
                      <a16:colId xmlns:a16="http://schemas.microsoft.com/office/drawing/2014/main" val="830781641"/>
                    </a:ext>
                  </a:extLst>
                </a:gridCol>
                <a:gridCol w="2308557">
                  <a:extLst>
                    <a:ext uri="{9D8B030D-6E8A-4147-A177-3AD203B41FA5}">
                      <a16:colId xmlns:a16="http://schemas.microsoft.com/office/drawing/2014/main" val="2606964446"/>
                    </a:ext>
                  </a:extLst>
                </a:gridCol>
                <a:gridCol w="2769079">
                  <a:extLst>
                    <a:ext uri="{9D8B030D-6E8A-4147-A177-3AD203B41FA5}">
                      <a16:colId xmlns:a16="http://schemas.microsoft.com/office/drawing/2014/main" val="3074143587"/>
                    </a:ext>
                  </a:extLst>
                </a:gridCol>
                <a:gridCol w="2708081">
                  <a:extLst>
                    <a:ext uri="{9D8B030D-6E8A-4147-A177-3AD203B41FA5}">
                      <a16:colId xmlns:a16="http://schemas.microsoft.com/office/drawing/2014/main" val="1254180881"/>
                    </a:ext>
                  </a:extLst>
                </a:gridCol>
              </a:tblGrid>
              <a:tr h="375419">
                <a:tc>
                  <a:txBody>
                    <a:bodyPr/>
                    <a:lstStyle/>
                    <a:p>
                      <a:pPr algn="l">
                        <a:lnSpc>
                          <a:spcPct val="107000"/>
                        </a:lnSpc>
                        <a:spcAft>
                          <a:spcPts val="0"/>
                        </a:spcAft>
                      </a:pPr>
                      <a:endParaRPr lang="nl-NL" sz="1050" dirty="0">
                        <a:solidFill>
                          <a:srgbClr val="335497"/>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rgbClr val="E50856"/>
                          </a:solidFill>
                          <a:effectLst/>
                        </a:rPr>
                        <a:t>Individuele begeleiding</a:t>
                      </a:r>
                      <a:endParaRPr lang="nl-NL" sz="1050" dirty="0">
                        <a:solidFill>
                          <a:srgbClr val="E50856"/>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Commitment Samen Opleiden</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a:solidFill>
                            <a:schemeClr val="tx2"/>
                          </a:solidFill>
                          <a:effectLst/>
                        </a:rPr>
                        <a:t>Verbinden en verbreden</a:t>
                      </a:r>
                      <a:endParaRPr lang="nl-NL" sz="105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a:lnSpc>
                          <a:spcPct val="107000"/>
                        </a:lnSpc>
                        <a:spcAft>
                          <a:spcPts val="0"/>
                        </a:spcAft>
                      </a:pPr>
                      <a:r>
                        <a:rPr lang="nl-NL" sz="1050" b="1" dirty="0">
                          <a:solidFill>
                            <a:schemeClr val="tx2"/>
                          </a:solidFill>
                          <a:effectLst/>
                        </a:rPr>
                        <a:t>Innovatie en co-creatie</a:t>
                      </a:r>
                      <a:endParaRPr lang="nl-NL" sz="1050" dirty="0">
                        <a:solidFill>
                          <a:schemeClr val="tx2"/>
                        </a:solidFill>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extLst>
                  <a:ext uri="{0D108BD9-81ED-4DB2-BD59-A6C34878D82A}">
                    <a16:rowId xmlns:a16="http://schemas.microsoft.com/office/drawing/2014/main" val="4211209925"/>
                  </a:ext>
                </a:extLst>
              </a:tr>
              <a:tr h="5566877">
                <a:tc>
                  <a:txBody>
                    <a:bodyPr/>
                    <a:lstStyle/>
                    <a:p>
                      <a:pPr algn="l">
                        <a:lnSpc>
                          <a:spcPct val="107000"/>
                        </a:lnSpc>
                        <a:spcAft>
                          <a:spcPts val="0"/>
                        </a:spcAft>
                      </a:pPr>
                      <a:r>
                        <a:rPr lang="nl-NL" sz="800" b="1" dirty="0">
                          <a:solidFill>
                            <a:schemeClr val="tx1"/>
                          </a:solidFill>
                          <a:effectLst/>
                          <a:latin typeface="+mn-lt"/>
                          <a:ea typeface="Roboto"/>
                          <a:cs typeface="Arial"/>
                        </a:rPr>
                        <a:t>THEMA 1: </a:t>
                      </a:r>
                      <a:endParaRPr lang="en-US" sz="800" dirty="0">
                        <a:latin typeface="+mn-lt"/>
                        <a:ea typeface="Roboto"/>
                        <a:cs typeface="Arial"/>
                      </a:endParaRPr>
                    </a:p>
                    <a:p>
                      <a:pPr lvl="0" algn="l">
                        <a:lnSpc>
                          <a:spcPct val="107000"/>
                        </a:lnSpc>
                        <a:spcAft>
                          <a:spcPts val="0"/>
                        </a:spcAft>
                        <a:buNone/>
                      </a:pPr>
                      <a:r>
                        <a:rPr lang="nl-NL" sz="800" b="1" dirty="0">
                          <a:solidFill>
                            <a:schemeClr val="tx1"/>
                          </a:solidFill>
                          <a:effectLst/>
                          <a:latin typeface="+mn-lt"/>
                          <a:ea typeface="Roboto"/>
                          <a:cs typeface="Arial"/>
                        </a:rPr>
                        <a:t>Verbinden persoonlijke Leerdoelen (opleidingsdoelen) en kansen werkplek</a:t>
                      </a: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rPr>
                        <a:t>THEMA 2: </a:t>
                      </a:r>
                    </a:p>
                    <a:p>
                      <a:pPr algn="l">
                        <a:lnSpc>
                          <a:spcPct val="107000"/>
                        </a:lnSpc>
                        <a:spcAft>
                          <a:spcPts val="0"/>
                        </a:spcAft>
                      </a:pPr>
                      <a:r>
                        <a:rPr lang="nl-NL" sz="800" b="1" i="0" dirty="0">
                          <a:solidFill>
                            <a:schemeClr val="tx1"/>
                          </a:solidFill>
                          <a:effectLst/>
                          <a:latin typeface="Roboto" panose="02000000000000000000" pitchFamily="2" charset="0"/>
                          <a:ea typeface="Roboto" panose="02000000000000000000" pitchFamily="2" charset="0"/>
                          <a:cs typeface="Arial" panose="020B0604020202020204" pitchFamily="34" charset="0"/>
                        </a:rPr>
                        <a:t>Inductie</a:t>
                      </a:r>
                    </a:p>
                    <a:p>
                      <a:pPr algn="l">
                        <a:lnSpc>
                          <a:spcPct val="107000"/>
                        </a:lnSpc>
                        <a:spcAft>
                          <a:spcPts val="0"/>
                        </a:spcAft>
                      </a:pPr>
                      <a:r>
                        <a:rPr lang="nl-NL" sz="800" b="1" dirty="0" err="1">
                          <a:solidFill>
                            <a:schemeClr val="tx1"/>
                          </a:solidFill>
                          <a:effectLst/>
                          <a:latin typeface="Roboto" panose="02000000000000000000" pitchFamily="2" charset="0"/>
                          <a:ea typeface="Roboto" panose="02000000000000000000" pitchFamily="2" charset="0"/>
                          <a:cs typeface="Arial" panose="020B0604020202020204" pitchFamily="34" charset="0"/>
                        </a:rPr>
                        <a:t>Enculturatie</a:t>
                      </a:r>
                      <a:r>
                        <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rPr>
                        <a:t> </a:t>
                      </a:r>
                    </a:p>
                    <a:p>
                      <a:pPr algn="l">
                        <a:lnSpc>
                          <a:spcPct val="107000"/>
                        </a:lnSpc>
                        <a:spcAft>
                          <a:spcPts val="0"/>
                        </a:spcAft>
                      </a:pPr>
                      <a:r>
                        <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rPr>
                        <a:t>Professionele </a:t>
                      </a:r>
                      <a:r>
                        <a:rPr lang="nl-NL" sz="800" b="1" dirty="0" err="1">
                          <a:solidFill>
                            <a:schemeClr val="tx1"/>
                          </a:solidFill>
                          <a:effectLst/>
                          <a:latin typeface="Roboto" panose="02000000000000000000" pitchFamily="2" charset="0"/>
                          <a:ea typeface="Roboto" panose="02000000000000000000" pitchFamily="2" charset="0"/>
                          <a:cs typeface="Arial" panose="020B0604020202020204" pitchFamily="34" charset="0"/>
                        </a:rPr>
                        <a:t>identiteits-ontwikkeling</a:t>
                      </a:r>
                      <a:endPar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rPr>
                        <a:t>THEMA 3: </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rPr>
                        <a:t>Coaching en feedback</a:t>
                      </a: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endParaRPr lang="nl-NL" sz="800" b="1">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marR="0" lvl="0" indent="0" algn="l" defTabSz="1425550" rtl="0" eaLnBrk="1" fontAlgn="auto" latinLnBrk="0" hangingPunct="1">
                        <a:lnSpc>
                          <a:spcPct val="107000"/>
                        </a:lnSpc>
                        <a:spcBef>
                          <a:spcPts val="0"/>
                        </a:spcBef>
                        <a:spcAft>
                          <a:spcPts val="0"/>
                        </a:spcAft>
                        <a:buClrTx/>
                        <a:buSzTx/>
                        <a:buFontTx/>
                        <a:buNone/>
                        <a:tabLst/>
                        <a:defRPr/>
                      </a:pPr>
                      <a:r>
                        <a:rPr lang="nl-NL" sz="800" b="1">
                          <a:solidFill>
                            <a:schemeClr val="tx1"/>
                          </a:solidFill>
                          <a:effectLst/>
                          <a:latin typeface="Roboto" panose="02000000000000000000" pitchFamily="2" charset="0"/>
                          <a:ea typeface="Roboto" panose="02000000000000000000" pitchFamily="2" charset="0"/>
                          <a:cs typeface="Arial" panose="020B0604020202020204" pitchFamily="34" charset="0"/>
                        </a:rPr>
                        <a:t>THEMA </a:t>
                      </a:r>
                      <a:r>
                        <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rPr>
                        <a:t>4: </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r>
                        <a:rPr lang="nl-NL" sz="800" b="1" dirty="0">
                          <a:solidFill>
                            <a:schemeClr val="tx1"/>
                          </a:solidFill>
                          <a:effectLst/>
                          <a:latin typeface="Roboto" panose="02000000000000000000" pitchFamily="2" charset="0"/>
                          <a:ea typeface="Roboto" panose="02000000000000000000" pitchFamily="2" charset="0"/>
                          <a:cs typeface="Arial" panose="020B0604020202020204" pitchFamily="34" charset="0"/>
                        </a:rPr>
                        <a:t>Leren reflecteren</a:t>
                      </a: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endParaRPr>
                    </a:p>
                    <a:p>
                      <a:pPr algn="l">
                        <a:lnSpc>
                          <a:spcPct val="107000"/>
                        </a:lnSpc>
                        <a:spcAft>
                          <a:spcPts val="0"/>
                        </a:spcAft>
                      </a:pPr>
                      <a:endParaRPr lang="nl-NL" sz="800" b="1"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marL="0" indent="0" algn="l">
                        <a:lnSpc>
                          <a:spcPct val="107000"/>
                        </a:lnSpc>
                        <a:spcAft>
                          <a:spcPts val="0"/>
                        </a:spcAft>
                        <a:buFont typeface="Arial" panose="020B0604020202020204" pitchFamily="34" charset="0"/>
                        <a:buNone/>
                      </a:pPr>
                      <a:r>
                        <a:rPr lang="nl-NL" sz="800" dirty="0">
                          <a:solidFill>
                            <a:schemeClr val="tx1"/>
                          </a:solidFill>
                          <a:effectLst/>
                          <a:latin typeface="+mn-lt"/>
                          <a:ea typeface="Roboto"/>
                          <a:cs typeface="Arial"/>
                        </a:rPr>
                        <a:t>Rondom het uitvoeren van beroepstaken wordt de student begeleid door een werkplekbegeleider (</a:t>
                      </a:r>
                      <a:r>
                        <a:rPr lang="nl-NL" sz="800" dirty="0" err="1">
                          <a:solidFill>
                            <a:schemeClr val="tx1"/>
                          </a:solidFill>
                          <a:effectLst/>
                          <a:latin typeface="+mn-lt"/>
                          <a:ea typeface="Roboto"/>
                          <a:cs typeface="Arial"/>
                        </a:rPr>
                        <a:t>wpb</a:t>
                      </a:r>
                      <a:r>
                        <a:rPr lang="nl-NL" sz="800" dirty="0">
                          <a:solidFill>
                            <a:schemeClr val="tx1"/>
                          </a:solidFill>
                          <a:effectLst/>
                          <a:latin typeface="+mn-lt"/>
                          <a:ea typeface="Roboto"/>
                          <a:cs typeface="Arial"/>
                        </a:rPr>
                        <a:t>). Centraal hierbij staan de beelden van de </a:t>
                      </a:r>
                      <a:r>
                        <a:rPr lang="nl-NL" sz="800" dirty="0" err="1">
                          <a:solidFill>
                            <a:schemeClr val="tx1"/>
                          </a:solidFill>
                          <a:effectLst/>
                          <a:latin typeface="+mn-lt"/>
                          <a:ea typeface="Roboto"/>
                          <a:cs typeface="Arial"/>
                        </a:rPr>
                        <a:t>wpb</a:t>
                      </a:r>
                      <a:r>
                        <a:rPr lang="nl-NL" sz="800" dirty="0">
                          <a:solidFill>
                            <a:schemeClr val="tx1"/>
                          </a:solidFill>
                          <a:effectLst/>
                          <a:latin typeface="+mn-lt"/>
                          <a:ea typeface="Roboto"/>
                          <a:cs typeface="Arial"/>
                        </a:rPr>
                        <a:t>-er en de interesses van de student.</a:t>
                      </a: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gn="l">
                        <a:lnSpc>
                          <a:spcPct val="107000"/>
                        </a:lnSpc>
                        <a:spcAft>
                          <a:spcPts val="0"/>
                        </a:spcAft>
                      </a:pP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0" indent="0" algn="l">
                        <a:lnSpc>
                          <a:spcPct val="107000"/>
                        </a:lnSpc>
                        <a:spcAft>
                          <a:spcPts val="0"/>
                        </a:spcAft>
                        <a:buNone/>
                      </a:pPr>
                      <a:r>
                        <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rPr>
                        <a:t>Een </a:t>
                      </a:r>
                      <a:r>
                        <a:rPr lang="nl-NL" sz="800" dirty="0" err="1">
                          <a:solidFill>
                            <a:schemeClr val="tx1"/>
                          </a:solidFill>
                          <a:effectLst/>
                          <a:latin typeface="Roboto" panose="02000000000000000000" pitchFamily="2" charset="0"/>
                          <a:ea typeface="Roboto" panose="02000000000000000000" pitchFamily="2" charset="0"/>
                          <a:cs typeface="Arial" panose="020B0604020202020204" pitchFamily="34" charset="0"/>
                        </a:rPr>
                        <a:t>wpb</a:t>
                      </a:r>
                      <a:r>
                        <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rPr>
                        <a:t>-er spreekt de les na met de student waarbij hij aangeeft wat er goed ging en niet goed ging. Van daaruit formuleert de student zijn aandachtspunten voor een volgende les. </a:t>
                      </a:r>
                      <a:endParaRPr lang="nl-NL" sz="800" dirty="0">
                        <a:solidFill>
                          <a:schemeClr val="tx1"/>
                        </a:solidFill>
                        <a:effectLst/>
                        <a:latin typeface="+mn-lt"/>
                        <a:ea typeface="Roboto"/>
                        <a:cs typeface="Arial"/>
                      </a:endParaRPr>
                    </a:p>
                    <a:p>
                      <a:pPr marL="0" lvl="0" indent="0" algn="l">
                        <a:lnSpc>
                          <a:spcPct val="107000"/>
                        </a:lnSpc>
                        <a:spcAft>
                          <a:spcPts val="0"/>
                        </a:spcAft>
                        <a:buNone/>
                      </a:pPr>
                      <a:endParaRPr lang="nl-NL" sz="800" dirty="0">
                        <a:solidFill>
                          <a:schemeClr val="tx1"/>
                        </a:solidFill>
                        <a:effectLst/>
                        <a:latin typeface="+mn-lt"/>
                        <a:ea typeface="Roboto"/>
                        <a:cs typeface="Arial"/>
                      </a:endParaRPr>
                    </a:p>
                    <a:p>
                      <a:pPr marL="0" lvl="0" indent="0" algn="l">
                        <a:lnSpc>
                          <a:spcPct val="107000"/>
                        </a:lnSpc>
                        <a:spcAft>
                          <a:spcPts val="0"/>
                        </a:spcAft>
                        <a:buNone/>
                      </a:pPr>
                      <a:endParaRPr lang="nl-NL" sz="800" b="0" i="0" dirty="0">
                        <a:solidFill>
                          <a:srgbClr val="000000"/>
                        </a:solidFill>
                        <a:effectLst/>
                        <a:latin typeface="Roboto" panose="02000000000000000000" pitchFamily="2" charset="0"/>
                      </a:endParaRPr>
                    </a:p>
                    <a:p>
                      <a:pPr marL="0" lvl="0" indent="0" algn="l">
                        <a:lnSpc>
                          <a:spcPct val="107000"/>
                        </a:lnSpc>
                        <a:spcAft>
                          <a:spcPts val="0"/>
                        </a:spcAft>
                        <a:buNone/>
                      </a:pPr>
                      <a:endParaRPr lang="nl-NL" sz="800" b="0" i="0" dirty="0">
                        <a:solidFill>
                          <a:srgbClr val="000000"/>
                        </a:solidFill>
                        <a:effectLst/>
                        <a:latin typeface="Roboto" panose="02000000000000000000" pitchFamily="2" charset="0"/>
                      </a:endParaRPr>
                    </a:p>
                    <a:p>
                      <a:pPr marL="0" lvl="0" indent="0" algn="l">
                        <a:lnSpc>
                          <a:spcPct val="107000"/>
                        </a:lnSpc>
                        <a:spcAft>
                          <a:spcPts val="0"/>
                        </a:spcAft>
                        <a:buNone/>
                      </a:pPr>
                      <a:br>
                        <a:rPr lang="nl-NL" sz="800" b="0" i="0" dirty="0">
                          <a:solidFill>
                            <a:srgbClr val="000000"/>
                          </a:solidFill>
                          <a:effectLst/>
                          <a:latin typeface="Roboto" panose="02000000000000000000" pitchFamily="2" charset="0"/>
                        </a:rPr>
                      </a:br>
                      <a:endParaRPr lang="nl-NL" sz="800" b="0" i="0" dirty="0">
                        <a:solidFill>
                          <a:srgbClr val="000000"/>
                        </a:solidFill>
                        <a:effectLst/>
                        <a:latin typeface="Roboto" panose="02000000000000000000" pitchFamily="2" charset="0"/>
                      </a:endParaRPr>
                    </a:p>
                    <a:p>
                      <a:pPr marL="0" lvl="0" indent="0" algn="l">
                        <a:lnSpc>
                          <a:spcPct val="107000"/>
                        </a:lnSpc>
                        <a:spcAft>
                          <a:spcPts val="0"/>
                        </a:spcAft>
                        <a:buNone/>
                      </a:pPr>
                      <a:r>
                        <a:rPr lang="nl-NL" sz="800" b="0" i="0" dirty="0">
                          <a:solidFill>
                            <a:srgbClr val="000000"/>
                          </a:solidFill>
                          <a:effectLst/>
                          <a:latin typeface="Roboto" panose="02000000000000000000" pitchFamily="2" charset="0"/>
                        </a:rPr>
                        <a:t>De </a:t>
                      </a:r>
                      <a:r>
                        <a:rPr lang="nl-NL" sz="800" b="0" i="0" dirty="0" err="1">
                          <a:solidFill>
                            <a:srgbClr val="000000"/>
                          </a:solidFill>
                          <a:effectLst/>
                          <a:latin typeface="Roboto" panose="02000000000000000000" pitchFamily="2" charset="0"/>
                        </a:rPr>
                        <a:t>wpb</a:t>
                      </a:r>
                      <a:r>
                        <a:rPr lang="nl-NL" sz="800" b="0" i="0" dirty="0">
                          <a:solidFill>
                            <a:srgbClr val="000000"/>
                          </a:solidFill>
                          <a:effectLst/>
                          <a:latin typeface="Roboto" panose="02000000000000000000" pitchFamily="2" charset="0"/>
                        </a:rPr>
                        <a:t>-er ondersteunt veelal vanuit de eigen opvattingen over het beroep van docent en de begeleiding die daarbij hoort.</a:t>
                      </a:r>
                      <a:endParaRPr lang="nl-NL" sz="800" dirty="0">
                        <a:solidFill>
                          <a:schemeClr val="tx1"/>
                        </a:solidFill>
                        <a:effectLst/>
                      </a:endParaRPr>
                    </a:p>
                    <a:p>
                      <a:pPr algn="l">
                        <a:lnSpc>
                          <a:spcPct val="107000"/>
                        </a:lnSpc>
                        <a:spcAft>
                          <a:spcPts val="0"/>
                        </a:spcAft>
                      </a:pPr>
                      <a:endParaRPr lang="nl-NL" sz="800" dirty="0">
                        <a:solidFill>
                          <a:schemeClr val="tx1"/>
                        </a:solidFill>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endParaRPr>
                    </a:p>
                    <a:p>
                      <a:pPr algn="l">
                        <a:lnSpc>
                          <a:spcPct val="107000"/>
                        </a:lnSpc>
                        <a:spcAft>
                          <a:spcPts val="0"/>
                        </a:spcAft>
                      </a:pPr>
                      <a:endParaRPr lang="nl-NL" sz="800" dirty="0">
                        <a:effectLst/>
                        <a:latin typeface="Roboto" panose="02000000000000000000" pitchFamily="2" charset="0"/>
                        <a:ea typeface="Roboto" panose="02000000000000000000" pitchFamily="2" charset="0"/>
                        <a:cs typeface="Arial" panose="020B0604020202020204" pitchFamily="34" charset="0"/>
                      </a:endParaRPr>
                    </a:p>
                  </a:txBody>
                  <a:tcPr marL="68580" marR="68580" marT="0" marB="0"/>
                </a:tc>
                <a:tc>
                  <a:txBody>
                    <a:bodyPr/>
                    <a:lstStyle/>
                    <a:p>
                      <a:pPr algn="l" rtl="0" fontAlgn="base">
                        <a:lnSpc>
                          <a:spcPts val="900"/>
                        </a:lnSpc>
                        <a:buNone/>
                      </a:pPr>
                      <a:r>
                        <a:rPr lang="nl-NL" sz="800" b="0" i="0" dirty="0">
                          <a:solidFill>
                            <a:srgbClr val="000000"/>
                          </a:solidFill>
                          <a:effectLst/>
                          <a:latin typeface="Roboto" panose="02000000000000000000" pitchFamily="2" charset="0"/>
                        </a:rPr>
                        <a:t>Er is een visie op opleiden. De student/starter wordt begeleid door een </a:t>
                      </a:r>
                      <a:r>
                        <a:rPr lang="nl-NL" sz="800" b="0" i="0" dirty="0" err="1">
                          <a:solidFill>
                            <a:srgbClr val="000000"/>
                          </a:solidFill>
                          <a:effectLst/>
                          <a:latin typeface="Roboto" panose="02000000000000000000" pitchFamily="2" charset="0"/>
                        </a:rPr>
                        <a:t>wpb</a:t>
                      </a:r>
                      <a:r>
                        <a:rPr lang="nl-NL" sz="800" b="0" i="0" dirty="0">
                          <a:solidFill>
                            <a:srgbClr val="000000"/>
                          </a:solidFill>
                          <a:effectLst/>
                          <a:latin typeface="Roboto" panose="02000000000000000000" pitchFamily="2" charset="0"/>
                        </a:rPr>
                        <a:t>/coach. Uitgangspunt in de begeleiding zijn zowel de leerdoelen van de student/starter als de beoogde doelen van de stage/inductiefase. Dit vormt het uitgangspunt voor de begeleiding, feedback, keuze leeractiviteiten etc. Iedereen heeft de basis professionalisering gevolgd rondom begeleiden/coachen.</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endParaRPr lang="nl-NL" sz="800" b="0" i="0" dirty="0">
                        <a:solidFill>
                          <a:srgbClr val="000000"/>
                        </a:solidFill>
                        <a:effectLst/>
                        <a:latin typeface="Roboto" panose="02000000000000000000" pitchFamily="2" charset="0"/>
                      </a:endParaRPr>
                    </a:p>
                    <a:p>
                      <a:pPr algn="l" rtl="0" fontAlgn="base">
                        <a:lnSpc>
                          <a:spcPts val="900"/>
                        </a:lnSpc>
                        <a:buNone/>
                      </a:pPr>
                      <a:r>
                        <a:rPr lang="nl-NL" sz="800" b="0" i="0" dirty="0">
                          <a:solidFill>
                            <a:srgbClr val="000000"/>
                          </a:solidFill>
                          <a:effectLst/>
                          <a:latin typeface="Roboto" panose="02000000000000000000" pitchFamily="2" charset="0"/>
                        </a:rPr>
                        <a:t>Er is een inductiebeleid incl. afspraken over het faciliteren van starters en de inzet van studenten. In de praktijk wordt dit niet altijd nageleefd. </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In het inductieprogramma worden starters meegenomen in een kennismaking met praktische zaken in de school.</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De verschillende betrokken opleiders stemmen af over de begeleiding van de individuele </a:t>
                      </a:r>
                      <a:r>
                        <a:rPr lang="nl-NL" sz="800" b="0" i="0" u="none" strike="noStrike" dirty="0">
                          <a:solidFill>
                            <a:srgbClr val="000000"/>
                          </a:solidFill>
                          <a:effectLst/>
                          <a:latin typeface="Roboto" panose="02000000000000000000" pitchFamily="2" charset="0"/>
                        </a:rPr>
                        <a:t>student/starter. Er is nog geen gedeelde doorleefde visie op coaching. Dit komt tot uiting doordat iedereen werkt vanuit zijn/haar persoonlijke visie.</a:t>
                      </a: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endParaRPr lang="nl-NL" sz="800" b="0" i="0" dirty="0">
                        <a:solidFill>
                          <a:srgbClr val="000000"/>
                        </a:solidFill>
                        <a:effectLst/>
                        <a:latin typeface="Roboto" panose="02000000000000000000" pitchFamily="2" charset="0"/>
                      </a:endParaRPr>
                    </a:p>
                    <a:p>
                      <a:pPr algn="l" rtl="0" fontAlgn="base">
                        <a:lnSpc>
                          <a:spcPts val="900"/>
                        </a:lnSpc>
                        <a:buNone/>
                      </a:pPr>
                      <a:endParaRPr lang="nl-NL" sz="800" b="0" i="0" dirty="0">
                        <a:solidFill>
                          <a:srgbClr val="000000"/>
                        </a:solidFill>
                        <a:effectLst/>
                        <a:latin typeface="Roboto" panose="02000000000000000000" pitchFamily="2" charset="0"/>
                      </a:endParaRPr>
                    </a:p>
                    <a:p>
                      <a:pPr algn="l" rtl="0" fontAlgn="base">
                        <a:lnSpc>
                          <a:spcPts val="900"/>
                        </a:lnSpc>
                        <a:buNone/>
                      </a:pPr>
                      <a:r>
                        <a:rPr lang="nl-NL" sz="800" b="0" i="0" dirty="0">
                          <a:solidFill>
                            <a:srgbClr val="000000"/>
                          </a:solidFill>
                          <a:effectLst/>
                          <a:latin typeface="Roboto" panose="02000000000000000000" pitchFamily="2" charset="0"/>
                        </a:rPr>
                        <a:t>De IO en SO zijn zich bewust van de opleidingsprincipes voor effectief leren en reflecteren (Reflectiekaart 4). Zij proberen die in de praktijk voor studenten te realiseren.</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pPr>
                      <a:r>
                        <a:rPr lang="nl-NL" sz="800" b="0" i="0" dirty="0">
                          <a:solidFill>
                            <a:srgbClr val="000000"/>
                          </a:solidFill>
                          <a:effectLst/>
                          <a:latin typeface="Roboto" panose="02000000000000000000" pitchFamily="2" charset="0"/>
                        </a:rPr>
                        <a:t>De SO en IO zijn op de hoogte van verschillende vormen van reflectie en kunnen deze zelf toepassen. De </a:t>
                      </a:r>
                      <a:r>
                        <a:rPr lang="nl-NL" sz="800" b="0" i="0" dirty="0" err="1">
                          <a:solidFill>
                            <a:srgbClr val="000000"/>
                          </a:solidFill>
                          <a:effectLst/>
                          <a:latin typeface="Roboto" panose="02000000000000000000" pitchFamily="2" charset="0"/>
                        </a:rPr>
                        <a:t>wpb</a:t>
                      </a:r>
                      <a:r>
                        <a:rPr lang="nl-NL" sz="800" b="0" i="0" dirty="0">
                          <a:solidFill>
                            <a:srgbClr val="000000"/>
                          </a:solidFill>
                          <a:effectLst/>
                          <a:latin typeface="Roboto" panose="02000000000000000000" pitchFamily="2" charset="0"/>
                        </a:rPr>
                        <a:t>-er/coach stimuleert de student/starter om op een systematische wijze te reflecteren.</a:t>
                      </a:r>
                      <a:endParaRPr lang="nl-NL" sz="800" b="0" i="0" dirty="0">
                        <a:solidFill>
                          <a:srgbClr val="000000"/>
                        </a:solidFill>
                        <a:effectLst/>
                        <a:latin typeface="Segoe UI" panose="020B0502040204020203" pitchFamily="34" charset="0"/>
                      </a:endParaRPr>
                    </a:p>
                    <a:p>
                      <a:pPr marL="0" indent="0" algn="l">
                        <a:lnSpc>
                          <a:spcPct val="107000"/>
                        </a:lnSpc>
                        <a:spcAft>
                          <a:spcPts val="0"/>
                        </a:spcAft>
                        <a:buFont typeface="Arial" panose="020B0604020202020204" pitchFamily="34" charset="0"/>
                        <a:buNone/>
                      </a:pPr>
                      <a:endParaRPr lang="nl-NL" sz="800" dirty="0">
                        <a:solidFill>
                          <a:srgbClr val="000000"/>
                        </a:solidFill>
                        <a:effectLst/>
                        <a:latin typeface="+mn-lt"/>
                        <a:ea typeface="Roboto"/>
                        <a:cs typeface="Arial"/>
                      </a:endParaRPr>
                    </a:p>
                  </a:txBody>
                  <a:tcPr marL="68580" marR="68580" marT="0" marB="0"/>
                </a:tc>
                <a:tc>
                  <a:txBody>
                    <a:bodyPr/>
                    <a:lstStyle/>
                    <a:p>
                      <a:pPr algn="l" rtl="0" fontAlgn="base">
                        <a:lnSpc>
                          <a:spcPts val="900"/>
                        </a:lnSpc>
                        <a:buNone/>
                      </a:pPr>
                      <a:r>
                        <a:rPr lang="nl-NL" sz="800" b="0" i="0" dirty="0">
                          <a:solidFill>
                            <a:srgbClr val="000000"/>
                          </a:solidFill>
                          <a:effectLst/>
                          <a:latin typeface="Roboto" panose="02000000000000000000" pitchFamily="2" charset="0"/>
                        </a:rPr>
                        <a:t>Er is een visie op opleiden en een visie op coaching. De student/starter wordt door diverse rollen begeleid, ieder vanuit de eigen expertise en iedereen is op de hoogte van wie welke rol heeft. Voor de student is dit ook helder.</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Iedere rol kan in eigen woorden uitleggen wat kenmerkend is voor het beoogde niveau van zijn/haar student/starter en welke implicaties dit over het algemeen heeft voor de coaching en feedback. </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Er is (blijvende) professionalisering voor alle collega’s op het gebied van coaching.​</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​Er is een inductiebeleid en een driejarig inductieprogramma in de school dat ook in praktijk wordt gebracht voor de grootste doelgroepen. Er wordt expliciet aandacht besteed aan de </a:t>
                      </a:r>
                      <a:r>
                        <a:rPr lang="nl-NL" sz="800" b="0" i="0" dirty="0" err="1">
                          <a:solidFill>
                            <a:srgbClr val="000000"/>
                          </a:solidFill>
                          <a:effectLst/>
                          <a:latin typeface="Roboto" panose="02000000000000000000" pitchFamily="2" charset="0"/>
                        </a:rPr>
                        <a:t>enculturatie</a:t>
                      </a:r>
                      <a:r>
                        <a:rPr lang="nl-NL" sz="800" b="0" i="0" dirty="0">
                          <a:solidFill>
                            <a:srgbClr val="000000"/>
                          </a:solidFill>
                          <a:effectLst/>
                          <a:latin typeface="Roboto" panose="02000000000000000000" pitchFamily="2" charset="0"/>
                        </a:rPr>
                        <a:t> en ontwikkeling van de professionele identiteit. Gedeelde doorleefde visie op inductie op korte en lange termijn. Bestaande infrastructuur structuur van SO&amp;P wordt benut voor de begeleiding en coaching van startende leraren (Reflectiekaart 5). </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​Goede feedback is een doorlopend proces. Er is feedback/feed-up/</a:t>
                      </a:r>
                      <a:r>
                        <a:rPr lang="nl-NL" sz="800" b="0" i="0" dirty="0" err="1">
                          <a:solidFill>
                            <a:srgbClr val="000000"/>
                          </a:solidFill>
                          <a:effectLst/>
                          <a:latin typeface="Roboto" panose="02000000000000000000" pitchFamily="2" charset="0"/>
                        </a:rPr>
                        <a:t>feedforward</a:t>
                      </a:r>
                      <a:r>
                        <a:rPr lang="nl-NL" sz="800" b="0" i="0" dirty="0">
                          <a:solidFill>
                            <a:srgbClr val="000000"/>
                          </a:solidFill>
                          <a:effectLst/>
                          <a:latin typeface="Roboto" panose="02000000000000000000" pitchFamily="2" charset="0"/>
                        </a:rPr>
                        <a:t> op zowel de voorbereiding van lessen als de uitvoering ervan.​</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De feedbackgevers zijn bewust van de vier niveaus van feedback geven en proberen die toe te passen (Reflectiekaart 3).</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Feedback wordt gegeven aan studenten en starters o.b.v. de visie op coaching en feedback van de opleidingsschool.</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De </a:t>
                      </a:r>
                      <a:r>
                        <a:rPr lang="nl-NL" sz="800" b="0" i="0" dirty="0" err="1">
                          <a:solidFill>
                            <a:srgbClr val="000000"/>
                          </a:solidFill>
                          <a:effectLst/>
                          <a:latin typeface="Roboto" panose="02000000000000000000" pitchFamily="2" charset="0"/>
                        </a:rPr>
                        <a:t>wpb-ers</a:t>
                      </a:r>
                      <a:r>
                        <a:rPr lang="nl-NL" sz="800" b="0" i="0" dirty="0">
                          <a:solidFill>
                            <a:srgbClr val="000000"/>
                          </a:solidFill>
                          <a:effectLst/>
                          <a:latin typeface="Roboto" panose="02000000000000000000" pitchFamily="2" charset="0"/>
                        </a:rPr>
                        <a:t>/coaches zijn zich bewust van de opleidingsprincipes voor effectief leren en reflecteren. Zij proberen die in de praktijk voor hun student/starter te realiseren. De </a:t>
                      </a:r>
                      <a:r>
                        <a:rPr lang="nl-NL" sz="800" b="0" i="0" dirty="0" err="1">
                          <a:solidFill>
                            <a:srgbClr val="000000"/>
                          </a:solidFill>
                          <a:effectLst/>
                          <a:latin typeface="Roboto" panose="02000000000000000000" pitchFamily="2" charset="0"/>
                        </a:rPr>
                        <a:t>wpb</a:t>
                      </a:r>
                      <a:r>
                        <a:rPr lang="nl-NL" sz="800" b="0" i="0" dirty="0">
                          <a:solidFill>
                            <a:srgbClr val="000000"/>
                          </a:solidFill>
                          <a:effectLst/>
                          <a:latin typeface="Roboto" panose="02000000000000000000" pitchFamily="2" charset="0"/>
                        </a:rPr>
                        <a:t>-er/coach is op de hoogte van verschillende vormen van reflectie en kan deze zelf toepassen. In de coaching van studenten/starters wordt betekenisgerichte reflectie van de lerende gestimuleerd.</a:t>
                      </a:r>
                      <a:endParaRPr lang="nl-NL" sz="800" b="0" i="0" dirty="0">
                        <a:solidFill>
                          <a:srgbClr val="000000"/>
                        </a:solidFill>
                        <a:effectLst/>
                        <a:latin typeface="Segoe UI" panose="020B0502040204020203" pitchFamily="34" charset="0"/>
                      </a:endParaRPr>
                    </a:p>
                    <a:p>
                      <a:pPr marL="0" indent="0" algn="l">
                        <a:lnSpc>
                          <a:spcPct val="107000"/>
                        </a:lnSpc>
                        <a:spcAft>
                          <a:spcPts val="0"/>
                        </a:spcAft>
                        <a:buFont typeface="Arial" panose="020B0604020202020204" pitchFamily="34" charset="0"/>
                        <a:buNone/>
                      </a:pPr>
                      <a:endParaRPr lang="nl-NL" sz="800" dirty="0">
                        <a:latin typeface="+mn-lt"/>
                        <a:ea typeface="Roboto"/>
                        <a:cs typeface="Arial"/>
                      </a:endParaRPr>
                    </a:p>
                  </a:txBody>
                  <a:tcPr marL="68580" marR="68580" marT="0" marB="0"/>
                </a:tc>
                <a:tc>
                  <a:txBody>
                    <a:bodyPr/>
                    <a:lstStyle/>
                    <a:p>
                      <a:pPr algn="l" rtl="0" fontAlgn="base">
                        <a:lnSpc>
                          <a:spcPts val="900"/>
                        </a:lnSpc>
                        <a:buNone/>
                      </a:pPr>
                      <a:r>
                        <a:rPr lang="nl-NL" sz="800" b="0" i="0" dirty="0">
                          <a:solidFill>
                            <a:srgbClr val="000000"/>
                          </a:solidFill>
                          <a:effectLst/>
                          <a:latin typeface="Roboto" panose="02000000000000000000" pitchFamily="2" charset="0"/>
                        </a:rPr>
                        <a:t>De school heeft een visie op coaching voor leerlingen die ook wordt toegepast voor studenten, starters en de eigen collega’s. De student/starter wordt vanuit erkende expertise begeleid en gecoacht. Er wordt continue van en met elkaar geleerd op het gebied van coaching en opleiden t.b.v. van studenten, starters en de eigen collega’s.</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Er is sprake van kwalitatief goede inductiebegeleiding voor alle doelgroepen. Er is aandacht voor en ruimte voor het gesprek in de school over de professionele identiteit en </a:t>
                      </a:r>
                      <a:r>
                        <a:rPr lang="nl-NL" sz="800" b="0" i="0" dirty="0" err="1">
                          <a:solidFill>
                            <a:srgbClr val="000000"/>
                          </a:solidFill>
                          <a:effectLst/>
                          <a:latin typeface="Roboto" panose="02000000000000000000" pitchFamily="2" charset="0"/>
                        </a:rPr>
                        <a:t>enculturatie</a:t>
                      </a:r>
                      <a:r>
                        <a:rPr lang="nl-NL" sz="800" b="0" i="0" dirty="0">
                          <a:solidFill>
                            <a:srgbClr val="000000"/>
                          </a:solidFill>
                          <a:effectLst/>
                          <a:latin typeface="Roboto" panose="02000000000000000000" pitchFamily="2" charset="0"/>
                        </a:rPr>
                        <a:t> met begeleiders en studenten/starters onderling.</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endParaRPr lang="nl-NL" sz="800" b="0" i="0" dirty="0">
                        <a:solidFill>
                          <a:srgbClr val="000000"/>
                        </a:solidFill>
                        <a:effectLst/>
                        <a:latin typeface="Roboto" panose="02000000000000000000" pitchFamily="2" charset="0"/>
                      </a:endParaRPr>
                    </a:p>
                    <a:p>
                      <a:pPr algn="l" rtl="0" fontAlgn="base">
                        <a:lnSpc>
                          <a:spcPts val="900"/>
                        </a:lnSpc>
                        <a:buNone/>
                      </a:pPr>
                      <a:r>
                        <a:rPr lang="nl-NL" sz="800" b="0" i="0" dirty="0">
                          <a:solidFill>
                            <a:srgbClr val="000000"/>
                          </a:solidFill>
                          <a:effectLst/>
                          <a:latin typeface="Roboto" panose="02000000000000000000" pitchFamily="2" charset="0"/>
                        </a:rPr>
                        <a:t>De visie van het partnerschap en van de school op coaching en feedback, wordt toegepast op leerlingen, studenten, starters en de zittende docenten.​</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Het type feedback wordt gegeven op alle vier de niveaus van feedback geven (taak-, proces-, zelfregulering-, en persoonsniveau). </a:t>
                      </a:r>
                      <a:r>
                        <a:rPr lang="en-US"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endParaRPr lang="nl-NL"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Voor studenten, starters en zittende collega’s wordt gezorgd dat de opleidingsprincipes voor leren en reflecteren toegepast worden.</a:t>
                      </a:r>
                      <a:r>
                        <a:rPr lang="en-US" sz="800" b="0" i="0" dirty="0">
                          <a:solidFill>
                            <a:srgbClr val="000000"/>
                          </a:solidFill>
                          <a:effectLst/>
                          <a:latin typeface="Roboto" panose="02000000000000000000" pitchFamily="2" charset="0"/>
                        </a:rPr>
                        <a:t>​</a:t>
                      </a:r>
                      <a:endParaRPr lang="en-US" sz="800" b="0" i="0" dirty="0">
                        <a:solidFill>
                          <a:srgbClr val="000000"/>
                        </a:solidFill>
                        <a:effectLst/>
                        <a:latin typeface="Segoe UI" panose="020B0502040204020203" pitchFamily="34" charset="0"/>
                      </a:endParaRPr>
                    </a:p>
                    <a:p>
                      <a:pPr algn="l" rtl="0" fontAlgn="base">
                        <a:lnSpc>
                          <a:spcPts val="900"/>
                        </a:lnSpc>
                        <a:buNone/>
                      </a:pPr>
                      <a:r>
                        <a:rPr lang="nl-NL" sz="800" b="0" i="0" dirty="0">
                          <a:solidFill>
                            <a:srgbClr val="000000"/>
                          </a:solidFill>
                          <a:effectLst/>
                          <a:latin typeface="Roboto" panose="02000000000000000000" pitchFamily="2" charset="0"/>
                        </a:rPr>
                        <a:t>​</a:t>
                      </a:r>
                    </a:p>
                    <a:p>
                      <a:pPr algn="l" rtl="0" fontAlgn="base">
                        <a:lnSpc>
                          <a:spcPts val="900"/>
                        </a:lnSpc>
                        <a:buNone/>
                      </a:pPr>
                      <a:endParaRPr lang="nl-NL" sz="800" b="0" i="0" dirty="0">
                        <a:solidFill>
                          <a:srgbClr val="000000"/>
                        </a:solidFill>
                        <a:effectLst/>
                        <a:latin typeface="Segoe UI" panose="020B0502040204020203" pitchFamily="34" charset="0"/>
                      </a:endParaRPr>
                    </a:p>
                    <a:p>
                      <a:pPr algn="l" rtl="0" fontAlgn="base">
                        <a:lnSpc>
                          <a:spcPts val="900"/>
                        </a:lnSpc>
                      </a:pPr>
                      <a:r>
                        <a:rPr lang="nl-NL" sz="800" b="0" i="0" dirty="0">
                          <a:solidFill>
                            <a:srgbClr val="000000"/>
                          </a:solidFill>
                          <a:effectLst/>
                          <a:latin typeface="Roboto" panose="02000000000000000000" pitchFamily="2" charset="0"/>
                        </a:rPr>
                        <a:t>Leren en reflecteren is een continue activiteit bij iedereen in de school. Begeleiders/coaches reflecteren zelf systematisch alleen en met anderen en zijn daarmee een voorbeeld voor leerlingen, studenten, starters en collega’s.</a:t>
                      </a:r>
                      <a:endParaRPr lang="nl-NL" sz="800" b="0" i="0" dirty="0">
                        <a:solidFill>
                          <a:srgbClr val="000000"/>
                        </a:solidFill>
                        <a:effectLst/>
                        <a:latin typeface="Segoe UI" panose="020B0502040204020203" pitchFamily="34" charset="0"/>
                      </a:endParaRPr>
                    </a:p>
                    <a:p>
                      <a:pPr marL="0" indent="0" algn="l">
                        <a:lnSpc>
                          <a:spcPct val="107000"/>
                        </a:lnSpc>
                        <a:spcAft>
                          <a:spcPts val="0"/>
                        </a:spcAft>
                        <a:buFont typeface="Arial" panose="020B0604020202020204" pitchFamily="34" charset="0"/>
                        <a:buNone/>
                      </a:pPr>
                      <a:endParaRPr lang="nl-NL" sz="800" dirty="0">
                        <a:latin typeface="+mn-lt"/>
                        <a:ea typeface="Roboto"/>
                        <a:cs typeface="Arial"/>
                      </a:endParaRPr>
                    </a:p>
                  </a:txBody>
                  <a:tcPr marL="68580" marR="68580" marT="0" marB="0"/>
                </a:tc>
                <a:extLst>
                  <a:ext uri="{0D108BD9-81ED-4DB2-BD59-A6C34878D82A}">
                    <a16:rowId xmlns:a16="http://schemas.microsoft.com/office/drawing/2014/main" val="2437274328"/>
                  </a:ext>
                </a:extLst>
              </a:tr>
            </a:tbl>
          </a:graphicData>
        </a:graphic>
      </p:graphicFrame>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871D5FA-9632-4EA8-A2CC-02B86B29C0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913</Words>
  <Application>Microsoft Office PowerPoint</Application>
  <PresentationFormat>Breedbeeld</PresentationFormat>
  <Paragraphs>109</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Roboto</vt:lpstr>
      <vt:lpstr>Roboto Condensed SemiBold</vt:lpstr>
      <vt:lpstr>Segoe UI</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2025-03-28T07:08:30Z</dcterms:created>
  <dcterms:modified xsi:type="dcterms:W3CDTF">2025-05-20T10:10:54Z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