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6"/>
  </p:notesMasterIdLst>
  <p:sldIdLst>
    <p:sldId id="259" r:id="rId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0856"/>
    <a:srgbClr val="E500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61BA47-EDA4-42A3-80DD-DEEA8A5B97BE}" v="4" dt="2025-05-20T10:08:43.456"/>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47"/>
  </p:normalViewPr>
  <p:slideViewPr>
    <p:cSldViewPr snapToGrid="0" snapToObjects="1" showGuides="1">
      <p:cViewPr varScale="1">
        <p:scale>
          <a:sx n="96" d="100"/>
          <a:sy n="96" d="100"/>
        </p:scale>
        <p:origin x="2104"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rby Wanders" userId="af18b0c0-b1f1-41e5-bb80-9bf6fd6c46ec" providerId="ADAL" clId="{9FBD2DA3-B3F4-4F14-960F-8E7EE02E93EE}"/>
    <pc:docChg chg="custSel modSld">
      <pc:chgData name="Derby Wanders" userId="af18b0c0-b1f1-41e5-bb80-9bf6fd6c46ec" providerId="ADAL" clId="{9FBD2DA3-B3F4-4F14-960F-8E7EE02E93EE}" dt="2025-04-08T07:26:19.185" v="105" actId="20577"/>
      <pc:docMkLst>
        <pc:docMk/>
      </pc:docMkLst>
      <pc:sldChg chg="modSp mod">
        <pc:chgData name="Derby Wanders" userId="af18b0c0-b1f1-41e5-bb80-9bf6fd6c46ec" providerId="ADAL" clId="{9FBD2DA3-B3F4-4F14-960F-8E7EE02E93EE}" dt="2025-04-08T07:26:19.185" v="105" actId="20577"/>
        <pc:sldMkLst>
          <pc:docMk/>
          <pc:sldMk cId="3073293024" sldId="259"/>
        </pc:sldMkLst>
        <pc:spChg chg="mod">
          <ac:chgData name="Derby Wanders" userId="af18b0c0-b1f1-41e5-bb80-9bf6fd6c46ec" providerId="ADAL" clId="{9FBD2DA3-B3F4-4F14-960F-8E7EE02E93EE}" dt="2025-04-08T07:18:59.581" v="74" actId="1076"/>
          <ac:spMkLst>
            <pc:docMk/>
            <pc:sldMk cId="3073293024" sldId="259"/>
            <ac:spMk id="4" creationId="{382B343C-4AF3-5F22-B57B-AAED7B60C86E}"/>
          </ac:spMkLst>
        </pc:spChg>
        <pc:graphicFrameChg chg="mod modGraphic">
          <ac:chgData name="Derby Wanders" userId="af18b0c0-b1f1-41e5-bb80-9bf6fd6c46ec" providerId="ADAL" clId="{9FBD2DA3-B3F4-4F14-960F-8E7EE02E93EE}" dt="2025-04-08T07:26:19.185" v="105" actId="20577"/>
          <ac:graphicFrameMkLst>
            <pc:docMk/>
            <pc:sldMk cId="3073293024" sldId="259"/>
            <ac:graphicFrameMk id="6" creationId="{025B9EE1-C0F6-1C03-9040-9C10D1D61D8E}"/>
          </ac:graphicFrameMkLst>
        </pc:graphicFrameChg>
      </pc:sldChg>
    </pc:docChg>
  </pc:docChgLst>
  <pc:docChgLst>
    <pc:chgData name="Derby Wanders" userId="af18b0c0-b1f1-41e5-bb80-9bf6fd6c46ec" providerId="ADAL" clId="{BA61BA47-EDA4-42A3-80DD-DEEA8A5B97BE}"/>
    <pc:docChg chg="modSld">
      <pc:chgData name="Derby Wanders" userId="af18b0c0-b1f1-41e5-bb80-9bf6fd6c46ec" providerId="ADAL" clId="{BA61BA47-EDA4-42A3-80DD-DEEA8A5B97BE}" dt="2025-05-20T10:10:52.141" v="155" actId="20577"/>
      <pc:docMkLst>
        <pc:docMk/>
      </pc:docMkLst>
      <pc:sldChg chg="modSp mod">
        <pc:chgData name="Derby Wanders" userId="af18b0c0-b1f1-41e5-bb80-9bf6fd6c46ec" providerId="ADAL" clId="{BA61BA47-EDA4-42A3-80DD-DEEA8A5B97BE}" dt="2025-05-20T10:10:52.141" v="155" actId="20577"/>
        <pc:sldMkLst>
          <pc:docMk/>
          <pc:sldMk cId="3073293024" sldId="259"/>
        </pc:sldMkLst>
        <pc:graphicFrameChg chg="mod modGraphic">
          <ac:chgData name="Derby Wanders" userId="af18b0c0-b1f1-41e5-bb80-9bf6fd6c46ec" providerId="ADAL" clId="{BA61BA47-EDA4-42A3-80DD-DEEA8A5B97BE}" dt="2025-05-20T10:10:52.141" v="155" actId="20577"/>
          <ac:graphicFrameMkLst>
            <pc:docMk/>
            <pc:sldMk cId="3073293024" sldId="259"/>
            <ac:graphicFrameMk id="6" creationId="{025B9EE1-C0F6-1C03-9040-9C10D1D61D8E}"/>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Roboto" panose="02000000000000000000" pitchFamily="2" charset="0"/>
              </a:defRPr>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Roboto" panose="02000000000000000000" pitchFamily="2" charset="0"/>
              </a:defRPr>
            </a:lvl1pPr>
          </a:lstStyle>
          <a:p>
            <a:fld id="{16261007-D337-4A97-AF82-811F77BE9512}" type="datetimeFigureOut">
              <a:rPr lang="nl-NL" smtClean="0"/>
              <a:pPr/>
              <a:t>20-5-2025</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Roboto" panose="02000000000000000000" pitchFamily="2" charset="0"/>
              </a:defRPr>
            </a:lvl1pPr>
          </a:lstStyle>
          <a:p>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Roboto" panose="02000000000000000000" pitchFamily="2" charset="0"/>
              </a:defRPr>
            </a:lvl1pPr>
          </a:lstStyle>
          <a:p>
            <a:fld id="{5EB975E7-4466-4875-9780-79F85FC725BE}" type="slidenum">
              <a:rPr lang="nl-NL" smtClean="0"/>
              <a:pPr/>
              <a:t>‹nr.›</a:t>
            </a:fld>
            <a:endParaRPr lang="nl-NL" dirty="0"/>
          </a:p>
        </p:txBody>
      </p:sp>
    </p:spTree>
    <p:extLst>
      <p:ext uri="{BB962C8B-B14F-4D97-AF65-F5344CB8AC3E}">
        <p14:creationId xmlns:p14="http://schemas.microsoft.com/office/powerpoint/2010/main" val="1399890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Roboto" panose="02000000000000000000" pitchFamily="2" charset="0"/>
        <a:ea typeface="+mn-ea"/>
        <a:cs typeface="+mn-cs"/>
      </a:defRPr>
    </a:lvl1pPr>
    <a:lvl2pPr marL="457200" algn="l" defTabSz="914400" rtl="0" eaLnBrk="1" latinLnBrk="0" hangingPunct="1">
      <a:defRPr sz="1200" kern="1200">
        <a:solidFill>
          <a:schemeClr val="tx1"/>
        </a:solidFill>
        <a:latin typeface="Roboto" panose="02000000000000000000" pitchFamily="2" charset="0"/>
        <a:ea typeface="+mn-ea"/>
        <a:cs typeface="+mn-cs"/>
      </a:defRPr>
    </a:lvl2pPr>
    <a:lvl3pPr marL="914400" algn="l" defTabSz="914400" rtl="0" eaLnBrk="1" latinLnBrk="0" hangingPunct="1">
      <a:defRPr sz="1200" kern="1200">
        <a:solidFill>
          <a:schemeClr val="tx1"/>
        </a:solidFill>
        <a:latin typeface="Roboto" panose="02000000000000000000" pitchFamily="2" charset="0"/>
        <a:ea typeface="+mn-ea"/>
        <a:cs typeface="+mn-cs"/>
      </a:defRPr>
    </a:lvl3pPr>
    <a:lvl4pPr marL="1371600" algn="l" defTabSz="914400" rtl="0" eaLnBrk="1" latinLnBrk="0" hangingPunct="1">
      <a:defRPr sz="1200" kern="1200">
        <a:solidFill>
          <a:schemeClr val="tx1"/>
        </a:solidFill>
        <a:latin typeface="Roboto" panose="02000000000000000000" pitchFamily="2" charset="0"/>
        <a:ea typeface="+mn-ea"/>
        <a:cs typeface="+mn-cs"/>
      </a:defRPr>
    </a:lvl4pPr>
    <a:lvl5pPr marL="1828800" algn="l" defTabSz="914400" rtl="0" eaLnBrk="1" latinLnBrk="0" hangingPunct="1">
      <a:defRPr sz="1200" kern="1200">
        <a:solidFill>
          <a:schemeClr val="tx1"/>
        </a:solidFill>
        <a:latin typeface="Roboto" panose="02000000000000000000"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401D1CB6-6B35-4216-835D-4B6D7DC10AA2}"/>
              </a:ext>
            </a:extLst>
          </p:cNvPr>
          <p:cNvSpPr/>
          <p:nvPr userDrawn="1"/>
        </p:nvSpPr>
        <p:spPr>
          <a:xfrm>
            <a:off x="9227489" y="5111778"/>
            <a:ext cx="2119048" cy="17462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7">
            <a:extLst>
              <a:ext uri="{FF2B5EF4-FFF2-40B4-BE49-F238E27FC236}">
                <a16:creationId xmlns:a16="http://schemas.microsoft.com/office/drawing/2014/main" id="{8570D387-A9DA-4389-8749-9601C83ADFA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90589" y="5111779"/>
            <a:ext cx="2387821" cy="1836000"/>
          </a:xfrm>
          <a:prstGeom prst="rect">
            <a:avLst/>
          </a:prstGeom>
        </p:spPr>
      </p:pic>
      <p:sp>
        <p:nvSpPr>
          <p:cNvPr id="2" name="Titel 1">
            <a:extLst>
              <a:ext uri="{FF2B5EF4-FFF2-40B4-BE49-F238E27FC236}">
                <a16:creationId xmlns:a16="http://schemas.microsoft.com/office/drawing/2014/main" id="{F769774B-F83A-5389-0CE0-44640849908A}"/>
              </a:ext>
            </a:extLst>
          </p:cNvPr>
          <p:cNvSpPr>
            <a:spLocks noGrp="1"/>
          </p:cNvSpPr>
          <p:nvPr>
            <p:ph type="title" hasCustomPrompt="1"/>
          </p:nvPr>
        </p:nvSpPr>
        <p:spPr>
          <a:xfrm>
            <a:off x="893232" y="2214000"/>
            <a:ext cx="10460567" cy="2808000"/>
          </a:xfrm>
        </p:spPr>
        <p:txBody>
          <a:bodyPr tIns="72000" anchor="t">
            <a:normAutofit/>
          </a:bodyPr>
          <a:lstStyle>
            <a:lvl1pPr>
              <a:lnSpc>
                <a:spcPts val="5200"/>
              </a:lnSpc>
              <a:defRPr sz="6200">
                <a:solidFill>
                  <a:schemeClr val="tx1"/>
                </a:solidFill>
              </a:defRPr>
            </a:lvl1pPr>
          </a:lstStyle>
          <a:p>
            <a:r>
              <a:rPr lang="nl-NL" dirty="0"/>
              <a:t>Titel van de presentatie</a:t>
            </a:r>
          </a:p>
        </p:txBody>
      </p:sp>
      <p:sp>
        <p:nvSpPr>
          <p:cNvPr id="4" name="Tijdelijke aanduiding voor tekst 4">
            <a:extLst>
              <a:ext uri="{FF2B5EF4-FFF2-40B4-BE49-F238E27FC236}">
                <a16:creationId xmlns:a16="http://schemas.microsoft.com/office/drawing/2014/main" id="{43D6CBE0-A4AA-B4D9-967A-23073B1CDB6B}"/>
              </a:ext>
            </a:extLst>
          </p:cNvPr>
          <p:cNvSpPr>
            <a:spLocks noGrp="1"/>
          </p:cNvSpPr>
          <p:nvPr>
            <p:ph type="body" sz="quarter" idx="13" hasCustomPrompt="1"/>
          </p:nvPr>
        </p:nvSpPr>
        <p:spPr>
          <a:xfrm>
            <a:off x="893234" y="5095875"/>
            <a:ext cx="8326800" cy="1009650"/>
          </a:xfrm>
        </p:spPr>
        <p:txBody>
          <a:bodyPr/>
          <a:lstStyle>
            <a:lvl1pPr marL="0" indent="0">
              <a:lnSpc>
                <a:spcPts val="2100"/>
              </a:lnSpc>
              <a:buNone/>
              <a:defRPr cap="all" baseline="0">
                <a:solidFill>
                  <a:schemeClr val="tx1"/>
                </a:solidFill>
                <a:latin typeface="+mj-lt"/>
              </a:defRPr>
            </a:lvl1pPr>
          </a:lstStyle>
          <a:p>
            <a:pPr lvl="0"/>
            <a:r>
              <a:rPr lang="nl-NL" dirty="0"/>
              <a:t>VOORBEELD VAN EEN ONDERTITEL</a:t>
            </a:r>
          </a:p>
        </p:txBody>
      </p:sp>
      <p:sp>
        <p:nvSpPr>
          <p:cNvPr id="5" name="Tijdelijke aanduiding voor tekst 8">
            <a:extLst>
              <a:ext uri="{FF2B5EF4-FFF2-40B4-BE49-F238E27FC236}">
                <a16:creationId xmlns:a16="http://schemas.microsoft.com/office/drawing/2014/main" id="{2EBE6325-786D-00A4-C84F-A8948AB45FCB}"/>
              </a:ext>
            </a:extLst>
          </p:cNvPr>
          <p:cNvSpPr>
            <a:spLocks noGrp="1"/>
          </p:cNvSpPr>
          <p:nvPr>
            <p:ph type="body" sz="quarter" idx="14" hasCustomPrompt="1"/>
          </p:nvPr>
        </p:nvSpPr>
        <p:spPr>
          <a:xfrm>
            <a:off x="893763" y="1196975"/>
            <a:ext cx="10458450" cy="588963"/>
          </a:xfrm>
        </p:spPr>
        <p:txBody>
          <a:bodyPr anchor="b">
            <a:normAutofit/>
          </a:bodyPr>
          <a:lstStyle>
            <a:lvl1pPr marL="0" indent="0">
              <a:lnSpc>
                <a:spcPts val="1500"/>
              </a:lnSpc>
              <a:buNone/>
              <a:defRPr sz="1800" cap="all" baseline="0">
                <a:solidFill>
                  <a:schemeClr val="tx2"/>
                </a:solidFill>
                <a:latin typeface="+mj-lt"/>
              </a:defRPr>
            </a:lvl1pPr>
            <a:lvl2pPr marL="180000" indent="0">
              <a:buNone/>
              <a:defRPr>
                <a:solidFill>
                  <a:schemeClr val="tx2"/>
                </a:solidFill>
              </a:defRPr>
            </a:lvl2pPr>
            <a:lvl3pPr marL="360000" indent="0">
              <a:buNone/>
              <a:defRPr>
                <a:solidFill>
                  <a:schemeClr val="tx2"/>
                </a:solidFill>
              </a:defRPr>
            </a:lvl3pPr>
            <a:lvl4pPr marL="540000" indent="0">
              <a:buNone/>
              <a:defRPr>
                <a:solidFill>
                  <a:schemeClr val="tx2"/>
                </a:solidFill>
              </a:defRPr>
            </a:lvl4pPr>
            <a:lvl5pPr marL="720000" indent="0">
              <a:buNone/>
              <a:defRPr>
                <a:solidFill>
                  <a:schemeClr val="tx2"/>
                </a:solidFill>
              </a:defRPr>
            </a:lvl5pPr>
          </a:lstStyle>
          <a:p>
            <a:pPr lvl="0"/>
            <a:r>
              <a:rPr lang="nl-NL" dirty="0"/>
              <a:t>NAAM OPLEIDING/FACULTEIT</a:t>
            </a:r>
          </a:p>
        </p:txBody>
      </p:sp>
    </p:spTree>
    <p:extLst>
      <p:ext uri="{BB962C8B-B14F-4D97-AF65-F5344CB8AC3E}">
        <p14:creationId xmlns:p14="http://schemas.microsoft.com/office/powerpoint/2010/main" val="358500664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Tekst_">
    <p:spTree>
      <p:nvGrpSpPr>
        <p:cNvPr id="1" name=""/>
        <p:cNvGrpSpPr/>
        <p:nvPr/>
      </p:nvGrpSpPr>
      <p:grpSpPr>
        <a:xfrm>
          <a:off x="0" y="0"/>
          <a:ext cx="0" cy="0"/>
          <a:chOff x="0" y="0"/>
          <a:chExt cx="0" cy="0"/>
        </a:xfrm>
      </p:grpSpPr>
      <p:sp>
        <p:nvSpPr>
          <p:cNvPr id="6" name="Tijdelijke aanduiding voor tekst 2"/>
          <p:cNvSpPr>
            <a:spLocks noGrp="1"/>
          </p:cNvSpPr>
          <p:nvPr>
            <p:ph type="body" sz="quarter" idx="11"/>
          </p:nvPr>
        </p:nvSpPr>
        <p:spPr>
          <a:xfrm>
            <a:off x="838200" y="1925638"/>
            <a:ext cx="105156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1B98C57B-182B-4B1A-8517-6B7CDA9A9E1B}"/>
              </a:ext>
            </a:extLst>
          </p:cNvPr>
          <p:cNvSpPr>
            <a:spLocks noGrp="1"/>
          </p:cNvSpPr>
          <p:nvPr>
            <p:ph type="sldNum" sz="quarter" idx="12"/>
          </p:nvPr>
        </p:nvSpPr>
        <p:spPr/>
        <p:txBody>
          <a:bodyPr/>
          <a:lstStyle/>
          <a:p>
            <a:fld id="{FACE7509-F60A-4509-9491-CD4ED7B54EDD}" type="slidenum">
              <a:rPr lang="nl-NL" smtClean="0"/>
              <a:pPr/>
              <a:t>‹nr.›</a:t>
            </a:fld>
            <a:endParaRPr lang="nl-NL"/>
          </a:p>
        </p:txBody>
      </p:sp>
      <p:sp>
        <p:nvSpPr>
          <p:cNvPr id="4" name="Titel 3">
            <a:extLst>
              <a:ext uri="{FF2B5EF4-FFF2-40B4-BE49-F238E27FC236}">
                <a16:creationId xmlns:a16="http://schemas.microsoft.com/office/drawing/2014/main" id="{C9172B17-8AD4-26A7-6FA3-2ED9E49C9F4A}"/>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2631550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en Tekst">
    <p:spTree>
      <p:nvGrpSpPr>
        <p:cNvPr id="1" name=""/>
        <p:cNvGrpSpPr/>
        <p:nvPr/>
      </p:nvGrpSpPr>
      <p:grpSpPr>
        <a:xfrm>
          <a:off x="0" y="0"/>
          <a:ext cx="0" cy="0"/>
          <a:chOff x="0" y="0"/>
          <a:chExt cx="0" cy="0"/>
        </a:xfrm>
      </p:grpSpPr>
      <p:sp>
        <p:nvSpPr>
          <p:cNvPr id="7" name="Tijdelijke aanduiding voor tekst 2"/>
          <p:cNvSpPr>
            <a:spLocks noGrp="1"/>
          </p:cNvSpPr>
          <p:nvPr>
            <p:ph type="body" sz="quarter" idx="11"/>
          </p:nvPr>
        </p:nvSpPr>
        <p:spPr>
          <a:xfrm>
            <a:off x="838200" y="1925638"/>
            <a:ext cx="52578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1D7D2143-8A99-4F87-AD10-03EFEAABE85B}"/>
              </a:ext>
            </a:extLst>
          </p:cNvPr>
          <p:cNvSpPr>
            <a:spLocks noGrp="1"/>
          </p:cNvSpPr>
          <p:nvPr>
            <p:ph type="sldNum" sz="quarter" idx="12"/>
          </p:nvPr>
        </p:nvSpPr>
        <p:spPr/>
        <p:txBody>
          <a:bodyPr/>
          <a:lstStyle/>
          <a:p>
            <a:fld id="{FACE7509-F60A-4509-9491-CD4ED7B54EDD}" type="slidenum">
              <a:rPr lang="nl-NL" smtClean="0"/>
              <a:pPr/>
              <a:t>‹nr.›</a:t>
            </a:fld>
            <a:endParaRPr lang="nl-NL"/>
          </a:p>
        </p:txBody>
      </p:sp>
      <p:sp>
        <p:nvSpPr>
          <p:cNvPr id="3" name="Titel 2">
            <a:extLst>
              <a:ext uri="{FF2B5EF4-FFF2-40B4-BE49-F238E27FC236}">
                <a16:creationId xmlns:a16="http://schemas.microsoft.com/office/drawing/2014/main" id="{B994DE5A-C2D7-258A-A0FC-F5B5AED62C46}"/>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46748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Tekst en Afbeelding">
    <p:spTree>
      <p:nvGrpSpPr>
        <p:cNvPr id="1" name=""/>
        <p:cNvGrpSpPr/>
        <p:nvPr/>
      </p:nvGrpSpPr>
      <p:grpSpPr>
        <a:xfrm>
          <a:off x="0" y="0"/>
          <a:ext cx="0" cy="0"/>
          <a:chOff x="0" y="0"/>
          <a:chExt cx="0" cy="0"/>
        </a:xfrm>
      </p:grpSpPr>
      <p:sp>
        <p:nvSpPr>
          <p:cNvPr id="6" name="Tijdelijke aanduiding voor afbeelding 5">
            <a:extLst>
              <a:ext uri="{FF2B5EF4-FFF2-40B4-BE49-F238E27FC236}">
                <a16:creationId xmlns:a16="http://schemas.microsoft.com/office/drawing/2014/main" id="{260C8E6A-14DF-4CBC-B795-FDA284EC4712}"/>
              </a:ext>
            </a:extLst>
          </p:cNvPr>
          <p:cNvSpPr>
            <a:spLocks noGrp="1"/>
          </p:cNvSpPr>
          <p:nvPr>
            <p:ph type="pic" sz="quarter" idx="11"/>
          </p:nvPr>
        </p:nvSpPr>
        <p:spPr>
          <a:xfrm>
            <a:off x="6553203" y="1917701"/>
            <a:ext cx="4800600" cy="4248000"/>
          </a:xfrm>
        </p:spPr>
        <p:txBody>
          <a:bodyPr>
            <a:normAutofit/>
          </a:bodyPr>
          <a:lstStyle>
            <a:lvl1pPr marL="0" indent="0">
              <a:buNone/>
              <a:defRPr sz="1275">
                <a:latin typeface="Roboto" panose="02000000000000000000" pitchFamily="2" charset="0"/>
                <a:ea typeface="Roboto" panose="02000000000000000000" pitchFamily="2" charset="0"/>
                <a:cs typeface="Arial" panose="020B0604020202020204" pitchFamily="34" charset="0"/>
              </a:defRPr>
            </a:lvl1pPr>
          </a:lstStyle>
          <a:p>
            <a:r>
              <a:rPr lang="nl-NL"/>
              <a:t>Klik op het pictogram als u een afbeelding wilt toevoegen</a:t>
            </a:r>
            <a:endParaRPr lang="en-GB" dirty="0"/>
          </a:p>
        </p:txBody>
      </p:sp>
      <p:sp>
        <p:nvSpPr>
          <p:cNvPr id="8" name="Tijdelijke aanduiding voor tekst 2"/>
          <p:cNvSpPr>
            <a:spLocks noGrp="1"/>
          </p:cNvSpPr>
          <p:nvPr>
            <p:ph type="body" sz="quarter" idx="12"/>
          </p:nvPr>
        </p:nvSpPr>
        <p:spPr>
          <a:xfrm>
            <a:off x="838200" y="1926000"/>
            <a:ext cx="52578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02897271-9D30-452B-AAF1-F0E2E5634182}"/>
              </a:ext>
            </a:extLst>
          </p:cNvPr>
          <p:cNvSpPr>
            <a:spLocks noGrp="1"/>
          </p:cNvSpPr>
          <p:nvPr>
            <p:ph type="sldNum" sz="quarter" idx="13"/>
          </p:nvPr>
        </p:nvSpPr>
        <p:spPr/>
        <p:txBody>
          <a:bodyPr/>
          <a:lstStyle/>
          <a:p>
            <a:fld id="{FACE7509-F60A-4509-9491-CD4ED7B54EDD}" type="slidenum">
              <a:rPr lang="nl-NL" smtClean="0"/>
              <a:pPr/>
              <a:t>‹nr.›</a:t>
            </a:fld>
            <a:endParaRPr lang="nl-NL"/>
          </a:p>
        </p:txBody>
      </p:sp>
      <p:sp>
        <p:nvSpPr>
          <p:cNvPr id="3" name="Titel 2">
            <a:extLst>
              <a:ext uri="{FF2B5EF4-FFF2-40B4-BE49-F238E27FC236}">
                <a16:creationId xmlns:a16="http://schemas.microsoft.com/office/drawing/2014/main" id="{641012E8-1AC2-CEB2-B751-E25CDCB3A642}"/>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3351361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ubbele Titel en Tekst">
    <p:spTree>
      <p:nvGrpSpPr>
        <p:cNvPr id="1" name=""/>
        <p:cNvGrpSpPr/>
        <p:nvPr/>
      </p:nvGrpSpPr>
      <p:grpSpPr>
        <a:xfrm>
          <a:off x="0" y="0"/>
          <a:ext cx="0" cy="0"/>
          <a:chOff x="0" y="0"/>
          <a:chExt cx="0" cy="0"/>
        </a:xfrm>
      </p:grpSpPr>
      <p:sp>
        <p:nvSpPr>
          <p:cNvPr id="9" name="Tijdelijke aanduiding voor tekst 4">
            <a:extLst>
              <a:ext uri="{FF2B5EF4-FFF2-40B4-BE49-F238E27FC236}">
                <a16:creationId xmlns:a16="http://schemas.microsoft.com/office/drawing/2014/main" id="{4B8653B3-70AE-4E3E-9A4D-3EAF4B4F4A9E}"/>
              </a:ext>
            </a:extLst>
          </p:cNvPr>
          <p:cNvSpPr>
            <a:spLocks noGrp="1"/>
          </p:cNvSpPr>
          <p:nvPr>
            <p:ph type="body" sz="quarter" idx="15" hasCustomPrompt="1"/>
          </p:nvPr>
        </p:nvSpPr>
        <p:spPr>
          <a:xfrm>
            <a:off x="6553200" y="1778435"/>
            <a:ext cx="4800600" cy="413103"/>
          </a:xfrm>
        </p:spPr>
        <p:txBody>
          <a:bodyPr anchor="ctr">
            <a:noAutofit/>
          </a:bodyPr>
          <a:lstStyle>
            <a:lvl1pPr marL="0" indent="0">
              <a:buNone/>
              <a:defRPr sz="2500" b="1" baseline="0">
                <a:latin typeface="+mn-lt"/>
                <a:ea typeface="Roboto Condensed SemiBold" panose="02000000000000000000" pitchFamily="2" charset="0"/>
              </a:defRPr>
            </a:lvl1pPr>
          </a:lstStyle>
          <a:p>
            <a:pPr lvl="0"/>
            <a:r>
              <a:rPr lang="nl-NL" dirty="0"/>
              <a:t>Klik voor </a:t>
            </a:r>
            <a:r>
              <a:rPr lang="nl-NL" dirty="0" err="1"/>
              <a:t>subkop</a:t>
            </a:r>
            <a:endParaRPr lang="en-GB" dirty="0"/>
          </a:p>
        </p:txBody>
      </p:sp>
      <p:sp>
        <p:nvSpPr>
          <p:cNvPr id="10" name="Tijdelijke aanduiding voor tekst 4">
            <a:extLst>
              <a:ext uri="{FF2B5EF4-FFF2-40B4-BE49-F238E27FC236}">
                <a16:creationId xmlns:a16="http://schemas.microsoft.com/office/drawing/2014/main" id="{60C7571E-BBB1-4DDF-9329-A0C028CAE8FB}"/>
              </a:ext>
            </a:extLst>
          </p:cNvPr>
          <p:cNvSpPr>
            <a:spLocks noGrp="1"/>
          </p:cNvSpPr>
          <p:nvPr>
            <p:ph type="body" sz="quarter" idx="16" hasCustomPrompt="1"/>
          </p:nvPr>
        </p:nvSpPr>
        <p:spPr>
          <a:xfrm>
            <a:off x="838200" y="1778435"/>
            <a:ext cx="4800600" cy="413103"/>
          </a:xfrm>
        </p:spPr>
        <p:txBody>
          <a:bodyPr anchor="ctr">
            <a:noAutofit/>
          </a:bodyPr>
          <a:lstStyle>
            <a:lvl1pPr marL="0" indent="0">
              <a:buNone/>
              <a:defRPr sz="2500" b="1">
                <a:latin typeface="+mn-lt"/>
                <a:ea typeface="Roboto Condensed SemiBold" panose="02000000000000000000" pitchFamily="2" charset="0"/>
              </a:defRPr>
            </a:lvl1pPr>
          </a:lstStyle>
          <a:p>
            <a:pPr lvl="0"/>
            <a:r>
              <a:rPr lang="nl-NL" dirty="0"/>
              <a:t>Klik voor </a:t>
            </a:r>
            <a:r>
              <a:rPr lang="nl-NL" dirty="0" err="1"/>
              <a:t>subkop</a:t>
            </a:r>
            <a:endParaRPr lang="en-GB" dirty="0"/>
          </a:p>
        </p:txBody>
      </p:sp>
      <p:sp>
        <p:nvSpPr>
          <p:cNvPr id="3" name="Tijdelijke aanduiding voor tekst 2"/>
          <p:cNvSpPr>
            <a:spLocks noGrp="1"/>
          </p:cNvSpPr>
          <p:nvPr>
            <p:ph type="body" sz="quarter" idx="18"/>
          </p:nvPr>
        </p:nvSpPr>
        <p:spPr>
          <a:xfrm>
            <a:off x="838200" y="2286000"/>
            <a:ext cx="4800600" cy="3905250"/>
          </a:xfrm>
        </p:spPr>
        <p:txBody>
          <a:bodyPr/>
          <a:lstStyle>
            <a:lvl1pPr>
              <a:defRPr>
                <a:latin typeface="Roboto" panose="02000000000000000000" pitchFamily="2" charset="0"/>
                <a:ea typeface="Roboto" panose="02000000000000000000" pitchFamily="2" charset="0"/>
              </a:defRPr>
            </a:lvl1pPr>
            <a:lvl2pPr>
              <a:defRPr>
                <a:latin typeface="Roboto" panose="02000000000000000000" pitchFamily="2" charset="0"/>
                <a:ea typeface="Roboto" panose="02000000000000000000" pitchFamily="2" charset="0"/>
              </a:defRPr>
            </a:lvl2pPr>
            <a:lvl3pPr>
              <a:defRPr>
                <a:latin typeface="Roboto" panose="02000000000000000000" pitchFamily="2" charset="0"/>
                <a:ea typeface="Roboto" panose="02000000000000000000" pitchFamily="2" charset="0"/>
              </a:defRPr>
            </a:lvl3pPr>
            <a:lvl4pPr>
              <a:defRPr>
                <a:latin typeface="Roboto" panose="02000000000000000000" pitchFamily="2" charset="0"/>
                <a:ea typeface="Roboto" panose="02000000000000000000" pitchFamily="2" charset="0"/>
              </a:defRPr>
            </a:lvl4pPr>
            <a:lvl5pPr>
              <a:defRPr>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2" name="Tijdelijke aanduiding voor tekst 4"/>
          <p:cNvSpPr>
            <a:spLocks noGrp="1"/>
          </p:cNvSpPr>
          <p:nvPr>
            <p:ph type="body" sz="quarter" idx="19"/>
          </p:nvPr>
        </p:nvSpPr>
        <p:spPr>
          <a:xfrm>
            <a:off x="6553200" y="2286000"/>
            <a:ext cx="4800600" cy="390525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25BC47CD-32CA-4434-A931-60298C186A0B}"/>
              </a:ext>
            </a:extLst>
          </p:cNvPr>
          <p:cNvSpPr>
            <a:spLocks noGrp="1"/>
          </p:cNvSpPr>
          <p:nvPr>
            <p:ph type="sldNum" sz="quarter" idx="20"/>
          </p:nvPr>
        </p:nvSpPr>
        <p:spPr/>
        <p:txBody>
          <a:bodyPr/>
          <a:lstStyle/>
          <a:p>
            <a:fld id="{FACE7509-F60A-4509-9491-CD4ED7B54EDD}" type="slidenum">
              <a:rPr lang="nl-NL" smtClean="0"/>
              <a:pPr/>
              <a:t>‹nr.›</a:t>
            </a:fld>
            <a:endParaRPr lang="nl-NL"/>
          </a:p>
        </p:txBody>
      </p:sp>
      <p:sp>
        <p:nvSpPr>
          <p:cNvPr id="4" name="Titel 3">
            <a:extLst>
              <a:ext uri="{FF2B5EF4-FFF2-40B4-BE49-F238E27FC236}">
                <a16:creationId xmlns:a16="http://schemas.microsoft.com/office/drawing/2014/main" id="{8A87FF08-62BD-7B59-1B53-E0597E4EFF60}"/>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281301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13" name="Rechthoek">
            <a:extLst>
              <a:ext uri="{FF2B5EF4-FFF2-40B4-BE49-F238E27FC236}">
                <a16:creationId xmlns:a16="http://schemas.microsoft.com/office/drawing/2014/main" id="{2F35E840-7D0C-489A-B88C-9B5B6A358F43}"/>
              </a:ext>
            </a:extLst>
          </p:cNvPr>
          <p:cNvSpPr/>
          <p:nvPr/>
        </p:nvSpPr>
        <p:spPr>
          <a:xfrm>
            <a:off x="3149600" y="733425"/>
            <a:ext cx="5892800" cy="5391150"/>
          </a:xfrm>
          <a:prstGeom prst="rect">
            <a:avLst/>
          </a:prstGeom>
          <a:solidFill>
            <a:srgbClr val="000000"/>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sz="2400"/>
          </a:p>
        </p:txBody>
      </p:sp>
      <p:sp>
        <p:nvSpPr>
          <p:cNvPr id="20" name="Tijdelijke aanduiding voor tekst 19">
            <a:extLst>
              <a:ext uri="{FF2B5EF4-FFF2-40B4-BE49-F238E27FC236}">
                <a16:creationId xmlns:a16="http://schemas.microsoft.com/office/drawing/2014/main" id="{7E150451-5081-475D-A7BF-2CE6F5C377F5}"/>
              </a:ext>
            </a:extLst>
          </p:cNvPr>
          <p:cNvSpPr>
            <a:spLocks noGrp="1"/>
          </p:cNvSpPr>
          <p:nvPr>
            <p:ph type="body" sz="quarter" idx="11" hasCustomPrompt="1"/>
          </p:nvPr>
        </p:nvSpPr>
        <p:spPr>
          <a:xfrm>
            <a:off x="3640216" y="5429602"/>
            <a:ext cx="4910667" cy="493713"/>
          </a:xfrm>
        </p:spPr>
        <p:txBody>
          <a:bodyPr anchor="b"/>
          <a:lstStyle>
            <a:lvl1pPr marL="0" indent="0">
              <a:spcBef>
                <a:spcPts val="0"/>
              </a:spcBef>
              <a:buNone/>
              <a:defRPr sz="1800" cap="all" baseline="0">
                <a:solidFill>
                  <a:schemeClr val="bg1"/>
                </a:solidFill>
                <a:latin typeface="+mj-lt"/>
                <a:ea typeface="Roboto" panose="02000000000000000000" pitchFamily="2" charset="0"/>
              </a:defRPr>
            </a:lvl1pPr>
          </a:lstStyle>
          <a:p>
            <a:pPr lvl="0"/>
            <a:r>
              <a:rPr lang="nl-NL" dirty="0"/>
              <a:t>NAAM</a:t>
            </a:r>
            <a:endParaRPr lang="en-GB" dirty="0"/>
          </a:p>
        </p:txBody>
      </p:sp>
      <p:pic>
        <p:nvPicPr>
          <p:cNvPr id="6" name="Afbeelding 2">
            <a:extLst>
              <a:ext uri="{FF2B5EF4-FFF2-40B4-BE49-F238E27FC236}">
                <a16:creationId xmlns:a16="http://schemas.microsoft.com/office/drawing/2014/main" id="{FFDA8079-95BD-45E3-8313-ABF6A59ED207}"/>
              </a:ext>
            </a:extLst>
          </p:cNvPr>
          <p:cNvPicPr>
            <a:picLocks noChangeAspect="1"/>
          </p:cNvPicPr>
          <p:nvPr userDrawn="1"/>
        </p:nvPicPr>
        <p:blipFill>
          <a:blip r:embed="rId2"/>
          <a:stretch>
            <a:fillRect/>
          </a:stretch>
        </p:blipFill>
        <p:spPr>
          <a:xfrm>
            <a:off x="3644574" y="601590"/>
            <a:ext cx="355939" cy="297299"/>
          </a:xfrm>
          <a:prstGeom prst="rect">
            <a:avLst/>
          </a:prstGeom>
        </p:spPr>
      </p:pic>
      <p:sp>
        <p:nvSpPr>
          <p:cNvPr id="2" name="Tijdelijke aanduiding voor dianummer 1">
            <a:extLst>
              <a:ext uri="{FF2B5EF4-FFF2-40B4-BE49-F238E27FC236}">
                <a16:creationId xmlns:a16="http://schemas.microsoft.com/office/drawing/2014/main" id="{904E24CA-A573-4CEE-A581-99C9D72CAA2A}"/>
              </a:ext>
            </a:extLst>
          </p:cNvPr>
          <p:cNvSpPr>
            <a:spLocks noGrp="1"/>
          </p:cNvSpPr>
          <p:nvPr>
            <p:ph type="sldNum" sz="quarter" idx="13"/>
          </p:nvPr>
        </p:nvSpPr>
        <p:spPr/>
        <p:txBody>
          <a:bodyPr/>
          <a:lstStyle/>
          <a:p>
            <a:fld id="{FACE7509-F60A-4509-9491-CD4ED7B54EDD}" type="slidenum">
              <a:rPr lang="nl-NL" smtClean="0"/>
              <a:pPr/>
              <a:t>‹nr.›</a:t>
            </a:fld>
            <a:endParaRPr lang="nl-NL"/>
          </a:p>
        </p:txBody>
      </p:sp>
      <p:sp>
        <p:nvSpPr>
          <p:cNvPr id="4" name="Titel 1">
            <a:extLst>
              <a:ext uri="{FF2B5EF4-FFF2-40B4-BE49-F238E27FC236}">
                <a16:creationId xmlns:a16="http://schemas.microsoft.com/office/drawing/2014/main" id="{36179686-86BA-8BF8-83CB-99A461D05CB6}"/>
              </a:ext>
            </a:extLst>
          </p:cNvPr>
          <p:cNvSpPr>
            <a:spLocks noGrp="1"/>
          </p:cNvSpPr>
          <p:nvPr>
            <p:ph type="title" hasCustomPrompt="1"/>
          </p:nvPr>
        </p:nvSpPr>
        <p:spPr>
          <a:xfrm>
            <a:off x="3640216" y="1722120"/>
            <a:ext cx="4911568" cy="3514726"/>
          </a:xfrm>
        </p:spPr>
        <p:txBody>
          <a:bodyPr anchor="t">
            <a:normAutofit/>
          </a:bodyPr>
          <a:lstStyle>
            <a:lvl1pPr>
              <a:lnSpc>
                <a:spcPts val="2400"/>
              </a:lnSpc>
              <a:defRPr sz="3000">
                <a:solidFill>
                  <a:schemeClr val="bg1"/>
                </a:solidFill>
              </a:defRPr>
            </a:lvl1pPr>
          </a:lstStyle>
          <a:p>
            <a:r>
              <a:rPr lang="nl-NL" dirty="0"/>
              <a:t>‘QUOTE’</a:t>
            </a:r>
          </a:p>
        </p:txBody>
      </p:sp>
    </p:spTree>
    <p:extLst>
      <p:ext uri="{BB962C8B-B14F-4D97-AF65-F5344CB8AC3E}">
        <p14:creationId xmlns:p14="http://schemas.microsoft.com/office/powerpoint/2010/main" val="2967552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6BC46703-C372-4CCF-BBDB-349EF159E7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pic>
        <p:nvPicPr>
          <p:cNvPr id="6" name="Afbeelding 5">
            <a:extLst>
              <a:ext uri="{FF2B5EF4-FFF2-40B4-BE49-F238E27FC236}">
                <a16:creationId xmlns:a16="http://schemas.microsoft.com/office/drawing/2014/main" id="{D2936B9B-9586-48DE-B845-C54BC129D8BB}"/>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9999687" y="6227764"/>
            <a:ext cx="1359194" cy="588915"/>
          </a:xfrm>
          <a:prstGeom prst="rect">
            <a:avLst/>
          </a:prstGeom>
        </p:spPr>
      </p:pic>
      <p:sp>
        <p:nvSpPr>
          <p:cNvPr id="7" name="Tijdelijke aanduiding voor dianummer 5">
            <a:extLst>
              <a:ext uri="{FF2B5EF4-FFF2-40B4-BE49-F238E27FC236}">
                <a16:creationId xmlns:a16="http://schemas.microsoft.com/office/drawing/2014/main" id="{AD4D3619-56D9-4271-9849-15E3BE0631EF}"/>
              </a:ext>
            </a:extLst>
          </p:cNvPr>
          <p:cNvSpPr>
            <a:spLocks noGrp="1"/>
          </p:cNvSpPr>
          <p:nvPr>
            <p:ph type="sldNum" sz="quarter" idx="4"/>
          </p:nvPr>
        </p:nvSpPr>
        <p:spPr>
          <a:xfrm>
            <a:off x="838200" y="6342598"/>
            <a:ext cx="1107478" cy="365125"/>
          </a:xfrm>
          <a:prstGeom prst="rect">
            <a:avLst/>
          </a:prstGeom>
        </p:spPr>
        <p:txBody>
          <a:bodyPr vert="horz" lIns="91440" tIns="45720" rIns="91440" bIns="45720" rtlCol="0" anchor="ctr"/>
          <a:lstStyle>
            <a:lvl1pPr algn="l">
              <a:defRPr sz="1200">
                <a:solidFill>
                  <a:schemeClr val="tx1"/>
                </a:solidFill>
              </a:defRPr>
            </a:lvl1pPr>
          </a:lstStyle>
          <a:p>
            <a:fld id="{FACE7509-F60A-4509-9491-CD4ED7B54EDD}" type="slidenum">
              <a:rPr lang="nl-NL" smtClean="0"/>
              <a:pPr/>
              <a:t>‹nr.›</a:t>
            </a:fld>
            <a:endParaRPr lang="nl-NL"/>
          </a:p>
        </p:txBody>
      </p:sp>
      <p:sp>
        <p:nvSpPr>
          <p:cNvPr id="5" name="Tijdelijke aanduiding voor titel 1">
            <a:extLst>
              <a:ext uri="{FF2B5EF4-FFF2-40B4-BE49-F238E27FC236}">
                <a16:creationId xmlns:a16="http://schemas.microsoft.com/office/drawing/2014/main" id="{D52231E0-D1FD-C94B-B7B4-2D459BE8204F}"/>
              </a:ext>
            </a:extLst>
          </p:cNvPr>
          <p:cNvSpPr>
            <a:spLocks noGrp="1"/>
          </p:cNvSpPr>
          <p:nvPr>
            <p:ph type="title"/>
          </p:nvPr>
        </p:nvSpPr>
        <p:spPr>
          <a:xfrm>
            <a:off x="838200" y="365129"/>
            <a:ext cx="10515600" cy="1325563"/>
          </a:xfrm>
          <a:prstGeom prst="rect">
            <a:avLst/>
          </a:prstGeom>
        </p:spPr>
        <p:txBody>
          <a:bodyPr vert="horz" lIns="91440" tIns="45720" rIns="91440" bIns="45720" rtlCol="0" anchor="b">
            <a:normAutofit/>
          </a:bodyPr>
          <a:lstStyle/>
          <a:p>
            <a:r>
              <a:rPr lang="nl-NL" dirty="0"/>
              <a:t>KLIK OM STIJL TE BEWERKEN</a:t>
            </a:r>
            <a:endParaRPr lang="en-GB" dirty="0"/>
          </a:p>
        </p:txBody>
      </p:sp>
    </p:spTree>
    <p:extLst>
      <p:ext uri="{BB962C8B-B14F-4D97-AF65-F5344CB8AC3E}">
        <p14:creationId xmlns:p14="http://schemas.microsoft.com/office/powerpoint/2010/main" val="14963746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ftr="0" dt="0"/>
  <p:txStyles>
    <p:titleStyle>
      <a:lvl1pPr algn="l" defTabSz="514337" rtl="0" eaLnBrk="1" latinLnBrk="0" hangingPunct="1">
        <a:lnSpc>
          <a:spcPts val="2600"/>
        </a:lnSpc>
        <a:spcBef>
          <a:spcPct val="0"/>
        </a:spcBef>
        <a:buNone/>
        <a:defRPr lang="nl-NL" sz="3200" b="1" kern="1200" cap="all" baseline="0" dirty="0">
          <a:solidFill>
            <a:schemeClr val="tx2"/>
          </a:solidFill>
          <a:latin typeface="Roboto Condensed SemiBold" panose="02000000000000000000" pitchFamily="2" charset="0"/>
          <a:ea typeface="Roboto Condensed SemiBold" panose="02000000000000000000" pitchFamily="2" charset="0"/>
          <a:cs typeface="Arial" panose="020B0604020202020204" pitchFamily="34" charset="0"/>
          <a:sym typeface="Avenir Next Condensed Demi Bold"/>
        </a:defRPr>
      </a:lvl1pPr>
    </p:titleStyle>
    <p:body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37" rtl="0" eaLnBrk="1" latinLnBrk="0" hangingPunct="1">
        <a:defRPr sz="1013" kern="1200">
          <a:solidFill>
            <a:schemeClr val="tx1"/>
          </a:solidFill>
          <a:latin typeface="+mn-lt"/>
          <a:ea typeface="+mn-ea"/>
          <a:cs typeface="+mn-cs"/>
        </a:defRPr>
      </a:lvl1pPr>
      <a:lvl2pPr marL="257169" algn="l" defTabSz="514337" rtl="0" eaLnBrk="1" latinLnBrk="0" hangingPunct="1">
        <a:defRPr sz="1013" kern="1200">
          <a:solidFill>
            <a:schemeClr val="tx1"/>
          </a:solidFill>
          <a:latin typeface="+mn-lt"/>
          <a:ea typeface="+mn-ea"/>
          <a:cs typeface="+mn-cs"/>
        </a:defRPr>
      </a:lvl2pPr>
      <a:lvl3pPr marL="514337" algn="l" defTabSz="514337" rtl="0" eaLnBrk="1" latinLnBrk="0" hangingPunct="1">
        <a:defRPr sz="1013" kern="1200">
          <a:solidFill>
            <a:schemeClr val="tx1"/>
          </a:solidFill>
          <a:latin typeface="+mn-lt"/>
          <a:ea typeface="+mn-ea"/>
          <a:cs typeface="+mn-cs"/>
        </a:defRPr>
      </a:lvl3pPr>
      <a:lvl4pPr marL="771506" algn="l" defTabSz="514337" rtl="0" eaLnBrk="1" latinLnBrk="0" hangingPunct="1">
        <a:defRPr sz="1013" kern="1200">
          <a:solidFill>
            <a:schemeClr val="tx1"/>
          </a:solidFill>
          <a:latin typeface="+mn-lt"/>
          <a:ea typeface="+mn-ea"/>
          <a:cs typeface="+mn-cs"/>
        </a:defRPr>
      </a:lvl4pPr>
      <a:lvl5pPr marL="1028675" algn="l" defTabSz="514337" rtl="0" eaLnBrk="1" latinLnBrk="0" hangingPunct="1">
        <a:defRPr sz="1013" kern="1200">
          <a:solidFill>
            <a:schemeClr val="tx1"/>
          </a:solidFill>
          <a:latin typeface="+mn-lt"/>
          <a:ea typeface="+mn-ea"/>
          <a:cs typeface="+mn-cs"/>
        </a:defRPr>
      </a:lvl5pPr>
      <a:lvl6pPr marL="1285843" algn="l" defTabSz="514337" rtl="0" eaLnBrk="1" latinLnBrk="0" hangingPunct="1">
        <a:defRPr sz="1013" kern="1200">
          <a:solidFill>
            <a:schemeClr val="tx1"/>
          </a:solidFill>
          <a:latin typeface="+mn-lt"/>
          <a:ea typeface="+mn-ea"/>
          <a:cs typeface="+mn-cs"/>
        </a:defRPr>
      </a:lvl6pPr>
      <a:lvl7pPr marL="1543011" algn="l" defTabSz="514337" rtl="0" eaLnBrk="1" latinLnBrk="0" hangingPunct="1">
        <a:defRPr sz="1013" kern="1200">
          <a:solidFill>
            <a:schemeClr val="tx1"/>
          </a:solidFill>
          <a:latin typeface="+mn-lt"/>
          <a:ea typeface="+mn-ea"/>
          <a:cs typeface="+mn-cs"/>
        </a:defRPr>
      </a:lvl7pPr>
      <a:lvl8pPr marL="1800180" algn="l" defTabSz="514337" rtl="0" eaLnBrk="1" latinLnBrk="0" hangingPunct="1">
        <a:defRPr sz="1013" kern="1200">
          <a:solidFill>
            <a:schemeClr val="tx1"/>
          </a:solidFill>
          <a:latin typeface="+mn-lt"/>
          <a:ea typeface="+mn-ea"/>
          <a:cs typeface="+mn-cs"/>
        </a:defRPr>
      </a:lvl8pPr>
      <a:lvl9pPr marL="2057349" algn="l" defTabSz="514337"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tekst 3">
            <a:extLst>
              <a:ext uri="{FF2B5EF4-FFF2-40B4-BE49-F238E27FC236}">
                <a16:creationId xmlns:a16="http://schemas.microsoft.com/office/drawing/2014/main" id="{382B343C-4AF3-5F22-B57B-AAED7B60C86E}"/>
              </a:ext>
            </a:extLst>
          </p:cNvPr>
          <p:cNvSpPr>
            <a:spLocks noGrp="1"/>
          </p:cNvSpPr>
          <p:nvPr>
            <p:ph type="body" sz="quarter" idx="14"/>
          </p:nvPr>
        </p:nvSpPr>
        <p:spPr>
          <a:xfrm>
            <a:off x="866774" y="0"/>
            <a:ext cx="11015909" cy="588963"/>
          </a:xfrm>
        </p:spPr>
        <p:txBody>
          <a:bodyPr/>
          <a:lstStyle/>
          <a:p>
            <a:r>
              <a:rPr lang="nl-NL" dirty="0"/>
              <a:t>Leren EN </a:t>
            </a:r>
            <a:r>
              <a:rPr lang="nl-NL" dirty="0" err="1"/>
              <a:t>LEeROmGEVING</a:t>
            </a:r>
            <a:r>
              <a:rPr lang="nl-NL" dirty="0"/>
              <a:t>		                     	Coachen en feedback					  </a:t>
            </a:r>
            <a:r>
              <a:rPr lang="nl-NL" dirty="0" err="1"/>
              <a:t>SEcenario’s</a:t>
            </a:r>
            <a:endParaRPr lang="nl-NL" dirty="0"/>
          </a:p>
        </p:txBody>
      </p:sp>
      <p:graphicFrame>
        <p:nvGraphicFramePr>
          <p:cNvPr id="6" name="Table 5">
            <a:extLst>
              <a:ext uri="{FF2B5EF4-FFF2-40B4-BE49-F238E27FC236}">
                <a16:creationId xmlns:a16="http://schemas.microsoft.com/office/drawing/2014/main" id="{025B9EE1-C0F6-1C03-9040-9C10D1D61D8E}"/>
              </a:ext>
            </a:extLst>
          </p:cNvPr>
          <p:cNvGraphicFramePr>
            <a:graphicFrameLocks noGrp="1"/>
          </p:cNvGraphicFramePr>
          <p:nvPr>
            <p:extLst>
              <p:ext uri="{D42A27DB-BD31-4B8C-83A1-F6EECF244321}">
                <p14:modId xmlns:p14="http://schemas.microsoft.com/office/powerpoint/2010/main" val="2998373710"/>
              </p:ext>
            </p:extLst>
          </p:nvPr>
        </p:nvGraphicFramePr>
        <p:xfrm>
          <a:off x="986900" y="673829"/>
          <a:ext cx="10218200" cy="5942296"/>
        </p:xfrm>
        <a:graphic>
          <a:graphicData uri="http://schemas.openxmlformats.org/drawingml/2006/table">
            <a:tbl>
              <a:tblPr firstRow="1" firstCol="1" bandRow="1">
                <a:tableStyleId>{5940675A-B579-460E-94D1-54222C63F5DA}</a:tableStyleId>
              </a:tblPr>
              <a:tblGrid>
                <a:gridCol w="876406">
                  <a:extLst>
                    <a:ext uri="{9D8B030D-6E8A-4147-A177-3AD203B41FA5}">
                      <a16:colId xmlns:a16="http://schemas.microsoft.com/office/drawing/2014/main" val="3527916290"/>
                    </a:ext>
                  </a:extLst>
                </a:gridCol>
                <a:gridCol w="1556077">
                  <a:extLst>
                    <a:ext uri="{9D8B030D-6E8A-4147-A177-3AD203B41FA5}">
                      <a16:colId xmlns:a16="http://schemas.microsoft.com/office/drawing/2014/main" val="830781641"/>
                    </a:ext>
                  </a:extLst>
                </a:gridCol>
                <a:gridCol w="2308557">
                  <a:extLst>
                    <a:ext uri="{9D8B030D-6E8A-4147-A177-3AD203B41FA5}">
                      <a16:colId xmlns:a16="http://schemas.microsoft.com/office/drawing/2014/main" val="2606964446"/>
                    </a:ext>
                  </a:extLst>
                </a:gridCol>
                <a:gridCol w="2769079">
                  <a:extLst>
                    <a:ext uri="{9D8B030D-6E8A-4147-A177-3AD203B41FA5}">
                      <a16:colId xmlns:a16="http://schemas.microsoft.com/office/drawing/2014/main" val="3074143587"/>
                    </a:ext>
                  </a:extLst>
                </a:gridCol>
                <a:gridCol w="2708081">
                  <a:extLst>
                    <a:ext uri="{9D8B030D-6E8A-4147-A177-3AD203B41FA5}">
                      <a16:colId xmlns:a16="http://schemas.microsoft.com/office/drawing/2014/main" val="1254180881"/>
                    </a:ext>
                  </a:extLst>
                </a:gridCol>
              </a:tblGrid>
              <a:tr h="375419">
                <a:tc>
                  <a:txBody>
                    <a:bodyPr/>
                    <a:lstStyle/>
                    <a:p>
                      <a:pPr algn="l">
                        <a:lnSpc>
                          <a:spcPct val="107000"/>
                        </a:lnSpc>
                        <a:spcAft>
                          <a:spcPts val="0"/>
                        </a:spcAft>
                      </a:pPr>
                      <a:endParaRPr lang="nl-NL" sz="1050" dirty="0">
                        <a:solidFill>
                          <a:srgbClr val="335497"/>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1050" b="1" dirty="0">
                          <a:solidFill>
                            <a:srgbClr val="E50856"/>
                          </a:solidFill>
                          <a:effectLst/>
                        </a:rPr>
                        <a:t>Individuele begeleiding</a:t>
                      </a:r>
                      <a:endParaRPr lang="nl-NL" sz="1050" dirty="0">
                        <a:solidFill>
                          <a:srgbClr val="E50856"/>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1050" b="1" dirty="0">
                          <a:solidFill>
                            <a:schemeClr val="tx2"/>
                          </a:solidFill>
                          <a:effectLst/>
                        </a:rPr>
                        <a:t>Commitment Samen Opleiden</a:t>
                      </a:r>
                      <a:endParaRPr lang="nl-NL" sz="105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1050" b="1">
                          <a:solidFill>
                            <a:schemeClr val="tx2"/>
                          </a:solidFill>
                          <a:effectLst/>
                        </a:rPr>
                        <a:t>Verbinden en verbreden</a:t>
                      </a:r>
                      <a:endParaRPr lang="nl-NL" sz="1050">
                        <a:solidFill>
                          <a:schemeClr val="tx2"/>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1050" b="1" dirty="0">
                          <a:solidFill>
                            <a:schemeClr val="tx2"/>
                          </a:solidFill>
                          <a:effectLst/>
                        </a:rPr>
                        <a:t>Innovatie en co-creatie</a:t>
                      </a:r>
                      <a:endParaRPr lang="nl-NL" sz="105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extLst>
                  <a:ext uri="{0D108BD9-81ED-4DB2-BD59-A6C34878D82A}">
                    <a16:rowId xmlns:a16="http://schemas.microsoft.com/office/drawing/2014/main" val="4211209925"/>
                  </a:ext>
                </a:extLst>
              </a:tr>
              <a:tr h="5566877">
                <a:tc>
                  <a:txBody>
                    <a:bodyPr/>
                    <a:lstStyle/>
                    <a:p>
                      <a:pPr algn="l">
                        <a:lnSpc>
                          <a:spcPct val="107000"/>
                        </a:lnSpc>
                        <a:spcAft>
                          <a:spcPts val="0"/>
                        </a:spcAft>
                      </a:pPr>
                      <a:r>
                        <a:rPr lang="nl-NL" sz="800" b="1" dirty="0">
                          <a:solidFill>
                            <a:schemeClr val="tx1"/>
                          </a:solidFill>
                          <a:effectLst/>
                          <a:latin typeface="+mn-lt"/>
                          <a:ea typeface="Roboto"/>
                          <a:cs typeface="Arial"/>
                        </a:rPr>
                        <a:t>THEMA 1: </a:t>
                      </a:r>
                      <a:endParaRPr lang="en-US" sz="800" dirty="0">
                        <a:latin typeface="+mn-lt"/>
                        <a:ea typeface="Roboto"/>
                        <a:cs typeface="Arial"/>
                      </a:endParaRPr>
                    </a:p>
                    <a:p>
                      <a:pPr lvl="0" algn="l">
                        <a:lnSpc>
                          <a:spcPct val="107000"/>
                        </a:lnSpc>
                        <a:spcAft>
                          <a:spcPts val="0"/>
                        </a:spcAft>
                        <a:buNone/>
                      </a:pPr>
                      <a:r>
                        <a:rPr lang="nl-NL" sz="800" b="1" dirty="0">
                          <a:solidFill>
                            <a:schemeClr val="tx1"/>
                          </a:solidFill>
                          <a:effectLst/>
                          <a:latin typeface="+mn-lt"/>
                          <a:ea typeface="Roboto"/>
                          <a:cs typeface="Arial"/>
                        </a:rPr>
                        <a:t>Verbinden persoonlijke Leerdoelen (opleidingsdoelen) en kansen werkplek</a:t>
                      </a:r>
                    </a:p>
                    <a:p>
                      <a:pPr algn="l">
                        <a:lnSpc>
                          <a:spcPct val="107000"/>
                        </a:lnSpc>
                        <a:spcAft>
                          <a:spcPts val="0"/>
                        </a:spcAft>
                      </a:pP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0" marR="0" lvl="0" indent="0" algn="l" defTabSz="1425550" rtl="0" eaLnBrk="1" fontAlgn="auto" latinLnBrk="0" hangingPunct="1">
                        <a:lnSpc>
                          <a:spcPct val="107000"/>
                        </a:lnSpc>
                        <a:spcBef>
                          <a:spcPts val="0"/>
                        </a:spcBef>
                        <a:spcAft>
                          <a:spcPts val="0"/>
                        </a:spcAft>
                        <a:buClrTx/>
                        <a:buSzTx/>
                        <a:buFontTx/>
                        <a:buNone/>
                        <a:tabLst/>
                        <a:defRPr/>
                      </a:pPr>
                      <a:r>
                        <a:rPr lang="nl-NL" sz="800" b="1" dirty="0">
                          <a:solidFill>
                            <a:schemeClr val="tx1"/>
                          </a:solidFill>
                          <a:effectLst/>
                          <a:latin typeface="Roboto" panose="02000000000000000000" pitchFamily="2" charset="0"/>
                          <a:ea typeface="Roboto" panose="02000000000000000000" pitchFamily="2" charset="0"/>
                          <a:cs typeface="Arial" panose="020B0604020202020204" pitchFamily="34" charset="0"/>
                        </a:rPr>
                        <a:t>THEMA 2: </a:t>
                      </a:r>
                    </a:p>
                    <a:p>
                      <a:pPr algn="l">
                        <a:lnSpc>
                          <a:spcPct val="107000"/>
                        </a:lnSpc>
                        <a:spcAft>
                          <a:spcPts val="0"/>
                        </a:spcAft>
                      </a:pPr>
                      <a:r>
                        <a:rPr lang="nl-NL" sz="800" b="1" i="0" dirty="0">
                          <a:solidFill>
                            <a:schemeClr val="tx1"/>
                          </a:solidFill>
                          <a:effectLst/>
                          <a:latin typeface="Roboto" panose="02000000000000000000" pitchFamily="2" charset="0"/>
                          <a:ea typeface="Roboto" panose="02000000000000000000" pitchFamily="2" charset="0"/>
                          <a:cs typeface="Arial" panose="020B0604020202020204" pitchFamily="34" charset="0"/>
                        </a:rPr>
                        <a:t>Inductie</a:t>
                      </a:r>
                    </a:p>
                    <a:p>
                      <a:pPr algn="l">
                        <a:lnSpc>
                          <a:spcPct val="107000"/>
                        </a:lnSpc>
                        <a:spcAft>
                          <a:spcPts val="0"/>
                        </a:spcAft>
                      </a:pPr>
                      <a:r>
                        <a:rPr lang="nl-NL" sz="800" b="1" dirty="0" err="1">
                          <a:solidFill>
                            <a:schemeClr val="tx1"/>
                          </a:solidFill>
                          <a:effectLst/>
                          <a:latin typeface="Roboto" panose="02000000000000000000" pitchFamily="2" charset="0"/>
                          <a:ea typeface="Roboto" panose="02000000000000000000" pitchFamily="2" charset="0"/>
                          <a:cs typeface="Arial" panose="020B0604020202020204" pitchFamily="34" charset="0"/>
                        </a:rPr>
                        <a:t>Enculturatie</a:t>
                      </a:r>
                      <a:r>
                        <a:rPr lang="nl-NL" sz="800" b="1" dirty="0">
                          <a:solidFill>
                            <a:schemeClr val="tx1"/>
                          </a:solidFill>
                          <a:effectLst/>
                          <a:latin typeface="Roboto" panose="02000000000000000000" pitchFamily="2" charset="0"/>
                          <a:ea typeface="Roboto" panose="02000000000000000000" pitchFamily="2" charset="0"/>
                          <a:cs typeface="Arial" panose="020B0604020202020204" pitchFamily="34" charset="0"/>
                        </a:rPr>
                        <a:t> </a:t>
                      </a:r>
                    </a:p>
                    <a:p>
                      <a:pPr algn="l">
                        <a:lnSpc>
                          <a:spcPct val="107000"/>
                        </a:lnSpc>
                        <a:spcAft>
                          <a:spcPts val="0"/>
                        </a:spcAft>
                      </a:pPr>
                      <a:r>
                        <a:rPr lang="nl-NL" sz="800" b="1" dirty="0">
                          <a:solidFill>
                            <a:schemeClr val="tx1"/>
                          </a:solidFill>
                          <a:effectLst/>
                          <a:latin typeface="Roboto" panose="02000000000000000000" pitchFamily="2" charset="0"/>
                          <a:ea typeface="Roboto" panose="02000000000000000000" pitchFamily="2" charset="0"/>
                          <a:cs typeface="Arial" panose="020B0604020202020204" pitchFamily="34" charset="0"/>
                        </a:rPr>
                        <a:t>Professionele </a:t>
                      </a:r>
                      <a:r>
                        <a:rPr lang="nl-NL" sz="800" b="1" dirty="0" err="1">
                          <a:solidFill>
                            <a:schemeClr val="tx1"/>
                          </a:solidFill>
                          <a:effectLst/>
                          <a:latin typeface="Roboto" panose="02000000000000000000" pitchFamily="2" charset="0"/>
                          <a:ea typeface="Roboto" panose="02000000000000000000" pitchFamily="2" charset="0"/>
                          <a:cs typeface="Arial" panose="020B0604020202020204" pitchFamily="34" charset="0"/>
                        </a:rPr>
                        <a:t>identiteits-ontwikkeling</a:t>
                      </a:r>
                      <a:endParaRPr lang="nl-NL" sz="800" b="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800" b="1" dirty="0">
                          <a:solidFill>
                            <a:schemeClr val="tx1"/>
                          </a:solidFill>
                          <a:effectLst/>
                          <a:latin typeface="Roboto" panose="02000000000000000000" pitchFamily="2" charset="0"/>
                          <a:ea typeface="Roboto" panose="02000000000000000000" pitchFamily="2" charset="0"/>
                          <a:cs typeface="Arial" panose="020B0604020202020204" pitchFamily="34" charset="0"/>
                        </a:rPr>
                        <a:t>THEMA 3: </a:t>
                      </a: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0" marR="0" lvl="0" indent="0" algn="l" defTabSz="1425550" rtl="0" eaLnBrk="1" fontAlgn="auto" latinLnBrk="0" hangingPunct="1">
                        <a:lnSpc>
                          <a:spcPct val="107000"/>
                        </a:lnSpc>
                        <a:spcBef>
                          <a:spcPts val="0"/>
                        </a:spcBef>
                        <a:spcAft>
                          <a:spcPts val="0"/>
                        </a:spcAft>
                        <a:buClrTx/>
                        <a:buSzTx/>
                        <a:buFontTx/>
                        <a:buNone/>
                        <a:tabLst/>
                        <a:defRPr/>
                      </a:pPr>
                      <a:r>
                        <a:rPr lang="nl-NL" sz="800" b="1" dirty="0">
                          <a:solidFill>
                            <a:schemeClr val="tx1"/>
                          </a:solidFill>
                          <a:effectLst/>
                          <a:latin typeface="Roboto" panose="02000000000000000000" pitchFamily="2" charset="0"/>
                          <a:ea typeface="Roboto" panose="02000000000000000000" pitchFamily="2" charset="0"/>
                          <a:cs typeface="Arial" panose="020B0604020202020204" pitchFamily="34" charset="0"/>
                        </a:rPr>
                        <a:t>Coaching en feedback</a:t>
                      </a:r>
                    </a:p>
                    <a:p>
                      <a:pPr algn="l">
                        <a:lnSpc>
                          <a:spcPct val="107000"/>
                        </a:lnSpc>
                        <a:spcAft>
                          <a:spcPts val="0"/>
                        </a:spcAft>
                      </a:pP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b="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800" b="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800" b="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800" b="1">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0" marR="0" lvl="0" indent="0" algn="l" defTabSz="1425550" rtl="0" eaLnBrk="1" fontAlgn="auto" latinLnBrk="0" hangingPunct="1">
                        <a:lnSpc>
                          <a:spcPct val="107000"/>
                        </a:lnSpc>
                        <a:spcBef>
                          <a:spcPts val="0"/>
                        </a:spcBef>
                        <a:spcAft>
                          <a:spcPts val="0"/>
                        </a:spcAft>
                        <a:buClrTx/>
                        <a:buSzTx/>
                        <a:buFontTx/>
                        <a:buNone/>
                        <a:tabLst/>
                        <a:defRPr/>
                      </a:pPr>
                      <a:r>
                        <a:rPr lang="nl-NL" sz="800" b="1">
                          <a:solidFill>
                            <a:schemeClr val="tx1"/>
                          </a:solidFill>
                          <a:effectLst/>
                          <a:latin typeface="Roboto" panose="02000000000000000000" pitchFamily="2" charset="0"/>
                          <a:ea typeface="Roboto" panose="02000000000000000000" pitchFamily="2" charset="0"/>
                          <a:cs typeface="Arial" panose="020B0604020202020204" pitchFamily="34" charset="0"/>
                        </a:rPr>
                        <a:t>THEMA </a:t>
                      </a:r>
                      <a:r>
                        <a:rPr lang="nl-NL" sz="800" b="1" dirty="0">
                          <a:solidFill>
                            <a:schemeClr val="tx1"/>
                          </a:solidFill>
                          <a:effectLst/>
                          <a:latin typeface="Roboto" panose="02000000000000000000" pitchFamily="2" charset="0"/>
                          <a:ea typeface="Roboto" panose="02000000000000000000" pitchFamily="2" charset="0"/>
                          <a:cs typeface="Arial" panose="020B0604020202020204" pitchFamily="34" charset="0"/>
                        </a:rPr>
                        <a:t>4: </a:t>
                      </a: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800" b="1" dirty="0">
                          <a:solidFill>
                            <a:schemeClr val="tx1"/>
                          </a:solidFill>
                          <a:effectLst/>
                          <a:latin typeface="Roboto" panose="02000000000000000000" pitchFamily="2" charset="0"/>
                          <a:ea typeface="Roboto" panose="02000000000000000000" pitchFamily="2" charset="0"/>
                          <a:cs typeface="Arial" panose="020B0604020202020204" pitchFamily="34" charset="0"/>
                        </a:rPr>
                        <a:t>Leren reflecteren</a:t>
                      </a: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marL="0" indent="0" algn="l">
                        <a:lnSpc>
                          <a:spcPct val="107000"/>
                        </a:lnSpc>
                        <a:spcAft>
                          <a:spcPts val="0"/>
                        </a:spcAft>
                        <a:buFont typeface="Arial" panose="020B0604020202020204" pitchFamily="34" charset="0"/>
                        <a:buNone/>
                      </a:pPr>
                      <a:r>
                        <a:rPr lang="nl-NL" sz="800" dirty="0">
                          <a:solidFill>
                            <a:schemeClr val="tx1"/>
                          </a:solidFill>
                          <a:effectLst/>
                          <a:latin typeface="+mn-lt"/>
                          <a:ea typeface="Roboto"/>
                          <a:cs typeface="Arial"/>
                        </a:rPr>
                        <a:t>Rondom het uitvoeren van beroepstaken wordt de student begeleid door een werkplekbegeleider (</a:t>
                      </a:r>
                      <a:r>
                        <a:rPr lang="nl-NL" sz="800" dirty="0" err="1">
                          <a:solidFill>
                            <a:schemeClr val="tx1"/>
                          </a:solidFill>
                          <a:effectLst/>
                          <a:latin typeface="+mn-lt"/>
                          <a:ea typeface="Roboto"/>
                          <a:cs typeface="Arial"/>
                        </a:rPr>
                        <a:t>wpb</a:t>
                      </a:r>
                      <a:r>
                        <a:rPr lang="nl-NL" sz="800" dirty="0">
                          <a:solidFill>
                            <a:schemeClr val="tx1"/>
                          </a:solidFill>
                          <a:effectLst/>
                          <a:latin typeface="+mn-lt"/>
                          <a:ea typeface="Roboto"/>
                          <a:cs typeface="Arial"/>
                        </a:rPr>
                        <a:t>). Centraal hierbij staan de beelden van de </a:t>
                      </a:r>
                      <a:r>
                        <a:rPr lang="nl-NL" sz="800" dirty="0" err="1">
                          <a:solidFill>
                            <a:schemeClr val="tx1"/>
                          </a:solidFill>
                          <a:effectLst/>
                          <a:latin typeface="+mn-lt"/>
                          <a:ea typeface="Roboto"/>
                          <a:cs typeface="Arial"/>
                        </a:rPr>
                        <a:t>wpb</a:t>
                      </a:r>
                      <a:r>
                        <a:rPr lang="nl-NL" sz="800" dirty="0">
                          <a:solidFill>
                            <a:schemeClr val="tx1"/>
                          </a:solidFill>
                          <a:effectLst/>
                          <a:latin typeface="+mn-lt"/>
                          <a:ea typeface="Roboto"/>
                          <a:cs typeface="Arial"/>
                        </a:rPr>
                        <a:t>-er en de interesses van de student.</a:t>
                      </a:r>
                    </a:p>
                    <a:p>
                      <a:pPr algn="l">
                        <a:lnSpc>
                          <a:spcPct val="107000"/>
                        </a:lnSpc>
                        <a:spcAft>
                          <a:spcPts val="0"/>
                        </a:spcAft>
                      </a:pP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0" indent="0" algn="l">
                        <a:lnSpc>
                          <a:spcPct val="107000"/>
                        </a:lnSpc>
                        <a:spcAft>
                          <a:spcPts val="0"/>
                        </a:spcAft>
                        <a:buNone/>
                      </a:pPr>
                      <a:r>
                        <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rPr>
                        <a:t>Een </a:t>
                      </a:r>
                      <a:r>
                        <a:rPr lang="nl-NL" sz="800" dirty="0" err="1">
                          <a:solidFill>
                            <a:schemeClr val="tx1"/>
                          </a:solidFill>
                          <a:effectLst/>
                          <a:latin typeface="Roboto" panose="02000000000000000000" pitchFamily="2" charset="0"/>
                          <a:ea typeface="Roboto" panose="02000000000000000000" pitchFamily="2" charset="0"/>
                          <a:cs typeface="Arial" panose="020B0604020202020204" pitchFamily="34" charset="0"/>
                        </a:rPr>
                        <a:t>wpb</a:t>
                      </a:r>
                      <a:r>
                        <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rPr>
                        <a:t>-er spreekt de les na met de student waarbij hij aangeeft wat er goed ging en niet goed ging. Van daaruit formuleert de student zijn aandachtspunten voor een volgende les. </a:t>
                      </a:r>
                      <a:endParaRPr lang="nl-NL" sz="800" dirty="0">
                        <a:solidFill>
                          <a:schemeClr val="tx1"/>
                        </a:solidFill>
                        <a:effectLst/>
                        <a:latin typeface="+mn-lt"/>
                        <a:ea typeface="Roboto"/>
                        <a:cs typeface="Arial"/>
                      </a:endParaRPr>
                    </a:p>
                    <a:p>
                      <a:pPr marL="0" lvl="0" indent="0" algn="l">
                        <a:lnSpc>
                          <a:spcPct val="107000"/>
                        </a:lnSpc>
                        <a:spcAft>
                          <a:spcPts val="0"/>
                        </a:spcAft>
                        <a:buNone/>
                      </a:pPr>
                      <a:endParaRPr lang="nl-NL" sz="800" dirty="0">
                        <a:solidFill>
                          <a:schemeClr val="tx1"/>
                        </a:solidFill>
                        <a:effectLst/>
                        <a:latin typeface="+mn-lt"/>
                        <a:ea typeface="Roboto"/>
                        <a:cs typeface="Arial"/>
                      </a:endParaRPr>
                    </a:p>
                    <a:p>
                      <a:pPr marL="0" lvl="0" indent="0" algn="l">
                        <a:lnSpc>
                          <a:spcPct val="107000"/>
                        </a:lnSpc>
                        <a:spcAft>
                          <a:spcPts val="0"/>
                        </a:spcAft>
                        <a:buNone/>
                      </a:pPr>
                      <a:endParaRPr lang="nl-NL" sz="800" b="0" i="0" dirty="0">
                        <a:solidFill>
                          <a:srgbClr val="000000"/>
                        </a:solidFill>
                        <a:effectLst/>
                        <a:latin typeface="Roboto" panose="02000000000000000000" pitchFamily="2" charset="0"/>
                      </a:endParaRPr>
                    </a:p>
                    <a:p>
                      <a:pPr marL="0" lvl="0" indent="0" algn="l">
                        <a:lnSpc>
                          <a:spcPct val="107000"/>
                        </a:lnSpc>
                        <a:spcAft>
                          <a:spcPts val="0"/>
                        </a:spcAft>
                        <a:buNone/>
                      </a:pPr>
                      <a:endParaRPr lang="nl-NL" sz="800" b="0" i="0" dirty="0">
                        <a:solidFill>
                          <a:srgbClr val="000000"/>
                        </a:solidFill>
                        <a:effectLst/>
                        <a:latin typeface="Roboto" panose="02000000000000000000" pitchFamily="2" charset="0"/>
                      </a:endParaRPr>
                    </a:p>
                    <a:p>
                      <a:pPr marL="0" lvl="0" indent="0" algn="l">
                        <a:lnSpc>
                          <a:spcPct val="107000"/>
                        </a:lnSpc>
                        <a:spcAft>
                          <a:spcPts val="0"/>
                        </a:spcAft>
                        <a:buNone/>
                      </a:pPr>
                      <a:br>
                        <a:rPr lang="nl-NL" sz="800" b="0" i="0" dirty="0">
                          <a:solidFill>
                            <a:srgbClr val="000000"/>
                          </a:solidFill>
                          <a:effectLst/>
                          <a:latin typeface="Roboto" panose="02000000000000000000" pitchFamily="2" charset="0"/>
                        </a:rPr>
                      </a:br>
                      <a:endParaRPr lang="nl-NL" sz="800" b="0" i="0" dirty="0">
                        <a:solidFill>
                          <a:srgbClr val="000000"/>
                        </a:solidFill>
                        <a:effectLst/>
                        <a:latin typeface="Roboto" panose="02000000000000000000" pitchFamily="2" charset="0"/>
                      </a:endParaRPr>
                    </a:p>
                    <a:p>
                      <a:pPr marL="0" lvl="0" indent="0" algn="l">
                        <a:lnSpc>
                          <a:spcPct val="107000"/>
                        </a:lnSpc>
                        <a:spcAft>
                          <a:spcPts val="0"/>
                        </a:spcAft>
                        <a:buNone/>
                      </a:pPr>
                      <a:r>
                        <a:rPr lang="nl-NL" sz="800" b="0" i="0" dirty="0">
                          <a:solidFill>
                            <a:srgbClr val="000000"/>
                          </a:solidFill>
                          <a:effectLst/>
                          <a:latin typeface="Roboto" panose="02000000000000000000" pitchFamily="2" charset="0"/>
                        </a:rPr>
                        <a:t>De </a:t>
                      </a:r>
                      <a:r>
                        <a:rPr lang="nl-NL" sz="800" b="0" i="0" dirty="0" err="1">
                          <a:solidFill>
                            <a:srgbClr val="000000"/>
                          </a:solidFill>
                          <a:effectLst/>
                          <a:latin typeface="Roboto" panose="02000000000000000000" pitchFamily="2" charset="0"/>
                        </a:rPr>
                        <a:t>wpb</a:t>
                      </a:r>
                      <a:r>
                        <a:rPr lang="nl-NL" sz="800" b="0" i="0" dirty="0">
                          <a:solidFill>
                            <a:srgbClr val="000000"/>
                          </a:solidFill>
                          <a:effectLst/>
                          <a:latin typeface="Roboto" panose="02000000000000000000" pitchFamily="2" charset="0"/>
                        </a:rPr>
                        <a:t>-er ondersteunt veelal vanuit de eigen opvattingen over het beroep van docent en de begeleiding die daarbij hoort.</a:t>
                      </a:r>
                      <a:endParaRPr lang="nl-NL" sz="800" dirty="0">
                        <a:solidFill>
                          <a:schemeClr val="tx1"/>
                        </a:solidFill>
                        <a:effectLst/>
                      </a:endParaRPr>
                    </a:p>
                    <a:p>
                      <a:pPr algn="l">
                        <a:lnSpc>
                          <a:spcPct val="107000"/>
                        </a:lnSpc>
                        <a:spcAft>
                          <a:spcPts val="0"/>
                        </a:spcAft>
                      </a:pPr>
                      <a:endParaRPr lang="nl-NL" sz="800" dirty="0">
                        <a:solidFill>
                          <a:schemeClr val="tx1"/>
                        </a:solidFill>
                        <a:effectLst/>
                      </a:endParaRPr>
                    </a:p>
                    <a:p>
                      <a:pPr algn="l">
                        <a:lnSpc>
                          <a:spcPct val="107000"/>
                        </a:lnSpc>
                        <a:spcAft>
                          <a:spcPts val="0"/>
                        </a:spcAft>
                      </a:pPr>
                      <a:endParaRPr lang="nl-NL" sz="800" dirty="0">
                        <a:effectLst/>
                      </a:endParaRPr>
                    </a:p>
                    <a:p>
                      <a:pPr algn="l">
                        <a:lnSpc>
                          <a:spcPct val="107000"/>
                        </a:lnSpc>
                        <a:spcAft>
                          <a:spcPts val="0"/>
                        </a:spcAft>
                      </a:pPr>
                      <a:endParaRPr lang="nl-NL" sz="800" dirty="0">
                        <a:effectLst/>
                      </a:endParaRPr>
                    </a:p>
                    <a:p>
                      <a:pPr algn="l">
                        <a:lnSpc>
                          <a:spcPct val="107000"/>
                        </a:lnSpc>
                        <a:spcAft>
                          <a:spcPts val="0"/>
                        </a:spcAft>
                      </a:pPr>
                      <a:endParaRPr lang="nl-NL" sz="800" dirty="0">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rtl="0" fontAlgn="base">
                        <a:lnSpc>
                          <a:spcPts val="900"/>
                        </a:lnSpc>
                        <a:buNone/>
                      </a:pPr>
                      <a:r>
                        <a:rPr lang="nl-NL" sz="800" b="0" i="0" dirty="0">
                          <a:solidFill>
                            <a:srgbClr val="000000"/>
                          </a:solidFill>
                          <a:effectLst/>
                          <a:latin typeface="Roboto" panose="02000000000000000000" pitchFamily="2" charset="0"/>
                        </a:rPr>
                        <a:t>Er is een visie op opleiden. De student/starter wordt begeleid door een </a:t>
                      </a:r>
                      <a:r>
                        <a:rPr lang="nl-NL" sz="800" b="0" i="0" dirty="0" err="1">
                          <a:solidFill>
                            <a:srgbClr val="000000"/>
                          </a:solidFill>
                          <a:effectLst/>
                          <a:latin typeface="Roboto" panose="02000000000000000000" pitchFamily="2" charset="0"/>
                        </a:rPr>
                        <a:t>wpb</a:t>
                      </a:r>
                      <a:r>
                        <a:rPr lang="nl-NL" sz="800" b="0" i="0" dirty="0">
                          <a:solidFill>
                            <a:srgbClr val="000000"/>
                          </a:solidFill>
                          <a:effectLst/>
                          <a:latin typeface="Roboto" panose="02000000000000000000" pitchFamily="2" charset="0"/>
                        </a:rPr>
                        <a:t>/coach. Uitgangspunt in de begeleiding zijn zowel de leerdoelen van de student/starter als de beoogde doelen van de stage/inductiefase. Dit vormt het uitgangspunt voor de begeleiding, feedback, keuze leeractiviteiten etc. Iedereen heeft de basis professionalisering gevolgd rondom begeleiden/coachen.</a:t>
                      </a:r>
                      <a:r>
                        <a:rPr lang="en-US" sz="800" b="0" i="0" dirty="0">
                          <a:solidFill>
                            <a:srgbClr val="000000"/>
                          </a:solidFill>
                          <a:effectLst/>
                          <a:latin typeface="Roboto" panose="02000000000000000000" pitchFamily="2" charset="0"/>
                        </a:rPr>
                        <a:t>​</a:t>
                      </a:r>
                      <a:endParaRPr lang="en-US"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a:t>
                      </a:r>
                      <a:endParaRPr lang="nl-NL"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a:t>
                      </a:r>
                      <a:endParaRPr lang="nl-NL" sz="800" b="0" i="0" dirty="0">
                        <a:solidFill>
                          <a:srgbClr val="000000"/>
                        </a:solidFill>
                        <a:effectLst/>
                        <a:latin typeface="Segoe UI" panose="020B0502040204020203" pitchFamily="34" charset="0"/>
                      </a:endParaRPr>
                    </a:p>
                    <a:p>
                      <a:pPr algn="l" rtl="0" fontAlgn="base">
                        <a:lnSpc>
                          <a:spcPts val="900"/>
                        </a:lnSpc>
                        <a:buNone/>
                      </a:pPr>
                      <a:endParaRPr lang="nl-NL" sz="800" b="0" i="0" dirty="0">
                        <a:solidFill>
                          <a:srgbClr val="000000"/>
                        </a:solidFill>
                        <a:effectLst/>
                        <a:latin typeface="Roboto" panose="02000000000000000000" pitchFamily="2" charset="0"/>
                      </a:endParaRPr>
                    </a:p>
                    <a:p>
                      <a:pPr algn="l" rtl="0" fontAlgn="base">
                        <a:lnSpc>
                          <a:spcPts val="900"/>
                        </a:lnSpc>
                        <a:buNone/>
                      </a:pPr>
                      <a:r>
                        <a:rPr lang="nl-NL" sz="800" b="0" i="0" dirty="0">
                          <a:solidFill>
                            <a:srgbClr val="000000"/>
                          </a:solidFill>
                          <a:effectLst/>
                          <a:latin typeface="Roboto" panose="02000000000000000000" pitchFamily="2" charset="0"/>
                        </a:rPr>
                        <a:t>Er is een inductiebeleid incl. afspraken over het faciliteren van starters en de inzet van studenten. In de praktijk wordt dit niet altijd nageleefd. </a:t>
                      </a:r>
                      <a:r>
                        <a:rPr lang="en-US" sz="800" b="0" i="0" dirty="0">
                          <a:solidFill>
                            <a:srgbClr val="000000"/>
                          </a:solidFill>
                          <a:effectLst/>
                          <a:latin typeface="Roboto" panose="02000000000000000000" pitchFamily="2" charset="0"/>
                        </a:rPr>
                        <a:t>​</a:t>
                      </a:r>
                      <a:endParaRPr lang="en-US"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In het inductieprogramma worden starters meegenomen in een kennismaking met praktische zaken in de school.</a:t>
                      </a:r>
                      <a:r>
                        <a:rPr lang="en-US" sz="800" b="0" i="0" dirty="0">
                          <a:solidFill>
                            <a:srgbClr val="000000"/>
                          </a:solidFill>
                          <a:effectLst/>
                          <a:latin typeface="Roboto" panose="02000000000000000000" pitchFamily="2" charset="0"/>
                        </a:rPr>
                        <a:t>​</a:t>
                      </a:r>
                      <a:endParaRPr lang="en-US"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a:t>
                      </a:r>
                      <a:endParaRPr lang="nl-NL"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a:t>
                      </a:r>
                      <a:endParaRPr lang="nl-NL"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a:t>
                      </a:r>
                      <a:endParaRPr lang="nl-NL"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De verschillende betrokken opleiders stemmen af over de begeleiding van de individuele </a:t>
                      </a:r>
                      <a:r>
                        <a:rPr lang="nl-NL" sz="800" b="0" i="0" u="none" strike="noStrike" dirty="0">
                          <a:solidFill>
                            <a:srgbClr val="000000"/>
                          </a:solidFill>
                          <a:effectLst/>
                          <a:latin typeface="Roboto" panose="02000000000000000000" pitchFamily="2" charset="0"/>
                        </a:rPr>
                        <a:t>student/starter. Er is nog geen gedeelde doorleefde visie op coaching. Dit komt tot uiting doordat iedereen werkt vanuit zijn/haar persoonlijke visie.</a:t>
                      </a:r>
                      <a:r>
                        <a:rPr lang="nl-NL" sz="800" b="0" i="0" dirty="0">
                          <a:solidFill>
                            <a:srgbClr val="000000"/>
                          </a:solidFill>
                          <a:effectLst/>
                          <a:latin typeface="Roboto" panose="02000000000000000000" pitchFamily="2" charset="0"/>
                        </a:rPr>
                        <a:t>​</a:t>
                      </a:r>
                      <a:endParaRPr lang="nl-NL"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a:t>
                      </a:r>
                      <a:endParaRPr lang="nl-NL"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a:t>
                      </a:r>
                      <a:endParaRPr lang="nl-NL"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a:t>
                      </a:r>
                      <a:endParaRPr lang="nl-NL"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a:t>
                      </a:r>
                      <a:endParaRPr lang="nl-NL"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a:t>
                      </a:r>
                      <a:endParaRPr lang="nl-NL" sz="800" b="0" i="0" dirty="0">
                        <a:solidFill>
                          <a:srgbClr val="000000"/>
                        </a:solidFill>
                        <a:effectLst/>
                        <a:latin typeface="Segoe UI" panose="020B0502040204020203" pitchFamily="34" charset="0"/>
                      </a:endParaRPr>
                    </a:p>
                    <a:p>
                      <a:pPr algn="l" rtl="0" fontAlgn="base">
                        <a:lnSpc>
                          <a:spcPts val="900"/>
                        </a:lnSpc>
                        <a:buNone/>
                      </a:pPr>
                      <a:endParaRPr lang="nl-NL" sz="800" b="0" i="0" dirty="0">
                        <a:solidFill>
                          <a:srgbClr val="000000"/>
                        </a:solidFill>
                        <a:effectLst/>
                        <a:latin typeface="Roboto" panose="02000000000000000000" pitchFamily="2" charset="0"/>
                      </a:endParaRPr>
                    </a:p>
                    <a:p>
                      <a:pPr algn="l" rtl="0" fontAlgn="base">
                        <a:lnSpc>
                          <a:spcPts val="900"/>
                        </a:lnSpc>
                        <a:buNone/>
                      </a:pPr>
                      <a:endParaRPr lang="nl-NL" sz="800" b="0" i="0" dirty="0">
                        <a:solidFill>
                          <a:srgbClr val="000000"/>
                        </a:solidFill>
                        <a:effectLst/>
                        <a:latin typeface="Roboto" panose="02000000000000000000" pitchFamily="2" charset="0"/>
                      </a:endParaRPr>
                    </a:p>
                    <a:p>
                      <a:pPr algn="l" rtl="0" fontAlgn="base">
                        <a:lnSpc>
                          <a:spcPts val="900"/>
                        </a:lnSpc>
                        <a:buNone/>
                      </a:pPr>
                      <a:r>
                        <a:rPr lang="nl-NL" sz="800" b="0" i="0" dirty="0">
                          <a:solidFill>
                            <a:srgbClr val="000000"/>
                          </a:solidFill>
                          <a:effectLst/>
                          <a:latin typeface="Roboto" panose="02000000000000000000" pitchFamily="2" charset="0"/>
                        </a:rPr>
                        <a:t>De IO en SO zijn zich bewust van de opleidingsprincipes voor effectief leren en reflecteren (Reflectiekaart 4). Zij proberen die in de praktijk voor studenten te realiseren.</a:t>
                      </a:r>
                      <a:r>
                        <a:rPr lang="en-US" sz="800" b="0" i="0" dirty="0">
                          <a:solidFill>
                            <a:srgbClr val="000000"/>
                          </a:solidFill>
                          <a:effectLst/>
                          <a:latin typeface="Roboto" panose="02000000000000000000" pitchFamily="2" charset="0"/>
                        </a:rPr>
                        <a:t>​</a:t>
                      </a:r>
                      <a:endParaRPr lang="en-US"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a:t>
                      </a:r>
                      <a:endParaRPr lang="nl-NL" sz="800" b="0" i="0" dirty="0">
                        <a:solidFill>
                          <a:srgbClr val="000000"/>
                        </a:solidFill>
                        <a:effectLst/>
                        <a:latin typeface="Segoe UI" panose="020B0502040204020203" pitchFamily="34" charset="0"/>
                      </a:endParaRPr>
                    </a:p>
                    <a:p>
                      <a:pPr algn="l" rtl="0" fontAlgn="base">
                        <a:lnSpc>
                          <a:spcPts val="900"/>
                        </a:lnSpc>
                      </a:pPr>
                      <a:r>
                        <a:rPr lang="nl-NL" sz="800" b="0" i="0" dirty="0">
                          <a:solidFill>
                            <a:srgbClr val="000000"/>
                          </a:solidFill>
                          <a:effectLst/>
                          <a:latin typeface="Roboto" panose="02000000000000000000" pitchFamily="2" charset="0"/>
                        </a:rPr>
                        <a:t>De SO en IO zijn op de hoogte van verschillende vormen van reflectie en kunnen deze zelf toepassen. De </a:t>
                      </a:r>
                      <a:r>
                        <a:rPr lang="nl-NL" sz="800" b="0" i="0" dirty="0" err="1">
                          <a:solidFill>
                            <a:srgbClr val="000000"/>
                          </a:solidFill>
                          <a:effectLst/>
                          <a:latin typeface="Roboto" panose="02000000000000000000" pitchFamily="2" charset="0"/>
                        </a:rPr>
                        <a:t>wpb</a:t>
                      </a:r>
                      <a:r>
                        <a:rPr lang="nl-NL" sz="800" b="0" i="0" dirty="0">
                          <a:solidFill>
                            <a:srgbClr val="000000"/>
                          </a:solidFill>
                          <a:effectLst/>
                          <a:latin typeface="Roboto" panose="02000000000000000000" pitchFamily="2" charset="0"/>
                        </a:rPr>
                        <a:t>-er/coach stimuleert de student/starter om op een systematische wijze te reflecteren.</a:t>
                      </a:r>
                      <a:endParaRPr lang="nl-NL" sz="800" b="0" i="0" dirty="0">
                        <a:solidFill>
                          <a:srgbClr val="000000"/>
                        </a:solidFill>
                        <a:effectLst/>
                        <a:latin typeface="Segoe UI" panose="020B0502040204020203" pitchFamily="34" charset="0"/>
                      </a:endParaRPr>
                    </a:p>
                    <a:p>
                      <a:pPr marL="0" indent="0" algn="l">
                        <a:lnSpc>
                          <a:spcPct val="107000"/>
                        </a:lnSpc>
                        <a:spcAft>
                          <a:spcPts val="0"/>
                        </a:spcAft>
                        <a:buFont typeface="Arial" panose="020B0604020202020204" pitchFamily="34" charset="0"/>
                        <a:buNone/>
                      </a:pPr>
                      <a:endParaRPr lang="nl-NL" sz="800" dirty="0">
                        <a:solidFill>
                          <a:srgbClr val="000000"/>
                        </a:solidFill>
                        <a:effectLst/>
                        <a:latin typeface="+mn-lt"/>
                        <a:ea typeface="Roboto"/>
                        <a:cs typeface="Arial"/>
                      </a:endParaRPr>
                    </a:p>
                  </a:txBody>
                  <a:tcPr marL="68580" marR="68580" marT="0" marB="0"/>
                </a:tc>
                <a:tc>
                  <a:txBody>
                    <a:bodyPr/>
                    <a:lstStyle/>
                    <a:p>
                      <a:pPr algn="l" rtl="0" fontAlgn="base">
                        <a:lnSpc>
                          <a:spcPts val="900"/>
                        </a:lnSpc>
                        <a:buNone/>
                      </a:pPr>
                      <a:r>
                        <a:rPr lang="nl-NL" sz="800" b="0" i="0" dirty="0">
                          <a:solidFill>
                            <a:srgbClr val="000000"/>
                          </a:solidFill>
                          <a:effectLst/>
                          <a:latin typeface="Roboto" panose="02000000000000000000" pitchFamily="2" charset="0"/>
                        </a:rPr>
                        <a:t>Er is een visie op opleiden en een visie op coaching. De student/starter wordt door diverse rollen begeleid, ieder vanuit de eigen expertise en iedereen is op de hoogte van wie welke rol heeft. Voor de student is dit ook helder.</a:t>
                      </a:r>
                      <a:r>
                        <a:rPr lang="en-US" sz="800" b="0" i="0" dirty="0">
                          <a:solidFill>
                            <a:srgbClr val="000000"/>
                          </a:solidFill>
                          <a:effectLst/>
                          <a:latin typeface="Roboto" panose="02000000000000000000" pitchFamily="2" charset="0"/>
                        </a:rPr>
                        <a:t>​</a:t>
                      </a:r>
                      <a:endParaRPr lang="en-US"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Iedere rol kan in eigen woorden uitleggen wat kenmerkend is voor het beoogde niveau van zijn/haar student/starter en welke implicaties dit over het algemeen heeft voor de coaching en feedback. </a:t>
                      </a:r>
                      <a:r>
                        <a:rPr lang="en-US" sz="800" b="0" i="0" dirty="0">
                          <a:solidFill>
                            <a:srgbClr val="000000"/>
                          </a:solidFill>
                          <a:effectLst/>
                          <a:latin typeface="Roboto" panose="02000000000000000000" pitchFamily="2" charset="0"/>
                        </a:rPr>
                        <a:t>​</a:t>
                      </a:r>
                      <a:endParaRPr lang="en-US"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Er is (blijvende) professionalisering voor alle collega’s op het gebied van coaching.​</a:t>
                      </a:r>
                      <a:endParaRPr lang="nl-NL"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a:t>
                      </a:r>
                      <a:endParaRPr lang="nl-NL"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a:t>
                      </a:r>
                      <a:endParaRPr lang="nl-NL"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​Er is een inductiebeleid en een driejarig inductieprogramma in de school dat ook in praktijk wordt gebracht voor de grootste doelgroepen. Er wordt expliciet aandacht besteed aan de </a:t>
                      </a:r>
                      <a:r>
                        <a:rPr lang="nl-NL" sz="800" b="0" i="0" dirty="0" err="1">
                          <a:solidFill>
                            <a:srgbClr val="000000"/>
                          </a:solidFill>
                          <a:effectLst/>
                          <a:latin typeface="Roboto" panose="02000000000000000000" pitchFamily="2" charset="0"/>
                        </a:rPr>
                        <a:t>enculturatie</a:t>
                      </a:r>
                      <a:r>
                        <a:rPr lang="nl-NL" sz="800" b="0" i="0" dirty="0">
                          <a:solidFill>
                            <a:srgbClr val="000000"/>
                          </a:solidFill>
                          <a:effectLst/>
                          <a:latin typeface="Roboto" panose="02000000000000000000" pitchFamily="2" charset="0"/>
                        </a:rPr>
                        <a:t> en ontwikkeling van de professionele identiteit. Gedeelde doorleefde visie op inductie op korte en lange termijn. Bestaande infrastructuur structuur van SO&amp;P wordt benut voor de begeleiding en coaching van startende leraren (Reflectiekaart 5). </a:t>
                      </a:r>
                      <a:r>
                        <a:rPr lang="en-US" sz="800" b="0" i="0" dirty="0">
                          <a:solidFill>
                            <a:srgbClr val="000000"/>
                          </a:solidFill>
                          <a:effectLst/>
                          <a:latin typeface="Roboto" panose="02000000000000000000" pitchFamily="2" charset="0"/>
                        </a:rPr>
                        <a:t>​</a:t>
                      </a:r>
                      <a:endParaRPr lang="en-US"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a:t>
                      </a:r>
                      <a:endParaRPr lang="nl-NL"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​Goede feedback is een doorlopend proces. Er is feedback/feed-up/</a:t>
                      </a:r>
                      <a:r>
                        <a:rPr lang="nl-NL" sz="800" b="0" i="0" dirty="0" err="1">
                          <a:solidFill>
                            <a:srgbClr val="000000"/>
                          </a:solidFill>
                          <a:effectLst/>
                          <a:latin typeface="Roboto" panose="02000000000000000000" pitchFamily="2" charset="0"/>
                        </a:rPr>
                        <a:t>feedforward</a:t>
                      </a:r>
                      <a:r>
                        <a:rPr lang="nl-NL" sz="800" b="0" i="0" dirty="0">
                          <a:solidFill>
                            <a:srgbClr val="000000"/>
                          </a:solidFill>
                          <a:effectLst/>
                          <a:latin typeface="Roboto" panose="02000000000000000000" pitchFamily="2" charset="0"/>
                        </a:rPr>
                        <a:t> op zowel de voorbereiding van lessen als de uitvoering ervan.​</a:t>
                      </a:r>
                      <a:endParaRPr lang="nl-NL"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a:t>
                      </a:r>
                      <a:endParaRPr lang="nl-NL"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De feedbackgevers zijn bewust van de vier niveaus van feedback geven en proberen die toe te passen (Reflectiekaart 3).</a:t>
                      </a:r>
                      <a:r>
                        <a:rPr lang="en-US" sz="800" b="0" i="0" dirty="0">
                          <a:solidFill>
                            <a:srgbClr val="000000"/>
                          </a:solidFill>
                          <a:effectLst/>
                          <a:latin typeface="Roboto" panose="02000000000000000000" pitchFamily="2" charset="0"/>
                        </a:rPr>
                        <a:t>​</a:t>
                      </a:r>
                      <a:endParaRPr lang="en-US"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a:t>
                      </a:r>
                      <a:endParaRPr lang="nl-NL"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Feedback wordt gegeven aan studenten en starters o.b.v. de visie op coaching en feedback van de opleidingsschool.</a:t>
                      </a:r>
                      <a:r>
                        <a:rPr lang="en-US" sz="800" b="0" i="0" dirty="0">
                          <a:solidFill>
                            <a:srgbClr val="000000"/>
                          </a:solidFill>
                          <a:effectLst/>
                          <a:latin typeface="Roboto" panose="02000000000000000000" pitchFamily="2" charset="0"/>
                        </a:rPr>
                        <a:t>​</a:t>
                      </a:r>
                      <a:endParaRPr lang="en-US"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a:t>
                      </a:r>
                      <a:endParaRPr lang="nl-NL"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a:t>
                      </a:r>
                      <a:endParaRPr lang="nl-NL"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De </a:t>
                      </a:r>
                      <a:r>
                        <a:rPr lang="nl-NL" sz="800" b="0" i="0" dirty="0" err="1">
                          <a:solidFill>
                            <a:srgbClr val="000000"/>
                          </a:solidFill>
                          <a:effectLst/>
                          <a:latin typeface="Roboto" panose="02000000000000000000" pitchFamily="2" charset="0"/>
                        </a:rPr>
                        <a:t>wpb-ers</a:t>
                      </a:r>
                      <a:r>
                        <a:rPr lang="nl-NL" sz="800" b="0" i="0" dirty="0">
                          <a:solidFill>
                            <a:srgbClr val="000000"/>
                          </a:solidFill>
                          <a:effectLst/>
                          <a:latin typeface="Roboto" panose="02000000000000000000" pitchFamily="2" charset="0"/>
                        </a:rPr>
                        <a:t>/coaches zijn zich bewust van de opleidingsprincipes voor effectief leren en reflecteren. Zij proberen die in de praktijk voor hun student/starter te realiseren. De </a:t>
                      </a:r>
                      <a:r>
                        <a:rPr lang="nl-NL" sz="800" b="0" i="0" dirty="0" err="1">
                          <a:solidFill>
                            <a:srgbClr val="000000"/>
                          </a:solidFill>
                          <a:effectLst/>
                          <a:latin typeface="Roboto" panose="02000000000000000000" pitchFamily="2" charset="0"/>
                        </a:rPr>
                        <a:t>wpb</a:t>
                      </a:r>
                      <a:r>
                        <a:rPr lang="nl-NL" sz="800" b="0" i="0" dirty="0">
                          <a:solidFill>
                            <a:srgbClr val="000000"/>
                          </a:solidFill>
                          <a:effectLst/>
                          <a:latin typeface="Roboto" panose="02000000000000000000" pitchFamily="2" charset="0"/>
                        </a:rPr>
                        <a:t>-er/coach is op de hoogte van verschillende vormen van reflectie en kan deze zelf toepassen. In de coaching van studenten/starters wordt betekenisgerichte reflectie van de lerende gestimuleerd.</a:t>
                      </a:r>
                      <a:endParaRPr lang="nl-NL" sz="800" b="0" i="0" dirty="0">
                        <a:solidFill>
                          <a:srgbClr val="000000"/>
                        </a:solidFill>
                        <a:effectLst/>
                        <a:latin typeface="Segoe UI" panose="020B0502040204020203" pitchFamily="34" charset="0"/>
                      </a:endParaRPr>
                    </a:p>
                    <a:p>
                      <a:pPr marL="0" indent="0" algn="l">
                        <a:lnSpc>
                          <a:spcPct val="107000"/>
                        </a:lnSpc>
                        <a:spcAft>
                          <a:spcPts val="0"/>
                        </a:spcAft>
                        <a:buFont typeface="Arial" panose="020B0604020202020204" pitchFamily="34" charset="0"/>
                        <a:buNone/>
                      </a:pPr>
                      <a:endParaRPr lang="nl-NL" sz="800" dirty="0">
                        <a:latin typeface="+mn-lt"/>
                        <a:ea typeface="Roboto"/>
                        <a:cs typeface="Arial"/>
                      </a:endParaRPr>
                    </a:p>
                  </a:txBody>
                  <a:tcPr marL="68580" marR="68580" marT="0" marB="0"/>
                </a:tc>
                <a:tc>
                  <a:txBody>
                    <a:bodyPr/>
                    <a:lstStyle/>
                    <a:p>
                      <a:pPr algn="l" rtl="0" fontAlgn="base">
                        <a:lnSpc>
                          <a:spcPts val="900"/>
                        </a:lnSpc>
                        <a:buNone/>
                      </a:pPr>
                      <a:r>
                        <a:rPr lang="nl-NL" sz="800" b="0" i="0" dirty="0">
                          <a:solidFill>
                            <a:srgbClr val="000000"/>
                          </a:solidFill>
                          <a:effectLst/>
                          <a:latin typeface="Roboto" panose="02000000000000000000" pitchFamily="2" charset="0"/>
                        </a:rPr>
                        <a:t>De school heeft een visie op coaching voor leerlingen die ook wordt toegepast voor studenten, starters en de eigen collega’s. De student/starter wordt vanuit erkende expertise begeleid en gecoacht. Er wordt continue van en met elkaar geleerd op het gebied van coaching en opleiden t.b.v. van studenten, starters en de eigen collega’s.</a:t>
                      </a:r>
                      <a:r>
                        <a:rPr lang="en-US" sz="800" b="0" i="0" dirty="0">
                          <a:solidFill>
                            <a:srgbClr val="000000"/>
                          </a:solidFill>
                          <a:effectLst/>
                          <a:latin typeface="Roboto" panose="02000000000000000000" pitchFamily="2" charset="0"/>
                        </a:rPr>
                        <a:t>​</a:t>
                      </a:r>
                      <a:endParaRPr lang="en-US"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a:t>
                      </a:r>
                      <a:endParaRPr lang="nl-NL"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a:t>
                      </a:r>
                      <a:endParaRPr lang="nl-NL"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a:t>
                      </a:r>
                      <a:endParaRPr lang="nl-NL"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a:t>
                      </a:r>
                      <a:endParaRPr lang="nl-NL"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a:t>
                      </a:r>
                      <a:endParaRPr lang="nl-NL"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Er is sprake van kwalitatief goede inductiebegeleiding voor alle doelgroepen. Er is aandacht voor en ruimte voor het gesprek in de school over de professionele identiteit en </a:t>
                      </a:r>
                      <a:r>
                        <a:rPr lang="nl-NL" sz="800" b="0" i="0" dirty="0" err="1">
                          <a:solidFill>
                            <a:srgbClr val="000000"/>
                          </a:solidFill>
                          <a:effectLst/>
                          <a:latin typeface="Roboto" panose="02000000000000000000" pitchFamily="2" charset="0"/>
                        </a:rPr>
                        <a:t>enculturatie</a:t>
                      </a:r>
                      <a:r>
                        <a:rPr lang="nl-NL" sz="800" b="0" i="0" dirty="0">
                          <a:solidFill>
                            <a:srgbClr val="000000"/>
                          </a:solidFill>
                          <a:effectLst/>
                          <a:latin typeface="Roboto" panose="02000000000000000000" pitchFamily="2" charset="0"/>
                        </a:rPr>
                        <a:t> met begeleiders en studenten/starters onderling.</a:t>
                      </a:r>
                      <a:r>
                        <a:rPr lang="en-US" sz="800" b="0" i="0" dirty="0">
                          <a:solidFill>
                            <a:srgbClr val="000000"/>
                          </a:solidFill>
                          <a:effectLst/>
                          <a:latin typeface="Roboto" panose="02000000000000000000" pitchFamily="2" charset="0"/>
                        </a:rPr>
                        <a:t>​</a:t>
                      </a:r>
                      <a:endParaRPr lang="en-US"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a:t>
                      </a:r>
                      <a:endParaRPr lang="nl-NL"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a:t>
                      </a:r>
                      <a:endParaRPr lang="nl-NL"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a:t>
                      </a:r>
                      <a:endParaRPr lang="nl-NL"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a:t>
                      </a:r>
                      <a:endParaRPr lang="nl-NL" sz="800" b="0" i="0" dirty="0">
                        <a:solidFill>
                          <a:srgbClr val="000000"/>
                        </a:solidFill>
                        <a:effectLst/>
                        <a:latin typeface="Segoe UI" panose="020B0502040204020203" pitchFamily="34" charset="0"/>
                      </a:endParaRPr>
                    </a:p>
                    <a:p>
                      <a:pPr algn="l" rtl="0" fontAlgn="base">
                        <a:lnSpc>
                          <a:spcPts val="900"/>
                        </a:lnSpc>
                        <a:buNone/>
                      </a:pPr>
                      <a:endParaRPr lang="nl-NL" sz="800" b="0" i="0" dirty="0">
                        <a:solidFill>
                          <a:srgbClr val="000000"/>
                        </a:solidFill>
                        <a:effectLst/>
                        <a:latin typeface="Roboto" panose="02000000000000000000" pitchFamily="2" charset="0"/>
                      </a:endParaRPr>
                    </a:p>
                    <a:p>
                      <a:pPr algn="l" rtl="0" fontAlgn="base">
                        <a:lnSpc>
                          <a:spcPts val="900"/>
                        </a:lnSpc>
                        <a:buNone/>
                      </a:pPr>
                      <a:r>
                        <a:rPr lang="nl-NL" sz="800" b="0" i="0" dirty="0">
                          <a:solidFill>
                            <a:srgbClr val="000000"/>
                          </a:solidFill>
                          <a:effectLst/>
                          <a:latin typeface="Roboto" panose="02000000000000000000" pitchFamily="2" charset="0"/>
                        </a:rPr>
                        <a:t>De visie van het partnerschap en van de school op coaching en feedback, wordt toegepast op leerlingen, studenten, starters en de zittende docenten.​</a:t>
                      </a:r>
                      <a:endParaRPr lang="nl-NL"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a:t>
                      </a:r>
                      <a:endParaRPr lang="nl-NL"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Het type feedback wordt gegeven op alle vier de niveaus van feedback geven (taak-, proces-, zelfregulering-, en persoonsniveau). </a:t>
                      </a:r>
                      <a:r>
                        <a:rPr lang="en-US" sz="800" b="0" i="0" dirty="0">
                          <a:solidFill>
                            <a:srgbClr val="000000"/>
                          </a:solidFill>
                          <a:effectLst/>
                          <a:latin typeface="Roboto" panose="02000000000000000000" pitchFamily="2" charset="0"/>
                        </a:rPr>
                        <a:t>​</a:t>
                      </a:r>
                      <a:endParaRPr lang="nl-NL"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a:t>
                      </a:r>
                      <a:endParaRPr lang="nl-NL"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Voor studenten, starters en zittende collega’s wordt gezorgd dat de opleidingsprincipes voor leren en reflecteren toegepast worden.</a:t>
                      </a:r>
                      <a:r>
                        <a:rPr lang="en-US" sz="800" b="0" i="0" dirty="0">
                          <a:solidFill>
                            <a:srgbClr val="000000"/>
                          </a:solidFill>
                          <a:effectLst/>
                          <a:latin typeface="Roboto" panose="02000000000000000000" pitchFamily="2" charset="0"/>
                        </a:rPr>
                        <a:t>​</a:t>
                      </a:r>
                      <a:endParaRPr lang="en-US" sz="800" b="0" i="0" dirty="0">
                        <a:solidFill>
                          <a:srgbClr val="000000"/>
                        </a:solidFill>
                        <a:effectLst/>
                        <a:latin typeface="Segoe UI" panose="020B0502040204020203" pitchFamily="34" charset="0"/>
                      </a:endParaRPr>
                    </a:p>
                    <a:p>
                      <a:pPr algn="l" rtl="0" fontAlgn="base">
                        <a:lnSpc>
                          <a:spcPts val="900"/>
                        </a:lnSpc>
                        <a:buNone/>
                      </a:pPr>
                      <a:r>
                        <a:rPr lang="nl-NL" sz="800" b="0" i="0" dirty="0">
                          <a:solidFill>
                            <a:srgbClr val="000000"/>
                          </a:solidFill>
                          <a:effectLst/>
                          <a:latin typeface="Roboto" panose="02000000000000000000" pitchFamily="2" charset="0"/>
                        </a:rPr>
                        <a:t>​</a:t>
                      </a:r>
                    </a:p>
                    <a:p>
                      <a:pPr algn="l" rtl="0" fontAlgn="base">
                        <a:lnSpc>
                          <a:spcPts val="900"/>
                        </a:lnSpc>
                        <a:buNone/>
                      </a:pPr>
                      <a:endParaRPr lang="nl-NL" sz="800" b="0" i="0" dirty="0">
                        <a:solidFill>
                          <a:srgbClr val="000000"/>
                        </a:solidFill>
                        <a:effectLst/>
                        <a:latin typeface="Segoe UI" panose="020B0502040204020203" pitchFamily="34" charset="0"/>
                      </a:endParaRPr>
                    </a:p>
                    <a:p>
                      <a:pPr algn="l" rtl="0" fontAlgn="base">
                        <a:lnSpc>
                          <a:spcPts val="900"/>
                        </a:lnSpc>
                      </a:pPr>
                      <a:r>
                        <a:rPr lang="nl-NL" sz="800" b="0" i="0" dirty="0">
                          <a:solidFill>
                            <a:srgbClr val="000000"/>
                          </a:solidFill>
                          <a:effectLst/>
                          <a:latin typeface="Roboto" panose="02000000000000000000" pitchFamily="2" charset="0"/>
                        </a:rPr>
                        <a:t>Leren en reflecteren is een continue activiteit bij iedereen in de school. Begeleiders/coaches reflecteren zelf systematisch alleen en met anderen en zijn daarmee een voorbeeld voor leerlingen, studenten, starters en collega’s.</a:t>
                      </a:r>
                      <a:endParaRPr lang="nl-NL" sz="800" b="0" i="0" dirty="0">
                        <a:solidFill>
                          <a:srgbClr val="000000"/>
                        </a:solidFill>
                        <a:effectLst/>
                        <a:latin typeface="Segoe UI" panose="020B0502040204020203" pitchFamily="34" charset="0"/>
                      </a:endParaRPr>
                    </a:p>
                    <a:p>
                      <a:pPr marL="0" indent="0" algn="l">
                        <a:lnSpc>
                          <a:spcPct val="107000"/>
                        </a:lnSpc>
                        <a:spcAft>
                          <a:spcPts val="0"/>
                        </a:spcAft>
                        <a:buFont typeface="Arial" panose="020B0604020202020204" pitchFamily="34" charset="0"/>
                        <a:buNone/>
                      </a:pPr>
                      <a:endParaRPr lang="nl-NL" sz="800" dirty="0">
                        <a:latin typeface="+mn-lt"/>
                        <a:ea typeface="Roboto"/>
                        <a:cs typeface="Arial"/>
                      </a:endParaRPr>
                    </a:p>
                  </a:txBody>
                  <a:tcPr marL="68580" marR="68580" marT="0" marB="0"/>
                </a:tc>
                <a:extLst>
                  <a:ext uri="{0D108BD9-81ED-4DB2-BD59-A6C34878D82A}">
                    <a16:rowId xmlns:a16="http://schemas.microsoft.com/office/drawing/2014/main" val="2437274328"/>
                  </a:ext>
                </a:extLst>
              </a:tr>
            </a:tbl>
          </a:graphicData>
        </a:graphic>
      </p:graphicFrame>
    </p:spTree>
    <p:extLst>
      <p:ext uri="{BB962C8B-B14F-4D97-AF65-F5344CB8AC3E}">
        <p14:creationId xmlns:p14="http://schemas.microsoft.com/office/powerpoint/2010/main" val="3073293024"/>
      </p:ext>
    </p:extLst>
  </p:cSld>
  <p:clrMapOvr>
    <a:masterClrMapping/>
  </p:clrMapOvr>
</p:sld>
</file>

<file path=ppt/theme/theme1.xml><?xml version="1.0" encoding="utf-8"?>
<a:theme xmlns:a="http://schemas.openxmlformats.org/drawingml/2006/main" name="Presentatie_Smal">
  <a:themeElements>
    <a:clrScheme name="HAN">
      <a:dk1>
        <a:sysClr val="windowText" lastClr="000000"/>
      </a:dk1>
      <a:lt1>
        <a:sysClr val="window" lastClr="FFFFFF"/>
      </a:lt1>
      <a:dk2>
        <a:srgbClr val="E50056"/>
      </a:dk2>
      <a:lt2>
        <a:srgbClr val="F8F8F8"/>
      </a:lt2>
      <a:accent1>
        <a:srgbClr val="000000"/>
      </a:accent1>
      <a:accent2>
        <a:srgbClr val="454545"/>
      </a:accent2>
      <a:accent3>
        <a:srgbClr val="757575"/>
      </a:accent3>
      <a:accent4>
        <a:srgbClr val="919191"/>
      </a:accent4>
      <a:accent5>
        <a:srgbClr val="E3E3E3"/>
      </a:accent5>
      <a:accent6>
        <a:srgbClr val="F8F8F8"/>
      </a:accent6>
      <a:hlink>
        <a:srgbClr val="000000"/>
      </a:hlink>
      <a:folHlink>
        <a:srgbClr val="000000"/>
      </a:folHlink>
    </a:clrScheme>
    <a:fontScheme name="HAN!">
      <a:majorFont>
        <a:latin typeface="Roboto Condensed SemiBold"/>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AN_PowerPoint_breed_wit_v2.1" id="{92CBC7AB-8886-3343-9313-0014277669FC}" vid="{B1563569-891F-4F48-AD92-8F3B6ACDC69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A457A4D2E51B14F88D470F52782FA7D" ma:contentTypeVersion="4" ma:contentTypeDescription="Create a new document." ma:contentTypeScope="" ma:versionID="ce885d763a3f7853ef49b3b9ea0f293f">
  <xsd:schema xmlns:xsd="http://www.w3.org/2001/XMLSchema" xmlns:xs="http://www.w3.org/2001/XMLSchema" xmlns:p="http://schemas.microsoft.com/office/2006/metadata/properties" xmlns:ns2="ee6fde1a-ebe4-44e6-8d92-34070855aeaf" targetNamespace="http://schemas.microsoft.com/office/2006/metadata/properties" ma:root="true" ma:fieldsID="c4b62f03d1641294a13c71ea34b76386" ns2:_="">
    <xsd:import namespace="ee6fde1a-ebe4-44e6-8d92-34070855aea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6fde1a-ebe4-44e6-8d92-34070855ae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1A66CAF-27E5-4E71-A9FF-55375C38E6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6fde1a-ebe4-44e6-8d92-34070855ae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83FAB99-B7CD-40C9-92E7-B78F7B5FC6C4}">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E871D5FA-9632-4EA8-A2CC-02B86B29C0C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Wit_breed 25.1</Template>
  <TotalTime>0</TotalTime>
  <Words>913</Words>
  <Application>Microsoft Office PowerPoint</Application>
  <PresentationFormat>Breedbeeld</PresentationFormat>
  <Paragraphs>109</Paragraphs>
  <Slides>1</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vt:i4>
      </vt:variant>
    </vt:vector>
  </HeadingPairs>
  <TitlesOfParts>
    <vt:vector size="6" baseType="lpstr">
      <vt:lpstr>Arial</vt:lpstr>
      <vt:lpstr>Roboto</vt:lpstr>
      <vt:lpstr>Roboto Condensed SemiBold</vt:lpstr>
      <vt:lpstr>Segoe UI</vt:lpstr>
      <vt:lpstr>Presentatie_Smal</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Derby Wanders</dc:creator>
  <cp:lastModifiedBy>Derby Wanders</cp:lastModifiedBy>
  <cp:revision>2</cp:revision>
  <dcterms:created xsi:type="dcterms:W3CDTF">2025-03-28T07:08:30Z</dcterms:created>
  <dcterms:modified xsi:type="dcterms:W3CDTF">2025-05-20T10:10:54Z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0x0101001A457A4D2E51B14F88D470F52782FA7D</vt:lpwstr>
  </property>
</Properties>
</file>