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8"/>
  </p:notesMasterIdLst>
  <p:handoutMasterIdLst>
    <p:handoutMasterId r:id="rId9"/>
  </p:handoutMasterIdLst>
  <p:sldIdLst>
    <p:sldId id="265" r:id="rId5"/>
    <p:sldId id="266" r:id="rId6"/>
    <p:sldId id="261"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0" autoAdjust="0"/>
    <p:restoredTop sz="94647"/>
  </p:normalViewPr>
  <p:slideViewPr>
    <p:cSldViewPr snapToGrid="0" snapToObjects="1" showGuides="1">
      <p:cViewPr varScale="1">
        <p:scale>
          <a:sx n="96" d="100"/>
          <a:sy n="96" d="100"/>
        </p:scale>
        <p:origin x="1832"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9C7EEFE2-60C3-4B2E-8E6C-73C13F50C6E0}"/>
    <pc:docChg chg="custSel delSld modSld">
      <pc:chgData name="Derby Wanders" userId="af18b0c0-b1f1-41e5-bb80-9bf6fd6c46ec" providerId="ADAL" clId="{9C7EEFE2-60C3-4B2E-8E6C-73C13F50C6E0}" dt="2025-04-08T09:17:13.915" v="523" actId="2696"/>
      <pc:docMkLst>
        <pc:docMk/>
      </pc:docMkLst>
      <pc:sldChg chg="addSp delSp modSp mod">
        <pc:chgData name="Derby Wanders" userId="af18b0c0-b1f1-41e5-bb80-9bf6fd6c46ec" providerId="ADAL" clId="{9C7EEFE2-60C3-4B2E-8E6C-73C13F50C6E0}" dt="2025-04-08T09:17:05.468" v="522" actId="14100"/>
        <pc:sldMkLst>
          <pc:docMk/>
          <pc:sldMk cId="75528547" sldId="261"/>
        </pc:sldMkLst>
        <pc:spChg chg="add mod">
          <ac:chgData name="Derby Wanders" userId="af18b0c0-b1f1-41e5-bb80-9bf6fd6c46ec" providerId="ADAL" clId="{9C7EEFE2-60C3-4B2E-8E6C-73C13F50C6E0}" dt="2025-04-08T09:13:14.974" v="480" actId="20577"/>
          <ac:spMkLst>
            <pc:docMk/>
            <pc:sldMk cId="75528547" sldId="261"/>
            <ac:spMk id="2" creationId="{7683A54A-898C-10F3-9312-A5BC147E3675}"/>
          </ac:spMkLst>
        </pc:spChg>
        <pc:spChg chg="add mod">
          <ac:chgData name="Derby Wanders" userId="af18b0c0-b1f1-41e5-bb80-9bf6fd6c46ec" providerId="ADAL" clId="{9C7EEFE2-60C3-4B2E-8E6C-73C13F50C6E0}" dt="2025-04-08T09:13:52.394" v="492" actId="255"/>
          <ac:spMkLst>
            <pc:docMk/>
            <pc:sldMk cId="75528547" sldId="261"/>
            <ac:spMk id="3" creationId="{26E8F3F6-A531-1709-C563-7C742E8EF2BD}"/>
          </ac:spMkLst>
        </pc:spChg>
        <pc:spChg chg="mod">
          <ac:chgData name="Derby Wanders" userId="af18b0c0-b1f1-41e5-bb80-9bf6fd6c46ec" providerId="ADAL" clId="{9C7EEFE2-60C3-4B2E-8E6C-73C13F50C6E0}" dt="2025-04-08T09:12:30.199" v="421" actId="20577"/>
          <ac:spMkLst>
            <pc:docMk/>
            <pc:sldMk cId="75528547" sldId="261"/>
            <ac:spMk id="16" creationId="{CFB78C8F-1AFE-D9C4-13FF-C41BA46993DC}"/>
          </ac:spMkLst>
        </pc:spChg>
        <pc:spChg chg="add mod">
          <ac:chgData name="Derby Wanders" userId="af18b0c0-b1f1-41e5-bb80-9bf6fd6c46ec" providerId="ADAL" clId="{9C7EEFE2-60C3-4B2E-8E6C-73C13F50C6E0}" dt="2025-04-08T09:14:18.424" v="496" actId="207"/>
          <ac:spMkLst>
            <pc:docMk/>
            <pc:sldMk cId="75528547" sldId="261"/>
            <ac:spMk id="17" creationId="{3FC970A1-B63F-333D-A4EE-5A79C25A103C}"/>
          </ac:spMkLst>
        </pc:spChg>
        <pc:spChg chg="add mod">
          <ac:chgData name="Derby Wanders" userId="af18b0c0-b1f1-41e5-bb80-9bf6fd6c46ec" providerId="ADAL" clId="{9C7EEFE2-60C3-4B2E-8E6C-73C13F50C6E0}" dt="2025-04-08T09:14:47.539" v="500" actId="207"/>
          <ac:spMkLst>
            <pc:docMk/>
            <pc:sldMk cId="75528547" sldId="261"/>
            <ac:spMk id="18" creationId="{0C0A6686-72FC-B1D5-C8BA-FA1DD357545A}"/>
          </ac:spMkLst>
        </pc:spChg>
        <pc:spChg chg="add mod">
          <ac:chgData name="Derby Wanders" userId="af18b0c0-b1f1-41e5-bb80-9bf6fd6c46ec" providerId="ADAL" clId="{9C7EEFE2-60C3-4B2E-8E6C-73C13F50C6E0}" dt="2025-04-08T09:15:13.778" v="504" actId="208"/>
          <ac:spMkLst>
            <pc:docMk/>
            <pc:sldMk cId="75528547" sldId="261"/>
            <ac:spMk id="19" creationId="{63EF2BD5-FAE7-CE92-E86C-8D3D4B8E06D7}"/>
          </ac:spMkLst>
        </pc:spChg>
        <pc:spChg chg="add mod">
          <ac:chgData name="Derby Wanders" userId="af18b0c0-b1f1-41e5-bb80-9bf6fd6c46ec" providerId="ADAL" clId="{9C7EEFE2-60C3-4B2E-8E6C-73C13F50C6E0}" dt="2025-04-08T09:16:03.066" v="511" actId="208"/>
          <ac:spMkLst>
            <pc:docMk/>
            <pc:sldMk cId="75528547" sldId="261"/>
            <ac:spMk id="20" creationId="{0E834716-B0F7-7FC4-6D0B-93AB5151ECCB}"/>
          </ac:spMkLst>
        </pc:spChg>
        <pc:spChg chg="add mod">
          <ac:chgData name="Derby Wanders" userId="af18b0c0-b1f1-41e5-bb80-9bf6fd6c46ec" providerId="ADAL" clId="{9C7EEFE2-60C3-4B2E-8E6C-73C13F50C6E0}" dt="2025-04-08T09:16:30.502" v="515" actId="14100"/>
          <ac:spMkLst>
            <pc:docMk/>
            <pc:sldMk cId="75528547" sldId="261"/>
            <ac:spMk id="21" creationId="{E3E10705-0500-A94B-CC43-8985727C5292}"/>
          </ac:spMkLst>
        </pc:spChg>
        <pc:spChg chg="add mod">
          <ac:chgData name="Derby Wanders" userId="af18b0c0-b1f1-41e5-bb80-9bf6fd6c46ec" providerId="ADAL" clId="{9C7EEFE2-60C3-4B2E-8E6C-73C13F50C6E0}" dt="2025-04-08T09:16:40.018" v="517" actId="207"/>
          <ac:spMkLst>
            <pc:docMk/>
            <pc:sldMk cId="75528547" sldId="261"/>
            <ac:spMk id="22" creationId="{3F311345-CB2D-AAA3-F3F1-8779AE263582}"/>
          </ac:spMkLst>
        </pc:spChg>
        <pc:spChg chg="add mod">
          <ac:chgData name="Derby Wanders" userId="af18b0c0-b1f1-41e5-bb80-9bf6fd6c46ec" providerId="ADAL" clId="{9C7EEFE2-60C3-4B2E-8E6C-73C13F50C6E0}" dt="2025-04-08T09:16:50.606" v="519" actId="207"/>
          <ac:spMkLst>
            <pc:docMk/>
            <pc:sldMk cId="75528547" sldId="261"/>
            <ac:spMk id="23" creationId="{51A69D56-4029-45C3-F014-CFB076B6F286}"/>
          </ac:spMkLst>
        </pc:spChg>
        <pc:spChg chg="add mod">
          <ac:chgData name="Derby Wanders" userId="af18b0c0-b1f1-41e5-bb80-9bf6fd6c46ec" providerId="ADAL" clId="{9C7EEFE2-60C3-4B2E-8E6C-73C13F50C6E0}" dt="2025-04-08T09:17:05.468" v="522" actId="14100"/>
          <ac:spMkLst>
            <pc:docMk/>
            <pc:sldMk cId="75528547" sldId="261"/>
            <ac:spMk id="24" creationId="{9851F19E-825E-CF4A-2E3E-CFE67709D443}"/>
          </ac:spMkLst>
        </pc:spChg>
      </pc:sldChg>
      <pc:sldChg chg="del">
        <pc:chgData name="Derby Wanders" userId="af18b0c0-b1f1-41e5-bb80-9bf6fd6c46ec" providerId="ADAL" clId="{9C7EEFE2-60C3-4B2E-8E6C-73C13F50C6E0}" dt="2025-04-08T09:17:13.915" v="523" actId="2696"/>
        <pc:sldMkLst>
          <pc:docMk/>
          <pc:sldMk cId="4189979416" sldId="262"/>
        </pc:sldMkLst>
      </pc:sldChg>
      <pc:sldChg chg="addSp delSp modSp mod">
        <pc:chgData name="Derby Wanders" userId="af18b0c0-b1f1-41e5-bb80-9bf6fd6c46ec" providerId="ADAL" clId="{9C7EEFE2-60C3-4B2E-8E6C-73C13F50C6E0}" dt="2025-04-08T09:08:15.302" v="160" actId="207"/>
        <pc:sldMkLst>
          <pc:docMk/>
          <pc:sldMk cId="4229732641" sldId="265"/>
        </pc:sldMkLst>
        <pc:spChg chg="add mod">
          <ac:chgData name="Derby Wanders" userId="af18b0c0-b1f1-41e5-bb80-9bf6fd6c46ec" providerId="ADAL" clId="{9C7EEFE2-60C3-4B2E-8E6C-73C13F50C6E0}" dt="2025-04-08T09:06:53.841" v="146" actId="208"/>
          <ac:spMkLst>
            <pc:docMk/>
            <pc:sldMk cId="4229732641" sldId="265"/>
            <ac:spMk id="2" creationId="{0D2F5D0F-5BB2-30C7-AB32-78B2C2A0FF5F}"/>
          </ac:spMkLst>
        </pc:spChg>
        <pc:spChg chg="mod">
          <ac:chgData name="Derby Wanders" userId="af18b0c0-b1f1-41e5-bb80-9bf6fd6c46ec" providerId="ADAL" clId="{9C7EEFE2-60C3-4B2E-8E6C-73C13F50C6E0}" dt="2025-04-08T09:03:49.191" v="101" actId="20577"/>
          <ac:spMkLst>
            <pc:docMk/>
            <pc:sldMk cId="4229732641" sldId="265"/>
            <ac:spMk id="3" creationId="{E1B156AE-D65E-03E0-B7BD-B5C07D5F979D}"/>
          </ac:spMkLst>
        </pc:spChg>
        <pc:spChg chg="mod">
          <ac:chgData name="Derby Wanders" userId="af18b0c0-b1f1-41e5-bb80-9bf6fd6c46ec" providerId="ADAL" clId="{9C7EEFE2-60C3-4B2E-8E6C-73C13F50C6E0}" dt="2025-04-08T09:03:26.834" v="49" actId="20577"/>
          <ac:spMkLst>
            <pc:docMk/>
            <pc:sldMk cId="4229732641" sldId="265"/>
            <ac:spMk id="4" creationId="{3A589858-EFB9-FC1F-7DF5-2478242E35D1}"/>
          </ac:spMkLst>
        </pc:spChg>
        <pc:spChg chg="add mod">
          <ac:chgData name="Derby Wanders" userId="af18b0c0-b1f1-41e5-bb80-9bf6fd6c46ec" providerId="ADAL" clId="{9C7EEFE2-60C3-4B2E-8E6C-73C13F50C6E0}" dt="2025-04-08T09:06:59.321" v="147" actId="208"/>
          <ac:spMkLst>
            <pc:docMk/>
            <pc:sldMk cId="4229732641" sldId="265"/>
            <ac:spMk id="5" creationId="{2776D257-E089-C4B2-EE6F-6B2017F09D9B}"/>
          </ac:spMkLst>
        </pc:spChg>
        <pc:spChg chg="add mod">
          <ac:chgData name="Derby Wanders" userId="af18b0c0-b1f1-41e5-bb80-9bf6fd6c46ec" providerId="ADAL" clId="{9C7EEFE2-60C3-4B2E-8E6C-73C13F50C6E0}" dt="2025-04-08T09:07:03.035" v="148" actId="208"/>
          <ac:spMkLst>
            <pc:docMk/>
            <pc:sldMk cId="4229732641" sldId="265"/>
            <ac:spMk id="8" creationId="{7D0C4A9B-F7C9-FCAE-E550-641F94A1AEEB}"/>
          </ac:spMkLst>
        </pc:spChg>
        <pc:spChg chg="add mod">
          <ac:chgData name="Derby Wanders" userId="af18b0c0-b1f1-41e5-bb80-9bf6fd6c46ec" providerId="ADAL" clId="{9C7EEFE2-60C3-4B2E-8E6C-73C13F50C6E0}" dt="2025-04-08T09:07:06.752" v="149" actId="208"/>
          <ac:spMkLst>
            <pc:docMk/>
            <pc:sldMk cId="4229732641" sldId="265"/>
            <ac:spMk id="9" creationId="{1143FDBE-F47E-13BE-5A7C-32CEFCBED48C}"/>
          </ac:spMkLst>
        </pc:spChg>
        <pc:spChg chg="add mod">
          <ac:chgData name="Derby Wanders" userId="af18b0c0-b1f1-41e5-bb80-9bf6fd6c46ec" providerId="ADAL" clId="{9C7EEFE2-60C3-4B2E-8E6C-73C13F50C6E0}" dt="2025-04-08T09:07:23.282" v="151" actId="207"/>
          <ac:spMkLst>
            <pc:docMk/>
            <pc:sldMk cId="4229732641" sldId="265"/>
            <ac:spMk id="10" creationId="{9701ED21-0B40-B100-8457-63380DCD87CC}"/>
          </ac:spMkLst>
        </pc:spChg>
        <pc:spChg chg="add mod">
          <ac:chgData name="Derby Wanders" userId="af18b0c0-b1f1-41e5-bb80-9bf6fd6c46ec" providerId="ADAL" clId="{9C7EEFE2-60C3-4B2E-8E6C-73C13F50C6E0}" dt="2025-04-08T09:07:34.324" v="153" actId="208"/>
          <ac:spMkLst>
            <pc:docMk/>
            <pc:sldMk cId="4229732641" sldId="265"/>
            <ac:spMk id="11" creationId="{51B9CC5C-8FDF-AC7C-4CD2-B19908FA578A}"/>
          </ac:spMkLst>
        </pc:spChg>
        <pc:spChg chg="add mod">
          <ac:chgData name="Derby Wanders" userId="af18b0c0-b1f1-41e5-bb80-9bf6fd6c46ec" providerId="ADAL" clId="{9C7EEFE2-60C3-4B2E-8E6C-73C13F50C6E0}" dt="2025-04-08T09:07:44.058" v="155" actId="208"/>
          <ac:spMkLst>
            <pc:docMk/>
            <pc:sldMk cId="4229732641" sldId="265"/>
            <ac:spMk id="12" creationId="{927F8D7E-2693-D838-DE23-CA4715D956E2}"/>
          </ac:spMkLst>
        </pc:spChg>
        <pc:spChg chg="add mod">
          <ac:chgData name="Derby Wanders" userId="af18b0c0-b1f1-41e5-bb80-9bf6fd6c46ec" providerId="ADAL" clId="{9C7EEFE2-60C3-4B2E-8E6C-73C13F50C6E0}" dt="2025-04-08T09:07:54.045" v="157" actId="208"/>
          <ac:spMkLst>
            <pc:docMk/>
            <pc:sldMk cId="4229732641" sldId="265"/>
            <ac:spMk id="13" creationId="{CCC75048-742E-49CE-0F4A-44F0A094F67A}"/>
          </ac:spMkLst>
        </pc:spChg>
      </pc:sldChg>
      <pc:sldChg chg="addSp delSp modSp mod">
        <pc:chgData name="Derby Wanders" userId="af18b0c0-b1f1-41e5-bb80-9bf6fd6c46ec" providerId="ADAL" clId="{9C7EEFE2-60C3-4B2E-8E6C-73C13F50C6E0}" dt="2025-04-08T09:12:08.984" v="383" actId="207"/>
        <pc:sldMkLst>
          <pc:docMk/>
          <pc:sldMk cId="3344611333" sldId="266"/>
        </pc:sldMkLst>
        <pc:spChg chg="add mod">
          <ac:chgData name="Derby Wanders" userId="af18b0c0-b1f1-41e5-bb80-9bf6fd6c46ec" providerId="ADAL" clId="{9C7EEFE2-60C3-4B2E-8E6C-73C13F50C6E0}" dt="2025-04-08T09:10:56.216" v="370" actId="404"/>
          <ac:spMkLst>
            <pc:docMk/>
            <pc:sldMk cId="3344611333" sldId="266"/>
            <ac:spMk id="4" creationId="{5D922EB5-B57A-C838-E1CF-BBE6F68D4323}"/>
          </ac:spMkLst>
        </pc:spChg>
        <pc:spChg chg="mod">
          <ac:chgData name="Derby Wanders" userId="af18b0c0-b1f1-41e5-bb80-9bf6fd6c46ec" providerId="ADAL" clId="{9C7EEFE2-60C3-4B2E-8E6C-73C13F50C6E0}" dt="2025-04-08T09:09:06.292" v="351" actId="20577"/>
          <ac:spMkLst>
            <pc:docMk/>
            <pc:sldMk cId="3344611333" sldId="266"/>
            <ac:spMk id="5" creationId="{BB523C4B-5981-D036-6308-84F345FE4350}"/>
          </ac:spMkLst>
        </pc:spChg>
        <pc:spChg chg="mod">
          <ac:chgData name="Derby Wanders" userId="af18b0c0-b1f1-41e5-bb80-9bf6fd6c46ec" providerId="ADAL" clId="{9C7EEFE2-60C3-4B2E-8E6C-73C13F50C6E0}" dt="2025-04-08T09:08:39.029" v="202" actId="20577"/>
          <ac:spMkLst>
            <pc:docMk/>
            <pc:sldMk cId="3344611333" sldId="266"/>
            <ac:spMk id="6" creationId="{4BC518E3-4AC5-8A32-3D1D-1926338D14C9}"/>
          </ac:spMkLst>
        </pc:spChg>
        <pc:spChg chg="add mod">
          <ac:chgData name="Derby Wanders" userId="af18b0c0-b1f1-41e5-bb80-9bf6fd6c46ec" providerId="ADAL" clId="{9C7EEFE2-60C3-4B2E-8E6C-73C13F50C6E0}" dt="2025-04-08T09:11:08.600" v="372" actId="208"/>
          <ac:spMkLst>
            <pc:docMk/>
            <pc:sldMk cId="3344611333" sldId="266"/>
            <ac:spMk id="7" creationId="{D3D6DCB7-98AF-896C-45CE-792C9782F0D2}"/>
          </ac:spMkLst>
        </pc:spChg>
        <pc:spChg chg="add mod">
          <ac:chgData name="Derby Wanders" userId="af18b0c0-b1f1-41e5-bb80-9bf6fd6c46ec" providerId="ADAL" clId="{9C7EEFE2-60C3-4B2E-8E6C-73C13F50C6E0}" dt="2025-04-08T09:11:47.319" v="380" actId="1076"/>
          <ac:spMkLst>
            <pc:docMk/>
            <pc:sldMk cId="3344611333" sldId="266"/>
            <ac:spMk id="14" creationId="{4E2EEB8B-439B-F926-D7B2-02B670EB3661}"/>
          </ac:spMkLst>
        </pc:spChg>
        <pc:spChg chg="add mod">
          <ac:chgData name="Derby Wanders" userId="af18b0c0-b1f1-41e5-bb80-9bf6fd6c46ec" providerId="ADAL" clId="{9C7EEFE2-60C3-4B2E-8E6C-73C13F50C6E0}" dt="2025-04-08T09:12:08.984" v="383" actId="207"/>
          <ac:spMkLst>
            <pc:docMk/>
            <pc:sldMk cId="3344611333" sldId="266"/>
            <ac:spMk id="15" creationId="{C94FF867-935A-4604-0EC6-AFEC12196261}"/>
          </ac:spMkLst>
        </pc:spChg>
      </pc:sldChg>
    </pc:docChg>
  </pc:docChgLst>
  <pc:docChgLst>
    <pc:chgData name="Derby Wanders" userId="af18b0c0-b1f1-41e5-bb80-9bf6fd6c46ec" providerId="ADAL" clId="{12160508-31C3-457D-A483-357F9A51FB86}"/>
    <pc:docChg chg="custSel modSld">
      <pc:chgData name="Derby Wanders" userId="af18b0c0-b1f1-41e5-bb80-9bf6fd6c46ec" providerId="ADAL" clId="{12160508-31C3-457D-A483-357F9A51FB86}" dt="2025-05-20T11:07:05.427" v="1" actId="478"/>
      <pc:docMkLst>
        <pc:docMk/>
      </pc:docMkLst>
      <pc:sldChg chg="delSp mod">
        <pc:chgData name="Derby Wanders" userId="af18b0c0-b1f1-41e5-bb80-9bf6fd6c46ec" providerId="ADAL" clId="{12160508-31C3-457D-A483-357F9A51FB86}" dt="2025-05-20T11:06:50.249" v="0" actId="478"/>
        <pc:sldMkLst>
          <pc:docMk/>
          <pc:sldMk cId="4229732641" sldId="265"/>
        </pc:sldMkLst>
        <pc:spChg chg="del">
          <ac:chgData name="Derby Wanders" userId="af18b0c0-b1f1-41e5-bb80-9bf6fd6c46ec" providerId="ADAL" clId="{12160508-31C3-457D-A483-357F9A51FB86}" dt="2025-05-20T11:06:50.249" v="0" actId="478"/>
          <ac:spMkLst>
            <pc:docMk/>
            <pc:sldMk cId="4229732641" sldId="265"/>
            <ac:spMk id="27" creationId="{E48A59A5-CF5F-4BED-6735-BAA19BFF64A4}"/>
          </ac:spMkLst>
        </pc:spChg>
      </pc:sldChg>
      <pc:sldChg chg="delSp mod">
        <pc:chgData name="Derby Wanders" userId="af18b0c0-b1f1-41e5-bb80-9bf6fd6c46ec" providerId="ADAL" clId="{12160508-31C3-457D-A483-357F9A51FB86}" dt="2025-05-20T11:07:05.427" v="1" actId="478"/>
        <pc:sldMkLst>
          <pc:docMk/>
          <pc:sldMk cId="3344611333" sldId="266"/>
        </pc:sldMkLst>
        <pc:spChg chg="del">
          <ac:chgData name="Derby Wanders" userId="af18b0c0-b1f1-41e5-bb80-9bf6fd6c46ec" providerId="ADAL" clId="{12160508-31C3-457D-A483-357F9A51FB86}" dt="2025-05-20T11:07:05.427" v="1" actId="478"/>
          <ac:spMkLst>
            <pc:docMk/>
            <pc:sldMk cId="3344611333" sldId="266"/>
            <ac:spMk id="15" creationId="{C94FF867-935A-4604-0EC6-AFEC1219626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6A08037D-6AAD-8629-CA32-FF0CF5AF65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BB1C6A33-5C97-C508-5E75-651E1AF57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EE6FAA5-4BAE-4EAE-AE20-929CCAA9A992}" type="datetimeFigureOut">
              <a:rPr lang="nl-NL" smtClean="0"/>
              <a:t>20-5-2025</a:t>
            </a:fld>
            <a:endParaRPr lang="nl-NL"/>
          </a:p>
        </p:txBody>
      </p:sp>
      <p:sp>
        <p:nvSpPr>
          <p:cNvPr id="4" name="Tijdelijke aanduiding voor voettekst 3">
            <a:extLst>
              <a:ext uri="{FF2B5EF4-FFF2-40B4-BE49-F238E27FC236}">
                <a16:creationId xmlns:a16="http://schemas.microsoft.com/office/drawing/2014/main" id="{65ACA52D-C5EB-D606-CD5C-D1ABFC02A4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ED96EEC7-9E17-6187-E784-0D3C2870E5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1E86F2-401D-4BE8-9977-B00A0F812B7D}" type="slidenum">
              <a:rPr lang="nl-NL" smtClean="0"/>
              <a:t>‹nr.›</a:t>
            </a:fld>
            <a:endParaRPr lang="nl-NL"/>
          </a:p>
        </p:txBody>
      </p:sp>
    </p:spTree>
    <p:extLst>
      <p:ext uri="{BB962C8B-B14F-4D97-AF65-F5344CB8AC3E}">
        <p14:creationId xmlns:p14="http://schemas.microsoft.com/office/powerpoint/2010/main" val="41367605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A589858-EFB9-FC1F-7DF5-2478242E35D1}"/>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THEORIE, PERSOON en praktijk	</a:t>
            </a:r>
            <a:r>
              <a:rPr lang="nl-NL" dirty="0"/>
              <a:t> 					</a:t>
            </a:r>
            <a:r>
              <a:rPr lang="nl-NL" sz="1800" cap="all" dirty="0">
                <a:latin typeface="+mj-lt"/>
              </a:rPr>
              <a:t>ONDERDEEL:</a:t>
            </a:r>
            <a:r>
              <a:rPr lang="nl-NL" dirty="0"/>
              <a:t>	</a:t>
            </a:r>
            <a:r>
              <a:rPr lang="nl-NL" sz="1800" cap="all" dirty="0">
                <a:solidFill>
                  <a:schemeClr val="tx2"/>
                </a:solidFill>
                <a:latin typeface="+mj-lt"/>
              </a:rPr>
              <a:t>Reflectiekaart 1</a:t>
            </a:r>
          </a:p>
        </p:txBody>
      </p:sp>
      <p:sp>
        <p:nvSpPr>
          <p:cNvPr id="3" name="Tekstvak 2">
            <a:extLst>
              <a:ext uri="{FF2B5EF4-FFF2-40B4-BE49-F238E27FC236}">
                <a16:creationId xmlns:a16="http://schemas.microsoft.com/office/drawing/2014/main" id="{E1B156AE-D65E-03E0-B7BD-B5C07D5F979D}"/>
              </a:ext>
            </a:extLst>
          </p:cNvPr>
          <p:cNvSpPr txBox="1"/>
          <p:nvPr/>
        </p:nvSpPr>
        <p:spPr>
          <a:xfrm>
            <a:off x="992037" y="970404"/>
            <a:ext cx="9790981" cy="388953"/>
          </a:xfrm>
          <a:prstGeom prst="rect">
            <a:avLst/>
          </a:prstGeom>
          <a:noFill/>
        </p:spPr>
        <p:txBody>
          <a:bodyPr wrap="square">
            <a:spAutoFit/>
          </a:bodyPr>
          <a:lstStyle/>
          <a:p>
            <a:pPr algn="ctr">
              <a:lnSpc>
                <a:spcPct val="115000"/>
              </a:lnSpc>
              <a:spcAft>
                <a:spcPts val="0"/>
              </a:spcAft>
            </a:pPr>
            <a:r>
              <a:rPr lang="nl-NL" sz="1800" dirty="0">
                <a:effectLst/>
                <a:latin typeface="Roboto" panose="02000000000000000000" pitchFamily="2" charset="0"/>
                <a:ea typeface="Roboto" panose="02000000000000000000" pitchFamily="2" charset="0"/>
                <a:cs typeface="Arial" panose="020B0604020202020204" pitchFamily="34" charset="0"/>
              </a:rPr>
              <a:t>- De noodzaak van theorie, persoon en praktijk</a:t>
            </a:r>
            <a:r>
              <a:rPr lang="nl-NL" sz="1800" dirty="0">
                <a:solidFill>
                  <a:srgbClr val="335497"/>
                </a:solidFill>
                <a:effectLst/>
                <a:latin typeface="Roboto" panose="02000000000000000000" pitchFamily="2" charset="0"/>
                <a:ea typeface="Roboto" panose="02000000000000000000" pitchFamily="2" charset="0"/>
                <a:cs typeface="Arial" panose="020B0604020202020204" pitchFamily="34" charset="0"/>
              </a:rPr>
              <a:t>-</a:t>
            </a:r>
            <a:r>
              <a:rPr lang="nl-NL" sz="1800" i="1"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endParaRPr lang="nl-NL" sz="18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25" name="Rechthoek 24">
            <a:extLst>
              <a:ext uri="{FF2B5EF4-FFF2-40B4-BE49-F238E27FC236}">
                <a16:creationId xmlns:a16="http://schemas.microsoft.com/office/drawing/2014/main" id="{F7D1FCC0-59B3-F221-63B9-39B36EC6955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6" name="Rechthoek 25">
            <a:extLst>
              <a:ext uri="{FF2B5EF4-FFF2-40B4-BE49-F238E27FC236}">
                <a16:creationId xmlns:a16="http://schemas.microsoft.com/office/drawing/2014/main" id="{1A3B50D1-CE51-EBEF-30FF-DCA1C74DDA76}"/>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ekstvak 2">
            <a:extLst>
              <a:ext uri="{FF2B5EF4-FFF2-40B4-BE49-F238E27FC236}">
                <a16:creationId xmlns:a16="http://schemas.microsoft.com/office/drawing/2014/main" id="{0D2F5D0F-5BB2-30C7-AB32-78B2C2A0FF5F}"/>
              </a:ext>
            </a:extLst>
          </p:cNvPr>
          <p:cNvSpPr txBox="1">
            <a:spLocks noChangeArrowheads="1"/>
          </p:cNvSpPr>
          <p:nvPr/>
        </p:nvSpPr>
        <p:spPr bwMode="auto">
          <a:xfrm>
            <a:off x="794370" y="1359357"/>
            <a:ext cx="4054590" cy="3172351"/>
          </a:xfrm>
          <a:prstGeom prst="rect">
            <a:avLst/>
          </a:prstGeom>
          <a:solidFill>
            <a:srgbClr val="FFFFFF"/>
          </a:solidFill>
          <a:ln w="19050">
            <a:solidFill>
              <a:srgbClr val="E50856"/>
            </a:solidFill>
            <a:prstDash val="solid"/>
            <a:miter lim="800000"/>
            <a:headEnd/>
            <a:tailEnd/>
            <a:extLst>
              <a:ext uri="{C807C97D-BFC1-408E-A445-0C87EB9F89A2}">
                <ask:lineSketchStyleProps xmlns:ask="http://schemas.microsoft.com/office/drawing/2018/sketchyshapes">
                  <ask:type>
                    <ask:lineSketchNone/>
                  </ask:type>
                </ask:lineSketchStyleProps>
              </a:ext>
            </a:extLst>
          </a:ln>
        </p:spPr>
        <p:txBody>
          <a:bodyPr rot="0" vert="horz" wrap="square" lIns="91440" tIns="45720" rIns="91440" bIns="45720" anchor="t" anchorCtr="0">
            <a:noAutofit/>
          </a:bodyPr>
          <a:lstStyle/>
          <a:p>
            <a:r>
              <a:rPr lang="nl-NL" sz="1100" b="1" i="1" dirty="0">
                <a:solidFill>
                  <a:srgbClr val="E50856"/>
                </a:solidFill>
                <a:effectLst/>
                <a:ea typeface="Calibri" panose="020F0502020204030204" pitchFamily="34" charset="0"/>
                <a:cs typeface="Arial" panose="020B0604020202020204" pitchFamily="34" charset="0"/>
              </a:rPr>
              <a:t>1. Verbinding theorie, persoon en praktijk</a:t>
            </a:r>
          </a:p>
          <a:p>
            <a:endParaRPr lang="nl-NL" sz="1100" i="1" dirty="0">
              <a:solidFill>
                <a:srgbClr val="B82D1F"/>
              </a:solidFill>
              <a:ea typeface="Calibri" panose="020F0502020204030204" pitchFamily="34" charset="0"/>
              <a:cs typeface="Arial" panose="020B0604020202020204" pitchFamily="34" charset="0"/>
            </a:endParaRPr>
          </a:p>
          <a:p>
            <a:r>
              <a:rPr lang="nl-NL" sz="1100" i="1" dirty="0">
                <a:solidFill>
                  <a:srgbClr val="E50856"/>
                </a:solidFill>
                <a:ea typeface="Calibri" panose="020F0502020204030204" pitchFamily="34" charset="0"/>
                <a:cs typeface="Arial" panose="020B0604020202020204" pitchFamily="34" charset="0"/>
              </a:rPr>
              <a:t>WAT: </a:t>
            </a:r>
            <a:r>
              <a:rPr lang="nl-NL" sz="1100" dirty="0">
                <a:ea typeface="Calibri" panose="020F0502020204030204" pitchFamily="34" charset="0"/>
                <a:cs typeface="Arial" panose="020B0604020202020204" pitchFamily="34" charset="0"/>
              </a:rPr>
              <a:t>Het levenslange leerproces van docenten (in opleiding) wordt gevormd door </a:t>
            </a:r>
            <a:r>
              <a:rPr lang="nl-NL" sz="1100" dirty="0">
                <a:solidFill>
                  <a:srgbClr val="000000"/>
                </a:solidFill>
                <a:effectLst/>
                <a:cs typeface="Calibri" panose="020F0502020204030204" pitchFamily="34" charset="0"/>
              </a:rPr>
              <a:t>reflectief ervaringsleren (</a:t>
            </a:r>
            <a:r>
              <a:rPr lang="nl-NL" sz="1100" dirty="0" err="1">
                <a:solidFill>
                  <a:srgbClr val="000000"/>
                </a:solidFill>
                <a:effectLst/>
                <a:cs typeface="Calibri" panose="020F0502020204030204" pitchFamily="34" charset="0"/>
              </a:rPr>
              <a:t>Kelchtermans</a:t>
            </a:r>
            <a:r>
              <a:rPr lang="nl-NL" sz="1100" dirty="0">
                <a:solidFill>
                  <a:srgbClr val="000000"/>
                </a:solidFill>
                <a:effectLst/>
                <a:cs typeface="Calibri" panose="020F0502020204030204" pitchFamily="34" charset="0"/>
              </a:rPr>
              <a:t>, 2001). </a:t>
            </a:r>
          </a:p>
          <a:p>
            <a:endParaRPr lang="nl-NL" sz="1100" dirty="0">
              <a:solidFill>
                <a:srgbClr val="000000"/>
              </a:solidFill>
              <a:cs typeface="Calibri" panose="020F0502020204030204" pitchFamily="34" charset="0"/>
            </a:endParaRPr>
          </a:p>
          <a:p>
            <a:r>
              <a:rPr lang="nl-NL" sz="1100" i="1" dirty="0">
                <a:solidFill>
                  <a:srgbClr val="E50856"/>
                </a:solidFill>
                <a:cs typeface="Calibri" panose="020F0502020204030204" pitchFamily="34" charset="0"/>
              </a:rPr>
              <a:t>HOE: </a:t>
            </a:r>
            <a:r>
              <a:rPr lang="nl-NL" sz="1100" dirty="0">
                <a:solidFill>
                  <a:srgbClr val="000000"/>
                </a:solidFill>
                <a:cs typeface="Calibri" panose="020F0502020204030204" pitchFamily="34" charset="0"/>
              </a:rPr>
              <a:t>Dit ontstaat door reflectie op ervaringen met aandacht voor zowel het handelen (</a:t>
            </a:r>
            <a:r>
              <a:rPr lang="nl-NL" sz="1100" i="1" dirty="0">
                <a:solidFill>
                  <a:srgbClr val="E50856"/>
                </a:solidFill>
                <a:cs typeface="Calibri" panose="020F0502020204030204" pitchFamily="34" charset="0"/>
              </a:rPr>
              <a:t>de praktijk</a:t>
            </a:r>
            <a:r>
              <a:rPr lang="nl-NL" sz="1100" dirty="0">
                <a:solidFill>
                  <a:srgbClr val="000000"/>
                </a:solidFill>
                <a:cs typeface="Calibri" panose="020F0502020204030204" pitchFamily="34" charset="0"/>
              </a:rPr>
              <a:t>), het denken (</a:t>
            </a:r>
            <a:r>
              <a:rPr lang="nl-NL" sz="1100" i="1" dirty="0">
                <a:solidFill>
                  <a:srgbClr val="E50856"/>
                </a:solidFill>
                <a:cs typeface="Calibri" panose="020F0502020204030204" pitchFamily="34" charset="0"/>
              </a:rPr>
              <a:t>theorie</a:t>
            </a:r>
            <a:r>
              <a:rPr lang="nl-NL" sz="1100" dirty="0">
                <a:solidFill>
                  <a:srgbClr val="000000"/>
                </a:solidFill>
                <a:cs typeface="Calibri" panose="020F0502020204030204" pitchFamily="34" charset="0"/>
              </a:rPr>
              <a:t>) als de </a:t>
            </a:r>
            <a:r>
              <a:rPr lang="nl-NL" sz="1100" dirty="0">
                <a:solidFill>
                  <a:srgbClr val="E50856"/>
                </a:solidFill>
                <a:cs typeface="Calibri" panose="020F0502020204030204" pitchFamily="34" charset="0"/>
              </a:rPr>
              <a:t>persoon</a:t>
            </a:r>
            <a:r>
              <a:rPr lang="nl-NL" sz="1100" dirty="0">
                <a:solidFill>
                  <a:srgbClr val="000000"/>
                </a:solidFill>
                <a:cs typeface="Calibri" panose="020F0502020204030204" pitchFamily="34" charset="0"/>
              </a:rPr>
              <a:t>. </a:t>
            </a:r>
          </a:p>
          <a:p>
            <a:endParaRPr lang="nl-NL" sz="1100" dirty="0">
              <a:solidFill>
                <a:srgbClr val="000000"/>
              </a:solidFill>
              <a:cs typeface="Calibri" panose="020F0502020204030204" pitchFamily="34" charset="0"/>
            </a:endParaRPr>
          </a:p>
          <a:p>
            <a:r>
              <a:rPr lang="nl-NL" sz="1100" i="1" dirty="0">
                <a:solidFill>
                  <a:srgbClr val="E50856"/>
                </a:solidFill>
                <a:effectLst/>
                <a:cs typeface="Calibri" panose="020F0502020204030204" pitchFamily="34" charset="0"/>
              </a:rPr>
              <a:t>WAAROM: </a:t>
            </a:r>
            <a:r>
              <a:rPr lang="nl-NL" sz="1100" dirty="0">
                <a:solidFill>
                  <a:srgbClr val="000000"/>
                </a:solidFill>
                <a:cs typeface="Calibri" panose="020F0502020204030204" pitchFamily="34" charset="0"/>
              </a:rPr>
              <a:t>H</a:t>
            </a:r>
            <a:r>
              <a:rPr lang="nl-NL" sz="1100" dirty="0">
                <a:solidFill>
                  <a:srgbClr val="000000"/>
                </a:solidFill>
                <a:effectLst/>
                <a:cs typeface="Calibri" panose="020F0502020204030204" pitchFamily="34" charset="0"/>
              </a:rPr>
              <a:t>et verbinden van praktijk, theorie en persoon is een kerndoel van </a:t>
            </a:r>
            <a:r>
              <a:rPr lang="nl-NL" sz="1100" dirty="0" err="1">
                <a:solidFill>
                  <a:srgbClr val="000000"/>
                </a:solidFill>
                <a:effectLst/>
                <a:cs typeface="Calibri" panose="020F0502020204030204" pitchFamily="34" charset="0"/>
              </a:rPr>
              <a:t>opleidingsdidactisch</a:t>
            </a:r>
            <a:r>
              <a:rPr lang="nl-NL" sz="1100" dirty="0">
                <a:solidFill>
                  <a:srgbClr val="000000"/>
                </a:solidFill>
                <a:effectLst/>
                <a:cs typeface="Calibri" panose="020F0502020204030204" pitchFamily="34" charset="0"/>
              </a:rPr>
              <a:t> handelen van begeleiders en opleiders (</a:t>
            </a:r>
            <a:r>
              <a:rPr lang="nl-NL" sz="1100" dirty="0" err="1">
                <a:solidFill>
                  <a:srgbClr val="000000"/>
                </a:solidFill>
                <a:effectLst/>
                <a:cs typeface="Calibri" panose="020F0502020204030204" pitchFamily="34" charset="0"/>
              </a:rPr>
              <a:t>Crasborn</a:t>
            </a:r>
            <a:r>
              <a:rPr lang="nl-NL" sz="1100" dirty="0">
                <a:solidFill>
                  <a:srgbClr val="000000"/>
                </a:solidFill>
                <a:effectLst/>
                <a:cs typeface="Calibri" panose="020F0502020204030204" pitchFamily="34" charset="0"/>
              </a:rPr>
              <a:t> &amp; </a:t>
            </a:r>
            <a:r>
              <a:rPr lang="nl-NL" sz="1100" dirty="0" err="1">
                <a:solidFill>
                  <a:srgbClr val="000000"/>
                </a:solidFill>
                <a:effectLst/>
                <a:cs typeface="Calibri" panose="020F0502020204030204" pitchFamily="34" charset="0"/>
              </a:rPr>
              <a:t>Hennissen</a:t>
            </a:r>
            <a:r>
              <a:rPr lang="nl-NL" sz="1100" dirty="0">
                <a:solidFill>
                  <a:srgbClr val="000000"/>
                </a:solidFill>
                <a:effectLst/>
                <a:cs typeface="Calibri" panose="020F0502020204030204" pitchFamily="34" charset="0"/>
              </a:rPr>
              <a:t>, 2019). Hierdoor ontwikkeld de lerende enerzijds een breder handelingsrepertoire en anderzijds een grotere geldige kennisbasis op het gebied van professionee</a:t>
            </a:r>
            <a:r>
              <a:rPr lang="nl-NL" sz="1100" dirty="0">
                <a:solidFill>
                  <a:srgbClr val="000000"/>
                </a:solidFill>
                <a:cs typeface="Calibri" panose="020F0502020204030204" pitchFamily="34" charset="0"/>
              </a:rPr>
              <a:t>l handelen </a:t>
            </a:r>
            <a:r>
              <a:rPr lang="nl-NL" sz="1100" dirty="0">
                <a:solidFill>
                  <a:srgbClr val="000000"/>
                </a:solidFill>
                <a:effectLst/>
                <a:cs typeface="Calibri" panose="020F0502020204030204" pitchFamily="34" charset="0"/>
              </a:rPr>
              <a:t>(</a:t>
            </a:r>
            <a:r>
              <a:rPr lang="nl-NL" sz="1100" dirty="0" err="1">
                <a:solidFill>
                  <a:srgbClr val="000000"/>
                </a:solidFill>
                <a:effectLst/>
                <a:cs typeface="Calibri" panose="020F0502020204030204" pitchFamily="34" charset="0"/>
              </a:rPr>
              <a:t>Kelchtermans</a:t>
            </a:r>
            <a:r>
              <a:rPr lang="nl-NL" sz="1100" dirty="0">
                <a:solidFill>
                  <a:srgbClr val="000000"/>
                </a:solidFill>
                <a:effectLst/>
                <a:cs typeface="Calibri" panose="020F0502020204030204" pitchFamily="34" charset="0"/>
              </a:rPr>
              <a:t> et al., 2010)</a:t>
            </a:r>
            <a:r>
              <a:rPr lang="nl-NL" sz="1100" dirty="0">
                <a:solidFill>
                  <a:srgbClr val="000000"/>
                </a:solidFill>
                <a:cs typeface="Calibri" panose="020F0502020204030204" pitchFamily="34" charset="0"/>
              </a:rPr>
              <a:t>. </a:t>
            </a:r>
          </a:p>
          <a:p>
            <a:endParaRPr lang="nl-NL" sz="1200" dirty="0">
              <a:solidFill>
                <a:srgbClr val="000000"/>
              </a:solidFill>
              <a:effectLst/>
              <a:latin typeface="Calibri" panose="020F0502020204030204" pitchFamily="34" charset="0"/>
              <a:cs typeface="Calibri" panose="020F0502020204030204" pitchFamily="34" charset="0"/>
            </a:endParaRPr>
          </a:p>
          <a:p>
            <a:endParaRPr lang="nl-NL" sz="1200" dirty="0">
              <a:solidFill>
                <a:srgbClr val="000000"/>
              </a:solidFill>
              <a:effectLst/>
              <a:latin typeface="Calibri" panose="020F0502020204030204" pitchFamily="34" charset="0"/>
              <a:cs typeface="Calibri" panose="020F0502020204030204" pitchFamily="34" charset="0"/>
            </a:endParaRPr>
          </a:p>
          <a:p>
            <a:pPr>
              <a:lnSpc>
                <a:spcPct val="107000"/>
              </a:lnSpc>
              <a:spcAft>
                <a:spcPts val="800"/>
              </a:spcAft>
            </a:pPr>
            <a:endParaRPr lang="nl-NL" sz="1100" dirty="0">
              <a:solidFill>
                <a:srgbClr val="B82D1F"/>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kstvak 2">
            <a:extLst>
              <a:ext uri="{FF2B5EF4-FFF2-40B4-BE49-F238E27FC236}">
                <a16:creationId xmlns:a16="http://schemas.microsoft.com/office/drawing/2014/main" id="{2776D257-E089-C4B2-EE6F-6B2017F09D9B}"/>
              </a:ext>
            </a:extLst>
          </p:cNvPr>
          <p:cNvSpPr txBox="1">
            <a:spLocks noChangeArrowheads="1"/>
          </p:cNvSpPr>
          <p:nvPr/>
        </p:nvSpPr>
        <p:spPr bwMode="auto">
          <a:xfrm>
            <a:off x="5116916" y="1647870"/>
            <a:ext cx="4817327" cy="994430"/>
          </a:xfrm>
          <a:prstGeom prst="rect">
            <a:avLst/>
          </a:prstGeom>
          <a:solidFill>
            <a:srgbClr val="FFFFFF"/>
          </a:solidFill>
          <a:ln w="19050">
            <a:solidFill>
              <a:srgbClr val="E50856"/>
            </a:solidFill>
            <a:prstDash val="dash"/>
            <a:miter lim="800000"/>
            <a:headEnd/>
            <a:tailEnd/>
          </a:ln>
        </p:spPr>
        <p:txBody>
          <a:bodyPr rot="0" vert="horz" wrap="square" lIns="91440" tIns="45720" rIns="91440" bIns="45720" anchor="t" anchorCtr="0">
            <a:noAutofit/>
          </a:bodyPr>
          <a:lstStyle/>
          <a:p>
            <a:r>
              <a:rPr lang="nl-NL" sz="1100" b="1" i="1" dirty="0">
                <a:solidFill>
                  <a:srgbClr val="E50856"/>
                </a:solidFill>
                <a:effectLst/>
                <a:ea typeface="Calibri" panose="020F0502020204030204" pitchFamily="34" charset="0"/>
                <a:cs typeface="Arial" panose="020B0604020202020204" pitchFamily="34" charset="0"/>
              </a:rPr>
              <a:t>3. De theorie</a:t>
            </a:r>
            <a:br>
              <a:rPr lang="nl-NL" sz="1100" i="1" dirty="0">
                <a:solidFill>
                  <a:srgbClr val="B82D1F"/>
                </a:solidFill>
                <a:effectLst/>
                <a:ea typeface="Calibri" panose="020F0502020204030204" pitchFamily="34" charset="0"/>
                <a:cs typeface="Arial" panose="020B0604020202020204" pitchFamily="34" charset="0"/>
              </a:rPr>
            </a:br>
            <a:r>
              <a:rPr lang="nl-NL" sz="1100" dirty="0">
                <a:solidFill>
                  <a:srgbClr val="000000"/>
                </a:solidFill>
                <a:effectLst/>
                <a:cs typeface="Calibri" panose="020F0502020204030204" pitchFamily="34" charset="0"/>
              </a:rPr>
              <a:t>De theorie bestaat uit twee vormen:</a:t>
            </a:r>
          </a:p>
          <a:p>
            <a:pPr marL="228600" indent="-228600">
              <a:buAutoNum type="arabicPeriod"/>
            </a:pPr>
            <a:r>
              <a:rPr lang="nl-NL" sz="1100" dirty="0">
                <a:solidFill>
                  <a:srgbClr val="000000"/>
                </a:solidFill>
                <a:cs typeface="Calibri" panose="020F0502020204030204" pitchFamily="34" charset="0"/>
              </a:rPr>
              <a:t>Kennis van experts, uit boeken en artikelen.</a:t>
            </a:r>
          </a:p>
          <a:p>
            <a:pPr marL="228600" indent="-228600">
              <a:buAutoNum type="arabicPeriod"/>
            </a:pPr>
            <a:r>
              <a:rPr lang="nl-NL" sz="1100" dirty="0">
                <a:solidFill>
                  <a:srgbClr val="000000"/>
                </a:solidFill>
                <a:effectLst/>
                <a:cs typeface="Calibri" panose="020F0502020204030204" pitchFamily="34" charset="0"/>
              </a:rPr>
              <a:t>Prak</a:t>
            </a:r>
            <a:r>
              <a:rPr lang="nl-NL" sz="1100" dirty="0">
                <a:solidFill>
                  <a:srgbClr val="000000"/>
                </a:solidFill>
                <a:cs typeface="Calibri" panose="020F0502020204030204" pitchFamily="34" charset="0"/>
              </a:rPr>
              <a:t>tijk kennis van leraren en begeleiders.</a:t>
            </a:r>
          </a:p>
          <a:p>
            <a:endParaRPr lang="nl-NL" sz="1200" dirty="0">
              <a:solidFill>
                <a:srgbClr val="000000"/>
              </a:solidFill>
              <a:effectLst/>
              <a:latin typeface="Calibri" panose="020F0502020204030204" pitchFamily="34" charset="0"/>
              <a:cs typeface="Calibri" panose="020F0502020204030204" pitchFamily="34" charset="0"/>
            </a:endParaRPr>
          </a:p>
        </p:txBody>
      </p:sp>
      <p:sp>
        <p:nvSpPr>
          <p:cNvPr id="8" name="Tekstvak 2">
            <a:extLst>
              <a:ext uri="{FF2B5EF4-FFF2-40B4-BE49-F238E27FC236}">
                <a16:creationId xmlns:a16="http://schemas.microsoft.com/office/drawing/2014/main" id="{7D0C4A9B-F7C9-FCAE-E550-641F94A1AEEB}"/>
              </a:ext>
            </a:extLst>
          </p:cNvPr>
          <p:cNvSpPr txBox="1">
            <a:spLocks noChangeArrowheads="1"/>
          </p:cNvSpPr>
          <p:nvPr/>
        </p:nvSpPr>
        <p:spPr bwMode="auto">
          <a:xfrm>
            <a:off x="7343042" y="2812554"/>
            <a:ext cx="2651453" cy="2969588"/>
          </a:xfrm>
          <a:prstGeom prst="rect">
            <a:avLst/>
          </a:prstGeom>
          <a:solidFill>
            <a:srgbClr val="FFFFFF"/>
          </a:solidFill>
          <a:ln w="19050">
            <a:solidFill>
              <a:srgbClr val="E50856"/>
            </a:solidFill>
            <a:prstDash val="dash"/>
            <a:miter lim="800000"/>
            <a:headEnd/>
            <a:tailEnd/>
          </a:ln>
        </p:spPr>
        <p:txBody>
          <a:bodyPr rot="0" vert="horz" wrap="square" lIns="91440" tIns="45720" rIns="91440" bIns="45720" anchor="t" anchorCtr="0">
            <a:noAutofit/>
          </a:bodyPr>
          <a:lstStyle/>
          <a:p>
            <a:r>
              <a:rPr lang="nl-NL" sz="1100" b="1" i="1" dirty="0">
                <a:solidFill>
                  <a:srgbClr val="E50856"/>
                </a:solidFill>
                <a:effectLst/>
                <a:ea typeface="Calibri" panose="020F0502020204030204" pitchFamily="34" charset="0"/>
                <a:cs typeface="Arial" panose="020B0604020202020204" pitchFamily="34" charset="0"/>
              </a:rPr>
              <a:t>4. De persoon</a:t>
            </a:r>
          </a:p>
          <a:p>
            <a:r>
              <a:rPr lang="nl-NL" sz="1100" dirty="0">
                <a:effectLst/>
                <a:ea typeface="Calibri" panose="020F0502020204030204" pitchFamily="34" charset="0"/>
                <a:cs typeface="Arial" panose="020B0604020202020204" pitchFamily="34" charset="0"/>
              </a:rPr>
              <a:t>Kennis over jezelf, oftewel </a:t>
            </a:r>
            <a:r>
              <a:rPr lang="nl-NL" sz="1100" b="1" i="1" dirty="0">
                <a:solidFill>
                  <a:srgbClr val="E50856"/>
                </a:solidFill>
                <a:effectLst/>
                <a:ea typeface="Calibri" panose="020F0502020204030204" pitchFamily="34" charset="0"/>
                <a:cs typeface="Arial" panose="020B0604020202020204" pitchFamily="34" charset="0"/>
              </a:rPr>
              <a:t>professioneel </a:t>
            </a:r>
            <a:r>
              <a:rPr lang="nl-NL" sz="1100" b="1" i="1" dirty="0" err="1">
                <a:solidFill>
                  <a:srgbClr val="E50856"/>
                </a:solidFill>
                <a:effectLst/>
                <a:ea typeface="Calibri" panose="020F0502020204030204" pitchFamily="34" charset="0"/>
                <a:cs typeface="Arial" panose="020B0604020202020204" pitchFamily="34" charset="0"/>
              </a:rPr>
              <a:t>zelfverstaan</a:t>
            </a:r>
            <a:r>
              <a:rPr lang="nl-NL" sz="1100" b="1" i="1" dirty="0">
                <a:solidFill>
                  <a:srgbClr val="C00000"/>
                </a:solidFill>
                <a:effectLst/>
                <a:ea typeface="Calibri" panose="020F0502020204030204" pitchFamily="34" charset="0"/>
                <a:cs typeface="Arial" panose="020B0604020202020204" pitchFamily="34" charset="0"/>
              </a:rPr>
              <a:t> </a:t>
            </a:r>
            <a:r>
              <a:rPr lang="nl-NL" sz="1100" dirty="0">
                <a:solidFill>
                  <a:srgbClr val="000000"/>
                </a:solidFill>
                <a:effectLst/>
                <a:cs typeface="Calibri" panose="020F0502020204030204" pitchFamily="34" charset="0"/>
              </a:rPr>
              <a:t>(</a:t>
            </a:r>
            <a:r>
              <a:rPr lang="nl-NL" sz="1100" dirty="0" err="1">
                <a:solidFill>
                  <a:srgbClr val="000000"/>
                </a:solidFill>
                <a:effectLst/>
                <a:cs typeface="Calibri" panose="020F0502020204030204" pitchFamily="34" charset="0"/>
              </a:rPr>
              <a:t>Kelchtermans</a:t>
            </a:r>
            <a:r>
              <a:rPr lang="nl-NL" sz="1100" dirty="0">
                <a:solidFill>
                  <a:srgbClr val="000000"/>
                </a:solidFill>
                <a:effectLst/>
                <a:cs typeface="Calibri" panose="020F0502020204030204" pitchFamily="34" charset="0"/>
              </a:rPr>
              <a:t> et al., 2010)</a:t>
            </a:r>
            <a:r>
              <a:rPr lang="nl-NL" sz="1100" dirty="0">
                <a:effectLst/>
                <a:ea typeface="Calibri" panose="020F0502020204030204" pitchFamily="34" charset="0"/>
                <a:cs typeface="Arial" panose="020B0604020202020204" pitchFamily="34" charset="0"/>
              </a:rPr>
              <a:t> bestaat o.a.</a:t>
            </a:r>
            <a:r>
              <a:rPr lang="nl-NL" sz="1100" dirty="0">
                <a:solidFill>
                  <a:srgbClr val="000000"/>
                </a:solidFill>
                <a:ea typeface="Calibri" panose="020F0502020204030204" pitchFamily="34" charset="0"/>
                <a:cs typeface="Calibri" panose="020F0502020204030204" pitchFamily="34" charset="0"/>
              </a:rPr>
              <a:t> uit</a:t>
            </a:r>
            <a:r>
              <a:rPr lang="nl-NL" sz="1100" dirty="0">
                <a:solidFill>
                  <a:srgbClr val="000000"/>
                </a:solidFill>
                <a:effectLst/>
                <a:cs typeface="Calibri" panose="020F0502020204030204" pitchFamily="34" charset="0"/>
              </a:rPr>
              <a:t>:</a:t>
            </a:r>
            <a:endParaRPr lang="nl-NL" sz="1100" dirty="0">
              <a:solidFill>
                <a:srgbClr val="B82D1F"/>
              </a:solidFill>
              <a:cs typeface="Arial" panose="020B0604020202020204" pitchFamily="34" charset="0"/>
            </a:endParaRPr>
          </a:p>
          <a:p>
            <a:pPr marL="228600" indent="-228600">
              <a:buFont typeface="+mj-lt"/>
              <a:buAutoNum type="arabicPeriod"/>
            </a:pPr>
            <a:r>
              <a:rPr lang="nl-NL" sz="1100" i="1" dirty="0">
                <a:ea typeface="Calibri" panose="020F0502020204030204" pitchFamily="34" charset="0"/>
                <a:cs typeface="Arial" panose="020B0604020202020204" pitchFamily="34" charset="0"/>
              </a:rPr>
              <a:t>Zelfbeeld: </a:t>
            </a:r>
            <a:r>
              <a:rPr lang="nl-NL" sz="1100" dirty="0">
                <a:ea typeface="Calibri" panose="020F0502020204030204" pitchFamily="34" charset="0"/>
                <a:cs typeface="Arial" panose="020B0604020202020204" pitchFamily="34" charset="0"/>
              </a:rPr>
              <a:t>welk beeld heeft de leraar van zichzelf?</a:t>
            </a:r>
          </a:p>
          <a:p>
            <a:pPr marL="228600" indent="-228600">
              <a:buAutoNum type="arabicPeriod"/>
            </a:pPr>
            <a:r>
              <a:rPr lang="nl-NL" sz="1100" i="1" dirty="0" err="1">
                <a:effectLst/>
                <a:ea typeface="Calibri" panose="020F0502020204030204" pitchFamily="34" charset="0"/>
                <a:cs typeface="Arial" panose="020B0604020202020204" pitchFamily="34" charset="0"/>
              </a:rPr>
              <a:t>Zelfwaardegevoel</a:t>
            </a:r>
            <a:r>
              <a:rPr lang="nl-NL" sz="1100" i="1" dirty="0">
                <a:effectLst/>
                <a:ea typeface="Calibri" panose="020F0502020204030204" pitchFamily="34" charset="0"/>
                <a:cs typeface="Arial" panose="020B0604020202020204" pitchFamily="34" charset="0"/>
              </a:rPr>
              <a:t>: </a:t>
            </a:r>
            <a:r>
              <a:rPr lang="nl-NL" sz="1100" dirty="0">
                <a:effectLst/>
                <a:ea typeface="Calibri" panose="020F0502020204030204" pitchFamily="34" charset="0"/>
                <a:cs typeface="Arial" panose="020B0604020202020204" pitchFamily="34" charset="0"/>
              </a:rPr>
              <a:t>hoe goed vindt de leraar dat hij/zij het beroep uitoefent? </a:t>
            </a:r>
          </a:p>
          <a:p>
            <a:pPr marL="228600" indent="-228600">
              <a:buAutoNum type="arabicPeriod"/>
            </a:pPr>
            <a:r>
              <a:rPr lang="nl-NL" sz="1100" i="1" dirty="0">
                <a:ea typeface="Calibri" panose="020F0502020204030204" pitchFamily="34" charset="0"/>
                <a:cs typeface="Arial" panose="020B0604020202020204" pitchFamily="34" charset="0"/>
              </a:rPr>
              <a:t>Beroepsmotivatie: </a:t>
            </a:r>
            <a:r>
              <a:rPr lang="nl-NL" sz="1100" dirty="0">
                <a:ea typeface="Calibri" panose="020F0502020204030204" pitchFamily="34" charset="0"/>
                <a:cs typeface="Arial" panose="020B0604020202020204" pitchFamily="34" charset="0"/>
              </a:rPr>
              <a:t>wat zijn voor de leraar de belangrijke motiverende factoren in het beroep?</a:t>
            </a:r>
          </a:p>
          <a:p>
            <a:pPr marL="228600" indent="-228600">
              <a:buAutoNum type="arabicPeriod"/>
            </a:pPr>
            <a:r>
              <a:rPr lang="nl-NL" sz="1100" i="1" dirty="0">
                <a:effectLst/>
                <a:ea typeface="Calibri" panose="020F0502020204030204" pitchFamily="34" charset="0"/>
                <a:cs typeface="Arial" panose="020B0604020202020204" pitchFamily="34" charset="0"/>
              </a:rPr>
              <a:t>Taakopvatting: </a:t>
            </a:r>
            <a:r>
              <a:rPr lang="nl-NL" sz="1100" dirty="0">
                <a:effectLst/>
                <a:ea typeface="Calibri" panose="020F0502020204030204" pitchFamily="34" charset="0"/>
                <a:cs typeface="Arial" panose="020B0604020202020204" pitchFamily="34" charset="0"/>
              </a:rPr>
              <a:t>Wat moet ik doen en waarom dat?</a:t>
            </a:r>
          </a:p>
          <a:p>
            <a:endParaRPr lang="nl-NL" sz="1200" dirty="0">
              <a:latin typeface="Calibri" panose="020F0502020204030204" pitchFamily="34" charset="0"/>
              <a:ea typeface="Calibri" panose="020F0502020204030204" pitchFamily="34" charset="0"/>
              <a:cs typeface="Arial" panose="020B0604020202020204" pitchFamily="34" charset="0"/>
            </a:endParaRPr>
          </a:p>
        </p:txBody>
      </p:sp>
      <p:sp>
        <p:nvSpPr>
          <p:cNvPr id="9" name="Tekstvak 2">
            <a:extLst>
              <a:ext uri="{FF2B5EF4-FFF2-40B4-BE49-F238E27FC236}">
                <a16:creationId xmlns:a16="http://schemas.microsoft.com/office/drawing/2014/main" id="{1143FDBE-F47E-13BE-5A7C-32CEFCBED48C}"/>
              </a:ext>
            </a:extLst>
          </p:cNvPr>
          <p:cNvSpPr txBox="1">
            <a:spLocks noChangeArrowheads="1"/>
          </p:cNvSpPr>
          <p:nvPr/>
        </p:nvSpPr>
        <p:spPr bwMode="auto">
          <a:xfrm>
            <a:off x="1093394" y="4642847"/>
            <a:ext cx="4252512" cy="923329"/>
          </a:xfrm>
          <a:prstGeom prst="rect">
            <a:avLst/>
          </a:prstGeom>
          <a:solidFill>
            <a:srgbClr val="FFFFFF"/>
          </a:solidFill>
          <a:ln w="19050">
            <a:solidFill>
              <a:srgbClr val="E50856"/>
            </a:solidFill>
            <a:prstDash val="dash"/>
            <a:miter lim="800000"/>
            <a:headEnd/>
            <a:tailEnd/>
          </a:ln>
        </p:spPr>
        <p:txBody>
          <a:bodyPr rot="0" vert="horz" wrap="square" lIns="91440" tIns="45720" rIns="91440" bIns="45720" anchor="t" anchorCtr="0">
            <a:noAutofit/>
          </a:bodyPr>
          <a:lstStyle/>
          <a:p>
            <a:pPr>
              <a:lnSpc>
                <a:spcPct val="107000"/>
              </a:lnSpc>
            </a:pPr>
            <a:r>
              <a:rPr lang="nl-NL" sz="1100" b="1" i="1" dirty="0">
                <a:solidFill>
                  <a:srgbClr val="E50856"/>
                </a:solidFill>
                <a:ea typeface="Calibri" panose="020F0502020204030204" pitchFamily="34" charset="0"/>
                <a:cs typeface="Arial" panose="020B0604020202020204" pitchFamily="34" charset="0"/>
              </a:rPr>
              <a:t>2. D</a:t>
            </a:r>
            <a:r>
              <a:rPr lang="nl-NL" sz="1100" b="1" i="1" dirty="0">
                <a:solidFill>
                  <a:srgbClr val="E50856"/>
                </a:solidFill>
                <a:effectLst/>
                <a:ea typeface="Calibri" panose="020F0502020204030204" pitchFamily="34" charset="0"/>
                <a:cs typeface="Arial" panose="020B0604020202020204" pitchFamily="34" charset="0"/>
              </a:rPr>
              <a:t>e praktijk</a:t>
            </a:r>
          </a:p>
          <a:p>
            <a:r>
              <a:rPr lang="nl-NL" sz="1100" dirty="0">
                <a:effectLst/>
                <a:cs typeface="Calibri" panose="020F0502020204030204" pitchFamily="34" charset="0"/>
              </a:rPr>
              <a:t>Dit betreft het handelen in de </a:t>
            </a:r>
            <a:r>
              <a:rPr lang="nl-NL" sz="1100" dirty="0">
                <a:effectLst/>
                <a:ea typeface="Roboto" panose="02000000000000000000" pitchFamily="2" charset="0"/>
                <a:cs typeface="Calibri" panose="020F0502020204030204" pitchFamily="34" charset="0"/>
              </a:rPr>
              <a:t>dagelijkse praktijk van de school. Denk aan de lespraktijk, het functioneren in het team, onderdeel uitmaken van de school en haar specifieke context (</a:t>
            </a:r>
            <a:r>
              <a:rPr lang="nl-NL" sz="1100" dirty="0">
                <a:ea typeface="Roboto" panose="02000000000000000000" pitchFamily="2" charset="0"/>
                <a:cs typeface="Calibri" panose="020F0502020204030204" pitchFamily="34" charset="0"/>
              </a:rPr>
              <a:t>bijv. visie). </a:t>
            </a:r>
          </a:p>
          <a:p>
            <a:endParaRPr lang="nl-NL" sz="1200" dirty="0">
              <a:solidFill>
                <a:srgbClr val="000000"/>
              </a:solidFill>
              <a:effectLst/>
              <a:latin typeface="Calibri" panose="020F0502020204030204" pitchFamily="34" charset="0"/>
              <a:ea typeface="Roboto" panose="02000000000000000000" pitchFamily="2" charset="0"/>
              <a:cs typeface="Calibri" panose="020F0502020204030204" pitchFamily="34" charset="0"/>
            </a:endParaRPr>
          </a:p>
        </p:txBody>
      </p:sp>
      <p:sp>
        <p:nvSpPr>
          <p:cNvPr id="10" name="Tekstvak 9">
            <a:extLst>
              <a:ext uri="{FF2B5EF4-FFF2-40B4-BE49-F238E27FC236}">
                <a16:creationId xmlns:a16="http://schemas.microsoft.com/office/drawing/2014/main" id="{9701ED21-0B40-B100-8457-63380DCD87CC}"/>
              </a:ext>
            </a:extLst>
          </p:cNvPr>
          <p:cNvSpPr txBox="1"/>
          <p:nvPr/>
        </p:nvSpPr>
        <p:spPr>
          <a:xfrm>
            <a:off x="5084855" y="3431028"/>
            <a:ext cx="1863865" cy="923330"/>
          </a:xfrm>
          <a:prstGeom prst="rect">
            <a:avLst/>
          </a:prstGeom>
          <a:noFill/>
        </p:spPr>
        <p:txBody>
          <a:bodyPr wrap="square" rtlCol="0">
            <a:spAutoFit/>
          </a:bodyPr>
          <a:lstStyle/>
          <a:p>
            <a:pPr algn="ctr"/>
            <a:r>
              <a:rPr lang="nl-NL" b="1" dirty="0">
                <a:solidFill>
                  <a:srgbClr val="E50856"/>
                </a:solidFill>
              </a:rPr>
              <a:t>Reflectief ervaringsleren op de werkplek</a:t>
            </a:r>
          </a:p>
        </p:txBody>
      </p:sp>
      <p:sp>
        <p:nvSpPr>
          <p:cNvPr id="11" name="Gekromde pijl rechts 9">
            <a:extLst>
              <a:ext uri="{FF2B5EF4-FFF2-40B4-BE49-F238E27FC236}">
                <a16:creationId xmlns:a16="http://schemas.microsoft.com/office/drawing/2014/main" id="{51B9CC5C-8FDF-AC7C-4CD2-B19908FA578A}"/>
              </a:ext>
            </a:extLst>
          </p:cNvPr>
          <p:cNvSpPr/>
          <p:nvPr/>
        </p:nvSpPr>
        <p:spPr>
          <a:xfrm rot="7526728">
            <a:off x="6444856" y="2213431"/>
            <a:ext cx="361349" cy="1678542"/>
          </a:xfrm>
          <a:prstGeom prst="curvedRightArrow">
            <a:avLst>
              <a:gd name="adj1" fmla="val 25000"/>
              <a:gd name="adj2" fmla="val 50000"/>
              <a:gd name="adj3" fmla="val 12447"/>
            </a:avLst>
          </a:prstGeom>
          <a:solidFill>
            <a:srgbClr val="C00000"/>
          </a:solidFill>
          <a:ln>
            <a:solidFill>
              <a:srgbClr val="E508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2" name="Gekromde pijl rechts 2">
            <a:extLst>
              <a:ext uri="{FF2B5EF4-FFF2-40B4-BE49-F238E27FC236}">
                <a16:creationId xmlns:a16="http://schemas.microsoft.com/office/drawing/2014/main" id="{927F8D7E-2693-D838-DE23-CA4715D956E2}"/>
              </a:ext>
            </a:extLst>
          </p:cNvPr>
          <p:cNvSpPr/>
          <p:nvPr/>
        </p:nvSpPr>
        <p:spPr>
          <a:xfrm rot="1130934">
            <a:off x="5073819" y="2530511"/>
            <a:ext cx="361349" cy="2344932"/>
          </a:xfrm>
          <a:prstGeom prst="curvedRightArrow">
            <a:avLst/>
          </a:prstGeom>
          <a:solidFill>
            <a:srgbClr val="C00000"/>
          </a:solidFill>
          <a:ln>
            <a:solidFill>
              <a:srgbClr val="E508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3" name="Gekromde pijl rechts 7">
            <a:extLst>
              <a:ext uri="{FF2B5EF4-FFF2-40B4-BE49-F238E27FC236}">
                <a16:creationId xmlns:a16="http://schemas.microsoft.com/office/drawing/2014/main" id="{CCC75048-742E-49CE-0F4A-44F0A094F67A}"/>
              </a:ext>
            </a:extLst>
          </p:cNvPr>
          <p:cNvSpPr/>
          <p:nvPr/>
        </p:nvSpPr>
        <p:spPr>
          <a:xfrm rot="14695918">
            <a:off x="6137832" y="3489532"/>
            <a:ext cx="425805" cy="2221305"/>
          </a:xfrm>
          <a:prstGeom prst="curvedRightArrow">
            <a:avLst/>
          </a:prstGeom>
          <a:solidFill>
            <a:srgbClr val="C00000"/>
          </a:solidFill>
          <a:ln>
            <a:solidFill>
              <a:srgbClr val="E5085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4229732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AFF12-AE6C-D259-6E6A-3B1B3E93566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B523C4B-5981-D036-6308-84F345FE4350}"/>
              </a:ext>
            </a:extLst>
          </p:cNvPr>
          <p:cNvSpPr txBox="1"/>
          <p:nvPr/>
        </p:nvSpPr>
        <p:spPr>
          <a:xfrm>
            <a:off x="1459706" y="712835"/>
            <a:ext cx="7772400" cy="775853"/>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dirty="0" err="1">
                <a:latin typeface="Roboto" panose="02000000000000000000" pitchFamily="2" charset="0"/>
                <a:ea typeface="Roboto" panose="02000000000000000000" pitchFamily="2" charset="0"/>
                <a:cs typeface="Arial" panose="020B0604020202020204" pitchFamily="34" charset="0"/>
              </a:rPr>
              <a:t>Opleidingsdidactische</a:t>
            </a:r>
            <a:r>
              <a:rPr lang="nl-NL" sz="2000" dirty="0">
                <a:latin typeface="Roboto" panose="02000000000000000000" pitchFamily="2" charset="0"/>
                <a:ea typeface="Roboto" panose="02000000000000000000" pitchFamily="2" charset="0"/>
                <a:cs typeface="Arial" panose="020B0604020202020204" pitchFamily="34" charset="0"/>
              </a:rPr>
              <a:t> methodieken voor het verbinden van theorie, persoon en praktijk</a:t>
            </a: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sp>
        <p:nvSpPr>
          <p:cNvPr id="2" name="Rechthoek 1">
            <a:extLst>
              <a:ext uri="{FF2B5EF4-FFF2-40B4-BE49-F238E27FC236}">
                <a16:creationId xmlns:a16="http://schemas.microsoft.com/office/drawing/2014/main" id="{B884BEC2-FCAD-932E-9754-0C5DC6E3CE8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Rechthoek 2">
            <a:extLst>
              <a:ext uri="{FF2B5EF4-FFF2-40B4-BE49-F238E27FC236}">
                <a16:creationId xmlns:a16="http://schemas.microsoft.com/office/drawing/2014/main" id="{C532F337-5FCE-F52E-4C53-ACA7A570E40A}"/>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jdelijke aanduiding voor tekst 3">
            <a:extLst>
              <a:ext uri="{FF2B5EF4-FFF2-40B4-BE49-F238E27FC236}">
                <a16:creationId xmlns:a16="http://schemas.microsoft.com/office/drawing/2014/main" id="{4BC518E3-4AC5-8A32-3D1D-1926338D14C9}"/>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THEORIE, persoon en praktijk	</a:t>
            </a:r>
            <a:r>
              <a:rPr lang="nl-NL" dirty="0"/>
              <a:t> 					</a:t>
            </a:r>
            <a:r>
              <a:rPr lang="nl-NL" sz="1800" cap="all" dirty="0">
                <a:latin typeface="+mj-lt"/>
              </a:rPr>
              <a:t>ONDERDEEL:</a:t>
            </a:r>
            <a:r>
              <a:rPr lang="nl-NL" dirty="0"/>
              <a:t>	</a:t>
            </a:r>
            <a:r>
              <a:rPr lang="nl-NL" sz="1800" cap="all" dirty="0">
                <a:solidFill>
                  <a:schemeClr val="tx2"/>
                </a:solidFill>
                <a:latin typeface="+mj-lt"/>
              </a:rPr>
              <a:t>Reflectiekaart 2</a:t>
            </a:r>
          </a:p>
        </p:txBody>
      </p:sp>
      <p:sp>
        <p:nvSpPr>
          <p:cNvPr id="4" name="Tekstvak 2">
            <a:extLst>
              <a:ext uri="{FF2B5EF4-FFF2-40B4-BE49-F238E27FC236}">
                <a16:creationId xmlns:a16="http://schemas.microsoft.com/office/drawing/2014/main" id="{5D922EB5-B57A-C838-E1CF-BBE6F68D4323}"/>
              </a:ext>
            </a:extLst>
          </p:cNvPr>
          <p:cNvSpPr txBox="1">
            <a:spLocks noChangeArrowheads="1"/>
          </p:cNvSpPr>
          <p:nvPr/>
        </p:nvSpPr>
        <p:spPr bwMode="auto">
          <a:xfrm>
            <a:off x="827603" y="1652537"/>
            <a:ext cx="4162097" cy="1704156"/>
          </a:xfrm>
          <a:prstGeom prst="rect">
            <a:avLst/>
          </a:prstGeom>
          <a:solidFill>
            <a:srgbClr val="FFFFFF"/>
          </a:solidFill>
          <a:ln w="19050">
            <a:solidFill>
              <a:schemeClr val="tx1"/>
            </a:solidFill>
            <a:prstDash val="dash"/>
            <a:miter lim="800000"/>
            <a:headEnd/>
            <a:tailEnd/>
          </a:ln>
        </p:spPr>
        <p:txBody>
          <a:bodyPr rot="0" vert="horz" wrap="square" lIns="91440" tIns="45720" rIns="91440" bIns="45720" anchor="t" anchorCtr="0">
            <a:noAutofit/>
          </a:bodyPr>
          <a:lstStyle/>
          <a:p>
            <a:pPr>
              <a:lnSpc>
                <a:spcPct val="107000"/>
              </a:lnSpc>
            </a:pPr>
            <a:r>
              <a:rPr lang="nl-NL" sz="1050" b="1" i="1" dirty="0">
                <a:solidFill>
                  <a:srgbClr val="E50856"/>
                </a:solidFill>
                <a:ea typeface="Calibri" panose="020F0502020204030204" pitchFamily="34" charset="0"/>
                <a:cs typeface="Arial" panose="020B0604020202020204" pitchFamily="34" charset="0"/>
              </a:rPr>
              <a:t>Startend vanuit d</a:t>
            </a:r>
            <a:r>
              <a:rPr lang="nl-NL" sz="1050" b="1" i="1" dirty="0">
                <a:solidFill>
                  <a:srgbClr val="E50856"/>
                </a:solidFill>
                <a:effectLst/>
                <a:ea typeface="Calibri" panose="020F0502020204030204" pitchFamily="34" charset="0"/>
                <a:cs typeface="Arial" panose="020B0604020202020204" pitchFamily="34" charset="0"/>
              </a:rPr>
              <a:t>e praktijk</a:t>
            </a:r>
          </a:p>
          <a:p>
            <a:endParaRPr lang="nl-NL" sz="1050" dirty="0">
              <a:solidFill>
                <a:srgbClr val="000000"/>
              </a:solidFill>
              <a:effectLst/>
              <a:ea typeface="Roboto" panose="02000000000000000000" pitchFamily="2" charset="0"/>
              <a:cs typeface="Calibri" panose="020F0502020204030204" pitchFamily="34" charset="0"/>
            </a:endParaRPr>
          </a:p>
          <a:p>
            <a:pPr marL="171450" indent="-171450">
              <a:buFontTx/>
              <a:buChar char="-"/>
            </a:pPr>
            <a:r>
              <a:rPr lang="nl-NL" sz="1050" b="1" dirty="0">
                <a:ea typeface="Calibri" panose="020F0502020204030204" pitchFamily="34" charset="0"/>
                <a:cs typeface="Arial" panose="020B0604020202020204" pitchFamily="34" charset="0"/>
              </a:rPr>
              <a:t>O</a:t>
            </a:r>
            <a:r>
              <a:rPr lang="nl-NL" sz="1050" b="1" dirty="0">
                <a:effectLst/>
                <a:ea typeface="Calibri" panose="020F0502020204030204" pitchFamily="34" charset="0"/>
                <a:cs typeface="Arial" panose="020B0604020202020204" pitchFamily="34" charset="0"/>
              </a:rPr>
              <a:t>bservatie en feedback, </a:t>
            </a:r>
          </a:p>
          <a:p>
            <a:pPr marL="171450" indent="-171450">
              <a:buFontTx/>
              <a:buChar char="-"/>
            </a:pPr>
            <a:r>
              <a:rPr lang="nl-NL" sz="1050" b="1" dirty="0">
                <a:effectLst/>
                <a:ea typeface="Calibri" panose="020F0502020204030204" pitchFamily="34" charset="0"/>
                <a:cs typeface="Arial" panose="020B0604020202020204" pitchFamily="34" charset="0"/>
              </a:rPr>
              <a:t>bewust voordoen, </a:t>
            </a:r>
          </a:p>
          <a:p>
            <a:pPr marL="171450" indent="-171450">
              <a:buFontTx/>
              <a:buChar char="-"/>
            </a:pPr>
            <a:r>
              <a:rPr lang="nl-NL" sz="1050" b="1" dirty="0">
                <a:effectLst/>
                <a:ea typeface="Calibri" panose="020F0502020204030204" pitchFamily="34" charset="0"/>
                <a:cs typeface="Arial" panose="020B0604020202020204" pitchFamily="34" charset="0"/>
              </a:rPr>
              <a:t>samen lesgeven, </a:t>
            </a:r>
          </a:p>
          <a:p>
            <a:pPr marL="171450" indent="-171450">
              <a:buFontTx/>
              <a:buChar char="-"/>
            </a:pPr>
            <a:r>
              <a:rPr lang="nl-NL" sz="1050" b="1" dirty="0">
                <a:effectLst/>
                <a:ea typeface="Calibri" panose="020F0502020204030204" pitchFamily="34" charset="0"/>
                <a:cs typeface="Arial" panose="020B0604020202020204" pitchFamily="34" charset="0"/>
              </a:rPr>
              <a:t>real time coaching </a:t>
            </a:r>
            <a:r>
              <a:rPr lang="nl-NL" sz="1050" dirty="0">
                <a:effectLst/>
                <a:ea typeface="Calibri" panose="020F0502020204030204" pitchFamily="34" charset="0"/>
                <a:cs typeface="Arial" panose="020B0604020202020204" pitchFamily="34" charset="0"/>
              </a:rPr>
              <a:t>m.b.t. digitale technologie. </a:t>
            </a:r>
            <a:endParaRPr lang="nl-NL" sz="1050" dirty="0">
              <a:ea typeface="Calibri" panose="020F0502020204030204" pitchFamily="34" charset="0"/>
              <a:cs typeface="Arial" panose="020B0604020202020204" pitchFamily="34" charset="0"/>
            </a:endParaRPr>
          </a:p>
          <a:p>
            <a:pPr marL="171450" indent="-171450">
              <a:buFontTx/>
              <a:buChar char="-"/>
            </a:pPr>
            <a:r>
              <a:rPr lang="nl-NL" sz="1050" b="1" dirty="0">
                <a:effectLst/>
                <a:ea typeface="Calibri" panose="020F0502020204030204" pitchFamily="34" charset="0"/>
                <a:cs typeface="Arial" panose="020B0604020202020204" pitchFamily="34" charset="0"/>
              </a:rPr>
              <a:t>reflectie op ervaringen </a:t>
            </a:r>
            <a:endParaRPr lang="nl-NL" sz="1050" i="1" dirty="0">
              <a:effectLst/>
              <a:ea typeface="Calibri" panose="020F0502020204030204" pitchFamily="34" charset="0"/>
              <a:cs typeface="Arial" panose="020B0604020202020204" pitchFamily="34" charset="0"/>
            </a:endParaRPr>
          </a:p>
          <a:p>
            <a:pPr>
              <a:spcAft>
                <a:spcPts val="800"/>
              </a:spcAft>
            </a:pPr>
            <a:r>
              <a:rPr lang="nl-NL" sz="1050" dirty="0">
                <a:effectLst/>
                <a:ea typeface="Calibri" panose="020F0502020204030204" pitchFamily="34" charset="0"/>
                <a:cs typeface="Arial" panose="020B0604020202020204" pitchFamily="34" charset="0"/>
              </a:rPr>
              <a:t>zijn opleidings-didactische methoden om het leren van de praktijk te stimuleren </a:t>
            </a:r>
            <a:r>
              <a:rPr lang="nl-NL" sz="1050" dirty="0">
                <a:effectLst/>
                <a:cs typeface="Calibri" panose="020F0502020204030204" pitchFamily="34" charset="0"/>
              </a:rPr>
              <a:t>(</a:t>
            </a:r>
            <a:r>
              <a:rPr lang="nl-NL" sz="1050" dirty="0" err="1">
                <a:effectLst/>
                <a:cs typeface="Calibri" panose="020F0502020204030204" pitchFamily="34" charset="0"/>
              </a:rPr>
              <a:t>Crasborn</a:t>
            </a:r>
            <a:r>
              <a:rPr lang="nl-NL" sz="1050" dirty="0">
                <a:effectLst/>
                <a:cs typeface="Calibri" panose="020F0502020204030204" pitchFamily="34" charset="0"/>
              </a:rPr>
              <a:t> &amp; </a:t>
            </a:r>
            <a:r>
              <a:rPr lang="nl-NL" sz="1050" dirty="0" err="1">
                <a:effectLst/>
                <a:cs typeface="Calibri" panose="020F0502020204030204" pitchFamily="34" charset="0"/>
              </a:rPr>
              <a:t>Hennissen</a:t>
            </a:r>
            <a:r>
              <a:rPr lang="nl-NL" sz="1050" dirty="0">
                <a:effectLst/>
                <a:cs typeface="Calibri" panose="020F0502020204030204" pitchFamily="34" charset="0"/>
              </a:rPr>
              <a:t>, 2019)</a:t>
            </a:r>
            <a:r>
              <a:rPr lang="nl-NL" sz="1050" dirty="0">
                <a:effectLst/>
                <a:ea typeface="Calibri" panose="020F0502020204030204" pitchFamily="34" charset="0"/>
                <a:cs typeface="Arial" panose="020B0604020202020204" pitchFamily="34" charset="0"/>
              </a:rPr>
              <a:t>.</a:t>
            </a:r>
          </a:p>
        </p:txBody>
      </p:sp>
      <p:sp>
        <p:nvSpPr>
          <p:cNvPr id="7" name="Tekstvak 2">
            <a:extLst>
              <a:ext uri="{FF2B5EF4-FFF2-40B4-BE49-F238E27FC236}">
                <a16:creationId xmlns:a16="http://schemas.microsoft.com/office/drawing/2014/main" id="{D3D6DCB7-98AF-896C-45CE-792C9782F0D2}"/>
              </a:ext>
            </a:extLst>
          </p:cNvPr>
          <p:cNvSpPr txBox="1">
            <a:spLocks noChangeArrowheads="1"/>
          </p:cNvSpPr>
          <p:nvPr/>
        </p:nvSpPr>
        <p:spPr bwMode="auto">
          <a:xfrm>
            <a:off x="5586715" y="1673094"/>
            <a:ext cx="4442814" cy="4598310"/>
          </a:xfrm>
          <a:prstGeom prst="rect">
            <a:avLst/>
          </a:prstGeom>
          <a:solidFill>
            <a:srgbClr val="FFFFFF"/>
          </a:solidFill>
          <a:ln w="19050">
            <a:solidFill>
              <a:schemeClr val="tx1"/>
            </a:solidFill>
            <a:prstDash val="dash"/>
            <a:miter lim="800000"/>
            <a:headEnd/>
            <a:tailEnd/>
          </a:ln>
        </p:spPr>
        <p:txBody>
          <a:bodyPr rot="0" vert="horz" wrap="square" lIns="91440" tIns="45720" rIns="91440" bIns="45720" anchor="t" anchorCtr="0">
            <a:noAutofit/>
          </a:bodyPr>
          <a:lstStyle/>
          <a:p>
            <a:r>
              <a:rPr lang="nl-NL" sz="1050" b="1" i="1" dirty="0">
                <a:solidFill>
                  <a:srgbClr val="E50856"/>
                </a:solidFill>
                <a:effectLst/>
                <a:ea typeface="Calibri" panose="020F0502020204030204" pitchFamily="34" charset="0"/>
                <a:cs typeface="Arial" panose="020B0604020202020204" pitchFamily="34" charset="0"/>
              </a:rPr>
              <a:t>Startend vanuit de theorie</a:t>
            </a:r>
            <a:br>
              <a:rPr lang="nl-NL" sz="1050" i="1" dirty="0">
                <a:solidFill>
                  <a:srgbClr val="B82D1F"/>
                </a:solidFill>
                <a:effectLst/>
                <a:ea typeface="Calibri" panose="020F0502020204030204" pitchFamily="34" charset="0"/>
                <a:cs typeface="Arial" panose="020B0604020202020204" pitchFamily="34" charset="0"/>
              </a:rPr>
            </a:br>
            <a:endParaRPr lang="nl-NL" sz="1050" dirty="0">
              <a:solidFill>
                <a:srgbClr val="000000"/>
              </a:solidFill>
              <a:effectLst/>
              <a:cs typeface="Calibri" panose="020F0502020204030204" pitchFamily="34" charset="0"/>
            </a:endParaRPr>
          </a:p>
          <a:p>
            <a:r>
              <a:rPr lang="nl-NL" sz="1050" i="1" dirty="0">
                <a:effectLst/>
                <a:ea typeface="Calibri" panose="020F0502020204030204" pitchFamily="34" charset="0"/>
                <a:cs typeface="Arial" panose="020B0604020202020204" pitchFamily="34" charset="0"/>
              </a:rPr>
              <a:t>Kennis voor de praktijk:		</a:t>
            </a:r>
            <a:r>
              <a:rPr lang="nl-NL" sz="1050" dirty="0">
                <a:ea typeface="Calibri" panose="020F0502020204030204" pitchFamily="34" charset="0"/>
                <a:cs typeface="Arial" panose="020B0604020202020204" pitchFamily="34" charset="0"/>
              </a:rPr>
              <a:t>		</a:t>
            </a:r>
            <a:endParaRPr lang="nl-NL" sz="1050" dirty="0">
              <a:effectLst/>
              <a:ea typeface="Calibri" panose="020F0502020204030204" pitchFamily="34" charset="0"/>
              <a:cs typeface="Arial" panose="020B0604020202020204" pitchFamily="34" charset="0"/>
            </a:endParaRPr>
          </a:p>
          <a:p>
            <a:pPr marL="171450" indent="-171450">
              <a:buFontTx/>
              <a:buChar char="-"/>
            </a:pPr>
            <a:r>
              <a:rPr lang="nl-NL" sz="1050" b="1" dirty="0">
                <a:ea typeface="Calibri" panose="020F0502020204030204" pitchFamily="34" charset="0"/>
                <a:cs typeface="Arial" panose="020B0604020202020204" pitchFamily="34" charset="0"/>
              </a:rPr>
              <a:t>Kernpraktijken: </a:t>
            </a:r>
            <a:r>
              <a:rPr lang="nl-NL" sz="1050" dirty="0">
                <a:ea typeface="Calibri" panose="020F0502020204030204" pitchFamily="34" charset="0"/>
                <a:cs typeface="Arial" panose="020B0604020202020204" pitchFamily="34" charset="0"/>
              </a:rPr>
              <a:t>het leren van basisvaardigheden als opstap naar het leren van complexe onderwijsvaardigheden in eenvoudige situaties.	</a:t>
            </a:r>
            <a:endParaRPr lang="nl-NL" sz="1050" dirty="0">
              <a:effectLst/>
              <a:ea typeface="Calibri" panose="020F0502020204030204" pitchFamily="34" charset="0"/>
              <a:cs typeface="Arial" panose="020B0604020202020204" pitchFamily="34" charset="0"/>
            </a:endParaRPr>
          </a:p>
          <a:p>
            <a:pPr marL="171450" indent="-171450">
              <a:buFontTx/>
              <a:buChar char="-"/>
            </a:pPr>
            <a:r>
              <a:rPr lang="nl-NL" sz="1050" b="1" dirty="0">
                <a:effectLst/>
                <a:ea typeface="Calibri" panose="020F0502020204030204" pitchFamily="34" charset="0"/>
                <a:cs typeface="Arial" panose="020B0604020202020204" pitchFamily="34" charset="0"/>
              </a:rPr>
              <a:t>Gericht oefenen: </a:t>
            </a:r>
            <a:r>
              <a:rPr lang="nl-NL" sz="1050" dirty="0">
                <a:effectLst/>
                <a:ea typeface="Calibri" panose="020F0502020204030204" pitchFamily="34" charset="0"/>
                <a:cs typeface="Arial" panose="020B0604020202020204" pitchFamily="34" charset="0"/>
              </a:rPr>
              <a:t>bewust oefenen van bijv. differentiëren. De lerende en de begeleider leggen de lat steeds iets hoger voor de lerende. De begeleider geeft feedback, aanwijzingen, stelt vragen etc. 		</a:t>
            </a:r>
          </a:p>
          <a:p>
            <a:pPr marL="171450" indent="-171450">
              <a:buFontTx/>
              <a:buChar char="-"/>
            </a:pPr>
            <a:r>
              <a:rPr lang="nl-NL" sz="1050" b="1" dirty="0">
                <a:ea typeface="Calibri" panose="020F0502020204030204" pitchFamily="34" charset="0"/>
                <a:cs typeface="Arial" panose="020B0604020202020204" pitchFamily="34" charset="0"/>
              </a:rPr>
              <a:t>Werken met cases: </a:t>
            </a:r>
            <a:r>
              <a:rPr lang="nl-NL" sz="1050" dirty="0">
                <a:ea typeface="Calibri" panose="020F0502020204030204" pitchFamily="34" charset="0"/>
                <a:cs typeface="Arial" panose="020B0604020202020204" pitchFamily="34" charset="0"/>
              </a:rPr>
              <a:t>het zien en bespreken van levensechte voorbeelden. </a:t>
            </a:r>
          </a:p>
          <a:p>
            <a:endParaRPr lang="nl-NL" sz="1050" i="1" dirty="0">
              <a:ea typeface="Calibri" panose="020F0502020204030204" pitchFamily="34" charset="0"/>
              <a:cs typeface="Calibri" panose="020F0502020204030204" pitchFamily="34" charset="0"/>
            </a:endParaRPr>
          </a:p>
          <a:p>
            <a:r>
              <a:rPr lang="nl-NL" sz="1050" i="1" dirty="0">
                <a:ea typeface="Calibri" panose="020F0502020204030204" pitchFamily="34" charset="0"/>
                <a:cs typeface="Calibri" panose="020F0502020204030204" pitchFamily="34" charset="0"/>
              </a:rPr>
              <a:t>Kennis in de praktijk:</a:t>
            </a:r>
          </a:p>
          <a:p>
            <a:pPr marL="171450" indent="-171450">
              <a:buFontTx/>
              <a:buChar char="-"/>
            </a:pPr>
            <a:r>
              <a:rPr lang="nl-NL" sz="1050" b="1" dirty="0">
                <a:ea typeface="Calibri" panose="020F0502020204030204" pitchFamily="34" charset="0"/>
                <a:cs typeface="Calibri" panose="020F0502020204030204" pitchFamily="34" charset="0"/>
              </a:rPr>
              <a:t>Concept </a:t>
            </a:r>
            <a:r>
              <a:rPr lang="nl-NL" sz="1050" b="1" dirty="0" err="1">
                <a:ea typeface="Calibri" panose="020F0502020204030204" pitchFamily="34" charset="0"/>
                <a:cs typeface="Calibri" panose="020F0502020204030204" pitchFamily="34" charset="0"/>
              </a:rPr>
              <a:t>mapping</a:t>
            </a:r>
            <a:r>
              <a:rPr lang="nl-NL" sz="1050" b="1" dirty="0">
                <a:ea typeface="Calibri" panose="020F0502020204030204" pitchFamily="34" charset="0"/>
                <a:cs typeface="Calibri" panose="020F0502020204030204" pitchFamily="34" charset="0"/>
              </a:rPr>
              <a:t>: </a:t>
            </a:r>
            <a:r>
              <a:rPr lang="nl-NL" sz="1050" dirty="0">
                <a:ea typeface="Calibri" panose="020F0502020204030204" pitchFamily="34" charset="0"/>
                <a:cs typeface="Calibri" panose="020F0502020204030204" pitchFamily="34" charset="0"/>
              </a:rPr>
              <a:t>kritisch kijken naar eigen kennis en theorieën waarmee je in aanraking komt. </a:t>
            </a:r>
          </a:p>
          <a:p>
            <a:pPr marL="171450" indent="-171450">
              <a:buFontTx/>
              <a:buChar char="-"/>
            </a:pPr>
            <a:r>
              <a:rPr lang="nl-NL" sz="1050" b="1" dirty="0" err="1">
                <a:ea typeface="Calibri" panose="020F0502020204030204" pitchFamily="34" charset="0"/>
                <a:cs typeface="Calibri" panose="020F0502020204030204" pitchFamily="34" charset="0"/>
              </a:rPr>
              <a:t>Stimulated</a:t>
            </a:r>
            <a:r>
              <a:rPr lang="nl-NL" sz="1050" b="1" dirty="0">
                <a:ea typeface="Calibri" panose="020F0502020204030204" pitchFamily="34" charset="0"/>
                <a:cs typeface="Calibri" panose="020F0502020204030204" pitchFamily="34" charset="0"/>
              </a:rPr>
              <a:t> </a:t>
            </a:r>
            <a:r>
              <a:rPr lang="nl-NL" sz="1050" b="1" dirty="0" err="1">
                <a:ea typeface="Calibri" panose="020F0502020204030204" pitchFamily="34" charset="0"/>
                <a:cs typeface="Calibri" panose="020F0502020204030204" pitchFamily="34" charset="0"/>
              </a:rPr>
              <a:t>recall</a:t>
            </a:r>
            <a:r>
              <a:rPr lang="nl-NL" sz="1050" b="1" dirty="0">
                <a:ea typeface="Calibri" panose="020F0502020204030204" pitchFamily="34" charset="0"/>
                <a:cs typeface="Calibri" panose="020F0502020204030204" pitchFamily="34" charset="0"/>
              </a:rPr>
              <a:t>: </a:t>
            </a:r>
            <a:r>
              <a:rPr lang="nl-NL" sz="1050" dirty="0">
                <a:ea typeface="Calibri" panose="020F0502020204030204" pitchFamily="34" charset="0"/>
                <a:cs typeface="Calibri" panose="020F0502020204030204" pitchFamily="34" charset="0"/>
              </a:rPr>
              <a:t>interview van student en begeleider of omgekeerd om praktijkkennis boven water te halen. </a:t>
            </a:r>
          </a:p>
          <a:p>
            <a:pPr marL="171450" indent="-171450">
              <a:buFontTx/>
              <a:buChar char="-"/>
            </a:pPr>
            <a:r>
              <a:rPr lang="nl-NL" sz="1050" b="1" dirty="0" err="1">
                <a:ea typeface="Calibri" panose="020F0502020204030204" pitchFamily="34" charset="0"/>
                <a:cs typeface="Calibri" panose="020F0502020204030204" pitchFamily="34" charset="0"/>
              </a:rPr>
              <a:t>Laddering</a:t>
            </a:r>
            <a:r>
              <a:rPr lang="nl-NL" sz="1050" b="1" dirty="0">
                <a:ea typeface="Calibri" panose="020F0502020204030204" pitchFamily="34" charset="0"/>
                <a:cs typeface="Calibri" panose="020F0502020204030204" pitchFamily="34" charset="0"/>
              </a:rPr>
              <a:t> review: </a:t>
            </a:r>
            <a:r>
              <a:rPr lang="nl-NL" sz="1050" dirty="0">
                <a:solidFill>
                  <a:srgbClr val="000000"/>
                </a:solidFill>
                <a:effectLst/>
                <a:cs typeface="Calibri" panose="020F0502020204030204" pitchFamily="34" charset="0"/>
              </a:rPr>
              <a:t>Deze methode maakt het mogelijk precies dat deel van de praktijkkennis van een leraar compact in beeld te brengen dat diens handelen tijdens onderwijsactiviteiten mede stuurt</a:t>
            </a:r>
          </a:p>
          <a:p>
            <a:endParaRPr lang="nl-NL" sz="1050" dirty="0">
              <a:ea typeface="Calibri" panose="020F0502020204030204" pitchFamily="34" charset="0"/>
              <a:cs typeface="Arial" panose="020B0604020202020204" pitchFamily="34" charset="0"/>
            </a:endParaRPr>
          </a:p>
          <a:p>
            <a:r>
              <a:rPr lang="nl-NL" sz="1050" dirty="0">
                <a:ea typeface="Calibri" panose="020F0502020204030204" pitchFamily="34" charset="0"/>
                <a:cs typeface="Arial" panose="020B0604020202020204" pitchFamily="34" charset="0"/>
              </a:rPr>
              <a:t>Kennis van de praktijk:</a:t>
            </a:r>
          </a:p>
          <a:p>
            <a:r>
              <a:rPr lang="nl-NL" sz="1050" dirty="0">
                <a:ea typeface="Calibri" panose="020F0502020204030204" pitchFamily="34" charset="0"/>
                <a:cs typeface="Arial" panose="020B0604020202020204" pitchFamily="34" charset="0"/>
              </a:rPr>
              <a:t>- </a:t>
            </a:r>
            <a:r>
              <a:rPr lang="nl-NL" sz="1050" b="1" dirty="0">
                <a:ea typeface="Calibri" panose="020F0502020204030204" pitchFamily="34" charset="0"/>
                <a:cs typeface="Arial" panose="020B0604020202020204" pitchFamily="34" charset="0"/>
              </a:rPr>
              <a:t>Praktijkonderzoek doen</a:t>
            </a:r>
          </a:p>
          <a:p>
            <a:endParaRPr lang="nl-NL" sz="1050" dirty="0">
              <a:effectLst/>
              <a:ea typeface="Calibri" panose="020F0502020204030204" pitchFamily="34" charset="0"/>
              <a:cs typeface="Arial" panose="020B0604020202020204" pitchFamily="34" charset="0"/>
            </a:endParaRPr>
          </a:p>
          <a:p>
            <a:pPr>
              <a:spcAft>
                <a:spcPts val="800"/>
              </a:spcAft>
            </a:pPr>
            <a:r>
              <a:rPr lang="nl-NL" sz="1050" i="1" dirty="0">
                <a:ea typeface="Calibri" panose="020F0502020204030204" pitchFamily="34" charset="0"/>
                <a:cs typeface="Arial" panose="020B0604020202020204" pitchFamily="34" charset="0"/>
              </a:rPr>
              <a:t>zijn </a:t>
            </a:r>
            <a:r>
              <a:rPr lang="nl-NL" sz="1050" i="1" dirty="0">
                <a:effectLst/>
                <a:ea typeface="Calibri" panose="020F0502020204030204" pitchFamily="34" charset="0"/>
                <a:cs typeface="Arial" panose="020B0604020202020204" pitchFamily="34" charset="0"/>
              </a:rPr>
              <a:t>opleidings-didactische methoden om het leren van de </a:t>
            </a:r>
            <a:r>
              <a:rPr lang="nl-NL" sz="1050" i="1" dirty="0">
                <a:ea typeface="Calibri" panose="020F0502020204030204" pitchFamily="34" charset="0"/>
                <a:cs typeface="Arial" panose="020B0604020202020204" pitchFamily="34" charset="0"/>
              </a:rPr>
              <a:t>theorie </a:t>
            </a:r>
            <a:r>
              <a:rPr lang="nl-NL" sz="1050" i="1" dirty="0">
                <a:effectLst/>
                <a:ea typeface="Calibri" panose="020F0502020204030204" pitchFamily="34" charset="0"/>
                <a:cs typeface="Arial" panose="020B0604020202020204" pitchFamily="34" charset="0"/>
              </a:rPr>
              <a:t>te stimuleren </a:t>
            </a:r>
            <a:r>
              <a:rPr lang="nl-NL" sz="1050" i="1" dirty="0">
                <a:effectLst/>
                <a:cs typeface="Calibri" panose="020F0502020204030204" pitchFamily="34" charset="0"/>
              </a:rPr>
              <a:t>(</a:t>
            </a:r>
            <a:r>
              <a:rPr lang="nl-NL" sz="1050" i="1" dirty="0" err="1">
                <a:effectLst/>
                <a:cs typeface="Calibri" panose="020F0502020204030204" pitchFamily="34" charset="0"/>
              </a:rPr>
              <a:t>Crasborn</a:t>
            </a:r>
            <a:r>
              <a:rPr lang="nl-NL" sz="1050" i="1" dirty="0">
                <a:effectLst/>
                <a:cs typeface="Calibri" panose="020F0502020204030204" pitchFamily="34" charset="0"/>
              </a:rPr>
              <a:t> &amp; </a:t>
            </a:r>
            <a:r>
              <a:rPr lang="nl-NL" sz="1050" i="1" dirty="0" err="1">
                <a:effectLst/>
                <a:cs typeface="Calibri" panose="020F0502020204030204" pitchFamily="34" charset="0"/>
              </a:rPr>
              <a:t>Hennissen</a:t>
            </a:r>
            <a:r>
              <a:rPr lang="nl-NL" sz="1050" i="1" dirty="0">
                <a:effectLst/>
                <a:cs typeface="Calibri" panose="020F0502020204030204" pitchFamily="34" charset="0"/>
              </a:rPr>
              <a:t>, 2019)</a:t>
            </a:r>
            <a:r>
              <a:rPr lang="nl-NL" sz="1050" i="1" dirty="0">
                <a:effectLst/>
                <a:ea typeface="Calibri" panose="020F0502020204030204" pitchFamily="34" charset="0"/>
                <a:cs typeface="Arial" panose="020B0604020202020204" pitchFamily="34" charset="0"/>
              </a:rPr>
              <a:t>.</a:t>
            </a:r>
          </a:p>
        </p:txBody>
      </p:sp>
      <p:sp>
        <p:nvSpPr>
          <p:cNvPr id="14" name="Tekstvak 2">
            <a:extLst>
              <a:ext uri="{FF2B5EF4-FFF2-40B4-BE49-F238E27FC236}">
                <a16:creationId xmlns:a16="http://schemas.microsoft.com/office/drawing/2014/main" id="{4E2EEB8B-439B-F926-D7B2-02B670EB3661}"/>
              </a:ext>
            </a:extLst>
          </p:cNvPr>
          <p:cNvSpPr txBox="1">
            <a:spLocks noChangeArrowheads="1"/>
          </p:cNvSpPr>
          <p:nvPr/>
        </p:nvSpPr>
        <p:spPr bwMode="auto">
          <a:xfrm>
            <a:off x="827603" y="3574934"/>
            <a:ext cx="4162097" cy="2696470"/>
          </a:xfrm>
          <a:prstGeom prst="rect">
            <a:avLst/>
          </a:prstGeom>
          <a:solidFill>
            <a:srgbClr val="FFFFFF"/>
          </a:solidFill>
          <a:ln w="19050">
            <a:solidFill>
              <a:schemeClr val="tx1"/>
            </a:solidFill>
            <a:prstDash val="dash"/>
            <a:miter lim="800000"/>
            <a:headEnd/>
            <a:tailEnd/>
          </a:ln>
        </p:spPr>
        <p:txBody>
          <a:bodyPr rot="0" vert="horz" wrap="square" lIns="91440" tIns="45720" rIns="91440" bIns="45720" anchor="t" anchorCtr="0">
            <a:noAutofit/>
          </a:bodyPr>
          <a:lstStyle/>
          <a:p>
            <a:r>
              <a:rPr lang="nl-NL" sz="1050" b="1" i="1" dirty="0">
                <a:solidFill>
                  <a:srgbClr val="E50856"/>
                </a:solidFill>
                <a:ea typeface="Calibri" panose="020F0502020204030204" pitchFamily="34" charset="0"/>
                <a:cs typeface="Arial" panose="020B0604020202020204" pitchFamily="34" charset="0"/>
              </a:rPr>
              <a:t>Startend vanuit d</a:t>
            </a:r>
            <a:r>
              <a:rPr lang="nl-NL" sz="1050" b="1" i="1" dirty="0">
                <a:solidFill>
                  <a:srgbClr val="E50856"/>
                </a:solidFill>
                <a:effectLst/>
                <a:ea typeface="Calibri" panose="020F0502020204030204" pitchFamily="34" charset="0"/>
                <a:cs typeface="Arial" panose="020B0604020202020204" pitchFamily="34" charset="0"/>
              </a:rPr>
              <a:t>e persoon</a:t>
            </a:r>
          </a:p>
          <a:p>
            <a:endParaRPr lang="nl-NL" sz="1050" dirty="0">
              <a:ea typeface="Calibri" panose="020F0502020204030204" pitchFamily="34" charset="0"/>
              <a:cs typeface="Arial" panose="020B0604020202020204" pitchFamily="34" charset="0"/>
            </a:endParaRPr>
          </a:p>
          <a:p>
            <a:pPr marL="171450" indent="-171450">
              <a:buFontTx/>
              <a:buChar char="-"/>
            </a:pPr>
            <a:r>
              <a:rPr lang="nl-NL" sz="1050" b="1" dirty="0">
                <a:effectLst/>
                <a:ea typeface="Calibri" panose="020F0502020204030204" pitchFamily="34" charset="0"/>
                <a:cs typeface="Arial" panose="020B0604020202020204" pitchFamily="34" charset="0"/>
              </a:rPr>
              <a:t>Story-line: </a:t>
            </a:r>
            <a:r>
              <a:rPr lang="nl-NL" sz="1050" dirty="0">
                <a:effectLst/>
                <a:ea typeface="Calibri" panose="020F0502020204030204" pitchFamily="34" charset="0"/>
                <a:cs typeface="Arial" panose="020B0604020202020204" pitchFamily="34" charset="0"/>
              </a:rPr>
              <a:t>het schrijven van de eigen levensloop of onderwijsbiografie.</a:t>
            </a:r>
          </a:p>
          <a:p>
            <a:pPr marL="171450" indent="-171450">
              <a:buFontTx/>
              <a:buChar char="-"/>
            </a:pPr>
            <a:r>
              <a:rPr lang="nl-NL" sz="1050" b="1" dirty="0">
                <a:effectLst/>
                <a:ea typeface="Calibri" panose="020F0502020204030204" pitchFamily="34" charset="0"/>
                <a:cs typeface="Arial" panose="020B0604020202020204" pitchFamily="34" charset="0"/>
              </a:rPr>
              <a:t>ideale leraar</a:t>
            </a:r>
            <a:r>
              <a:rPr lang="nl-NL" sz="1050" b="1" dirty="0">
                <a:ea typeface="Calibri" panose="020F0502020204030204" pitchFamily="34" charset="0"/>
                <a:cs typeface="Arial" panose="020B0604020202020204" pitchFamily="34" charset="0"/>
              </a:rPr>
              <a:t>: beschrijven </a:t>
            </a:r>
            <a:r>
              <a:rPr lang="nl-NL" sz="1050" dirty="0">
                <a:solidFill>
                  <a:srgbClr val="000000"/>
                </a:solidFill>
                <a:effectLst/>
                <a:cs typeface="Calibri" panose="020F0502020204030204" pitchFamily="34" charset="0"/>
              </a:rPr>
              <a:t>helpt om inzicht te krijgen in de eigen beelden en opvattingen over eigenschappen en kenmerken van de ideale leraar en die te vertalen naar persoonlijke leerdoelen en leervragen.</a:t>
            </a:r>
            <a:endParaRPr lang="nl-NL" sz="1050" b="1" dirty="0">
              <a:solidFill>
                <a:srgbClr val="000000"/>
              </a:solidFill>
              <a:cs typeface="Arial" panose="020B0604020202020204" pitchFamily="34" charset="0"/>
            </a:endParaRPr>
          </a:p>
          <a:p>
            <a:pPr marL="171450" indent="-171450">
              <a:buFontTx/>
              <a:buChar char="-"/>
            </a:pPr>
            <a:r>
              <a:rPr lang="nl-NL" sz="1050" b="1" dirty="0">
                <a:effectLst/>
                <a:ea typeface="Calibri" panose="020F0502020204030204" pitchFamily="34" charset="0"/>
                <a:cs typeface="Arial" panose="020B0604020202020204" pitchFamily="34" charset="0"/>
              </a:rPr>
              <a:t>Kernreflectie: reflectie op de volgende zes lagen </a:t>
            </a:r>
            <a:r>
              <a:rPr lang="nl-NL" sz="1050" dirty="0">
                <a:solidFill>
                  <a:srgbClr val="000000"/>
                </a:solidFill>
                <a:effectLst/>
              </a:rPr>
              <a:t>omgeving, </a:t>
            </a:r>
            <a:r>
              <a:rPr lang="nl-NL" sz="1050" dirty="0">
                <a:solidFill>
                  <a:srgbClr val="000000"/>
                </a:solidFill>
                <a:effectLst/>
                <a:cs typeface="Calibri" panose="020F0502020204030204" pitchFamily="34" charset="0"/>
              </a:rPr>
              <a:t>gedrag, competenties, overtuigingen, (beroeps)identiteit en betrokkenheid (missie). </a:t>
            </a:r>
            <a:endParaRPr lang="nl-NL" sz="1050" b="1" dirty="0">
              <a:effectLst/>
              <a:ea typeface="Calibri" panose="020F0502020204030204" pitchFamily="34" charset="0"/>
              <a:cs typeface="Arial" panose="020B0604020202020204" pitchFamily="34" charset="0"/>
            </a:endParaRPr>
          </a:p>
          <a:p>
            <a:pPr marL="171450" indent="-171450">
              <a:buFontTx/>
              <a:buChar char="-"/>
            </a:pPr>
            <a:r>
              <a:rPr lang="nl-NL" sz="1050" b="1" dirty="0">
                <a:effectLst/>
                <a:ea typeface="Calibri" panose="020F0502020204030204" pitchFamily="34" charset="0"/>
                <a:cs typeface="Arial" panose="020B0604020202020204" pitchFamily="34" charset="0"/>
              </a:rPr>
              <a:t>fricties expliciteren</a:t>
            </a:r>
            <a:r>
              <a:rPr lang="nl-NL" sz="1050" b="1" dirty="0">
                <a:ea typeface="Calibri" panose="020F0502020204030204" pitchFamily="34" charset="0"/>
                <a:cs typeface="Arial" panose="020B0604020202020204" pitchFamily="34" charset="0"/>
              </a:rPr>
              <a:t>: </a:t>
            </a:r>
            <a:r>
              <a:rPr lang="nl-NL" sz="1050" dirty="0">
                <a:ea typeface="Calibri" panose="020F0502020204030204" pitchFamily="34" charset="0"/>
                <a:cs typeface="Arial" panose="020B0604020202020204" pitchFamily="34" charset="0"/>
              </a:rPr>
              <a:t>het expliciteren van complexe/uitdagende situaties op papier in verhaalvorm.</a:t>
            </a:r>
          </a:p>
          <a:p>
            <a:r>
              <a:rPr lang="nl-NL" sz="1050" dirty="0">
                <a:effectLst/>
                <a:ea typeface="Calibri" panose="020F0502020204030204" pitchFamily="34" charset="0"/>
                <a:cs typeface="Arial" panose="020B0604020202020204" pitchFamily="34" charset="0"/>
              </a:rPr>
              <a:t>zijn opleidings-didactische methoden om het leren over de persoon te stimuleren </a:t>
            </a:r>
            <a:r>
              <a:rPr lang="nl-NL" sz="1050" dirty="0">
                <a:effectLst/>
                <a:cs typeface="Calibri" panose="020F0502020204030204" pitchFamily="34" charset="0"/>
              </a:rPr>
              <a:t>(</a:t>
            </a:r>
            <a:r>
              <a:rPr lang="nl-NL" sz="1050" dirty="0" err="1">
                <a:effectLst/>
                <a:cs typeface="Calibri" panose="020F0502020204030204" pitchFamily="34" charset="0"/>
              </a:rPr>
              <a:t>Crasborn</a:t>
            </a:r>
            <a:r>
              <a:rPr lang="nl-NL" sz="1050" dirty="0">
                <a:effectLst/>
                <a:cs typeface="Calibri" panose="020F0502020204030204" pitchFamily="34" charset="0"/>
              </a:rPr>
              <a:t> &amp; </a:t>
            </a:r>
            <a:r>
              <a:rPr lang="nl-NL" sz="1050" dirty="0" err="1">
                <a:effectLst/>
                <a:cs typeface="Calibri" panose="020F0502020204030204" pitchFamily="34" charset="0"/>
              </a:rPr>
              <a:t>Hennissen</a:t>
            </a:r>
            <a:r>
              <a:rPr lang="nl-NL" sz="1050" dirty="0">
                <a:effectLst/>
                <a:cs typeface="Calibri" panose="020F0502020204030204" pitchFamily="34" charset="0"/>
              </a:rPr>
              <a:t>, 2019)</a:t>
            </a:r>
            <a:r>
              <a:rPr lang="nl-NL" sz="1050" dirty="0">
                <a:effectLst/>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34461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D91B7F12-E73A-EAE1-F57B-9086A4565669}"/>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79725002-BC02-7987-29AD-8474779BD1A3}"/>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Tijdelijke aanduiding voor tekst 3">
            <a:extLst>
              <a:ext uri="{FF2B5EF4-FFF2-40B4-BE49-F238E27FC236}">
                <a16:creationId xmlns:a16="http://schemas.microsoft.com/office/drawing/2014/main" id="{CFB78C8F-1AFE-D9C4-13FF-C41BA46993DC}"/>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Theorie, persoon en praktijk	</a:t>
            </a:r>
            <a:r>
              <a:rPr lang="nl-NL" dirty="0"/>
              <a:t> 					</a:t>
            </a:r>
            <a:r>
              <a:rPr lang="nl-NL" sz="1800" cap="all" dirty="0">
                <a:latin typeface="+mj-lt"/>
              </a:rPr>
              <a:t>ONDERDEEL:</a:t>
            </a:r>
            <a:r>
              <a:rPr lang="nl-NL" dirty="0"/>
              <a:t>	</a:t>
            </a:r>
            <a:r>
              <a:rPr lang="nl-NL" sz="1800" cap="all" dirty="0">
                <a:solidFill>
                  <a:schemeClr val="tx2"/>
                </a:solidFill>
                <a:latin typeface="+mj-lt"/>
              </a:rPr>
              <a:t>Reflectiekaart 3</a:t>
            </a:r>
          </a:p>
        </p:txBody>
      </p:sp>
      <p:sp>
        <p:nvSpPr>
          <p:cNvPr id="2" name="TextBox 4">
            <a:extLst>
              <a:ext uri="{FF2B5EF4-FFF2-40B4-BE49-F238E27FC236}">
                <a16:creationId xmlns:a16="http://schemas.microsoft.com/office/drawing/2014/main" id="{7683A54A-898C-10F3-9312-A5BC147E3675}"/>
              </a:ext>
            </a:extLst>
          </p:cNvPr>
          <p:cNvSpPr txBox="1"/>
          <p:nvPr/>
        </p:nvSpPr>
        <p:spPr>
          <a:xfrm>
            <a:off x="1459706" y="712835"/>
            <a:ext cx="7772400" cy="421910"/>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dirty="0">
                <a:latin typeface="Roboto" panose="02000000000000000000" pitchFamily="2" charset="0"/>
                <a:ea typeface="Roboto" panose="02000000000000000000" pitchFamily="2" charset="0"/>
                <a:cs typeface="Arial" panose="020B0604020202020204" pitchFamily="34" charset="0"/>
              </a:rPr>
              <a:t>Begeleiden we vanuit single en/of double loop leren?</a:t>
            </a:r>
            <a:r>
              <a:rPr lang="nl-NL" sz="2000" dirty="0">
                <a:effectLst/>
                <a:latin typeface="Roboto" panose="02000000000000000000" pitchFamily="2" charset="0"/>
                <a:ea typeface="Roboto" panose="02000000000000000000" pitchFamily="2" charset="0"/>
                <a:cs typeface="Arial" panose="020B0604020202020204" pitchFamily="34" charset="0"/>
              </a:rPr>
              <a:t>-</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sp>
        <p:nvSpPr>
          <p:cNvPr id="3" name="Tekstvak 2">
            <a:extLst>
              <a:ext uri="{FF2B5EF4-FFF2-40B4-BE49-F238E27FC236}">
                <a16:creationId xmlns:a16="http://schemas.microsoft.com/office/drawing/2014/main" id="{26E8F3F6-A531-1709-C563-7C742E8EF2BD}"/>
              </a:ext>
            </a:extLst>
          </p:cNvPr>
          <p:cNvSpPr txBox="1">
            <a:spLocks noChangeArrowheads="1"/>
          </p:cNvSpPr>
          <p:nvPr/>
        </p:nvSpPr>
        <p:spPr bwMode="auto">
          <a:xfrm>
            <a:off x="3219471" y="1560987"/>
            <a:ext cx="4252866" cy="1119283"/>
          </a:xfrm>
          <a:prstGeom prst="rect">
            <a:avLst/>
          </a:prstGeom>
          <a:solidFill>
            <a:srgbClr val="FFFFFF"/>
          </a:solidFill>
          <a:ln w="19050">
            <a:solidFill>
              <a:srgbClr val="E50856"/>
            </a:solidFill>
            <a:prstDash val="dash"/>
            <a:miter lim="800000"/>
            <a:headEnd/>
            <a:tailEnd/>
          </a:ln>
        </p:spPr>
        <p:txBody>
          <a:bodyPr rot="0" vert="horz" wrap="square" lIns="91440" tIns="45720" rIns="91440" bIns="45720" anchor="t" anchorCtr="0">
            <a:noAutofit/>
          </a:bodyPr>
          <a:lstStyle/>
          <a:p>
            <a:r>
              <a:rPr lang="nl-NL" sz="1200" b="1" i="1" dirty="0">
                <a:effectLst/>
                <a:ea typeface="Calibri" panose="020F0502020204030204" pitchFamily="34" charset="0"/>
                <a:cs typeface="Arial" panose="020B0604020202020204" pitchFamily="34" charset="0"/>
              </a:rPr>
              <a:t>De theorie</a:t>
            </a:r>
            <a:br>
              <a:rPr lang="nl-NL" sz="1200" i="1" dirty="0">
                <a:solidFill>
                  <a:srgbClr val="B82D1F"/>
                </a:solidFill>
                <a:effectLst/>
                <a:ea typeface="Calibri" panose="020F0502020204030204" pitchFamily="34" charset="0"/>
                <a:cs typeface="Arial" panose="020B0604020202020204" pitchFamily="34" charset="0"/>
              </a:rPr>
            </a:br>
            <a:r>
              <a:rPr lang="nl-NL" sz="1200" dirty="0">
                <a:solidFill>
                  <a:srgbClr val="000000"/>
                </a:solidFill>
                <a:effectLst/>
                <a:cs typeface="Calibri" panose="020F0502020204030204" pitchFamily="34" charset="0"/>
              </a:rPr>
              <a:t>De theorie bestaat uit twee vormen:</a:t>
            </a:r>
          </a:p>
          <a:p>
            <a:pPr marL="228600" indent="-228600">
              <a:buAutoNum type="arabicPeriod"/>
            </a:pPr>
            <a:r>
              <a:rPr lang="nl-NL" sz="1200" dirty="0">
                <a:solidFill>
                  <a:srgbClr val="000000"/>
                </a:solidFill>
                <a:cs typeface="Calibri" panose="020F0502020204030204" pitchFamily="34" charset="0"/>
              </a:rPr>
              <a:t>Kennis van experts, uit boeken en artikelen.</a:t>
            </a:r>
          </a:p>
          <a:p>
            <a:pPr marL="228600" indent="-228600">
              <a:buAutoNum type="arabicPeriod"/>
            </a:pPr>
            <a:r>
              <a:rPr lang="nl-NL" sz="1200" dirty="0">
                <a:solidFill>
                  <a:srgbClr val="000000"/>
                </a:solidFill>
                <a:effectLst/>
                <a:cs typeface="Calibri" panose="020F0502020204030204" pitchFamily="34" charset="0"/>
              </a:rPr>
              <a:t>Prak</a:t>
            </a:r>
            <a:r>
              <a:rPr lang="nl-NL" sz="1200" dirty="0">
                <a:solidFill>
                  <a:srgbClr val="000000"/>
                </a:solidFill>
                <a:cs typeface="Calibri" panose="020F0502020204030204" pitchFamily="34" charset="0"/>
              </a:rPr>
              <a:t>tijk kennis van leraren en begeleiders.</a:t>
            </a:r>
          </a:p>
          <a:p>
            <a:pPr marL="228600" indent="-228600">
              <a:buAutoNum type="arabicPeriod"/>
            </a:pPr>
            <a:endParaRPr lang="nl-NL" sz="1200" dirty="0">
              <a:solidFill>
                <a:srgbClr val="000000"/>
              </a:solidFill>
              <a:effectLst/>
              <a:latin typeface="Calibri" panose="020F0502020204030204" pitchFamily="34" charset="0"/>
              <a:cs typeface="Calibri" panose="020F0502020204030204" pitchFamily="34" charset="0"/>
            </a:endParaRPr>
          </a:p>
          <a:p>
            <a:pPr>
              <a:spcAft>
                <a:spcPts val="800"/>
              </a:spcAft>
            </a:pPr>
            <a:endParaRPr lang="nl-NL" sz="1100" dirty="0">
              <a:solidFill>
                <a:srgbClr val="B82D1F"/>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7" name="Tekstvak 16">
            <a:extLst>
              <a:ext uri="{FF2B5EF4-FFF2-40B4-BE49-F238E27FC236}">
                <a16:creationId xmlns:a16="http://schemas.microsoft.com/office/drawing/2014/main" id="{3FC970A1-B63F-333D-A4EE-5A79C25A103C}"/>
              </a:ext>
            </a:extLst>
          </p:cNvPr>
          <p:cNvSpPr txBox="1"/>
          <p:nvPr/>
        </p:nvSpPr>
        <p:spPr>
          <a:xfrm>
            <a:off x="890754" y="3057430"/>
            <a:ext cx="3418356" cy="1384995"/>
          </a:xfrm>
          <a:prstGeom prst="rect">
            <a:avLst/>
          </a:prstGeom>
          <a:noFill/>
        </p:spPr>
        <p:txBody>
          <a:bodyPr wrap="square" rtlCol="0">
            <a:spAutoFit/>
          </a:bodyPr>
          <a:lstStyle/>
          <a:p>
            <a:r>
              <a:rPr lang="nl-NL" sz="1200" b="1" dirty="0">
                <a:solidFill>
                  <a:srgbClr val="E50856"/>
                </a:solidFill>
                <a:effectLst/>
                <a:cs typeface="Calibri" panose="020F0502020204030204" pitchFamily="34" charset="0"/>
              </a:rPr>
              <a:t>1. Begeleiden we vanuit single loop leren?</a:t>
            </a:r>
          </a:p>
          <a:p>
            <a:r>
              <a:rPr lang="nl-NL" sz="1200" dirty="0">
                <a:solidFill>
                  <a:srgbClr val="000000"/>
                </a:solidFill>
                <a:effectLst/>
                <a:cs typeface="Calibri" panose="020F0502020204030204" pitchFamily="34" charset="0"/>
              </a:rPr>
              <a:t>Bij </a:t>
            </a:r>
            <a:r>
              <a:rPr lang="nl-NL" sz="1200" b="1" i="1" dirty="0">
                <a:effectLst/>
                <a:cs typeface="Calibri" panose="020F0502020204030204" pitchFamily="34" charset="0"/>
              </a:rPr>
              <a:t>’single loop’</a:t>
            </a:r>
            <a:r>
              <a:rPr lang="nl-NL" sz="1200" dirty="0">
                <a:effectLst/>
                <a:cs typeface="Calibri" panose="020F0502020204030204" pitchFamily="34" charset="0"/>
              </a:rPr>
              <a:t> </a:t>
            </a:r>
            <a:r>
              <a:rPr lang="nl-NL" sz="1200" dirty="0">
                <a:solidFill>
                  <a:srgbClr val="000000"/>
                </a:solidFill>
                <a:effectLst/>
                <a:cs typeface="Calibri" panose="020F0502020204030204" pitchFamily="34" charset="0"/>
              </a:rPr>
              <a:t>leren ligt de focus in de begeleiding op </a:t>
            </a:r>
            <a:r>
              <a:rPr lang="nl-NL" sz="1200" b="1" i="1" dirty="0">
                <a:solidFill>
                  <a:srgbClr val="000000"/>
                </a:solidFill>
                <a:effectLst/>
                <a:cs typeface="Calibri" panose="020F0502020204030204" pitchFamily="34" charset="0"/>
              </a:rPr>
              <a:t>de praktijk</a:t>
            </a:r>
            <a:r>
              <a:rPr lang="nl-NL" sz="1200" b="1" i="1" dirty="0">
                <a:solidFill>
                  <a:srgbClr val="000000"/>
                </a:solidFill>
                <a:cs typeface="Calibri" panose="020F0502020204030204" pitchFamily="34" charset="0"/>
              </a:rPr>
              <a:t> </a:t>
            </a:r>
            <a:r>
              <a:rPr lang="nl-NL" sz="1200" dirty="0">
                <a:solidFill>
                  <a:srgbClr val="000000"/>
                </a:solidFill>
                <a:cs typeface="Calibri" panose="020F0502020204030204" pitchFamily="34" charset="0"/>
              </a:rPr>
              <a:t>en vooral op het verbeteren van de praktijk. Hoe kun je zorgen dat je les beter verloopt? Dat de leeropbrengsten groter zijn? (o.b.v. </a:t>
            </a:r>
            <a:r>
              <a:rPr lang="nl-NL" sz="1200" dirty="0" err="1">
                <a:solidFill>
                  <a:srgbClr val="000000"/>
                </a:solidFill>
                <a:effectLst/>
                <a:cs typeface="Calibri" panose="020F0502020204030204" pitchFamily="34" charset="0"/>
              </a:rPr>
              <a:t>Kelchtermans</a:t>
            </a:r>
            <a:r>
              <a:rPr lang="nl-NL" sz="1200" dirty="0">
                <a:solidFill>
                  <a:srgbClr val="000000"/>
                </a:solidFill>
                <a:effectLst/>
                <a:cs typeface="Calibri" panose="020F0502020204030204" pitchFamily="34" charset="0"/>
              </a:rPr>
              <a:t> et al., 2010).</a:t>
            </a:r>
          </a:p>
        </p:txBody>
      </p:sp>
      <p:sp>
        <p:nvSpPr>
          <p:cNvPr id="18" name="Tekstvak 17">
            <a:extLst>
              <a:ext uri="{FF2B5EF4-FFF2-40B4-BE49-F238E27FC236}">
                <a16:creationId xmlns:a16="http://schemas.microsoft.com/office/drawing/2014/main" id="{0C0A6686-72FC-B1D5-C8BA-FA1DD357545A}"/>
              </a:ext>
            </a:extLst>
          </p:cNvPr>
          <p:cNvSpPr txBox="1"/>
          <p:nvPr/>
        </p:nvSpPr>
        <p:spPr>
          <a:xfrm>
            <a:off x="6260070" y="2939646"/>
            <a:ext cx="3418355" cy="2031325"/>
          </a:xfrm>
          <a:prstGeom prst="rect">
            <a:avLst/>
          </a:prstGeom>
          <a:noFill/>
        </p:spPr>
        <p:txBody>
          <a:bodyPr wrap="square" rtlCol="0">
            <a:spAutoFit/>
          </a:bodyPr>
          <a:lstStyle/>
          <a:p>
            <a:r>
              <a:rPr lang="nl-NL" sz="1200" b="1" dirty="0">
                <a:cs typeface="Calibri" panose="020F0502020204030204" pitchFamily="34" charset="0"/>
              </a:rPr>
              <a:t>2</a:t>
            </a:r>
            <a:r>
              <a:rPr lang="nl-NL" sz="1200" b="1" dirty="0">
                <a:effectLst/>
                <a:cs typeface="Calibri" panose="020F0502020204030204" pitchFamily="34" charset="0"/>
              </a:rPr>
              <a:t>. Begeleiden we vanuit double loop leren?</a:t>
            </a:r>
          </a:p>
          <a:p>
            <a:r>
              <a:rPr lang="nl-NL" sz="1200" dirty="0">
                <a:effectLst/>
                <a:cs typeface="Calibri" panose="020F0502020204030204" pitchFamily="34" charset="0"/>
              </a:rPr>
              <a:t>Bij </a:t>
            </a:r>
            <a:r>
              <a:rPr lang="nl-NL" sz="1200" b="1" i="1" dirty="0">
                <a:effectLst/>
                <a:cs typeface="Calibri" panose="020F0502020204030204" pitchFamily="34" charset="0"/>
              </a:rPr>
              <a:t>’double loop’</a:t>
            </a:r>
            <a:r>
              <a:rPr lang="nl-NL" sz="1200" dirty="0">
                <a:effectLst/>
                <a:cs typeface="Calibri" panose="020F0502020204030204" pitchFamily="34" charset="0"/>
              </a:rPr>
              <a:t> wordt niet alleen gekeken naar hoe we ons handelen in de praktijk kunnen verbeteren maar wordt ook het handelen ter discussie gesteld. Doe je wel de goede dingen? Waarom doe je wat </a:t>
            </a:r>
            <a:r>
              <a:rPr lang="nl-NL" sz="1200" dirty="0">
                <a:cs typeface="Calibri" panose="020F0502020204030204" pitchFamily="34" charset="0"/>
              </a:rPr>
              <a:t>je </a:t>
            </a:r>
            <a:r>
              <a:rPr lang="nl-NL" sz="1200" dirty="0">
                <a:effectLst/>
                <a:cs typeface="Calibri" panose="020F0502020204030204" pitchFamily="34" charset="0"/>
              </a:rPr>
              <a:t>doet? Wat zegt dit over jouw opvattingen? Wat past bij jou als persoon en bij de context van de praktijk? Wat weten we vanuit de theorie? (</a:t>
            </a:r>
            <a:r>
              <a:rPr lang="nl-NL" sz="1200" dirty="0" err="1">
                <a:effectLst/>
                <a:cs typeface="Calibri" panose="020F0502020204030204" pitchFamily="34" charset="0"/>
              </a:rPr>
              <a:t>Kelchtermans</a:t>
            </a:r>
            <a:r>
              <a:rPr lang="nl-NL" sz="1200" dirty="0">
                <a:effectLst/>
                <a:cs typeface="Calibri" panose="020F0502020204030204" pitchFamily="34" charset="0"/>
              </a:rPr>
              <a:t> et al., 2010).</a:t>
            </a:r>
          </a:p>
          <a:p>
            <a:endParaRPr lang="nl-NL" dirty="0"/>
          </a:p>
        </p:txBody>
      </p:sp>
      <p:sp>
        <p:nvSpPr>
          <p:cNvPr id="19" name="Tekstvak 2">
            <a:extLst>
              <a:ext uri="{FF2B5EF4-FFF2-40B4-BE49-F238E27FC236}">
                <a16:creationId xmlns:a16="http://schemas.microsoft.com/office/drawing/2014/main" id="{63EF2BD5-FAE7-CE92-E86C-8D3D4B8E06D7}"/>
              </a:ext>
            </a:extLst>
          </p:cNvPr>
          <p:cNvSpPr txBox="1">
            <a:spLocks noChangeArrowheads="1"/>
          </p:cNvSpPr>
          <p:nvPr/>
        </p:nvSpPr>
        <p:spPr bwMode="auto">
          <a:xfrm>
            <a:off x="890755" y="5125588"/>
            <a:ext cx="4044007" cy="1119283"/>
          </a:xfrm>
          <a:prstGeom prst="rect">
            <a:avLst/>
          </a:prstGeom>
          <a:solidFill>
            <a:srgbClr val="FFFFFF"/>
          </a:solidFill>
          <a:ln w="19050">
            <a:solidFill>
              <a:srgbClr val="E50856"/>
            </a:solidFill>
            <a:prstDash val="dash"/>
            <a:miter lim="800000"/>
            <a:headEnd/>
            <a:tailEnd/>
          </a:ln>
        </p:spPr>
        <p:txBody>
          <a:bodyPr rot="0" vert="horz" wrap="square" lIns="91440" tIns="45720" rIns="91440" bIns="45720" anchor="t" anchorCtr="0">
            <a:noAutofit/>
          </a:bodyPr>
          <a:lstStyle/>
          <a:p>
            <a:pPr>
              <a:lnSpc>
                <a:spcPct val="107000"/>
              </a:lnSpc>
            </a:pPr>
            <a:r>
              <a:rPr lang="nl-NL" sz="1200" b="1" i="1" dirty="0">
                <a:ea typeface="Calibri" panose="020F0502020204030204" pitchFamily="34" charset="0"/>
                <a:cs typeface="Arial" panose="020B0604020202020204" pitchFamily="34" charset="0"/>
              </a:rPr>
              <a:t>D</a:t>
            </a:r>
            <a:r>
              <a:rPr lang="nl-NL" sz="1200" b="1" i="1" dirty="0">
                <a:effectLst/>
                <a:ea typeface="Calibri" panose="020F0502020204030204" pitchFamily="34" charset="0"/>
                <a:cs typeface="Arial" panose="020B0604020202020204" pitchFamily="34" charset="0"/>
              </a:rPr>
              <a:t>e praktijk</a:t>
            </a:r>
          </a:p>
          <a:p>
            <a:r>
              <a:rPr lang="nl-NL" sz="1200" dirty="0">
                <a:effectLst/>
                <a:cs typeface="Calibri" panose="020F0502020204030204" pitchFamily="34" charset="0"/>
              </a:rPr>
              <a:t>Dit betreft het handelen in de </a:t>
            </a:r>
            <a:r>
              <a:rPr lang="nl-NL" sz="1200" dirty="0">
                <a:effectLst/>
                <a:ea typeface="Roboto" panose="02000000000000000000" pitchFamily="2" charset="0"/>
                <a:cs typeface="Calibri" panose="020F0502020204030204" pitchFamily="34" charset="0"/>
              </a:rPr>
              <a:t>dagelijkse praktijk van de school. Denk aan de lespraktijk, het functioneren in het team, onderdeel uitmaken van de school en haar specifieke context (</a:t>
            </a:r>
            <a:r>
              <a:rPr lang="nl-NL" sz="1200" dirty="0">
                <a:ea typeface="Roboto" panose="02000000000000000000" pitchFamily="2" charset="0"/>
                <a:cs typeface="Calibri" panose="020F0502020204030204" pitchFamily="34" charset="0"/>
              </a:rPr>
              <a:t>bijv. visie). </a:t>
            </a:r>
          </a:p>
          <a:p>
            <a:pPr>
              <a:lnSpc>
                <a:spcPct val="107000"/>
              </a:lnSpc>
              <a:spcAft>
                <a:spcPts val="800"/>
              </a:spcAft>
            </a:pPr>
            <a:endParaRPr lang="nl-NL" sz="1100" dirty="0">
              <a:solidFill>
                <a:srgbClr val="B82D1F"/>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20" name="Tekstvak 2">
            <a:extLst>
              <a:ext uri="{FF2B5EF4-FFF2-40B4-BE49-F238E27FC236}">
                <a16:creationId xmlns:a16="http://schemas.microsoft.com/office/drawing/2014/main" id="{0E834716-B0F7-7FC4-6D0B-93AB5151ECCB}"/>
              </a:ext>
            </a:extLst>
          </p:cNvPr>
          <p:cNvSpPr txBox="1">
            <a:spLocks noChangeArrowheads="1"/>
          </p:cNvSpPr>
          <p:nvPr/>
        </p:nvSpPr>
        <p:spPr bwMode="auto">
          <a:xfrm>
            <a:off x="6688654" y="5372624"/>
            <a:ext cx="2989771" cy="756788"/>
          </a:xfrm>
          <a:prstGeom prst="rect">
            <a:avLst/>
          </a:prstGeom>
          <a:solidFill>
            <a:srgbClr val="FFFFFF"/>
          </a:solidFill>
          <a:ln w="19050">
            <a:solidFill>
              <a:schemeClr val="tx1"/>
            </a:solidFill>
            <a:prstDash val="dash"/>
            <a:miter lim="800000"/>
            <a:headEnd/>
            <a:tailEnd/>
          </a:ln>
        </p:spPr>
        <p:txBody>
          <a:bodyPr rot="0" vert="horz" wrap="square" lIns="91440" tIns="45720" rIns="91440" bIns="45720" anchor="t" anchorCtr="0">
            <a:noAutofit/>
          </a:bodyPr>
          <a:lstStyle/>
          <a:p>
            <a:r>
              <a:rPr lang="nl-NL" sz="1200" b="1" i="1" dirty="0">
                <a:ea typeface="Calibri" panose="020F0502020204030204" pitchFamily="34" charset="0"/>
                <a:cs typeface="Arial" panose="020B0604020202020204" pitchFamily="34" charset="0"/>
              </a:rPr>
              <a:t>De </a:t>
            </a:r>
            <a:r>
              <a:rPr lang="nl-NL" sz="1200" b="1" i="1" dirty="0">
                <a:effectLst/>
                <a:ea typeface="Calibri" panose="020F0502020204030204" pitchFamily="34" charset="0"/>
                <a:cs typeface="Arial" panose="020B0604020202020204" pitchFamily="34" charset="0"/>
              </a:rPr>
              <a:t>Persoon</a:t>
            </a:r>
          </a:p>
          <a:p>
            <a:r>
              <a:rPr lang="nl-NL" sz="1200" dirty="0">
                <a:effectLst/>
                <a:ea typeface="Calibri" panose="020F0502020204030204" pitchFamily="34" charset="0"/>
                <a:cs typeface="Arial" panose="020B0604020202020204" pitchFamily="34" charset="0"/>
              </a:rPr>
              <a:t>Kennis over jezelf, oftewel </a:t>
            </a:r>
            <a:r>
              <a:rPr lang="nl-NL" sz="1200" b="1" i="1" dirty="0">
                <a:effectLst/>
                <a:ea typeface="Calibri" panose="020F0502020204030204" pitchFamily="34" charset="0"/>
                <a:cs typeface="Arial" panose="020B0604020202020204" pitchFamily="34" charset="0"/>
              </a:rPr>
              <a:t>professioneel </a:t>
            </a:r>
            <a:r>
              <a:rPr lang="nl-NL" sz="1200" b="1" i="1" dirty="0" err="1">
                <a:effectLst/>
                <a:ea typeface="Calibri" panose="020F0502020204030204" pitchFamily="34" charset="0"/>
                <a:cs typeface="Arial" panose="020B0604020202020204" pitchFamily="34" charset="0"/>
              </a:rPr>
              <a:t>zelfverstaan</a:t>
            </a:r>
            <a:r>
              <a:rPr lang="nl-NL" sz="1200" b="1" i="1" dirty="0">
                <a:effectLst/>
                <a:ea typeface="Calibri" panose="020F0502020204030204" pitchFamily="34" charset="0"/>
                <a:cs typeface="Arial" panose="020B0604020202020204" pitchFamily="34" charset="0"/>
              </a:rPr>
              <a:t> </a:t>
            </a:r>
            <a:r>
              <a:rPr lang="nl-NL" sz="1200" dirty="0">
                <a:solidFill>
                  <a:srgbClr val="000000"/>
                </a:solidFill>
                <a:effectLst/>
                <a:cs typeface="Calibri" panose="020F0502020204030204" pitchFamily="34" charset="0"/>
              </a:rPr>
              <a:t>(</a:t>
            </a:r>
            <a:r>
              <a:rPr lang="nl-NL" sz="1200" dirty="0" err="1">
                <a:solidFill>
                  <a:srgbClr val="000000"/>
                </a:solidFill>
                <a:effectLst/>
                <a:cs typeface="Calibri" panose="020F0502020204030204" pitchFamily="34" charset="0"/>
              </a:rPr>
              <a:t>Kelchtermans</a:t>
            </a:r>
            <a:r>
              <a:rPr lang="nl-NL" sz="1200" dirty="0">
                <a:solidFill>
                  <a:srgbClr val="000000"/>
                </a:solidFill>
                <a:effectLst/>
                <a:cs typeface="Calibri" panose="020F0502020204030204" pitchFamily="34" charset="0"/>
              </a:rPr>
              <a:t> et al., 2010).</a:t>
            </a:r>
            <a:endParaRPr lang="nl-NL" sz="1200" dirty="0">
              <a:effectLst/>
              <a:ea typeface="Calibri" panose="020F0502020204030204" pitchFamily="34" charset="0"/>
              <a:cs typeface="Arial" panose="020B0604020202020204" pitchFamily="34" charset="0"/>
            </a:endParaRPr>
          </a:p>
        </p:txBody>
      </p:sp>
      <p:sp>
        <p:nvSpPr>
          <p:cNvPr id="21" name="Gekromde pijl rechts 18">
            <a:extLst>
              <a:ext uri="{FF2B5EF4-FFF2-40B4-BE49-F238E27FC236}">
                <a16:creationId xmlns:a16="http://schemas.microsoft.com/office/drawing/2014/main" id="{E3E10705-0500-A94B-CC43-8985727C5292}"/>
              </a:ext>
            </a:extLst>
          </p:cNvPr>
          <p:cNvSpPr/>
          <p:nvPr/>
        </p:nvSpPr>
        <p:spPr>
          <a:xfrm rot="20579934">
            <a:off x="1939115" y="4450578"/>
            <a:ext cx="481124" cy="1023328"/>
          </a:xfrm>
          <a:prstGeom prst="curvedRightArrow">
            <a:avLst/>
          </a:prstGeom>
          <a:solidFill>
            <a:srgbClr val="E50856"/>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22" name="Pijl omlaag 19">
            <a:extLst>
              <a:ext uri="{FF2B5EF4-FFF2-40B4-BE49-F238E27FC236}">
                <a16:creationId xmlns:a16="http://schemas.microsoft.com/office/drawing/2014/main" id="{3F311345-CB2D-AAA3-F3F1-8779AE263582}"/>
              </a:ext>
            </a:extLst>
          </p:cNvPr>
          <p:cNvSpPr/>
          <p:nvPr/>
        </p:nvSpPr>
        <p:spPr>
          <a:xfrm rot="6990648">
            <a:off x="5686071" y="2343116"/>
            <a:ext cx="222748" cy="922862"/>
          </a:xfrm>
          <a:prstGeom prst="downArrow">
            <a:avLst/>
          </a:prstGeom>
          <a:solidFill>
            <a:schemeClr val="tx1"/>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rgbClr val="002060"/>
              </a:solidFill>
            </a:endParaRPr>
          </a:p>
        </p:txBody>
      </p:sp>
      <p:sp>
        <p:nvSpPr>
          <p:cNvPr id="23" name="Pijl omlaag 20">
            <a:extLst>
              <a:ext uri="{FF2B5EF4-FFF2-40B4-BE49-F238E27FC236}">
                <a16:creationId xmlns:a16="http://schemas.microsoft.com/office/drawing/2014/main" id="{51A69D56-4029-45C3-F014-CFB076B6F286}"/>
              </a:ext>
            </a:extLst>
          </p:cNvPr>
          <p:cNvSpPr/>
          <p:nvPr/>
        </p:nvSpPr>
        <p:spPr>
          <a:xfrm rot="3606310">
            <a:off x="5432455" y="4133839"/>
            <a:ext cx="236905" cy="1499811"/>
          </a:xfrm>
          <a:prstGeom prst="downArrow">
            <a:avLst/>
          </a:prstGeom>
          <a:solidFill>
            <a:schemeClr val="tx1"/>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rgbClr val="002060"/>
              </a:solidFill>
            </a:endParaRPr>
          </a:p>
        </p:txBody>
      </p:sp>
      <p:sp>
        <p:nvSpPr>
          <p:cNvPr id="24" name="Pijl omlaag 21">
            <a:extLst>
              <a:ext uri="{FF2B5EF4-FFF2-40B4-BE49-F238E27FC236}">
                <a16:creationId xmlns:a16="http://schemas.microsoft.com/office/drawing/2014/main" id="{9851F19E-825E-CF4A-2E3E-CFE67709D443}"/>
              </a:ext>
            </a:extLst>
          </p:cNvPr>
          <p:cNvSpPr/>
          <p:nvPr/>
        </p:nvSpPr>
        <p:spPr>
          <a:xfrm rot="20716714">
            <a:off x="7749407" y="4611704"/>
            <a:ext cx="152316" cy="862347"/>
          </a:xfrm>
          <a:prstGeom prst="downArrow">
            <a:avLst/>
          </a:prstGeom>
          <a:solidFill>
            <a:schemeClr val="tx1"/>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rgbClr val="002060"/>
              </a:solidFill>
            </a:endParaRPr>
          </a:p>
        </p:txBody>
      </p:sp>
    </p:spTree>
    <p:extLst>
      <p:ext uri="{BB962C8B-B14F-4D97-AF65-F5344CB8AC3E}">
        <p14:creationId xmlns:p14="http://schemas.microsoft.com/office/powerpoint/2010/main" val="75528547"/>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3.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906</Words>
  <Application>Microsoft Office PowerPoint</Application>
  <PresentationFormat>Breedbeeld</PresentationFormat>
  <Paragraphs>67</Paragraphs>
  <Slides>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vt:i4>
      </vt:variant>
    </vt:vector>
  </HeadingPairs>
  <TitlesOfParts>
    <vt:vector size="9" baseType="lpstr">
      <vt:lpstr>Aptos</vt:lpstr>
      <vt:lpstr>Arial</vt:lpstr>
      <vt:lpstr>Calibri</vt:lpstr>
      <vt:lpstr>Roboto</vt:lpstr>
      <vt:lpstr>Roboto Condensed SemiBold</vt:lpstr>
      <vt:lpstr>Presentatie_Smal</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2025-03-28T07:41:28Z</dcterms:created>
  <dcterms:modified xsi:type="dcterms:W3CDTF">2025-05-20T11:07:14Z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