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5" r:id="rId5"/>
    <p:sldId id="26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856"/>
    <a:srgbClr val="E50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96" d="100"/>
          <a:sy n="96" d="100"/>
        </p:scale>
        <p:origin x="18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389E15BF-235A-4BF5-BE22-B5B867E78228}"/>
    <pc:docChg chg="custSel delSld modSld">
      <pc:chgData name="Derby Wanders" userId="af18b0c0-b1f1-41e5-bb80-9bf6fd6c46ec" providerId="ADAL" clId="{389E15BF-235A-4BF5-BE22-B5B867E78228}" dt="2025-04-08T08:25:04.794" v="533" actId="2696"/>
      <pc:docMkLst>
        <pc:docMk/>
      </pc:docMkLst>
      <pc:sldChg chg="del">
        <pc:chgData name="Derby Wanders" userId="af18b0c0-b1f1-41e5-bb80-9bf6fd6c46ec" providerId="ADAL" clId="{389E15BF-235A-4BF5-BE22-B5B867E78228}" dt="2025-04-08T08:25:02.596" v="532" actId="2696"/>
        <pc:sldMkLst>
          <pc:docMk/>
          <pc:sldMk cId="75528547" sldId="261"/>
        </pc:sldMkLst>
      </pc:sldChg>
      <pc:sldChg chg="del">
        <pc:chgData name="Derby Wanders" userId="af18b0c0-b1f1-41e5-bb80-9bf6fd6c46ec" providerId="ADAL" clId="{389E15BF-235A-4BF5-BE22-B5B867E78228}" dt="2025-04-08T08:25:04.794" v="533" actId="2696"/>
        <pc:sldMkLst>
          <pc:docMk/>
          <pc:sldMk cId="4189979416" sldId="262"/>
        </pc:sldMkLst>
      </pc:sldChg>
      <pc:sldChg chg="addSp delSp modSp mod">
        <pc:chgData name="Derby Wanders" userId="af18b0c0-b1f1-41e5-bb80-9bf6fd6c46ec" providerId="ADAL" clId="{389E15BF-235A-4BF5-BE22-B5B867E78228}" dt="2025-04-08T08:17:52.386" v="229" actId="1076"/>
        <pc:sldMkLst>
          <pc:docMk/>
          <pc:sldMk cId="4229732641" sldId="265"/>
        </pc:sldMkLst>
        <pc:spChg chg="add mod">
          <ac:chgData name="Derby Wanders" userId="af18b0c0-b1f1-41e5-bb80-9bf6fd6c46ec" providerId="ADAL" clId="{389E15BF-235A-4BF5-BE22-B5B867E78228}" dt="2025-04-08T08:16:06.321" v="210" actId="113"/>
          <ac:spMkLst>
            <pc:docMk/>
            <pc:sldMk cId="4229732641" sldId="265"/>
            <ac:spMk id="2" creationId="{5A2702EC-4897-72C9-FB9D-FD983FCC9463}"/>
          </ac:spMkLst>
        </pc:spChg>
        <pc:spChg chg="mod">
          <ac:chgData name="Derby Wanders" userId="af18b0c0-b1f1-41e5-bb80-9bf6fd6c46ec" providerId="ADAL" clId="{389E15BF-235A-4BF5-BE22-B5B867E78228}" dt="2025-04-08T08:17:50.074" v="228" actId="1076"/>
          <ac:spMkLst>
            <pc:docMk/>
            <pc:sldMk cId="4229732641" sldId="265"/>
            <ac:spMk id="3" creationId="{E1B156AE-D65E-03E0-B7BD-B5C07D5F979D}"/>
          </ac:spMkLst>
        </pc:spChg>
        <pc:spChg chg="mod">
          <ac:chgData name="Derby Wanders" userId="af18b0c0-b1f1-41e5-bb80-9bf6fd6c46ec" providerId="ADAL" clId="{389E15BF-235A-4BF5-BE22-B5B867E78228}" dt="2025-04-08T08:14:02.608" v="15" actId="20577"/>
          <ac:spMkLst>
            <pc:docMk/>
            <pc:sldMk cId="4229732641" sldId="265"/>
            <ac:spMk id="4" creationId="{3A589858-EFB9-FC1F-7DF5-2478242E35D1}"/>
          </ac:spMkLst>
        </pc:spChg>
        <pc:spChg chg="add mod">
          <ac:chgData name="Derby Wanders" userId="af18b0c0-b1f1-41e5-bb80-9bf6fd6c46ec" providerId="ADAL" clId="{389E15BF-235A-4BF5-BE22-B5B867E78228}" dt="2025-04-08T08:16:20.485" v="212" actId="207"/>
          <ac:spMkLst>
            <pc:docMk/>
            <pc:sldMk cId="4229732641" sldId="265"/>
            <ac:spMk id="5" creationId="{6F95BAD5-7A5E-C51D-A352-648DBD412410}"/>
          </ac:spMkLst>
        </pc:spChg>
        <pc:spChg chg="mod">
          <ac:chgData name="Derby Wanders" userId="af18b0c0-b1f1-41e5-bb80-9bf6fd6c46ec" providerId="ADAL" clId="{389E15BF-235A-4BF5-BE22-B5B867E78228}" dt="2025-04-08T08:17:52.386" v="229" actId="1076"/>
          <ac:spMkLst>
            <pc:docMk/>
            <pc:sldMk cId="4229732641" sldId="265"/>
            <ac:spMk id="6" creationId="{0747CE57-98EE-57F3-3D60-1FC7CB7FDBD8}"/>
          </ac:spMkLst>
        </pc:spChg>
        <pc:spChg chg="add mod">
          <ac:chgData name="Derby Wanders" userId="af18b0c0-b1f1-41e5-bb80-9bf6fd6c46ec" providerId="ADAL" clId="{389E15BF-235A-4BF5-BE22-B5B867E78228}" dt="2025-04-08T08:17:35.746" v="227" actId="20577"/>
          <ac:spMkLst>
            <pc:docMk/>
            <pc:sldMk cId="4229732641" sldId="265"/>
            <ac:spMk id="8" creationId="{A408AEA3-AAF8-508B-96E4-790F650EC1AB}"/>
          </ac:spMkLst>
        </pc:spChg>
        <pc:spChg chg="add mod">
          <ac:chgData name="Derby Wanders" userId="af18b0c0-b1f1-41e5-bb80-9bf6fd6c46ec" providerId="ADAL" clId="{389E15BF-235A-4BF5-BE22-B5B867E78228}" dt="2025-04-08T08:17:18.407" v="221" actId="207"/>
          <ac:spMkLst>
            <pc:docMk/>
            <pc:sldMk cId="4229732641" sldId="265"/>
            <ac:spMk id="10" creationId="{03F9088F-DCD8-6C6C-D9C9-31957CC03C0B}"/>
          </ac:spMkLst>
        </pc:spChg>
        <pc:picChg chg="add mod">
          <ac:chgData name="Derby Wanders" userId="af18b0c0-b1f1-41e5-bb80-9bf6fd6c46ec" providerId="ADAL" clId="{389E15BF-235A-4BF5-BE22-B5B867E78228}" dt="2025-04-08T08:16:58.679" v="218" actId="1076"/>
          <ac:picMkLst>
            <pc:docMk/>
            <pc:sldMk cId="4229732641" sldId="265"/>
            <ac:picMk id="9" creationId="{F60ED904-3D03-A46A-36F8-E5752ADB61B9}"/>
          </ac:picMkLst>
        </pc:picChg>
      </pc:sldChg>
      <pc:sldChg chg="addSp delSp modSp mod">
        <pc:chgData name="Derby Wanders" userId="af18b0c0-b1f1-41e5-bb80-9bf6fd6c46ec" providerId="ADAL" clId="{389E15BF-235A-4BF5-BE22-B5B867E78228}" dt="2025-04-08T08:24:50.618" v="531" actId="14100"/>
        <pc:sldMkLst>
          <pc:docMk/>
          <pc:sldMk cId="3344611333" sldId="266"/>
        </pc:sldMkLst>
        <pc:spChg chg="add mod">
          <ac:chgData name="Derby Wanders" userId="af18b0c0-b1f1-41e5-bb80-9bf6fd6c46ec" providerId="ADAL" clId="{389E15BF-235A-4BF5-BE22-B5B867E78228}" dt="2025-04-08T08:20:27.525" v="481" actId="1076"/>
          <ac:spMkLst>
            <pc:docMk/>
            <pc:sldMk cId="3344611333" sldId="266"/>
            <ac:spMk id="4" creationId="{2CAD2EA8-53C5-16A7-FD95-D80A5DBF6352}"/>
          </ac:spMkLst>
        </pc:spChg>
        <pc:spChg chg="mod">
          <ac:chgData name="Derby Wanders" userId="af18b0c0-b1f1-41e5-bb80-9bf6fd6c46ec" providerId="ADAL" clId="{389E15BF-235A-4BF5-BE22-B5B867E78228}" dt="2025-04-08T08:18:40.048" v="345" actId="20577"/>
          <ac:spMkLst>
            <pc:docMk/>
            <pc:sldMk cId="3344611333" sldId="266"/>
            <ac:spMk id="5" creationId="{BB523C4B-5981-D036-6308-84F345FE4350}"/>
          </ac:spMkLst>
        </pc:spChg>
        <pc:spChg chg="mod">
          <ac:chgData name="Derby Wanders" userId="af18b0c0-b1f1-41e5-bb80-9bf6fd6c46ec" providerId="ADAL" clId="{389E15BF-235A-4BF5-BE22-B5B867E78228}" dt="2025-04-08T08:18:08.623" v="245" actId="20577"/>
          <ac:spMkLst>
            <pc:docMk/>
            <pc:sldMk cId="3344611333" sldId="266"/>
            <ac:spMk id="6" creationId="{4BC518E3-4AC5-8A32-3D1D-1926338D14C9}"/>
          </ac:spMkLst>
        </pc:spChg>
        <pc:spChg chg="add mod">
          <ac:chgData name="Derby Wanders" userId="af18b0c0-b1f1-41e5-bb80-9bf6fd6c46ec" providerId="ADAL" clId="{389E15BF-235A-4BF5-BE22-B5B867E78228}" dt="2025-04-08T08:23:59.210" v="522" actId="14100"/>
          <ac:spMkLst>
            <pc:docMk/>
            <pc:sldMk cId="3344611333" sldId="266"/>
            <ac:spMk id="7" creationId="{3B364531-3CAC-9D9E-A640-EE2044E35886}"/>
          </ac:spMkLst>
        </pc:spChg>
        <pc:spChg chg="add mod">
          <ac:chgData name="Derby Wanders" userId="af18b0c0-b1f1-41e5-bb80-9bf6fd6c46ec" providerId="ADAL" clId="{389E15BF-235A-4BF5-BE22-B5B867E78228}" dt="2025-04-08T08:24:01.526" v="523" actId="1076"/>
          <ac:spMkLst>
            <pc:docMk/>
            <pc:sldMk cId="3344611333" sldId="266"/>
            <ac:spMk id="14" creationId="{7AE56F3E-C3C2-BCF6-31EF-B100CD58B851}"/>
          </ac:spMkLst>
        </pc:spChg>
        <pc:spChg chg="add mod">
          <ac:chgData name="Derby Wanders" userId="af18b0c0-b1f1-41e5-bb80-9bf6fd6c46ec" providerId="ADAL" clId="{389E15BF-235A-4BF5-BE22-B5B867E78228}" dt="2025-04-08T08:24:07.461" v="524" actId="1076"/>
          <ac:spMkLst>
            <pc:docMk/>
            <pc:sldMk cId="3344611333" sldId="266"/>
            <ac:spMk id="15" creationId="{5C14A097-4EBA-57FF-BB20-813A8105F74C}"/>
          </ac:spMkLst>
        </pc:spChg>
        <pc:spChg chg="add mod">
          <ac:chgData name="Derby Wanders" userId="af18b0c0-b1f1-41e5-bb80-9bf6fd6c46ec" providerId="ADAL" clId="{389E15BF-235A-4BF5-BE22-B5B867E78228}" dt="2025-04-08T08:24:11.546" v="525" actId="1076"/>
          <ac:spMkLst>
            <pc:docMk/>
            <pc:sldMk cId="3344611333" sldId="266"/>
            <ac:spMk id="16" creationId="{62F08479-B461-3E03-2561-8893A271224A}"/>
          </ac:spMkLst>
        </pc:spChg>
        <pc:spChg chg="add mod">
          <ac:chgData name="Derby Wanders" userId="af18b0c0-b1f1-41e5-bb80-9bf6fd6c46ec" providerId="ADAL" clId="{389E15BF-235A-4BF5-BE22-B5B867E78228}" dt="2025-04-08T08:24:50.618" v="531" actId="14100"/>
          <ac:spMkLst>
            <pc:docMk/>
            <pc:sldMk cId="3344611333" sldId="266"/>
            <ac:spMk id="17" creationId="{7291E062-4AAF-CFDC-D88E-06D8879E16CE}"/>
          </ac:spMkLst>
        </pc:spChg>
      </pc:sldChg>
    </pc:docChg>
  </pc:docChgLst>
  <pc:docChgLst>
    <pc:chgData name="Derby Wanders" userId="af18b0c0-b1f1-41e5-bb80-9bf6fd6c46ec" providerId="ADAL" clId="{7292271E-4C19-4D00-9A8D-35B04F1F5726}"/>
    <pc:docChg chg="undo custSel modSld">
      <pc:chgData name="Derby Wanders" userId="af18b0c0-b1f1-41e5-bb80-9bf6fd6c46ec" providerId="ADAL" clId="{7292271E-4C19-4D00-9A8D-35B04F1F5726}" dt="2025-05-20T10:51:51.825" v="18" actId="20577"/>
      <pc:docMkLst>
        <pc:docMk/>
      </pc:docMkLst>
      <pc:sldChg chg="modSp mod">
        <pc:chgData name="Derby Wanders" userId="af18b0c0-b1f1-41e5-bb80-9bf6fd6c46ec" providerId="ADAL" clId="{7292271E-4C19-4D00-9A8D-35B04F1F5726}" dt="2025-05-20T10:51:51.825" v="18" actId="20577"/>
        <pc:sldMkLst>
          <pc:docMk/>
          <pc:sldMk cId="4229732641" sldId="265"/>
        </pc:sldMkLst>
        <pc:spChg chg="mod">
          <ac:chgData name="Derby Wanders" userId="af18b0c0-b1f1-41e5-bb80-9bf6fd6c46ec" providerId="ADAL" clId="{7292271E-4C19-4D00-9A8D-35B04F1F5726}" dt="2025-05-20T10:51:51.825" v="18" actId="20577"/>
          <ac:spMkLst>
            <pc:docMk/>
            <pc:sldMk cId="4229732641" sldId="265"/>
            <ac:spMk id="8" creationId="{A408AEA3-AAF8-508B-96E4-790F650EC1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A08037D-6AAD-8629-CA32-FF0CF5AF65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B1C6A33-5C97-C508-5E75-651E1AF57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FAA5-4BAE-4EAE-AE20-929CCAA9A992}" type="datetimeFigureOut">
              <a:rPr lang="nl-NL" smtClean="0"/>
              <a:t>20-5-2025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ACA52D-C5EB-D606-CD5C-D1ABFC02A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96EEC7-9E17-6187-E784-0D3C2870E5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E86F2-401D-4BE8-9977-B00A0F812B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67605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url=https%3A%2F%2Ftallsay.com%2Fpage%2F4294978701%2Foptische-illusies-gezichtsbedrog-deel-1&amp;psig=AOvVaw1xo2-g7iJzCXwuERZeHBPD&amp;ust=1586600196865000&amp;source=images&amp;cd=vfe&amp;ved=0CAIQjRxqFwoTCPDd0LzQ3egCFQAAAAAdAAAAABA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589858-EFB9-FC1F-7DF5-2478242E35D1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BEOORDELEN	</a:t>
            </a:r>
            <a:r>
              <a:rPr lang="nl-NL" dirty="0"/>
              <a:t> 	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1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1B156AE-D65E-03E0-B7BD-B5C07D5F979D}"/>
              </a:ext>
            </a:extLst>
          </p:cNvPr>
          <p:cNvSpPr txBox="1"/>
          <p:nvPr/>
        </p:nvSpPr>
        <p:spPr>
          <a:xfrm>
            <a:off x="992037" y="893095"/>
            <a:ext cx="9790981" cy="388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</a:t>
            </a:r>
            <a:r>
              <a:rPr lang="nl-NL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Brillen op beoordelen</a:t>
            </a:r>
            <a:r>
              <a:rPr lang="nl-NL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18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</a:t>
            </a:r>
            <a:r>
              <a:rPr lang="nl-NL" sz="1800" i="1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1800" dirty="0">
              <a:solidFill>
                <a:srgbClr val="33549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Tekstvak 2">
            <a:extLst>
              <a:ext uri="{FF2B5EF4-FFF2-40B4-BE49-F238E27FC236}">
                <a16:creationId xmlns:a16="http://schemas.microsoft.com/office/drawing/2014/main" id="{0747CE57-98EE-57F3-3D60-1FC7CB7FD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2182" y="1259653"/>
            <a:ext cx="5627449" cy="3581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      “Ik zie, ik zie wat jij niet ziet…</a:t>
            </a:r>
            <a:r>
              <a:rPr lang="nl-NL" sz="14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”</a:t>
            </a:r>
            <a:endParaRPr lang="nl-NL" sz="1400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F7D1FCC0-59B3-F221-63B9-39B36EC6955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1A3B50D1-CE51-EBEF-30FF-DCA1C74DDA76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8">
            <a:extLst>
              <a:ext uri="{FF2B5EF4-FFF2-40B4-BE49-F238E27FC236}">
                <a16:creationId xmlns:a16="http://schemas.microsoft.com/office/drawing/2014/main" id="{5A2702EC-4897-72C9-FB9D-FD983FCC9463}"/>
              </a:ext>
            </a:extLst>
          </p:cNvPr>
          <p:cNvSpPr txBox="1"/>
          <p:nvPr/>
        </p:nvSpPr>
        <p:spPr>
          <a:xfrm>
            <a:off x="783810" y="1592613"/>
            <a:ext cx="7454211" cy="81342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11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Ken je de afbeelding hier rechts? Zie je een oude dame of een jonge vrouw?</a:t>
            </a:r>
          </a:p>
          <a:p>
            <a:pPr>
              <a:lnSpc>
                <a:spcPct val="107000"/>
              </a:lnSpc>
            </a:pP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 verschillende mogelijkheden die je kunt zien in deze afbeelding, die zijn er ook als het gaat om de beoordeling van </a:t>
            </a:r>
            <a:b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werkplekleren. Met dat verschil, in die afbeelding zijn er twee mogelijkheden, maar als het gaat om het beoordelen van het werkplekleren, dan zijn de mogelijkheden voor verschillende beelden ontelbaar.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kstvak 19">
            <a:extLst>
              <a:ext uri="{FF2B5EF4-FFF2-40B4-BE49-F238E27FC236}">
                <a16:creationId xmlns:a16="http://schemas.microsoft.com/office/drawing/2014/main" id="{6F95BAD5-7A5E-C51D-A352-648DBD412410}"/>
              </a:ext>
            </a:extLst>
          </p:cNvPr>
          <p:cNvSpPr txBox="1"/>
          <p:nvPr/>
        </p:nvSpPr>
        <p:spPr>
          <a:xfrm>
            <a:off x="783814" y="2410065"/>
            <a:ext cx="7219186" cy="15564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nl-NL" sz="11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en tijd lang is gedacht dat we dat probleem van die ontelbare mogelijkheden konden oplossen door een heel strak beoordelingsformulier of rubrics te maken. We kwamen er alleen achter dat: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Hoe helder het ook beschreven stond, dat zelfs dan mensen er toch nog verschillende beelden bij hadden.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 negatief effect van die beoordelingsformulieren </a:t>
            </a:r>
            <a:r>
              <a:rPr lang="nl-NL" sz="11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i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 dat de criteria niet meer richtinggevend waren, zodat je moeilijker erkenning kunt geven aan net iets afwijkende opties</a:t>
            </a:r>
            <a:r>
              <a:rPr lang="nl-NL" sz="11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Alles wordt 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letterlijk genomen en een doel op zich. </a:t>
            </a:r>
            <a:endParaRPr lang="nl-NL" sz="1100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Als criteria een doel op zich worden, dan bestaat het risico dat “de bedoeling van de stage” uit het oog wordt verloren, maar de aandacht gaat naar losse elementen.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Tekstvak 20">
            <a:extLst>
              <a:ext uri="{FF2B5EF4-FFF2-40B4-BE49-F238E27FC236}">
                <a16:creationId xmlns:a16="http://schemas.microsoft.com/office/drawing/2014/main" id="{A408AEA3-AAF8-508B-96E4-790F650EC1AB}"/>
              </a:ext>
            </a:extLst>
          </p:cNvPr>
          <p:cNvSpPr txBox="1"/>
          <p:nvPr/>
        </p:nvSpPr>
        <p:spPr>
          <a:xfrm>
            <a:off x="783810" y="4070696"/>
            <a:ext cx="8814606" cy="226501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11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Conclusie</a:t>
            </a:r>
            <a:r>
              <a:rPr lang="nl-NL" sz="11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?</a:t>
            </a:r>
            <a:b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Kwaliteitsborging van beoordelen is niet aan de voorkant dicht te timmeren door een formulier en een procedure. </a:t>
            </a:r>
            <a:r>
              <a:rPr lang="nl-NL" sz="11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Beide kunnen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helpen maar dienen altijd aangevuld te worden door een gesprek </a:t>
            </a:r>
            <a:r>
              <a:rPr lang="nl-NL" sz="11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tussen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collega’s (school en instituut) én de student over welke beelden je bij de criteria hebt. Dit pleit voor het toepassen van de 5 bouwstenen voor toetsing (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Sluijsmans &amp; Van der Klink, 2017), te weten: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 professie:  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We hebben een gedeeld beeld van de beroepsbekwaamheid (verwachting van startbekwaam docent).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Het programma: 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	We hebben een gedeeld beeld over de manier waarop een beslissing over de bekwaamheid tot stand 			komt. 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Beoordelaars: 	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	We hebben afgestemd wie de beslissingen neemt en op welke gronden zij dat doen en kunnen </a:t>
            </a:r>
            <a:r>
              <a:rPr lang="nl-NL" sz="110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doen 			(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competenties).</a:t>
            </a: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 </a:t>
            </a:r>
            <a:endParaRPr lang="nl-NL" sz="1100" dirty="0"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Student: 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We expliciteren continu de verwachtingen die er over de student zijn en hoe er wordt gezorgd dat hij/zij 			hieraan kan voldoen in dialoog met de student.</a:t>
            </a:r>
          </a:p>
          <a:p>
            <a:pPr lvl="0" fontAlgn="base">
              <a:spcAft>
                <a:spcPts val="0"/>
              </a:spcAft>
            </a:pPr>
            <a:r>
              <a:rPr lang="nl-NL" sz="1100" i="1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Cultuur: </a:t>
            </a:r>
            <a:r>
              <a:rPr lang="nl-NL" sz="11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		De wijze waarop alle betrokkenen van school en opleiding samen zorgen voor de kwaliteit van het 			beoordelen middels reflectie en continue verbetering.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9" name="Afbeelding 16" descr="Optische illusies / gezichtsbedrog deel 1 - Tallsay.com">
            <a:hlinkClick r:id="rId2" tgtFrame="&quot;_blank&quot;"/>
            <a:extLst>
              <a:ext uri="{FF2B5EF4-FFF2-40B4-BE49-F238E27FC236}">
                <a16:creationId xmlns:a16="http://schemas.microsoft.com/office/drawing/2014/main" id="{F60ED904-3D03-A46A-36F8-E5752ADB61B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9116" y="917705"/>
            <a:ext cx="1905000" cy="264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2">
            <a:extLst>
              <a:ext uri="{FF2B5EF4-FFF2-40B4-BE49-F238E27FC236}">
                <a16:creationId xmlns:a16="http://schemas.microsoft.com/office/drawing/2014/main" id="{03F9088F-DCD8-6C6C-D9C9-31957CC03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753" y="3565655"/>
            <a:ext cx="1609725" cy="60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900" b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Bron: Hill (1915)  in</a:t>
            </a:r>
            <a:r>
              <a:rPr lang="nl-NL" sz="9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 </a:t>
            </a:r>
            <a:r>
              <a:rPr lang="nl-NL" sz="900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Puck Magazine</a:t>
            </a:r>
            <a:r>
              <a:rPr lang="nl-NL" sz="90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 </a:t>
            </a:r>
            <a:r>
              <a:rPr lang="nl-NL" sz="900" b="0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'Mijn vrouw en mijn schoonmoeder'.</a:t>
            </a:r>
            <a:endParaRPr lang="nl-NL" sz="900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3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AFF12-AE6C-D259-6E6A-3B1B3E935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23C4B-5981-D036-6308-84F345FE4350}"/>
              </a:ext>
            </a:extLst>
          </p:cNvPr>
          <p:cNvSpPr txBox="1"/>
          <p:nvPr/>
        </p:nvSpPr>
        <p:spPr>
          <a:xfrm>
            <a:off x="1459706" y="712835"/>
            <a:ext cx="7772400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l-NL" sz="2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Voorwaarden kwaliteit van beoordelen -</a:t>
            </a:r>
            <a:r>
              <a:rPr lang="nl-NL" sz="2000" i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nl-NL" sz="20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884BEC2-FCAD-932E-9754-0C5DC6E3CE8A}"/>
              </a:ext>
            </a:extLst>
          </p:cNvPr>
          <p:cNvSpPr/>
          <p:nvPr/>
        </p:nvSpPr>
        <p:spPr>
          <a:xfrm>
            <a:off x="129209" y="149087"/>
            <a:ext cx="11907078" cy="657970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532F337-5FCE-F52E-4C53-ACA7A570E40A}"/>
              </a:ext>
            </a:extLst>
          </p:cNvPr>
          <p:cNvSpPr/>
          <p:nvPr/>
        </p:nvSpPr>
        <p:spPr>
          <a:xfrm>
            <a:off x="230588" y="253225"/>
            <a:ext cx="11674274" cy="6370212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ijdelijke aanduiding voor tekst 3">
            <a:extLst>
              <a:ext uri="{FF2B5EF4-FFF2-40B4-BE49-F238E27FC236}">
                <a16:creationId xmlns:a16="http://schemas.microsoft.com/office/drawing/2014/main" id="{4BC518E3-4AC5-8A32-3D1D-1926338D14C9}"/>
              </a:ext>
            </a:extLst>
          </p:cNvPr>
          <p:cNvSpPr txBox="1">
            <a:spLocks/>
          </p:cNvSpPr>
          <p:nvPr/>
        </p:nvSpPr>
        <p:spPr>
          <a:xfrm>
            <a:off x="992037" y="328742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latin typeface="+mj-lt"/>
              </a:rPr>
              <a:t>THEMA: 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BEOORDELEN	</a:t>
            </a:r>
            <a:r>
              <a:rPr lang="nl-NL" dirty="0"/>
              <a:t> 									</a:t>
            </a:r>
            <a:r>
              <a:rPr lang="nl-NL" sz="1800" cap="all" dirty="0">
                <a:latin typeface="+mj-lt"/>
              </a:rPr>
              <a:t>ONDERDEEL:</a:t>
            </a:r>
            <a:r>
              <a:rPr lang="nl-NL" dirty="0"/>
              <a:t>	</a:t>
            </a:r>
            <a:r>
              <a:rPr lang="nl-NL" sz="1800" cap="all" dirty="0">
                <a:solidFill>
                  <a:schemeClr val="tx2"/>
                </a:solidFill>
                <a:latin typeface="+mj-lt"/>
              </a:rPr>
              <a:t>Reflectiekaart 2</a:t>
            </a:r>
          </a:p>
        </p:txBody>
      </p:sp>
      <p:sp>
        <p:nvSpPr>
          <p:cNvPr id="4" name="Tekstvak 2">
            <a:extLst>
              <a:ext uri="{FF2B5EF4-FFF2-40B4-BE49-F238E27FC236}">
                <a16:creationId xmlns:a16="http://schemas.microsoft.com/office/drawing/2014/main" id="{2CAD2EA8-53C5-16A7-FD95-D80A5DBF6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42" y="1165179"/>
            <a:ext cx="9316528" cy="3581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4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	      - Reflectievragen met toenemende </a:t>
            </a:r>
            <a:r>
              <a:rPr lang="nl-NL" sz="1400" i="1" dirty="0" err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complexititeit</a:t>
            </a:r>
            <a:r>
              <a:rPr lang="nl-NL" sz="1400" i="1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op basis van Sluijsmans &amp; Van der Klink (2027)</a:t>
            </a:r>
            <a:endParaRPr lang="nl-NL" sz="1400" dirty="0">
              <a:solidFill>
                <a:schemeClr val="tx2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kstvak 2">
            <a:extLst>
              <a:ext uri="{FF2B5EF4-FFF2-40B4-BE49-F238E27FC236}">
                <a16:creationId xmlns:a16="http://schemas.microsoft.com/office/drawing/2014/main" id="{3B364531-3CAC-9D9E-A640-EE2044E35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9" y="1451822"/>
            <a:ext cx="9264400" cy="9834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100" b="1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Professie</a:t>
            </a:r>
            <a:endParaRPr lang="nl-NL" sz="1100" b="1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verschillen beelden van (beoordelaars van) de school en de opleiding en waar komen ze overeen?</a:t>
            </a: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zijn de gevolgen als de beelden niet overeenkomen?</a:t>
            </a:r>
          </a:p>
          <a:p>
            <a:pPr marL="342900" lvl="0" indent="-342900" fontAlgn="base">
              <a:spcAft>
                <a:spcPts val="0"/>
              </a:spcAft>
              <a:buFont typeface="+mj-lt"/>
              <a:buAutoNum type="arabicParenR"/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is nodig om een gemeenschappelijke visie te ontwikkelen op beroepsbekwaamheid die kan dienen voor een gezamenlijke wijze van beoordelen?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Tekstvak 2">
            <a:extLst>
              <a:ext uri="{FF2B5EF4-FFF2-40B4-BE49-F238E27FC236}">
                <a16:creationId xmlns:a16="http://schemas.microsoft.com/office/drawing/2014/main" id="{7AE56F3E-C3C2-BCF6-31EF-B100CD58B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705" y="2551224"/>
            <a:ext cx="9264401" cy="88710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000" b="1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Programma</a:t>
            </a:r>
            <a:endParaRPr lang="nl-NL" sz="1000" b="1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65113" indent="-2651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Waar</a:t>
            </a:r>
            <a:r>
              <a:rPr lang="nl-NL" sz="1000" dirty="0">
                <a:latin typeface="Roboto" panose="02000000000000000000" pitchFamily="2" charset="0"/>
                <a:ea typeface="Roboto" panose="02000000000000000000" pitchFamily="2" charset="0"/>
              </a:rPr>
              <a:t>/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worden zware beslissingen genomen en is daar voldoende bewijslast voor?</a:t>
            </a:r>
          </a:p>
          <a:p>
            <a:pPr marL="265113" indent="-2651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Komt de beslissing tot stand op basis van een doordachte mix van voldoende opdrachten en prestaties? </a:t>
            </a:r>
          </a:p>
          <a:p>
            <a:pPr marL="265113" indent="-2651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Is er een samenhangend beoordelingsprogramma waarin ook steeds wordt voorzien in feedback, feedup en feedforward?</a:t>
            </a:r>
          </a:p>
          <a:p>
            <a:pPr fontAlgn="base">
              <a:spcAft>
                <a:spcPts val="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kstvak 2">
            <a:extLst>
              <a:ext uri="{FF2B5EF4-FFF2-40B4-BE49-F238E27FC236}">
                <a16:creationId xmlns:a16="http://schemas.microsoft.com/office/drawing/2014/main" id="{5C14A097-4EBA-57FF-BB20-813A8105F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9" y="3542469"/>
            <a:ext cx="9264400" cy="10749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000" b="1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Beoordelaars</a:t>
            </a:r>
            <a:endParaRPr lang="nl-NL" sz="1000" b="1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Wie moet op welke momenten verantwoordelijk zijn voor de beoordeling en kunnen die een goed onderbouwde beslissing nemen die recht doet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aan de bekwaamheden van de student?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Welke kennis, vaardigheden en houding heeft een beoordelaar nodig om zorgvuldig bekwaamheden van leraren te beoordelen?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kunnen beoordelaars bijdragen aan het leren in school en op de opleiding?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6" name="Tekstvak 2">
            <a:extLst>
              <a:ext uri="{FF2B5EF4-FFF2-40B4-BE49-F238E27FC236}">
                <a16:creationId xmlns:a16="http://schemas.microsoft.com/office/drawing/2014/main" id="{62F08479-B461-3E03-2561-8893A2712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705" y="4721511"/>
            <a:ext cx="9264400" cy="8742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000" b="1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Student</a:t>
            </a:r>
            <a:endParaRPr lang="nl-NL" sz="1000" b="1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Wat wordt verwacht van een student in het proces van beoordelen en is er onderscheid tussen verschillende fasen en opleidingen?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wordt een student voorbereid op een actieve rol in de beoordeling?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kan de student een gelijkwaardige partner worden in de beoordeling van zijn eigen leren?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1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7" name="Tekstvak 2">
            <a:extLst>
              <a:ext uri="{FF2B5EF4-FFF2-40B4-BE49-F238E27FC236}">
                <a16:creationId xmlns:a16="http://schemas.microsoft.com/office/drawing/2014/main" id="{7291E062-4AAF-CFDC-D88E-06D8879E1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707" y="5709851"/>
            <a:ext cx="9264399" cy="8194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1000" b="1" i="1" dirty="0">
                <a:solidFill>
                  <a:srgbClr val="E50856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Reflectievragen Cultuur</a:t>
            </a:r>
            <a:endParaRPr lang="nl-NL" sz="1000" b="1" dirty="0">
              <a:solidFill>
                <a:srgbClr val="E50856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Wie is nu verantwoordelijk voor de kwaliteit van de beoordeling?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kunnen alle beoordelaars samen met een student komen tot een goed onderbouwde beslissing?</a:t>
            </a:r>
          </a:p>
          <a:p>
            <a:pPr marL="176213" indent="-176213" fontAlgn="base">
              <a:spcAft>
                <a:spcPts val="0"/>
              </a:spcAft>
            </a:pP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Hoe ontwikkel je samen een voortdurende professionele afstemming tussen al die beoordelaars van al die verschillende opleidingen en partijen?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1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4461133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773</Words>
  <Application>Microsoft Office PowerPoint</Application>
  <PresentationFormat>Breedbeeld</PresentationFormat>
  <Paragraphs>46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Aptos</vt:lpstr>
      <vt:lpstr>Arial</vt:lpstr>
      <vt:lpstr>Roboto</vt:lpstr>
      <vt:lpstr>Roboto Condensed SemiBold</vt:lpstr>
      <vt:lpstr>Presentatie_Smal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2025-03-28T07:41:28Z</dcterms:created>
  <dcterms:modified xsi:type="dcterms:W3CDTF">2025-05-20T10:51:51Z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