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  <p:sldMasterId id="2147483677" r:id="rId5"/>
  </p:sldMasterIdLst>
  <p:notesMasterIdLst>
    <p:notesMasterId r:id="rId24"/>
  </p:notesMasterIdLst>
  <p:sldIdLst>
    <p:sldId id="259" r:id="rId6"/>
    <p:sldId id="265" r:id="rId7"/>
    <p:sldId id="287" r:id="rId8"/>
    <p:sldId id="262" r:id="rId9"/>
    <p:sldId id="274" r:id="rId10"/>
    <p:sldId id="273" r:id="rId11"/>
    <p:sldId id="261" r:id="rId12"/>
    <p:sldId id="270" r:id="rId13"/>
    <p:sldId id="277" r:id="rId14"/>
    <p:sldId id="275" r:id="rId15"/>
    <p:sldId id="281" r:id="rId16"/>
    <p:sldId id="278" r:id="rId17"/>
    <p:sldId id="279" r:id="rId18"/>
    <p:sldId id="280" r:id="rId19"/>
    <p:sldId id="282" r:id="rId20"/>
    <p:sldId id="283" r:id="rId21"/>
    <p:sldId id="284" r:id="rId22"/>
    <p:sldId id="285" r:id="rId23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0056"/>
    <a:srgbClr val="E5085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3B82EAC-18C5-420C-9E7E-34E1342A7835}" v="24" dt="2023-03-03T08:47:32.459"/>
    <p1510:client id="{665A8E05-6BD4-4CEF-9974-C3CA7E4BA4AF}" v="318" dt="2023-03-03T09:21:00.333"/>
    <p1510:client id="{8AE95405-2739-4D73-9BBD-BBB759C2F9D0}" v="10" dt="2023-03-12T14:50:17.984"/>
    <p1510:client id="{AC92CB5B-2223-0AAC-BA69-37DA41141850}" v="38" dt="2023-03-12T14:59:28.035"/>
    <p1510:client id="{B9CEB25F-6739-4B28-B01E-B2102C720604}" v="10" dt="2023-03-12T14:52:22.06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47"/>
  </p:normalViewPr>
  <p:slideViewPr>
    <p:cSldViewPr snapToGrid="0" snapToObjects="1" showGuides="1">
      <p:cViewPr varScale="1">
        <p:scale>
          <a:sx n="62" d="100"/>
          <a:sy n="62" d="100"/>
        </p:scale>
        <p:origin x="629" y="8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1B6F910-291C-41C2-BE9A-FF3F25B17AC0}" type="doc">
      <dgm:prSet loTypeId="urn:microsoft.com/office/officeart/2009/layout/CircleArrowProcess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nl-NL"/>
        </a:p>
      </dgm:t>
    </dgm:pt>
    <dgm:pt modelId="{44225148-2614-4A95-8A80-905A800D0723}">
      <dgm:prSet phldrT="[Tekst]" custT="1"/>
      <dgm:spPr>
        <a:xfrm>
          <a:off x="1310125" y="945977"/>
          <a:ext cx="911298" cy="455539"/>
        </a:xfrm>
        <a:prstGeom prst="rect">
          <a:avLst/>
        </a:prstGeom>
        <a:noFill/>
        <a:ln>
          <a:noFill/>
        </a:ln>
        <a:effectLst/>
      </dgm:spPr>
      <dgm:t>
        <a:bodyPr/>
        <a:lstStyle/>
        <a:p>
          <a:pPr algn="ctr">
            <a:buNone/>
          </a:pPr>
          <a:r>
            <a:rPr lang="nl-NL" sz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rial"/>
              <a:ea typeface="+mn-ea"/>
              <a:cs typeface="+mn-cs"/>
            </a:rPr>
            <a:t>1. Bepalen van de sociale kwestie vanuit verschillende perspectieven</a:t>
          </a:r>
        </a:p>
      </dgm:t>
    </dgm:pt>
    <dgm:pt modelId="{8C3E05E7-D029-4B0D-B3D1-22C36C2B0F7A}" type="parTrans" cxnId="{CA96DD7D-192A-49FC-95B0-B80B29C9A05F}">
      <dgm:prSet/>
      <dgm:spPr/>
      <dgm:t>
        <a:bodyPr/>
        <a:lstStyle/>
        <a:p>
          <a:pPr algn="ctr"/>
          <a:endParaRPr lang="nl-NL"/>
        </a:p>
      </dgm:t>
    </dgm:pt>
    <dgm:pt modelId="{011E2954-B729-4554-A41F-187E39B6567A}" type="sibTrans" cxnId="{CA96DD7D-192A-49FC-95B0-B80B29C9A05F}">
      <dgm:prSet/>
      <dgm:spPr/>
      <dgm:t>
        <a:bodyPr/>
        <a:lstStyle/>
        <a:p>
          <a:pPr algn="ctr"/>
          <a:endParaRPr lang="nl-NL"/>
        </a:p>
      </dgm:t>
    </dgm:pt>
    <dgm:pt modelId="{BA87C9F9-395C-4A8C-B771-C77EE653435C}">
      <dgm:prSet phldrT="[Tekst]" custT="1"/>
      <dgm:spPr>
        <a:xfrm>
          <a:off x="856478" y="1893855"/>
          <a:ext cx="911298" cy="455539"/>
        </a:xfrm>
        <a:prstGeom prst="rect">
          <a:avLst/>
        </a:prstGeom>
        <a:noFill/>
        <a:ln>
          <a:noFill/>
        </a:ln>
        <a:effectLst/>
      </dgm:spPr>
      <dgm:t>
        <a:bodyPr/>
        <a:lstStyle/>
        <a:p>
          <a:pPr algn="ctr" rtl="0">
            <a:buNone/>
          </a:pPr>
          <a:r>
            <a:rPr lang="nl-NL" sz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rial"/>
              <a:ea typeface="+mn-ea"/>
              <a:cs typeface="+mn-cs"/>
            </a:rPr>
            <a:t>2. Literatuur en praktijkonderzoek</a:t>
          </a:r>
        </a:p>
      </dgm:t>
    </dgm:pt>
    <dgm:pt modelId="{0E0D790F-B792-4F52-AE73-CFCA0639D07C}" type="parTrans" cxnId="{D761D028-66D6-4D03-A37A-65F44A82B4B9}">
      <dgm:prSet/>
      <dgm:spPr/>
      <dgm:t>
        <a:bodyPr/>
        <a:lstStyle/>
        <a:p>
          <a:pPr algn="ctr"/>
          <a:endParaRPr lang="nl-NL"/>
        </a:p>
      </dgm:t>
    </dgm:pt>
    <dgm:pt modelId="{07A8B47A-26DD-4C4A-B13B-47D5F2E5A98A}" type="sibTrans" cxnId="{D761D028-66D6-4D03-A37A-65F44A82B4B9}">
      <dgm:prSet/>
      <dgm:spPr/>
      <dgm:t>
        <a:bodyPr/>
        <a:lstStyle/>
        <a:p>
          <a:pPr algn="ctr"/>
          <a:endParaRPr lang="nl-NL"/>
        </a:p>
      </dgm:t>
    </dgm:pt>
    <dgm:pt modelId="{F1B1B1B7-97D7-4EBE-AD3C-429EE8456126}">
      <dgm:prSet phldrT="[Tekst]" custT="1"/>
      <dgm:spPr>
        <a:xfrm>
          <a:off x="1312281" y="2843095"/>
          <a:ext cx="911298" cy="455539"/>
        </a:xfrm>
        <a:prstGeom prst="rect">
          <a:avLst/>
        </a:prstGeom>
        <a:noFill/>
        <a:ln>
          <a:noFill/>
        </a:ln>
        <a:effectLst/>
      </dgm:spPr>
      <dgm:t>
        <a:bodyPr/>
        <a:lstStyle/>
        <a:p>
          <a:pPr algn="ctr" rtl="0">
            <a:buNone/>
          </a:pPr>
          <a:r>
            <a:rPr lang="nl-NL" sz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rial"/>
              <a:ea typeface="+mn-ea"/>
              <a:cs typeface="+mn-cs"/>
            </a:rPr>
            <a:t>3. Analyse onderzoeksresultaten en ontwikkeling van </a:t>
          </a:r>
          <a:r>
            <a:rPr lang="nl-NL" sz="1200" dirty="0" err="1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rial"/>
              <a:ea typeface="+mn-ea"/>
              <a:cs typeface="+mn-cs"/>
            </a:rPr>
            <a:t>praktijkverbeterinterventie</a:t>
          </a:r>
          <a:r>
            <a:rPr lang="nl-NL" sz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rial"/>
              <a:ea typeface="+mn-ea"/>
              <a:cs typeface="+mn-cs"/>
            </a:rPr>
            <a:t> </a:t>
          </a:r>
        </a:p>
      </dgm:t>
    </dgm:pt>
    <dgm:pt modelId="{1425DD9E-438D-4CFA-B276-3DC5D6B13255}" type="parTrans" cxnId="{CB7EF1C7-F4E9-4B2C-8A94-5124C6FEB241}">
      <dgm:prSet/>
      <dgm:spPr/>
      <dgm:t>
        <a:bodyPr/>
        <a:lstStyle/>
        <a:p>
          <a:pPr algn="ctr"/>
          <a:endParaRPr lang="nl-NL"/>
        </a:p>
      </dgm:t>
    </dgm:pt>
    <dgm:pt modelId="{EE57FFA2-8690-46D4-AE0D-4A50221747F1}" type="sibTrans" cxnId="{CB7EF1C7-F4E9-4B2C-8A94-5124C6FEB241}">
      <dgm:prSet/>
      <dgm:spPr/>
      <dgm:t>
        <a:bodyPr/>
        <a:lstStyle/>
        <a:p>
          <a:pPr algn="ctr"/>
          <a:endParaRPr lang="nl-NL"/>
        </a:p>
      </dgm:t>
    </dgm:pt>
    <dgm:pt modelId="{87CE6C14-EE3B-4BD7-8080-6F03E2E51D8B}" type="pres">
      <dgm:prSet presAssocID="{61B6F910-291C-41C2-BE9A-FF3F25B17AC0}" presName="Name0" presStyleCnt="0">
        <dgm:presLayoutVars>
          <dgm:chMax val="7"/>
          <dgm:chPref val="7"/>
          <dgm:dir/>
          <dgm:animLvl val="lvl"/>
        </dgm:presLayoutVars>
      </dgm:prSet>
      <dgm:spPr/>
      <dgm:t>
        <a:bodyPr/>
        <a:lstStyle/>
        <a:p>
          <a:endParaRPr lang="nl-NL"/>
        </a:p>
      </dgm:t>
    </dgm:pt>
    <dgm:pt modelId="{8C909D6A-DAE5-4696-9DA9-FC4BF5A216C5}" type="pres">
      <dgm:prSet presAssocID="{44225148-2614-4A95-8A80-905A800D0723}" presName="Accent1" presStyleCnt="0"/>
      <dgm:spPr/>
    </dgm:pt>
    <dgm:pt modelId="{965A44FD-9AEA-446E-86FC-C81A72DA9E3A}" type="pres">
      <dgm:prSet presAssocID="{44225148-2614-4A95-8A80-905A800D0723}" presName="Accent" presStyleLbl="node1" presStyleIdx="0" presStyleCnt="3"/>
      <dgm:spPr>
        <a:xfrm>
          <a:off x="947639" y="353810"/>
          <a:ext cx="1639966" cy="1640216"/>
        </a:xfrm>
        <a:prstGeom prst="circularArrow">
          <a:avLst>
            <a:gd name="adj1" fmla="val 10980"/>
            <a:gd name="adj2" fmla="val 1142322"/>
            <a:gd name="adj3" fmla="val 4500000"/>
            <a:gd name="adj4" fmla="val 10800000"/>
            <a:gd name="adj5" fmla="val 12500"/>
          </a:avLst>
        </a:prstGeom>
        <a:solidFill>
          <a:srgbClr val="E50056"/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</dgm:pt>
    <dgm:pt modelId="{E82512E9-1AC7-4A01-9191-5D8682AE7286}" type="pres">
      <dgm:prSet presAssocID="{44225148-2614-4A95-8A80-905A800D0723}" presName="Parent1" presStyleLbl="revTx" presStyleIdx="0" presStyleCnt="3" custScaleY="147016" custLinFactNeighborX="2364" custLinFactNeighborY="-11905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81839B16-2A16-4597-9AD7-FBA13B11CC65}" type="pres">
      <dgm:prSet presAssocID="{BA87C9F9-395C-4A8C-B771-C77EE653435C}" presName="Accent2" presStyleCnt="0"/>
      <dgm:spPr/>
    </dgm:pt>
    <dgm:pt modelId="{2B527566-5F0C-4583-98A5-8293772A9BD8}" type="pres">
      <dgm:prSet presAssocID="{BA87C9F9-395C-4A8C-B771-C77EE653435C}" presName="Accent" presStyleLbl="node1" presStyleIdx="1" presStyleCnt="3" custLinFactNeighborX="1610" custLinFactNeighborY="1893"/>
      <dgm:spPr>
        <a:xfrm>
          <a:off x="492144" y="1296235"/>
          <a:ext cx="1639966" cy="1640216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solidFill>
          <a:srgbClr val="E50056"/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</dgm:pt>
    <dgm:pt modelId="{A87BCE1D-83C6-4383-AAB1-9998E6A34FEF}" type="pres">
      <dgm:prSet presAssocID="{BA87C9F9-395C-4A8C-B771-C77EE653435C}" presName="Parent2" presStyleLbl="revTx" presStyleIdx="1" presStyleCnt="3" custScaleX="117351" custLinFactNeighborX="11572" custLinFactNeighborY="333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09D84765-0CF1-4B91-AFC6-F2882083C756}" type="pres">
      <dgm:prSet presAssocID="{F1B1B1B7-97D7-4EBE-AD3C-429EE8456126}" presName="Accent3" presStyleCnt="0"/>
      <dgm:spPr/>
    </dgm:pt>
    <dgm:pt modelId="{65E053AD-241A-4BF0-8562-ECD6C6AA797E}" type="pres">
      <dgm:prSet presAssocID="{F1B1B1B7-97D7-4EBE-AD3C-429EE8456126}" presName="Accent" presStyleLbl="node1" presStyleIdx="2" presStyleCnt="3" custFlipHor="1" custScaleX="8197" custScaleY="2601" custLinFactX="70934" custLinFactNeighborX="100000" custLinFactNeighborY="24625"/>
      <dgm:spPr>
        <a:xfrm>
          <a:off x="1064361" y="2379095"/>
          <a:ext cx="1408985" cy="1409550"/>
        </a:xfrm>
        <a:prstGeom prst="blockArc">
          <a:avLst>
            <a:gd name="adj1" fmla="val 13500000"/>
            <a:gd name="adj2" fmla="val 10800000"/>
            <a:gd name="adj3" fmla="val 12740"/>
          </a:avLst>
        </a:prstGeom>
        <a:solidFill>
          <a:srgbClr val="E50056"/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</dgm:pt>
    <dgm:pt modelId="{633BA291-610E-49CE-9498-3BD25E2388FA}" type="pres">
      <dgm:prSet presAssocID="{F1B1B1B7-97D7-4EBE-AD3C-429EE8456126}" presName="Parent3" presStyleLbl="revTx" presStyleIdx="2" presStyleCnt="3" custScaleX="179525" custScaleY="174758" custLinFactNeighborX="-28071" custLinFactNeighborY="1338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nl-NL"/>
        </a:p>
      </dgm:t>
    </dgm:pt>
  </dgm:ptLst>
  <dgm:cxnLst>
    <dgm:cxn modelId="{CA96DD7D-192A-49FC-95B0-B80B29C9A05F}" srcId="{61B6F910-291C-41C2-BE9A-FF3F25B17AC0}" destId="{44225148-2614-4A95-8A80-905A800D0723}" srcOrd="0" destOrd="0" parTransId="{8C3E05E7-D029-4B0D-B3D1-22C36C2B0F7A}" sibTransId="{011E2954-B729-4554-A41F-187E39B6567A}"/>
    <dgm:cxn modelId="{A4E04930-AE93-41E8-AC9D-28A4B439B3F0}" type="presOf" srcId="{BA87C9F9-395C-4A8C-B771-C77EE653435C}" destId="{A87BCE1D-83C6-4383-AAB1-9998E6A34FEF}" srcOrd="0" destOrd="0" presId="urn:microsoft.com/office/officeart/2009/layout/CircleArrowProcess"/>
    <dgm:cxn modelId="{DEDF0A32-213B-489B-860B-FC7F86A71A0B}" type="presOf" srcId="{44225148-2614-4A95-8A80-905A800D0723}" destId="{E82512E9-1AC7-4A01-9191-5D8682AE7286}" srcOrd="0" destOrd="0" presId="urn:microsoft.com/office/officeart/2009/layout/CircleArrowProcess"/>
    <dgm:cxn modelId="{755F3873-E017-478E-A444-E70327C363B4}" type="presOf" srcId="{F1B1B1B7-97D7-4EBE-AD3C-429EE8456126}" destId="{633BA291-610E-49CE-9498-3BD25E2388FA}" srcOrd="0" destOrd="0" presId="urn:microsoft.com/office/officeart/2009/layout/CircleArrowProcess"/>
    <dgm:cxn modelId="{D761D028-66D6-4D03-A37A-65F44A82B4B9}" srcId="{61B6F910-291C-41C2-BE9A-FF3F25B17AC0}" destId="{BA87C9F9-395C-4A8C-B771-C77EE653435C}" srcOrd="1" destOrd="0" parTransId="{0E0D790F-B792-4F52-AE73-CFCA0639D07C}" sibTransId="{07A8B47A-26DD-4C4A-B13B-47D5F2E5A98A}"/>
    <dgm:cxn modelId="{A40AC2FE-B6E4-4608-92EF-5379F1A6FD0A}" type="presOf" srcId="{61B6F910-291C-41C2-BE9A-FF3F25B17AC0}" destId="{87CE6C14-EE3B-4BD7-8080-6F03E2E51D8B}" srcOrd="0" destOrd="0" presId="urn:microsoft.com/office/officeart/2009/layout/CircleArrowProcess"/>
    <dgm:cxn modelId="{CB7EF1C7-F4E9-4B2C-8A94-5124C6FEB241}" srcId="{61B6F910-291C-41C2-BE9A-FF3F25B17AC0}" destId="{F1B1B1B7-97D7-4EBE-AD3C-429EE8456126}" srcOrd="2" destOrd="0" parTransId="{1425DD9E-438D-4CFA-B276-3DC5D6B13255}" sibTransId="{EE57FFA2-8690-46D4-AE0D-4A50221747F1}"/>
    <dgm:cxn modelId="{195A93C9-86B3-43D0-98E9-3C18100F3BAA}" type="presParOf" srcId="{87CE6C14-EE3B-4BD7-8080-6F03E2E51D8B}" destId="{8C909D6A-DAE5-4696-9DA9-FC4BF5A216C5}" srcOrd="0" destOrd="0" presId="urn:microsoft.com/office/officeart/2009/layout/CircleArrowProcess"/>
    <dgm:cxn modelId="{A3EE014E-8261-457A-8698-A9B265A97B81}" type="presParOf" srcId="{8C909D6A-DAE5-4696-9DA9-FC4BF5A216C5}" destId="{965A44FD-9AEA-446E-86FC-C81A72DA9E3A}" srcOrd="0" destOrd="0" presId="urn:microsoft.com/office/officeart/2009/layout/CircleArrowProcess"/>
    <dgm:cxn modelId="{80A9C727-268B-4DEE-B350-6D40D64FF1BC}" type="presParOf" srcId="{87CE6C14-EE3B-4BD7-8080-6F03E2E51D8B}" destId="{E82512E9-1AC7-4A01-9191-5D8682AE7286}" srcOrd="1" destOrd="0" presId="urn:microsoft.com/office/officeart/2009/layout/CircleArrowProcess"/>
    <dgm:cxn modelId="{88BD820B-0DAF-4798-880F-BC9AE3453F09}" type="presParOf" srcId="{87CE6C14-EE3B-4BD7-8080-6F03E2E51D8B}" destId="{81839B16-2A16-4597-9AD7-FBA13B11CC65}" srcOrd="2" destOrd="0" presId="urn:microsoft.com/office/officeart/2009/layout/CircleArrowProcess"/>
    <dgm:cxn modelId="{E65194BD-7658-4DC7-A033-E7CEB885F352}" type="presParOf" srcId="{81839B16-2A16-4597-9AD7-FBA13B11CC65}" destId="{2B527566-5F0C-4583-98A5-8293772A9BD8}" srcOrd="0" destOrd="0" presId="urn:microsoft.com/office/officeart/2009/layout/CircleArrowProcess"/>
    <dgm:cxn modelId="{B8A096D6-02BB-41A2-A380-D0981A1CFFA1}" type="presParOf" srcId="{87CE6C14-EE3B-4BD7-8080-6F03E2E51D8B}" destId="{A87BCE1D-83C6-4383-AAB1-9998E6A34FEF}" srcOrd="3" destOrd="0" presId="urn:microsoft.com/office/officeart/2009/layout/CircleArrowProcess"/>
    <dgm:cxn modelId="{62626617-8BF9-44ED-8384-784C8D2E311A}" type="presParOf" srcId="{87CE6C14-EE3B-4BD7-8080-6F03E2E51D8B}" destId="{09D84765-0CF1-4B91-AFC6-F2882083C756}" srcOrd="4" destOrd="0" presId="urn:microsoft.com/office/officeart/2009/layout/CircleArrowProcess"/>
    <dgm:cxn modelId="{75BEFA64-2589-4A33-BA75-75EC9F66BB1B}" type="presParOf" srcId="{09D84765-0CF1-4B91-AFC6-F2882083C756}" destId="{65E053AD-241A-4BF0-8562-ECD6C6AA797E}" srcOrd="0" destOrd="0" presId="urn:microsoft.com/office/officeart/2009/layout/CircleArrowProcess"/>
    <dgm:cxn modelId="{07EC4B10-1F27-44E4-8443-0EEE59E6E27C}" type="presParOf" srcId="{87CE6C14-EE3B-4BD7-8080-6F03E2E51D8B}" destId="{633BA291-610E-49CE-9498-3BD25E2388FA}" srcOrd="5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65A44FD-9AEA-446E-86FC-C81A72DA9E3A}">
      <dsp:nvSpPr>
        <dsp:cNvPr id="0" name=""/>
        <dsp:cNvSpPr/>
      </dsp:nvSpPr>
      <dsp:spPr>
        <a:xfrm>
          <a:off x="2069842" y="182098"/>
          <a:ext cx="2044903" cy="2045214"/>
        </a:xfrm>
        <a:prstGeom prst="circularArrow">
          <a:avLst>
            <a:gd name="adj1" fmla="val 10980"/>
            <a:gd name="adj2" fmla="val 1142322"/>
            <a:gd name="adj3" fmla="val 4500000"/>
            <a:gd name="adj4" fmla="val 10800000"/>
            <a:gd name="adj5" fmla="val 12500"/>
          </a:avLst>
        </a:prstGeom>
        <a:solidFill>
          <a:srgbClr val="E50056"/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82512E9-1AC7-4A01-9191-5D8682AE7286}">
      <dsp:nvSpPr>
        <dsp:cNvPr id="0" name=""/>
        <dsp:cNvSpPr/>
      </dsp:nvSpPr>
      <dsp:spPr>
        <a:xfrm>
          <a:off x="2548695" y="719329"/>
          <a:ext cx="1136313" cy="8350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2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rial"/>
              <a:ea typeface="+mn-ea"/>
              <a:cs typeface="+mn-cs"/>
            </a:rPr>
            <a:t>1. Bepalen van de sociale kwestie vanuit verschillende perspectieven</a:t>
          </a:r>
        </a:p>
      </dsp:txBody>
      <dsp:txXfrm>
        <a:off x="2548695" y="719329"/>
        <a:ext cx="1136313" cy="835081"/>
      </dsp:txXfrm>
    </dsp:sp>
    <dsp:sp modelId="{2B527566-5F0C-4583-98A5-8293772A9BD8}">
      <dsp:nvSpPr>
        <dsp:cNvPr id="0" name=""/>
        <dsp:cNvSpPr/>
      </dsp:nvSpPr>
      <dsp:spPr>
        <a:xfrm>
          <a:off x="1534800" y="1395941"/>
          <a:ext cx="2044903" cy="2045214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solidFill>
          <a:srgbClr val="E50056"/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87BCE1D-83C6-4383-AAB1-9998E6A34FEF}">
      <dsp:nvSpPr>
        <dsp:cNvPr id="0" name=""/>
        <dsp:cNvSpPr/>
      </dsp:nvSpPr>
      <dsp:spPr>
        <a:xfrm>
          <a:off x="1989085" y="2121340"/>
          <a:ext cx="1333475" cy="5680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2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rial"/>
              <a:ea typeface="+mn-ea"/>
              <a:cs typeface="+mn-cs"/>
            </a:rPr>
            <a:t>2. Literatuur en praktijkonderzoek</a:t>
          </a:r>
        </a:p>
      </dsp:txBody>
      <dsp:txXfrm>
        <a:off x="1989085" y="2121340"/>
        <a:ext cx="1333475" cy="568020"/>
      </dsp:txXfrm>
    </dsp:sp>
    <dsp:sp modelId="{65E053AD-241A-4BF0-8562-ECD6C6AA797E}">
      <dsp:nvSpPr>
        <dsp:cNvPr id="0" name=""/>
        <dsp:cNvSpPr/>
      </dsp:nvSpPr>
      <dsp:spPr>
        <a:xfrm flipH="1">
          <a:off x="5544616" y="3961723"/>
          <a:ext cx="144012" cy="45714"/>
        </a:xfrm>
        <a:prstGeom prst="blockArc">
          <a:avLst>
            <a:gd name="adj1" fmla="val 13500000"/>
            <a:gd name="adj2" fmla="val 10800000"/>
            <a:gd name="adj3" fmla="val 12740"/>
          </a:avLst>
        </a:prstGeom>
        <a:solidFill>
          <a:srgbClr val="E50056"/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33BA291-610E-49CE-9498-3BD25E2388FA}">
      <dsp:nvSpPr>
        <dsp:cNvPr id="0" name=""/>
        <dsp:cNvSpPr/>
      </dsp:nvSpPr>
      <dsp:spPr>
        <a:xfrm>
          <a:off x="1753720" y="3149735"/>
          <a:ext cx="2039966" cy="9926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2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rial"/>
              <a:ea typeface="+mn-ea"/>
              <a:cs typeface="+mn-cs"/>
            </a:rPr>
            <a:t>3. Analyse onderzoeksresultaten en ontwikkeling van </a:t>
          </a:r>
          <a:r>
            <a:rPr lang="nl-NL" sz="1200" kern="1200" dirty="0" err="1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rial"/>
              <a:ea typeface="+mn-ea"/>
              <a:cs typeface="+mn-cs"/>
            </a:rPr>
            <a:t>praktijkverbeterinterventie</a:t>
          </a:r>
          <a:r>
            <a:rPr lang="nl-NL" sz="12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rial"/>
              <a:ea typeface="+mn-ea"/>
              <a:cs typeface="+mn-cs"/>
            </a:rPr>
            <a:t> </a:t>
          </a:r>
        </a:p>
      </dsp:txBody>
      <dsp:txXfrm>
        <a:off x="1753720" y="3149735"/>
        <a:ext cx="2039966" cy="99266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261007-D337-4A97-AF82-811F77BE9512}" type="datetimeFigureOut">
              <a:rPr lang="nl-NL" smtClean="0"/>
              <a:t>13-3-2023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B975E7-4466-4875-9780-79F85FC725B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998909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jdelijke aanduiding voor tekst 28">
            <a:extLst>
              <a:ext uri="{FF2B5EF4-FFF2-40B4-BE49-F238E27FC236}">
                <a16:creationId xmlns:a16="http://schemas.microsoft.com/office/drawing/2014/main" id="{FDED8E11-341A-45D2-85B1-F7C4DB53232E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893235" y="5095875"/>
            <a:ext cx="8397864" cy="1009650"/>
          </a:xfrm>
        </p:spPr>
        <p:txBody>
          <a:bodyPr>
            <a:normAutofit/>
          </a:bodyPr>
          <a:lstStyle>
            <a:lvl1pPr marL="0" indent="0">
              <a:buNone/>
              <a:defRPr lang="en-GB" sz="2475" b="0" i="0" u="none" strike="noStrike" cap="all" spc="0" baseline="0" dirty="0">
                <a:ln>
                  <a:noFill/>
                </a:ln>
                <a:solidFill>
                  <a:srgbClr val="000000"/>
                </a:solidFill>
                <a:uFillTx/>
                <a:latin typeface="Avenir Next Condensed Medium" panose="020B0606020202020204" pitchFamily="34" charset="0"/>
                <a:ea typeface="Avenir Next Condensed Medium" panose="020B0606020202020204" pitchFamily="34" charset="0"/>
                <a:cs typeface="Avenir Next Condensed Medium" panose="020B0606020202020204" pitchFamily="34" charset="0"/>
                <a:sym typeface="Avenir Next Condensed Medium"/>
              </a:defRPr>
            </a:lvl1pPr>
          </a:lstStyle>
          <a:p>
            <a:pPr lvl="0"/>
            <a:r>
              <a:rPr lang="nl-NL" dirty="0"/>
              <a:t>VOORBEELD VAN EEN ONDERTITEL</a:t>
            </a:r>
            <a:endParaRPr lang="en-GB" dirty="0"/>
          </a:p>
        </p:txBody>
      </p:sp>
      <p:sp>
        <p:nvSpPr>
          <p:cNvPr id="34" name="Tijdelijke aanduiding voor tekst 33">
            <a:extLst>
              <a:ext uri="{FF2B5EF4-FFF2-40B4-BE49-F238E27FC236}">
                <a16:creationId xmlns:a16="http://schemas.microsoft.com/office/drawing/2014/main" id="{D9C3A310-643B-4139-9F62-77D06674713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93233" y="1196300"/>
            <a:ext cx="10458803" cy="588915"/>
          </a:xfrm>
        </p:spPr>
        <p:txBody>
          <a:bodyPr anchor="b">
            <a:noAutofit/>
          </a:bodyPr>
          <a:lstStyle>
            <a:lvl1pPr marL="0" indent="0">
              <a:buNone/>
              <a:defRPr lang="nl-NL" sz="1846" b="0" kern="1200" cap="all" baseline="0" dirty="0" smtClean="0">
                <a:solidFill>
                  <a:schemeClr val="tx2"/>
                </a:solidFill>
                <a:latin typeface="Avenir Next Condensed Medium" panose="020B0606020202020204" pitchFamily="34" charset="0"/>
                <a:ea typeface="Avenir Next Condensed Medium" panose="020B0606020202020204" pitchFamily="34" charset="0"/>
                <a:cs typeface="Avenir Next Condensed Medium" panose="020B0606020202020204" pitchFamily="34" charset="0"/>
                <a:sym typeface="Avenir Next Condensed Demi Bold"/>
              </a:defRPr>
            </a:lvl1pPr>
          </a:lstStyle>
          <a:p>
            <a:pPr lvl="0"/>
            <a:r>
              <a:rPr lang="nl-NL" dirty="0"/>
              <a:t>NAAM OPLEIDING/ACADEMIE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D3983EC9-36B1-B744-A87D-1AA0BEB38BF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93234" y="2214000"/>
            <a:ext cx="10452100" cy="2808000"/>
          </a:xfrm>
        </p:spPr>
        <p:txBody>
          <a:bodyPr>
            <a:normAutofit/>
          </a:bodyPr>
          <a:lstStyle>
            <a:lvl1pPr marL="0" indent="0">
              <a:lnSpc>
                <a:spcPct val="80000"/>
              </a:lnSpc>
              <a:buNone/>
              <a:defRPr sz="6750" b="1" cap="all" baseline="0">
                <a:latin typeface="Avenir Next Condensed Medium" panose="020B0606020202020204" pitchFamily="34" charset="0"/>
              </a:defRPr>
            </a:lvl1pPr>
          </a:lstStyle>
          <a:p>
            <a:r>
              <a:rPr lang="nl-NL" dirty="0"/>
              <a:t>Titel van de presentatie</a:t>
            </a:r>
          </a:p>
        </p:txBody>
      </p:sp>
      <p:sp>
        <p:nvSpPr>
          <p:cNvPr id="7" name="Rechthoek 6">
            <a:extLst>
              <a:ext uri="{FF2B5EF4-FFF2-40B4-BE49-F238E27FC236}">
                <a16:creationId xmlns:a16="http://schemas.microsoft.com/office/drawing/2014/main" id="{401D1CB6-6B35-4216-835D-4B6D7DC10AA2}"/>
              </a:ext>
            </a:extLst>
          </p:cNvPr>
          <p:cNvSpPr/>
          <p:nvPr userDrawn="1"/>
        </p:nvSpPr>
        <p:spPr>
          <a:xfrm>
            <a:off x="9227489" y="5111778"/>
            <a:ext cx="2119048" cy="174622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8" name="Afbeelding 7">
            <a:extLst>
              <a:ext uri="{FF2B5EF4-FFF2-40B4-BE49-F238E27FC236}">
                <a16:creationId xmlns:a16="http://schemas.microsoft.com/office/drawing/2014/main" id="{8570D387-A9DA-4389-8749-9601C83ADFA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90589" y="5111779"/>
            <a:ext cx="2387821" cy="183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50066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Tekst en 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afbeelding 5">
            <a:extLst>
              <a:ext uri="{FF2B5EF4-FFF2-40B4-BE49-F238E27FC236}">
                <a16:creationId xmlns:a16="http://schemas.microsoft.com/office/drawing/2014/main" id="{260C8E6A-14DF-4CBC-B795-FDA284EC4712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6553203" y="1917701"/>
            <a:ext cx="4800600" cy="4259263"/>
          </a:xfrm>
        </p:spPr>
        <p:txBody>
          <a:bodyPr>
            <a:normAutofit/>
          </a:bodyPr>
          <a:lstStyle>
            <a:lvl1pPr marL="0" indent="0">
              <a:buNone/>
              <a:defRPr sz="1275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/>
              <a:t>Klik op het pictogram als u een afbeelding wilt toevoegen</a:t>
            </a:r>
            <a:endParaRPr lang="en-GB" dirty="0"/>
          </a:p>
        </p:txBody>
      </p:sp>
      <p:sp>
        <p:nvSpPr>
          <p:cNvPr id="7" name="Titel 6">
            <a:extLst>
              <a:ext uri="{FF2B5EF4-FFF2-40B4-BE49-F238E27FC236}">
                <a16:creationId xmlns:a16="http://schemas.microsoft.com/office/drawing/2014/main" id="{70688633-6D41-064D-B005-BBA9338D0D9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65129"/>
            <a:ext cx="10515600" cy="1325563"/>
          </a:xfrm>
        </p:spPr>
        <p:txBody>
          <a:bodyPr anchor="b">
            <a:normAutofit/>
          </a:bodyPr>
          <a:lstStyle>
            <a:lvl1pPr>
              <a:defRPr sz="3200">
                <a:solidFill>
                  <a:schemeClr val="tx2"/>
                </a:solidFill>
              </a:defRPr>
            </a:lvl1pPr>
          </a:lstStyle>
          <a:p>
            <a:r>
              <a:rPr lang="nl-NL" dirty="0"/>
              <a:t>ONDERWERP / titel</a:t>
            </a:r>
          </a:p>
        </p:txBody>
      </p:sp>
      <p:sp>
        <p:nvSpPr>
          <p:cNvPr id="8" name="Tijdelijke aanduiding voor tekst 2"/>
          <p:cNvSpPr>
            <a:spLocks noGrp="1"/>
          </p:cNvSpPr>
          <p:nvPr>
            <p:ph type="body" sz="quarter" idx="12"/>
          </p:nvPr>
        </p:nvSpPr>
        <p:spPr>
          <a:xfrm>
            <a:off x="838200" y="1926000"/>
            <a:ext cx="5257800" cy="4248000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483845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ubbe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jdelijke aanduiding voor tekst 4">
            <a:extLst>
              <a:ext uri="{FF2B5EF4-FFF2-40B4-BE49-F238E27FC236}">
                <a16:creationId xmlns:a16="http://schemas.microsoft.com/office/drawing/2014/main" id="{4B8653B3-70AE-4E3E-9A4D-3EAF4B4F4A9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553200" y="1778435"/>
            <a:ext cx="4800600" cy="413103"/>
          </a:xfrm>
        </p:spPr>
        <p:txBody>
          <a:bodyPr anchor="ctr">
            <a:noAutofit/>
          </a:bodyPr>
          <a:lstStyle>
            <a:lvl1pPr marL="0" indent="0">
              <a:buNone/>
              <a:defRPr sz="2000" b="1" baseline="0"/>
            </a:lvl1pPr>
          </a:lstStyle>
          <a:p>
            <a:pPr lvl="0"/>
            <a:r>
              <a:rPr lang="nl-NL" dirty="0"/>
              <a:t>Klik voor </a:t>
            </a:r>
            <a:r>
              <a:rPr lang="nl-NL" dirty="0" err="1"/>
              <a:t>subkop</a:t>
            </a:r>
            <a:endParaRPr lang="en-GB" dirty="0"/>
          </a:p>
        </p:txBody>
      </p:sp>
      <p:sp>
        <p:nvSpPr>
          <p:cNvPr id="10" name="Tijdelijke aanduiding voor tekst 4">
            <a:extLst>
              <a:ext uri="{FF2B5EF4-FFF2-40B4-BE49-F238E27FC236}">
                <a16:creationId xmlns:a16="http://schemas.microsoft.com/office/drawing/2014/main" id="{60C7571E-BBB1-4DDF-9329-A0C028CAE8FB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38200" y="1778435"/>
            <a:ext cx="4800600" cy="413103"/>
          </a:xfrm>
        </p:spPr>
        <p:txBody>
          <a:bodyPr anchor="ctr">
            <a:noAutofit/>
          </a:bodyPr>
          <a:lstStyle>
            <a:lvl1pPr marL="0" indent="0">
              <a:buNone/>
              <a:defRPr sz="2000" b="1"/>
            </a:lvl1pPr>
          </a:lstStyle>
          <a:p>
            <a:pPr lvl="0"/>
            <a:r>
              <a:rPr lang="nl-NL" dirty="0"/>
              <a:t>Klik voor </a:t>
            </a:r>
            <a:r>
              <a:rPr lang="nl-NL" dirty="0" err="1"/>
              <a:t>subkop</a:t>
            </a:r>
            <a:endParaRPr lang="en-GB" dirty="0"/>
          </a:p>
        </p:txBody>
      </p:sp>
      <p:sp>
        <p:nvSpPr>
          <p:cNvPr id="8" name="Titel 6">
            <a:extLst>
              <a:ext uri="{FF2B5EF4-FFF2-40B4-BE49-F238E27FC236}">
                <a16:creationId xmlns:a16="http://schemas.microsoft.com/office/drawing/2014/main" id="{AB6897B6-1B30-8840-AEF5-653E3015C37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65129"/>
            <a:ext cx="10515600" cy="1325563"/>
          </a:xfrm>
        </p:spPr>
        <p:txBody>
          <a:bodyPr anchor="b">
            <a:normAutofit/>
          </a:bodyPr>
          <a:lstStyle>
            <a:lvl1pPr>
              <a:defRPr sz="3200">
                <a:solidFill>
                  <a:schemeClr val="tx2"/>
                </a:solidFill>
              </a:defRPr>
            </a:lvl1pPr>
          </a:lstStyle>
          <a:p>
            <a:r>
              <a:rPr lang="nl-NL" dirty="0"/>
              <a:t>ONDERWERP / titel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quarter" idx="18"/>
          </p:nvPr>
        </p:nvSpPr>
        <p:spPr>
          <a:xfrm>
            <a:off x="838200" y="2286000"/>
            <a:ext cx="4800600" cy="3905250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sp>
        <p:nvSpPr>
          <p:cNvPr id="12" name="Tijdelijke aanduiding voor tekst 4"/>
          <p:cNvSpPr>
            <a:spLocks noGrp="1"/>
          </p:cNvSpPr>
          <p:nvPr>
            <p:ph type="body" sz="quarter" idx="19"/>
          </p:nvPr>
        </p:nvSpPr>
        <p:spPr>
          <a:xfrm>
            <a:off x="6553200" y="2286000"/>
            <a:ext cx="4800600" cy="3905250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430387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hthoek">
            <a:extLst>
              <a:ext uri="{FF2B5EF4-FFF2-40B4-BE49-F238E27FC236}">
                <a16:creationId xmlns:a16="http://schemas.microsoft.com/office/drawing/2014/main" id="{2F35E840-7D0C-489A-B88C-9B5B6A358F43}"/>
              </a:ext>
            </a:extLst>
          </p:cNvPr>
          <p:cNvSpPr/>
          <p:nvPr/>
        </p:nvSpPr>
        <p:spPr>
          <a:xfrm>
            <a:off x="3149600" y="733425"/>
            <a:ext cx="5892800" cy="5391150"/>
          </a:xfrm>
          <a:prstGeom prst="rect">
            <a:avLst/>
          </a:prstGeom>
          <a:solidFill>
            <a:srgbClr val="000000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sz="2400"/>
          </a:p>
        </p:txBody>
      </p:sp>
      <p:pic>
        <p:nvPicPr>
          <p:cNvPr id="14" name="Afbeelding 2">
            <a:extLst>
              <a:ext uri="{FF2B5EF4-FFF2-40B4-BE49-F238E27FC236}">
                <a16:creationId xmlns:a16="http://schemas.microsoft.com/office/drawing/2014/main" id="{FFDA8079-95BD-45E3-8313-ABF6A59ED2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40217" y="601591"/>
            <a:ext cx="474585" cy="297299"/>
          </a:xfrm>
          <a:prstGeom prst="rect">
            <a:avLst/>
          </a:prstGeom>
        </p:spPr>
      </p:pic>
      <p:sp>
        <p:nvSpPr>
          <p:cNvPr id="20" name="Tijdelijke aanduiding voor tekst 19">
            <a:extLst>
              <a:ext uri="{FF2B5EF4-FFF2-40B4-BE49-F238E27FC236}">
                <a16:creationId xmlns:a16="http://schemas.microsoft.com/office/drawing/2014/main" id="{7E150451-5081-475D-A7BF-2CE6F5C377F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640216" y="5429602"/>
            <a:ext cx="4910667" cy="493713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cap="all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nl-NL" dirty="0"/>
              <a:t>NAAM</a:t>
            </a:r>
            <a:endParaRPr lang="en-GB" dirty="0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B0DA6865-FA7E-094E-A575-DAADE998A20B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3640216" y="1628775"/>
            <a:ext cx="4910667" cy="360045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2800" cap="all" baseline="0">
                <a:solidFill>
                  <a:schemeClr val="bg1"/>
                </a:solidFill>
              </a:defRPr>
            </a:lvl1pPr>
          </a:lstStyle>
          <a:p>
            <a:r>
              <a:rPr lang="nl-NL" dirty="0"/>
              <a:t>‘QUOTE’</a:t>
            </a:r>
          </a:p>
        </p:txBody>
      </p:sp>
    </p:spTree>
    <p:extLst>
      <p:ext uri="{BB962C8B-B14F-4D97-AF65-F5344CB8AC3E}">
        <p14:creationId xmlns:p14="http://schemas.microsoft.com/office/powerpoint/2010/main" val="19259639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711C99-437C-4169-9F1E-2329F46F79C9}" type="datetime1">
              <a:rPr lang="nl-NL"/>
              <a:pPr>
                <a:defRPr/>
              </a:pPr>
              <a:t>13-3-2023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B44841-17C6-4FF0-BAF1-CBF7D943FF39}" type="slidenum">
              <a:rPr lang="nl-NL"/>
              <a:pPr>
                <a:defRPr/>
              </a:pPr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460088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3D1BAB-5AA2-4A82-94AD-BFED8AD8D237}" type="datetime1">
              <a:rPr lang="nl-NL"/>
              <a:pPr>
                <a:defRPr/>
              </a:pPr>
              <a:t>13-3-2023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1F693C-0BF9-432D-9F8B-AB6BA74C62F1}" type="slidenum">
              <a:rPr lang="nl-NL"/>
              <a:pPr>
                <a:defRPr/>
              </a:pPr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241969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hthoek">
            <a:extLst>
              <a:ext uri="{FF2B5EF4-FFF2-40B4-BE49-F238E27FC236}">
                <a16:creationId xmlns:a16="http://schemas.microsoft.com/office/drawing/2014/main" id="{2F35E840-7D0C-489A-B88C-9B5B6A358F43}"/>
              </a:ext>
            </a:extLst>
          </p:cNvPr>
          <p:cNvSpPr/>
          <p:nvPr/>
        </p:nvSpPr>
        <p:spPr>
          <a:xfrm>
            <a:off x="3149600" y="733425"/>
            <a:ext cx="5892800" cy="5391150"/>
          </a:xfrm>
          <a:prstGeom prst="rect">
            <a:avLst/>
          </a:prstGeom>
          <a:solidFill>
            <a:srgbClr val="000000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sz="3200"/>
          </a:p>
        </p:txBody>
      </p:sp>
      <p:pic>
        <p:nvPicPr>
          <p:cNvPr id="14" name="Afbeelding 2">
            <a:extLst>
              <a:ext uri="{FF2B5EF4-FFF2-40B4-BE49-F238E27FC236}">
                <a16:creationId xmlns:a16="http://schemas.microsoft.com/office/drawing/2014/main" id="{FFDA8079-95BD-45E3-8313-ABF6A59ED2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40216" y="601589"/>
            <a:ext cx="474585" cy="297299"/>
          </a:xfrm>
          <a:prstGeom prst="rect">
            <a:avLst/>
          </a:prstGeom>
        </p:spPr>
      </p:pic>
      <p:sp>
        <p:nvSpPr>
          <p:cNvPr id="18" name="Tijdelijke aanduiding voor tekst 17">
            <a:extLst>
              <a:ext uri="{FF2B5EF4-FFF2-40B4-BE49-F238E27FC236}">
                <a16:creationId xmlns:a16="http://schemas.microsoft.com/office/drawing/2014/main" id="{0085B888-A864-4C76-87C8-996231F3744D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641119" y="1628775"/>
            <a:ext cx="4909763" cy="3600450"/>
          </a:xfrm>
        </p:spPr>
        <p:txBody>
          <a:bodyPr>
            <a:normAutofit/>
          </a:bodyPr>
          <a:lstStyle>
            <a:lvl1pPr marL="0" indent="0">
              <a:buNone/>
              <a:defRPr sz="3600">
                <a:solidFill>
                  <a:schemeClr val="bg1"/>
                </a:solidFill>
              </a:defRPr>
            </a:lvl1pPr>
          </a:lstStyle>
          <a:p>
            <a:pPr lvl="0"/>
            <a:r>
              <a:rPr lang="nl-NL" sz="3600" dirty="0"/>
              <a:t>‘</a:t>
            </a:r>
            <a:r>
              <a:rPr lang="en-GB" sz="3600" dirty="0"/>
              <a:t>Quote’</a:t>
            </a:r>
            <a:endParaRPr lang="nl-NL" sz="3600" dirty="0"/>
          </a:p>
        </p:txBody>
      </p:sp>
      <p:sp>
        <p:nvSpPr>
          <p:cNvPr id="20" name="Tijdelijke aanduiding voor tekst 19">
            <a:extLst>
              <a:ext uri="{FF2B5EF4-FFF2-40B4-BE49-F238E27FC236}">
                <a16:creationId xmlns:a16="http://schemas.microsoft.com/office/drawing/2014/main" id="{7E150451-5081-475D-A7BF-2CE6F5C377F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640215" y="5429600"/>
            <a:ext cx="4910667" cy="493713"/>
          </a:xfrm>
        </p:spPr>
        <p:txBody>
          <a:bodyPr anchor="b"/>
          <a:lstStyle>
            <a:lvl1pPr marL="0" indent="0">
              <a:buNone/>
              <a:defRPr sz="1740">
                <a:solidFill>
                  <a:schemeClr val="bg1"/>
                </a:solidFill>
              </a:defRPr>
            </a:lvl1pPr>
          </a:lstStyle>
          <a:p>
            <a:pPr lvl="0"/>
            <a:r>
              <a:rPr lang="nl-NL" dirty="0"/>
              <a:t>NAAM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48052268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en Tekst_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>
            <a:extLst>
              <a:ext uri="{FF2B5EF4-FFF2-40B4-BE49-F238E27FC236}">
                <a16:creationId xmlns:a16="http://schemas.microsoft.com/office/drawing/2014/main" id="{D13B7015-BB4D-A84E-84E4-520C33B85DF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 anchor="b">
            <a:normAutofit/>
          </a:bodyPr>
          <a:lstStyle>
            <a:lvl1pPr>
              <a:defRPr sz="3200">
                <a:solidFill>
                  <a:schemeClr val="tx2"/>
                </a:solidFill>
              </a:defRPr>
            </a:lvl1pPr>
          </a:lstStyle>
          <a:p>
            <a:r>
              <a:rPr lang="nl-NL" dirty="0"/>
              <a:t>ONDERWERP / titel</a:t>
            </a:r>
          </a:p>
        </p:txBody>
      </p:sp>
      <p:sp>
        <p:nvSpPr>
          <p:cNvPr id="6" name="Tijdelijke aanduiding voor tekst 2"/>
          <p:cNvSpPr>
            <a:spLocks noGrp="1"/>
          </p:cNvSpPr>
          <p:nvPr>
            <p:ph type="body" sz="quarter" idx="11"/>
          </p:nvPr>
        </p:nvSpPr>
        <p:spPr>
          <a:xfrm>
            <a:off x="838200" y="1925638"/>
            <a:ext cx="10515600" cy="424800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2" name="Tijdelijke aanduiding voor dianummer 1">
            <a:extLst>
              <a:ext uri="{FF2B5EF4-FFF2-40B4-BE49-F238E27FC236}">
                <a16:creationId xmlns:a16="http://schemas.microsoft.com/office/drawing/2014/main" id="{1B98C57B-182B-4B1A-8517-6B7CDA9A9E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E7509-F60A-4509-9491-CD4ED7B54EDD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315508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6">
            <a:extLst>
              <a:ext uri="{FF2B5EF4-FFF2-40B4-BE49-F238E27FC236}">
                <a16:creationId xmlns:a16="http://schemas.microsoft.com/office/drawing/2014/main" id="{24158585-8C9B-2444-8413-2968F1CB97F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65129"/>
            <a:ext cx="10515600" cy="1325563"/>
          </a:xfrm>
        </p:spPr>
        <p:txBody>
          <a:bodyPr anchor="b">
            <a:normAutofit/>
          </a:bodyPr>
          <a:lstStyle>
            <a:lvl1pPr>
              <a:defRPr sz="3200">
                <a:solidFill>
                  <a:schemeClr val="tx2"/>
                </a:solidFill>
              </a:defRPr>
            </a:lvl1pPr>
          </a:lstStyle>
          <a:p>
            <a:r>
              <a:rPr lang="nl-NL" dirty="0"/>
              <a:t>ONDERWERP / titel</a:t>
            </a:r>
          </a:p>
        </p:txBody>
      </p:sp>
      <p:sp>
        <p:nvSpPr>
          <p:cNvPr id="7" name="Tijdelijke aanduiding voor tekst 2"/>
          <p:cNvSpPr>
            <a:spLocks noGrp="1"/>
          </p:cNvSpPr>
          <p:nvPr>
            <p:ph type="body" sz="quarter" idx="11"/>
          </p:nvPr>
        </p:nvSpPr>
        <p:spPr>
          <a:xfrm>
            <a:off x="838200" y="1925638"/>
            <a:ext cx="5257800" cy="424800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sp>
        <p:nvSpPr>
          <p:cNvPr id="2" name="Tijdelijke aanduiding voor dianummer 1">
            <a:extLst>
              <a:ext uri="{FF2B5EF4-FFF2-40B4-BE49-F238E27FC236}">
                <a16:creationId xmlns:a16="http://schemas.microsoft.com/office/drawing/2014/main" id="{1D7D2143-8A99-4F87-AD10-03EFEAABE8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E7509-F60A-4509-9491-CD4ED7B54EDD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67480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Tekst en 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afbeelding 5">
            <a:extLst>
              <a:ext uri="{FF2B5EF4-FFF2-40B4-BE49-F238E27FC236}">
                <a16:creationId xmlns:a16="http://schemas.microsoft.com/office/drawing/2014/main" id="{260C8E6A-14DF-4CBC-B795-FDA284EC4712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6553203" y="1917701"/>
            <a:ext cx="4800600" cy="4248000"/>
          </a:xfrm>
        </p:spPr>
        <p:txBody>
          <a:bodyPr>
            <a:normAutofit/>
          </a:bodyPr>
          <a:lstStyle>
            <a:lvl1pPr marL="0" indent="0">
              <a:buNone/>
              <a:defRPr sz="1275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/>
              <a:t>Klik op het pictogram als u een afbeelding wilt toevoegen</a:t>
            </a:r>
            <a:endParaRPr lang="en-GB" dirty="0"/>
          </a:p>
        </p:txBody>
      </p:sp>
      <p:sp>
        <p:nvSpPr>
          <p:cNvPr id="7" name="Titel 6">
            <a:extLst>
              <a:ext uri="{FF2B5EF4-FFF2-40B4-BE49-F238E27FC236}">
                <a16:creationId xmlns:a16="http://schemas.microsoft.com/office/drawing/2014/main" id="{70688633-6D41-064D-B005-BBA9338D0D9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65129"/>
            <a:ext cx="10515600" cy="1325563"/>
          </a:xfrm>
        </p:spPr>
        <p:txBody>
          <a:bodyPr anchor="b">
            <a:normAutofit/>
          </a:bodyPr>
          <a:lstStyle>
            <a:lvl1pPr>
              <a:defRPr sz="3200">
                <a:solidFill>
                  <a:schemeClr val="tx2"/>
                </a:solidFill>
              </a:defRPr>
            </a:lvl1pPr>
          </a:lstStyle>
          <a:p>
            <a:r>
              <a:rPr lang="nl-NL" dirty="0"/>
              <a:t>ONDERWERP / titel</a:t>
            </a:r>
          </a:p>
        </p:txBody>
      </p:sp>
      <p:sp>
        <p:nvSpPr>
          <p:cNvPr id="8" name="Tijdelijke aanduiding voor tekst 2"/>
          <p:cNvSpPr>
            <a:spLocks noGrp="1"/>
          </p:cNvSpPr>
          <p:nvPr>
            <p:ph type="body" sz="quarter" idx="12"/>
          </p:nvPr>
        </p:nvSpPr>
        <p:spPr>
          <a:xfrm>
            <a:off x="838200" y="1926000"/>
            <a:ext cx="5257800" cy="424800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sp>
        <p:nvSpPr>
          <p:cNvPr id="2" name="Tijdelijke aanduiding voor dianummer 1">
            <a:extLst>
              <a:ext uri="{FF2B5EF4-FFF2-40B4-BE49-F238E27FC236}">
                <a16:creationId xmlns:a16="http://schemas.microsoft.com/office/drawing/2014/main" id="{02897271-9D30-452B-AAF1-F0E2E5634182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FACE7509-F60A-4509-9491-CD4ED7B54EDD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513615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ubbe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jdelijke aanduiding voor tekst 4">
            <a:extLst>
              <a:ext uri="{FF2B5EF4-FFF2-40B4-BE49-F238E27FC236}">
                <a16:creationId xmlns:a16="http://schemas.microsoft.com/office/drawing/2014/main" id="{4B8653B3-70AE-4E3E-9A4D-3EAF4B4F4A9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553200" y="1778435"/>
            <a:ext cx="4800600" cy="413103"/>
          </a:xfrm>
        </p:spPr>
        <p:txBody>
          <a:bodyPr anchor="ctr">
            <a:noAutofit/>
          </a:bodyPr>
          <a:lstStyle>
            <a:lvl1pPr marL="0" indent="0">
              <a:buNone/>
              <a:defRPr sz="2000" b="1" baseline="0"/>
            </a:lvl1pPr>
          </a:lstStyle>
          <a:p>
            <a:pPr lvl="0"/>
            <a:r>
              <a:rPr lang="nl-NL" dirty="0"/>
              <a:t>Klik voor </a:t>
            </a:r>
            <a:r>
              <a:rPr lang="nl-NL" dirty="0" err="1"/>
              <a:t>subkop</a:t>
            </a:r>
            <a:endParaRPr lang="en-GB" dirty="0"/>
          </a:p>
        </p:txBody>
      </p:sp>
      <p:sp>
        <p:nvSpPr>
          <p:cNvPr id="10" name="Tijdelijke aanduiding voor tekst 4">
            <a:extLst>
              <a:ext uri="{FF2B5EF4-FFF2-40B4-BE49-F238E27FC236}">
                <a16:creationId xmlns:a16="http://schemas.microsoft.com/office/drawing/2014/main" id="{60C7571E-BBB1-4DDF-9329-A0C028CAE8FB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38200" y="1778435"/>
            <a:ext cx="4800600" cy="413103"/>
          </a:xfrm>
        </p:spPr>
        <p:txBody>
          <a:bodyPr anchor="ctr">
            <a:noAutofit/>
          </a:bodyPr>
          <a:lstStyle>
            <a:lvl1pPr marL="0" indent="0">
              <a:buNone/>
              <a:defRPr sz="2000" b="1"/>
            </a:lvl1pPr>
          </a:lstStyle>
          <a:p>
            <a:pPr lvl="0"/>
            <a:r>
              <a:rPr lang="nl-NL" dirty="0"/>
              <a:t>Klik voor </a:t>
            </a:r>
            <a:r>
              <a:rPr lang="nl-NL" dirty="0" err="1"/>
              <a:t>subkop</a:t>
            </a:r>
            <a:endParaRPr lang="en-GB" dirty="0"/>
          </a:p>
        </p:txBody>
      </p:sp>
      <p:sp>
        <p:nvSpPr>
          <p:cNvPr id="8" name="Titel 6">
            <a:extLst>
              <a:ext uri="{FF2B5EF4-FFF2-40B4-BE49-F238E27FC236}">
                <a16:creationId xmlns:a16="http://schemas.microsoft.com/office/drawing/2014/main" id="{AB6897B6-1B30-8840-AEF5-653E3015C37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65129"/>
            <a:ext cx="10515600" cy="1325563"/>
          </a:xfrm>
        </p:spPr>
        <p:txBody>
          <a:bodyPr anchor="b">
            <a:normAutofit/>
          </a:bodyPr>
          <a:lstStyle>
            <a:lvl1pPr>
              <a:defRPr sz="3200">
                <a:solidFill>
                  <a:schemeClr val="tx2"/>
                </a:solidFill>
              </a:defRPr>
            </a:lvl1pPr>
          </a:lstStyle>
          <a:p>
            <a:r>
              <a:rPr lang="nl-NL" dirty="0"/>
              <a:t>ONDERWERP / titel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quarter" idx="18"/>
          </p:nvPr>
        </p:nvSpPr>
        <p:spPr>
          <a:xfrm>
            <a:off x="838200" y="2286000"/>
            <a:ext cx="4800600" cy="390525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sp>
        <p:nvSpPr>
          <p:cNvPr id="12" name="Tijdelijke aanduiding voor tekst 4"/>
          <p:cNvSpPr>
            <a:spLocks noGrp="1"/>
          </p:cNvSpPr>
          <p:nvPr>
            <p:ph type="body" sz="quarter" idx="19"/>
          </p:nvPr>
        </p:nvSpPr>
        <p:spPr>
          <a:xfrm>
            <a:off x="6553200" y="2286000"/>
            <a:ext cx="4800600" cy="390525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sp>
        <p:nvSpPr>
          <p:cNvPr id="2" name="Tijdelijke aanduiding voor dianummer 1">
            <a:extLst>
              <a:ext uri="{FF2B5EF4-FFF2-40B4-BE49-F238E27FC236}">
                <a16:creationId xmlns:a16="http://schemas.microsoft.com/office/drawing/2014/main" id="{25BC47CD-32CA-4434-A931-60298C186A0B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fld id="{FACE7509-F60A-4509-9491-CD4ED7B54EDD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13011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hthoek">
            <a:extLst>
              <a:ext uri="{FF2B5EF4-FFF2-40B4-BE49-F238E27FC236}">
                <a16:creationId xmlns:a16="http://schemas.microsoft.com/office/drawing/2014/main" id="{2F35E840-7D0C-489A-B88C-9B5B6A358F43}"/>
              </a:ext>
            </a:extLst>
          </p:cNvPr>
          <p:cNvSpPr/>
          <p:nvPr/>
        </p:nvSpPr>
        <p:spPr>
          <a:xfrm>
            <a:off x="3149600" y="733425"/>
            <a:ext cx="5892800" cy="5391150"/>
          </a:xfrm>
          <a:prstGeom prst="rect">
            <a:avLst/>
          </a:prstGeom>
          <a:solidFill>
            <a:srgbClr val="000000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sz="2400"/>
          </a:p>
        </p:txBody>
      </p:sp>
      <p:sp>
        <p:nvSpPr>
          <p:cNvPr id="20" name="Tijdelijke aanduiding voor tekst 19">
            <a:extLst>
              <a:ext uri="{FF2B5EF4-FFF2-40B4-BE49-F238E27FC236}">
                <a16:creationId xmlns:a16="http://schemas.microsoft.com/office/drawing/2014/main" id="{7E150451-5081-475D-A7BF-2CE6F5C377F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640216" y="5429602"/>
            <a:ext cx="4910667" cy="493713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cap="all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nl-NL" dirty="0"/>
              <a:t>NAAM</a:t>
            </a:r>
            <a:endParaRPr lang="en-GB" dirty="0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B0DA6865-FA7E-094E-A575-DAADE998A20B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3640216" y="1628775"/>
            <a:ext cx="4910667" cy="360045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2800" cap="all" baseline="0">
                <a:solidFill>
                  <a:schemeClr val="bg1"/>
                </a:solidFill>
              </a:defRPr>
            </a:lvl1pPr>
          </a:lstStyle>
          <a:p>
            <a:r>
              <a:rPr lang="nl-NL" dirty="0"/>
              <a:t>‘QUOTE’</a:t>
            </a:r>
          </a:p>
        </p:txBody>
      </p:sp>
      <p:pic>
        <p:nvPicPr>
          <p:cNvPr id="6" name="Afbeelding 2">
            <a:extLst>
              <a:ext uri="{FF2B5EF4-FFF2-40B4-BE49-F238E27FC236}">
                <a16:creationId xmlns:a16="http://schemas.microsoft.com/office/drawing/2014/main" id="{FFDA8079-95BD-45E3-8313-ABF6A59ED20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644574" y="601590"/>
            <a:ext cx="355939" cy="297299"/>
          </a:xfrm>
          <a:prstGeom prst="rect">
            <a:avLst/>
          </a:prstGeom>
        </p:spPr>
      </p:pic>
      <p:sp>
        <p:nvSpPr>
          <p:cNvPr id="2" name="Tijdelijke aanduiding voor dianummer 1">
            <a:extLst>
              <a:ext uri="{FF2B5EF4-FFF2-40B4-BE49-F238E27FC236}">
                <a16:creationId xmlns:a16="http://schemas.microsoft.com/office/drawing/2014/main" id="{904E24CA-A573-4CEE-A581-99C9D72CAA2A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FACE7509-F60A-4509-9491-CD4ED7B54EDD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75528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Afbeelding 4">
            <a:extLst>
              <a:ext uri="{FF2B5EF4-FFF2-40B4-BE49-F238E27FC236}">
                <a16:creationId xmlns:a16="http://schemas.microsoft.com/office/drawing/2014/main" id="{3E43DDCB-339E-4C3A-9E9E-C22943510D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1877" y="1624878"/>
            <a:ext cx="5330383" cy="2545109"/>
          </a:xfrm>
          <a:prstGeom prst="rect">
            <a:avLst/>
          </a:prstGeom>
        </p:spPr>
      </p:pic>
      <p:sp>
        <p:nvSpPr>
          <p:cNvPr id="29" name="Tijdelijke aanduiding voor tekst 28">
            <a:extLst>
              <a:ext uri="{FF2B5EF4-FFF2-40B4-BE49-F238E27FC236}">
                <a16:creationId xmlns:a16="http://schemas.microsoft.com/office/drawing/2014/main" id="{FDED8E11-341A-45D2-85B1-F7C4DB53232E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893235" y="5095875"/>
            <a:ext cx="10452100" cy="1009650"/>
          </a:xfrm>
        </p:spPr>
        <p:txBody>
          <a:bodyPr>
            <a:normAutofit/>
          </a:bodyPr>
          <a:lstStyle>
            <a:lvl1pPr marL="0" indent="0">
              <a:buNone/>
              <a:defRPr lang="en-GB" sz="2475" b="0" i="0" u="none" strike="noStrike" cap="all" spc="0" baseline="0" dirty="0">
                <a:ln>
                  <a:noFill/>
                </a:ln>
                <a:solidFill>
                  <a:srgbClr val="000000"/>
                </a:solidFill>
                <a:uFillTx/>
                <a:latin typeface="Avenir Next Condensed Medium" panose="020B0606020202020204" pitchFamily="34" charset="0"/>
                <a:ea typeface="Avenir Next Condensed Medium" panose="020B0606020202020204" pitchFamily="34" charset="0"/>
                <a:cs typeface="Avenir Next Condensed Medium" panose="020B0606020202020204" pitchFamily="34" charset="0"/>
                <a:sym typeface="Avenir Next Condensed Medium"/>
              </a:defRPr>
            </a:lvl1pPr>
          </a:lstStyle>
          <a:p>
            <a:pPr lvl="0"/>
            <a:r>
              <a:rPr lang="nl-NL" dirty="0"/>
              <a:t>VOORBEELD VAN EEN ONDERTITEL</a:t>
            </a:r>
            <a:endParaRPr lang="en-GB" dirty="0"/>
          </a:p>
        </p:txBody>
      </p:sp>
      <p:sp>
        <p:nvSpPr>
          <p:cNvPr id="34" name="Tijdelijke aanduiding voor tekst 33">
            <a:extLst>
              <a:ext uri="{FF2B5EF4-FFF2-40B4-BE49-F238E27FC236}">
                <a16:creationId xmlns:a16="http://schemas.microsoft.com/office/drawing/2014/main" id="{D9C3A310-643B-4139-9F62-77D06674713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93233" y="1196300"/>
            <a:ext cx="10458803" cy="588915"/>
          </a:xfrm>
        </p:spPr>
        <p:txBody>
          <a:bodyPr anchor="b">
            <a:noAutofit/>
          </a:bodyPr>
          <a:lstStyle>
            <a:lvl1pPr marL="0" indent="0">
              <a:buNone/>
              <a:defRPr lang="nl-NL" sz="1846" b="0" kern="1200" cap="all" baseline="0" dirty="0" smtClean="0">
                <a:solidFill>
                  <a:schemeClr val="tx2"/>
                </a:solidFill>
                <a:latin typeface="Avenir Next Condensed Medium" panose="020B0606020202020204" pitchFamily="34" charset="0"/>
                <a:ea typeface="Avenir Next Condensed Medium" panose="020B0606020202020204" pitchFamily="34" charset="0"/>
                <a:cs typeface="Avenir Next Condensed Medium" panose="020B0606020202020204" pitchFamily="34" charset="0"/>
                <a:sym typeface="Avenir Next Condensed Demi Bold"/>
              </a:defRPr>
            </a:lvl1pPr>
          </a:lstStyle>
          <a:p>
            <a:pPr lvl="0"/>
            <a:r>
              <a:rPr lang="nl-NL" dirty="0"/>
              <a:t>NAAM OPLEIDING/FACULTEIT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D3983EC9-36B1-B744-A87D-1AA0BEB38BF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93234" y="2214000"/>
            <a:ext cx="10452100" cy="2808000"/>
          </a:xfrm>
        </p:spPr>
        <p:txBody>
          <a:bodyPr>
            <a:normAutofit/>
          </a:bodyPr>
          <a:lstStyle>
            <a:lvl1pPr marL="0" indent="0">
              <a:lnSpc>
                <a:spcPct val="80000"/>
              </a:lnSpc>
              <a:buNone/>
              <a:defRPr sz="6750" b="1" cap="all" baseline="0">
                <a:latin typeface="Avenir Next Condensed Medium" panose="020B0606020202020204" pitchFamily="34" charset="0"/>
              </a:defRPr>
            </a:lvl1pPr>
          </a:lstStyle>
          <a:p>
            <a:r>
              <a:rPr lang="nl-NL" dirty="0"/>
              <a:t>Titel van de presentatie_</a:t>
            </a:r>
          </a:p>
        </p:txBody>
      </p:sp>
    </p:spTree>
    <p:extLst>
      <p:ext uri="{BB962C8B-B14F-4D97-AF65-F5344CB8AC3E}">
        <p14:creationId xmlns:p14="http://schemas.microsoft.com/office/powerpoint/2010/main" val="21350648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en Tekst_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>
            <a:extLst>
              <a:ext uri="{FF2B5EF4-FFF2-40B4-BE49-F238E27FC236}">
                <a16:creationId xmlns:a16="http://schemas.microsoft.com/office/drawing/2014/main" id="{D13B7015-BB4D-A84E-84E4-520C33B85DF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 anchor="b">
            <a:normAutofit/>
          </a:bodyPr>
          <a:lstStyle>
            <a:lvl1pPr>
              <a:defRPr sz="3200">
                <a:solidFill>
                  <a:schemeClr val="tx2"/>
                </a:solidFill>
              </a:defRPr>
            </a:lvl1pPr>
          </a:lstStyle>
          <a:p>
            <a:r>
              <a:rPr lang="nl-NL" dirty="0"/>
              <a:t>ONDERWERP / titel</a:t>
            </a:r>
          </a:p>
        </p:txBody>
      </p:sp>
      <p:sp>
        <p:nvSpPr>
          <p:cNvPr id="6" name="Tijdelijke aanduiding voor tekst 2"/>
          <p:cNvSpPr>
            <a:spLocks noGrp="1"/>
          </p:cNvSpPr>
          <p:nvPr>
            <p:ph type="body" sz="quarter" idx="11"/>
          </p:nvPr>
        </p:nvSpPr>
        <p:spPr>
          <a:xfrm>
            <a:off x="838200" y="1925638"/>
            <a:ext cx="10515600" cy="4248000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40973373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6">
            <a:extLst>
              <a:ext uri="{FF2B5EF4-FFF2-40B4-BE49-F238E27FC236}">
                <a16:creationId xmlns:a16="http://schemas.microsoft.com/office/drawing/2014/main" id="{24158585-8C9B-2444-8413-2968F1CB97F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65129"/>
            <a:ext cx="10515600" cy="1325563"/>
          </a:xfrm>
        </p:spPr>
        <p:txBody>
          <a:bodyPr anchor="b">
            <a:normAutofit/>
          </a:bodyPr>
          <a:lstStyle>
            <a:lvl1pPr>
              <a:defRPr sz="3200">
                <a:solidFill>
                  <a:schemeClr val="tx2"/>
                </a:solidFill>
              </a:defRPr>
            </a:lvl1pPr>
          </a:lstStyle>
          <a:p>
            <a:r>
              <a:rPr lang="nl-NL" dirty="0"/>
              <a:t>ONDERWERP / titel</a:t>
            </a:r>
          </a:p>
        </p:txBody>
      </p:sp>
      <p:sp>
        <p:nvSpPr>
          <p:cNvPr id="7" name="Tijdelijke aanduiding voor tekst 2"/>
          <p:cNvSpPr>
            <a:spLocks noGrp="1"/>
          </p:cNvSpPr>
          <p:nvPr>
            <p:ph type="body" sz="quarter" idx="11"/>
          </p:nvPr>
        </p:nvSpPr>
        <p:spPr>
          <a:xfrm>
            <a:off x="838200" y="1925638"/>
            <a:ext cx="5257800" cy="4248000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617159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.xml"/><Relationship Id="rId3" Type="http://schemas.openxmlformats.org/officeDocument/2006/relationships/slideLayout" Target="../slideLayouts/slideLayout9.xml"/><Relationship Id="rId7" Type="http://schemas.openxmlformats.org/officeDocument/2006/relationships/slideLayout" Target="../slideLayouts/slideLayout13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11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0.xml"/><Relationship Id="rId9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D6486190-F1D1-43BB-B712-AB7BE1C184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nl-NL" dirty="0"/>
              <a:t>KLIK OM STIJL TE BEWERKEN</a:t>
            </a:r>
            <a:endParaRPr lang="en-GB" dirty="0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6BC46703-C372-4CCF-BBDB-349EF159E7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dirty="0"/>
              <a:t>Tekststijl van het model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  <a:endParaRPr lang="en-GB" dirty="0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D2936B9B-9586-48DE-B845-C54BC129D8BB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99687" y="6227764"/>
            <a:ext cx="1359194" cy="588915"/>
          </a:xfrm>
          <a:prstGeom prst="rect">
            <a:avLst/>
          </a:prstGeom>
        </p:spPr>
      </p:pic>
      <p:sp>
        <p:nvSpPr>
          <p:cNvPr id="7" name="Tijdelijke aanduiding voor dianummer 5">
            <a:extLst>
              <a:ext uri="{FF2B5EF4-FFF2-40B4-BE49-F238E27FC236}">
                <a16:creationId xmlns:a16="http://schemas.microsoft.com/office/drawing/2014/main" id="{AD4D3619-56D9-4271-9849-15E3BE0631E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42598"/>
            <a:ext cx="11074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FACE7509-F60A-4509-9491-CD4ED7B54EDD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963746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hf hdr="0" ftr="0" dt="0"/>
  <p:txStyles>
    <p:titleStyle>
      <a:lvl1pPr algn="l" defTabSz="514337" rtl="0" eaLnBrk="1" latinLnBrk="0" hangingPunct="1">
        <a:lnSpc>
          <a:spcPct val="90000"/>
        </a:lnSpc>
        <a:spcBef>
          <a:spcPct val="0"/>
        </a:spcBef>
        <a:buNone/>
        <a:defRPr lang="nl-NL" sz="3200" b="1" kern="1200" cap="all" baseline="0" dirty="0">
          <a:solidFill>
            <a:schemeClr val="tx2"/>
          </a:solidFill>
          <a:latin typeface="Avenir Next Condensed Medium" panose="020B0606020202020204" pitchFamily="34" charset="0"/>
          <a:ea typeface="+mj-ea"/>
          <a:cs typeface="Arial" panose="020B0604020202020204" pitchFamily="34" charset="0"/>
          <a:sym typeface="Avenir Next Condensed Demi Bold"/>
        </a:defRPr>
      </a:lvl1pPr>
    </p:titleStyle>
    <p:bodyStyle>
      <a:lvl1pPr marL="180000" indent="-180000" algn="l" defTabSz="514337" rtl="0" eaLnBrk="1" latinLnBrk="0" hangingPunct="1">
        <a:lnSpc>
          <a:spcPct val="110000"/>
        </a:lnSpc>
        <a:spcBef>
          <a:spcPts val="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360000" indent="-180000" algn="l" defTabSz="514337" rtl="0" eaLnBrk="1" latinLnBrk="0" hangingPunct="1">
        <a:lnSpc>
          <a:spcPct val="110000"/>
        </a:lnSpc>
        <a:spcBef>
          <a:spcPts val="0"/>
        </a:spcBef>
        <a:buFont typeface="Arial" panose="020B0604020202020204" pitchFamily="34" charset="0"/>
        <a:buChar char="­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540000" indent="-180000" algn="l" defTabSz="514337" rtl="0" eaLnBrk="1" latinLnBrk="0" hangingPunct="1">
        <a:lnSpc>
          <a:spcPct val="110000"/>
        </a:lnSpc>
        <a:spcBef>
          <a:spcPts val="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720000" indent="-180000" algn="l" defTabSz="514337" rtl="0" eaLnBrk="1" latinLnBrk="0" hangingPunct="1">
        <a:lnSpc>
          <a:spcPct val="110000"/>
        </a:lnSpc>
        <a:spcBef>
          <a:spcPts val="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900000" indent="-180000" algn="l" defTabSz="514337" rtl="0" eaLnBrk="1" latinLnBrk="0" hangingPunct="1">
        <a:lnSpc>
          <a:spcPct val="110000"/>
        </a:lnSpc>
        <a:spcBef>
          <a:spcPts val="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414427" indent="-128585" algn="l" defTabSz="514337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596" indent="-128585" algn="l" defTabSz="514337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765" indent="-128585" algn="l" defTabSz="514337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33" indent="-128585" algn="l" defTabSz="514337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69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37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06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675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43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11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180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349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D6486190-F1D1-43BB-B712-AB7BE1C184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nl-NL" dirty="0"/>
              <a:t>KLIK OM STIJL TE BEWERKEN</a:t>
            </a:r>
            <a:endParaRPr lang="en-GB" dirty="0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6BC46703-C372-4CCF-BBDB-349EF159E7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dirty="0"/>
              <a:t>Tekststijl van het model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  <a:endParaRPr lang="en-GB" dirty="0"/>
          </a:p>
        </p:txBody>
      </p:sp>
      <p:pic>
        <p:nvPicPr>
          <p:cNvPr id="8" name="Afbeelding 7">
            <a:extLst>
              <a:ext uri="{FF2B5EF4-FFF2-40B4-BE49-F238E27FC236}">
                <a16:creationId xmlns:a16="http://schemas.microsoft.com/office/drawing/2014/main" id="{D2936B9B-9586-48DE-B845-C54BC129D8BB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3076" y="6227765"/>
            <a:ext cx="1812259" cy="588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1545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75" r:id="rId8"/>
    <p:sldLayoutId id="2147483676" r:id="rId9"/>
  </p:sldLayoutIdLst>
  <p:txStyles>
    <p:titleStyle>
      <a:lvl1pPr algn="l" defTabSz="514337" rtl="0" eaLnBrk="1" latinLnBrk="0" hangingPunct="1">
        <a:lnSpc>
          <a:spcPct val="90000"/>
        </a:lnSpc>
        <a:spcBef>
          <a:spcPct val="0"/>
        </a:spcBef>
        <a:buNone/>
        <a:defRPr lang="nl-NL" sz="3200" b="1" kern="1200" cap="all" baseline="0" dirty="0">
          <a:solidFill>
            <a:schemeClr val="tx2"/>
          </a:solidFill>
          <a:latin typeface="Avenir Next Condensed Medium" panose="020B0606020202020204" pitchFamily="34" charset="0"/>
          <a:ea typeface="+mj-ea"/>
          <a:cs typeface="Arial" panose="020B0604020202020204" pitchFamily="34" charset="0"/>
          <a:sym typeface="Avenir Next Condensed Demi Bold"/>
        </a:defRPr>
      </a:lvl1pPr>
    </p:titleStyle>
    <p:bodyStyle>
      <a:lvl1pPr marL="180000" indent="-180000" algn="l" defTabSz="514337" rtl="0" eaLnBrk="1" latinLnBrk="0" hangingPunct="1">
        <a:lnSpc>
          <a:spcPct val="110000"/>
        </a:lnSpc>
        <a:spcBef>
          <a:spcPts val="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360000" indent="-180000" algn="l" defTabSz="514337" rtl="0" eaLnBrk="1" latinLnBrk="0" hangingPunct="1">
        <a:lnSpc>
          <a:spcPct val="110000"/>
        </a:lnSpc>
        <a:spcBef>
          <a:spcPts val="0"/>
        </a:spcBef>
        <a:buFont typeface="Arial" panose="020B0604020202020204" pitchFamily="34" charset="0"/>
        <a:buChar char="­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540000" indent="-180000" algn="l" defTabSz="514337" rtl="0" eaLnBrk="1" latinLnBrk="0" hangingPunct="1">
        <a:lnSpc>
          <a:spcPct val="110000"/>
        </a:lnSpc>
        <a:spcBef>
          <a:spcPts val="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720000" indent="-180000" algn="l" defTabSz="514337" rtl="0" eaLnBrk="1" latinLnBrk="0" hangingPunct="1">
        <a:lnSpc>
          <a:spcPct val="110000"/>
        </a:lnSpc>
        <a:spcBef>
          <a:spcPts val="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900000" indent="-180000" algn="l" defTabSz="514337" rtl="0" eaLnBrk="1" latinLnBrk="0" hangingPunct="1">
        <a:lnSpc>
          <a:spcPct val="110000"/>
        </a:lnSpc>
        <a:spcBef>
          <a:spcPts val="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414427" indent="-128585" algn="l" defTabSz="514337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596" indent="-128585" algn="l" defTabSz="514337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765" indent="-128585" algn="l" defTabSz="514337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33" indent="-128585" algn="l" defTabSz="514337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69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37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06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675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43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11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180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349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mailto:info@han.nl" TargetMode="Externa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an.nl/opleidingen/master/social-work/deeltijd" TargetMode="External"/><Relationship Id="rId2" Type="http://schemas.openxmlformats.org/officeDocument/2006/relationships/hyperlink" Target="mailto:info@han.nl" TargetMode="External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www.han.nl/opleidingen/master/social-work/deeltijd/takeover/veelgestelde-vragen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s://www.han.nl/opleidingen/master/social-work/deeltijd/#video-inspelen-op-een-veranderende-wereld" TargetMode="Externa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13" Type="http://schemas.openxmlformats.org/officeDocument/2006/relationships/image" Target="../media/image19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12" Type="http://schemas.openxmlformats.org/officeDocument/2006/relationships/image" Target="../media/image18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11" Type="http://schemas.openxmlformats.org/officeDocument/2006/relationships/image" Target="../media/image17.png"/><Relationship Id="rId5" Type="http://schemas.openxmlformats.org/officeDocument/2006/relationships/image" Target="../media/image11.png"/><Relationship Id="rId15" Type="http://schemas.openxmlformats.org/officeDocument/2006/relationships/image" Target="../media/image21.png"/><Relationship Id="rId10" Type="http://schemas.openxmlformats.org/officeDocument/2006/relationships/image" Target="../media/image16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Relationship Id="rId14" Type="http://schemas.openxmlformats.org/officeDocument/2006/relationships/image" Target="../media/image20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tekst 4"/>
          <p:cNvSpPr>
            <a:spLocks noGrp="1"/>
          </p:cNvSpPr>
          <p:nvPr>
            <p:ph type="body" sz="quarter" idx="1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nl-NL" sz="2450" dirty="0">
                <a:latin typeface="Arial"/>
              </a:rPr>
              <a:t> introductie Master </a:t>
            </a:r>
            <a:r>
              <a:rPr lang="nl-NL" sz="2450" dirty="0" err="1">
                <a:latin typeface="Arial"/>
              </a:rPr>
              <a:t>social</a:t>
            </a:r>
            <a:r>
              <a:rPr lang="nl-NL" sz="2450" dirty="0">
                <a:latin typeface="Arial"/>
              </a:rPr>
              <a:t> </a:t>
            </a:r>
            <a:r>
              <a:rPr lang="nl-NL" sz="2450" dirty="0" err="1">
                <a:latin typeface="Arial"/>
              </a:rPr>
              <a:t>work</a:t>
            </a:r>
            <a:endParaRPr lang="nl-NL" sz="2450">
              <a:latin typeface="Arial"/>
            </a:endParaRPr>
          </a:p>
          <a:p>
            <a:endParaRPr lang="nl-NL" sz="2450" dirty="0">
              <a:latin typeface="Arial"/>
            </a:endParaRPr>
          </a:p>
        </p:txBody>
      </p:sp>
      <p:sp>
        <p:nvSpPr>
          <p:cNvPr id="6" name="Tijdelijke aanduiding voor tekst 5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nl-NL" sz="1800" dirty="0">
                <a:latin typeface="Arial"/>
              </a:rPr>
              <a:t>Master </a:t>
            </a:r>
            <a:r>
              <a:rPr lang="nl-NL" sz="1800" dirty="0" err="1">
                <a:latin typeface="Arial"/>
              </a:rPr>
              <a:t>social</a:t>
            </a:r>
            <a:r>
              <a:rPr lang="nl-NL" sz="1800" dirty="0">
                <a:latin typeface="Arial"/>
              </a:rPr>
              <a:t> </a:t>
            </a:r>
            <a:r>
              <a:rPr lang="nl-NL" sz="1800" dirty="0" err="1">
                <a:latin typeface="Arial"/>
              </a:rPr>
              <a:t>Work</a:t>
            </a:r>
            <a:r>
              <a:rPr lang="nl-NL" sz="1800" dirty="0">
                <a:latin typeface="Arial"/>
              </a:rPr>
              <a:t> – academie mens &amp; Maatschappij</a:t>
            </a:r>
          </a:p>
        </p:txBody>
      </p:sp>
      <p:sp>
        <p:nvSpPr>
          <p:cNvPr id="7" name="Tijdelijke aanduiding voor tekst 6"/>
          <p:cNvSpPr>
            <a:spLocks noGrp="1"/>
          </p:cNvSpPr>
          <p:nvPr>
            <p:ph type="body" sz="quarter" idx="13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nl-NL" dirty="0">
                <a:latin typeface="Arial"/>
                <a:cs typeface="Arial"/>
              </a:rPr>
              <a:t>Is de Master </a:t>
            </a:r>
            <a:r>
              <a:rPr lang="nl-NL" dirty="0" err="1">
                <a:latin typeface="Arial"/>
                <a:cs typeface="Arial"/>
              </a:rPr>
              <a:t>Social</a:t>
            </a:r>
            <a:r>
              <a:rPr lang="nl-NL" dirty="0">
                <a:latin typeface="Arial"/>
                <a:cs typeface="Arial"/>
              </a:rPr>
              <a:t> </a:t>
            </a:r>
            <a:r>
              <a:rPr lang="nl-NL" dirty="0" err="1">
                <a:latin typeface="Arial"/>
                <a:cs typeface="Arial"/>
              </a:rPr>
              <a:t>Work</a:t>
            </a:r>
            <a:r>
              <a:rPr lang="nl-NL" dirty="0">
                <a:latin typeface="Arial"/>
                <a:cs typeface="Arial"/>
              </a:rPr>
              <a:t> iets voor jou?</a:t>
            </a:r>
          </a:p>
        </p:txBody>
      </p:sp>
    </p:spTree>
    <p:extLst>
      <p:ext uri="{BB962C8B-B14F-4D97-AF65-F5344CB8AC3E}">
        <p14:creationId xmlns:p14="http://schemas.microsoft.com/office/powerpoint/2010/main" val="30732930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181A90-CFE3-4886-8A4B-3A8FC3DC15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 Toetsingen 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E773D1-1391-45E0-9FDA-04F19F564CF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38200" y="1925638"/>
            <a:ext cx="10614816" cy="4248000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179705" indent="-179705">
              <a:spcBef>
                <a:spcPct val="20000"/>
              </a:spcBef>
              <a:defRPr/>
            </a:pPr>
            <a:r>
              <a:rPr lang="nl-NL" sz="2000" dirty="0"/>
              <a:t>Individuele producten</a:t>
            </a:r>
            <a:endParaRPr lang="nl-NL" dirty="0"/>
          </a:p>
          <a:p>
            <a:pPr marL="179705" indent="-179705">
              <a:spcBef>
                <a:spcPct val="20000"/>
              </a:spcBef>
              <a:defRPr/>
            </a:pPr>
            <a:r>
              <a:rPr lang="nl-NL" sz="2000" dirty="0"/>
              <a:t>Toepassingsgerichte toetsen</a:t>
            </a:r>
          </a:p>
          <a:p>
            <a:pPr marL="179705" indent="-179705">
              <a:spcBef>
                <a:spcPct val="20000"/>
              </a:spcBef>
              <a:defRPr/>
            </a:pPr>
            <a:r>
              <a:rPr lang="nl-NL" sz="2000" dirty="0"/>
              <a:t>Gekoppeld aan het </a:t>
            </a:r>
            <a:r>
              <a:rPr lang="nl-NL" sz="2000" dirty="0" err="1"/>
              <a:t>praktijkverbeterproject</a:t>
            </a:r>
            <a:r>
              <a:rPr lang="nl-NL" sz="2000" dirty="0"/>
              <a:t> en je ontwikkeling tot master </a:t>
            </a:r>
            <a:r>
              <a:rPr lang="nl-NL" sz="2000" dirty="0" err="1"/>
              <a:t>Social</a:t>
            </a:r>
            <a:r>
              <a:rPr lang="nl-NL" sz="2000" dirty="0"/>
              <a:t> </a:t>
            </a:r>
            <a:r>
              <a:rPr lang="nl-NL" sz="2000" dirty="0" err="1"/>
              <a:t>Work</a:t>
            </a:r>
            <a:endParaRPr lang="nl-NL" sz="2000" dirty="0"/>
          </a:p>
          <a:p>
            <a:pPr marL="179705" indent="-179705">
              <a:spcBef>
                <a:spcPct val="20000"/>
              </a:spcBef>
              <a:defRPr/>
            </a:pPr>
            <a:r>
              <a:rPr lang="nl-NL" sz="2000" dirty="0"/>
              <a:t>Beroep op schrijfvaardigheid, bijv. bij literatuuronderzoek en schrijven van review en essay</a:t>
            </a:r>
          </a:p>
          <a:p>
            <a:pPr marL="179705" indent="-179705">
              <a:spcBef>
                <a:spcPct val="20000"/>
              </a:spcBef>
              <a:defRPr/>
            </a:pPr>
            <a:r>
              <a:rPr lang="nl-NL" sz="2000" dirty="0"/>
              <a:t>Beroep op mondelinge- en presentatievaardigheden, bijv. bij presentaties opleiding en in de praktijkcontext.</a:t>
            </a:r>
          </a:p>
          <a:p>
            <a:pPr marL="179705" indent="-179705">
              <a:spcBef>
                <a:spcPct val="20000"/>
              </a:spcBef>
              <a:defRPr/>
            </a:pPr>
            <a:endParaRPr lang="nl-NL" sz="2000" dirty="0"/>
          </a:p>
          <a:p>
            <a:pPr marL="0" indent="0">
              <a:spcBef>
                <a:spcPct val="20000"/>
              </a:spcBef>
              <a:buFontTx/>
              <a:buNone/>
              <a:defRPr/>
            </a:pPr>
            <a:r>
              <a:rPr lang="nl-NL" sz="2000" b="1" dirty="0"/>
              <a:t>Einde studie</a:t>
            </a:r>
            <a:r>
              <a:rPr lang="nl-NL" sz="2000" dirty="0"/>
              <a:t>: </a:t>
            </a:r>
            <a:endParaRPr lang="nl-NL" sz="2000" b="1" dirty="0"/>
          </a:p>
          <a:p>
            <a:pPr marL="0" indent="0">
              <a:spcBef>
                <a:spcPct val="20000"/>
              </a:spcBef>
              <a:buFontTx/>
              <a:buNone/>
              <a:defRPr/>
            </a:pPr>
            <a:r>
              <a:rPr lang="nl-NL" dirty="0">
                <a:latin typeface="Arial"/>
                <a:cs typeface="Arial"/>
              </a:rPr>
              <a:t>Essay</a:t>
            </a:r>
            <a:r>
              <a:rPr lang="nl-NL" sz="2000" dirty="0">
                <a:latin typeface="Arial"/>
                <a:cs typeface="Arial"/>
              </a:rPr>
              <a:t> + mondelinge verdediging</a:t>
            </a:r>
          </a:p>
          <a:p>
            <a:pPr marL="179705" indent="-179705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A2D5B46-C29C-4271-BCB0-2C6E11017B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E7509-F60A-4509-9491-CD4ED7B54EDD}" type="slidenum">
              <a:rPr lang="nl-NL" smtClean="0"/>
              <a:pPr/>
              <a:t>10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445879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1BE95A-2DB2-4386-A153-64F998F4A7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Toelating voor de opleiding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18184E-B812-4BBA-9361-C64D3DF32EF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38199" y="1925638"/>
            <a:ext cx="8549081" cy="4248000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179388" indent="-179388">
              <a:tabLst>
                <a:tab pos="355600" algn="l"/>
              </a:tabLst>
            </a:pPr>
            <a:r>
              <a:rPr lang="nl-NL" sz="2000" b="1" dirty="0"/>
              <a:t>Ervaren sociale professionals met diploma</a:t>
            </a:r>
            <a:r>
              <a:rPr lang="nl-NL" sz="2000" dirty="0"/>
              <a:t>:</a:t>
            </a:r>
            <a:endParaRPr lang="en-US" dirty="0"/>
          </a:p>
          <a:p>
            <a:pPr marL="179388" indent="-179388">
              <a:buNone/>
              <a:tabLst>
                <a:tab pos="355600" algn="l"/>
              </a:tabLst>
            </a:pPr>
            <a:endParaRPr lang="nl-NL" sz="2000" dirty="0"/>
          </a:p>
          <a:p>
            <a:pPr marL="179388" indent="-179388">
              <a:buNone/>
              <a:tabLst>
                <a:tab pos="355600" algn="l"/>
              </a:tabLst>
            </a:pPr>
            <a:r>
              <a:rPr lang="nl-NL" sz="2000" dirty="0" smtClean="0"/>
              <a:t>	</a:t>
            </a:r>
            <a:r>
              <a:rPr lang="nl-NL" sz="2000" dirty="0" err="1" smtClean="0"/>
              <a:t>Social</a:t>
            </a:r>
            <a:r>
              <a:rPr lang="nl-NL" sz="2000" dirty="0" smtClean="0"/>
              <a:t> </a:t>
            </a:r>
            <a:r>
              <a:rPr lang="nl-NL" sz="2000" dirty="0" err="1"/>
              <a:t>Work</a:t>
            </a:r>
            <a:r>
              <a:rPr lang="nl-NL" sz="2000" dirty="0"/>
              <a:t>, MWD, SPH, CMV, CTO, Pedagogiek, SPV</a:t>
            </a:r>
          </a:p>
          <a:p>
            <a:pPr marL="179388" indent="-179388">
              <a:buNone/>
              <a:tabLst>
                <a:tab pos="355600" algn="l"/>
              </a:tabLst>
            </a:pPr>
            <a:endParaRPr lang="nl-NL" sz="2000" dirty="0"/>
          </a:p>
          <a:p>
            <a:pPr marL="179388" indent="-179388">
              <a:tabLst>
                <a:tab pos="355600" algn="l"/>
              </a:tabLst>
            </a:pPr>
            <a:r>
              <a:rPr lang="nl-NL" sz="2000" b="1" dirty="0"/>
              <a:t>Sinds 2019 ook directe doorstroom vanuit bachelor mogelijk.</a:t>
            </a:r>
          </a:p>
          <a:p>
            <a:pPr marL="179388" indent="-179388">
              <a:buNone/>
              <a:tabLst>
                <a:tab pos="355600" algn="l"/>
              </a:tabLst>
            </a:pPr>
            <a:endParaRPr lang="nl-NL" sz="2000" dirty="0"/>
          </a:p>
          <a:p>
            <a:pPr marL="179388" indent="-179388">
              <a:tabLst>
                <a:tab pos="355600" algn="l"/>
              </a:tabLst>
            </a:pPr>
            <a:r>
              <a:rPr lang="nl-NL" sz="2000" b="1" dirty="0"/>
              <a:t>Heb je een andere bachelor vooropleiding? </a:t>
            </a:r>
          </a:p>
          <a:p>
            <a:pPr marL="179388" indent="-179388">
              <a:buNone/>
              <a:tabLst>
                <a:tab pos="355600" algn="l"/>
              </a:tabLst>
            </a:pPr>
            <a:r>
              <a:rPr lang="nl-NL" sz="2000" dirty="0" smtClean="0"/>
              <a:t>	Bijzondere toelating</a:t>
            </a:r>
            <a:endParaRPr lang="nl-NL" sz="2000" dirty="0"/>
          </a:p>
          <a:p>
            <a:pPr marL="179705" indent="-179705">
              <a:buNone/>
              <a:tabLst>
                <a:tab pos="355600" algn="l"/>
              </a:tabLst>
            </a:pPr>
            <a:endParaRPr lang="nl-NL" sz="2100" dirty="0"/>
          </a:p>
          <a:p>
            <a:pPr marL="0" indent="0">
              <a:buNone/>
              <a:tabLst>
                <a:tab pos="355600" algn="l"/>
              </a:tabLst>
            </a:pPr>
            <a:r>
              <a:rPr lang="nl-NL" sz="2100" dirty="0"/>
              <a:t>	</a:t>
            </a:r>
            <a:br>
              <a:rPr lang="nl-NL" sz="2100" dirty="0"/>
            </a:br>
            <a:r>
              <a:rPr lang="nl-NL" sz="2100" dirty="0"/>
              <a:t> </a:t>
            </a:r>
          </a:p>
          <a:p>
            <a:pPr marL="179705" indent="-179705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B8F5237-0973-47EF-B2E0-0C17E99851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E7509-F60A-4509-9491-CD4ED7B54EDD}" type="slidenum">
              <a:rPr lang="nl-NL" smtClean="0"/>
              <a:pPr/>
              <a:t>11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311702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1BE95A-2DB2-4386-A153-64F998F4A7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Algemene kenmerken van de opleiding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18184E-B812-4BBA-9361-C64D3DF32EF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38199" y="1925638"/>
            <a:ext cx="7651459" cy="4248000"/>
          </a:xfrm>
        </p:spPr>
        <p:txBody>
          <a:bodyPr/>
          <a:lstStyle/>
          <a:p>
            <a:pPr>
              <a:tabLst>
                <a:tab pos="355600" algn="l"/>
              </a:tabLst>
            </a:pPr>
            <a:r>
              <a:rPr lang="nl-NL" sz="2000" dirty="0"/>
              <a:t>Deeltijd: combinatie werken en leren</a:t>
            </a:r>
          </a:p>
          <a:p>
            <a:pPr>
              <a:tabLst>
                <a:tab pos="355600" algn="l"/>
              </a:tabLst>
            </a:pPr>
            <a:r>
              <a:rPr lang="nl-NL" sz="2000" dirty="0"/>
              <a:t>Tweejarige opleiding 60 EC</a:t>
            </a:r>
          </a:p>
          <a:p>
            <a:pPr>
              <a:tabLst>
                <a:tab pos="355600" algn="l"/>
              </a:tabLst>
            </a:pPr>
            <a:r>
              <a:rPr lang="nl-NL" sz="2000" dirty="0"/>
              <a:t>20 uur per week (incl. lesdag)</a:t>
            </a:r>
          </a:p>
          <a:p>
            <a:pPr>
              <a:tabLst>
                <a:tab pos="355600" algn="l"/>
              </a:tabLst>
            </a:pPr>
            <a:r>
              <a:rPr lang="nl-NL" sz="2000" dirty="0"/>
              <a:t>Voortdurende verbinding tussen praktijk en theorie</a:t>
            </a:r>
          </a:p>
          <a:p>
            <a:pPr>
              <a:tabLst>
                <a:tab pos="355600" algn="l"/>
              </a:tabLst>
            </a:pPr>
            <a:r>
              <a:rPr lang="nl-NL" sz="2000" dirty="0"/>
              <a:t>Geaccrediteerd, bekostigd en gestart in 2008</a:t>
            </a:r>
          </a:p>
          <a:p>
            <a:pPr>
              <a:tabLst>
                <a:tab pos="355600" algn="l"/>
              </a:tabLst>
            </a:pPr>
            <a:r>
              <a:rPr lang="nl-NL" sz="2000" dirty="0"/>
              <a:t>Landelijke samenwerking</a:t>
            </a:r>
          </a:p>
          <a:p>
            <a:pPr>
              <a:tabLst>
                <a:tab pos="355600" algn="l"/>
              </a:tabLst>
            </a:pPr>
            <a:r>
              <a:rPr lang="nl-NL" sz="2000" dirty="0"/>
              <a:t>Samenwerking met onderzoekers (lectoren)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B8F5237-0973-47EF-B2E0-0C17E99851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E7509-F60A-4509-9491-CD4ED7B54EDD}" type="slidenum">
              <a:rPr lang="nl-NL" smtClean="0"/>
              <a:pPr/>
              <a:t>12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9959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2646CF-2963-494E-898F-04B4096CC2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Praktische informatie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BA7C6B1-6C54-4697-8900-6B875F8DFA8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38200" y="1925638"/>
            <a:ext cx="9589316" cy="4248000"/>
          </a:xfrm>
        </p:spPr>
        <p:txBody>
          <a:bodyPr/>
          <a:lstStyle/>
          <a:p>
            <a:pPr defTabSz="914400">
              <a:lnSpc>
                <a:spcPct val="100000"/>
              </a:lnSpc>
              <a:tabLst>
                <a:tab pos="355600" algn="l"/>
              </a:tabLst>
              <a:defRPr/>
            </a:pPr>
            <a:r>
              <a:rPr lang="nl-NL" sz="2000" dirty="0"/>
              <a:t>(online) hoor- en werkcolleges &amp; practica </a:t>
            </a:r>
          </a:p>
          <a:p>
            <a:pPr defTabSz="914400">
              <a:lnSpc>
                <a:spcPct val="100000"/>
              </a:lnSpc>
              <a:tabLst>
                <a:tab pos="355600" algn="l"/>
              </a:tabLst>
              <a:defRPr/>
            </a:pPr>
            <a:r>
              <a:rPr lang="nl-NL" sz="2000" dirty="0" err="1"/>
              <a:t>leercoaching</a:t>
            </a:r>
            <a:r>
              <a:rPr lang="nl-NL" sz="2000" dirty="0"/>
              <a:t> en projectbegeleiding in vaste groepjes</a:t>
            </a:r>
          </a:p>
          <a:p>
            <a:pPr>
              <a:tabLst>
                <a:tab pos="185738" algn="l"/>
              </a:tabLst>
            </a:pPr>
            <a:r>
              <a:rPr lang="nl-NL" sz="2000" dirty="0"/>
              <a:t>totale studiebelasting: +/- 20 uur per week</a:t>
            </a:r>
            <a:br>
              <a:rPr lang="nl-NL" sz="2000" dirty="0"/>
            </a:br>
            <a:r>
              <a:rPr lang="nl-NL" sz="2000" dirty="0"/>
              <a:t> </a:t>
            </a:r>
            <a:r>
              <a:rPr lang="nl-NL" sz="2000" dirty="0" smtClean="0"/>
              <a:t>7 </a:t>
            </a:r>
            <a:r>
              <a:rPr lang="nl-NL" sz="2000" dirty="0"/>
              <a:t>uur studiedag, </a:t>
            </a:r>
            <a:br>
              <a:rPr lang="nl-NL" sz="2000" dirty="0"/>
            </a:br>
            <a:r>
              <a:rPr lang="nl-NL" sz="2000" dirty="0"/>
              <a:t> </a:t>
            </a:r>
            <a:r>
              <a:rPr lang="nl-NL" sz="2000" dirty="0" smtClean="0"/>
              <a:t>4 </a:t>
            </a:r>
            <a:r>
              <a:rPr lang="nl-NL" sz="2000" dirty="0"/>
              <a:t>uur voorbereiding studiedag, </a:t>
            </a:r>
            <a:br>
              <a:rPr lang="nl-NL" sz="2000" dirty="0"/>
            </a:br>
            <a:r>
              <a:rPr lang="nl-NL" sz="2000" dirty="0"/>
              <a:t> </a:t>
            </a:r>
            <a:r>
              <a:rPr lang="nl-NL" sz="2000" dirty="0" smtClean="0"/>
              <a:t>7 </a:t>
            </a:r>
            <a:r>
              <a:rPr lang="nl-NL" sz="2000" dirty="0"/>
              <a:t>uur project (incl. </a:t>
            </a:r>
            <a:r>
              <a:rPr lang="nl-NL" sz="2000" dirty="0" err="1"/>
              <a:t>toetsproducten</a:t>
            </a:r>
            <a:r>
              <a:rPr lang="nl-NL" sz="2000" dirty="0"/>
              <a:t>)</a:t>
            </a:r>
            <a:br>
              <a:rPr lang="nl-NL" sz="2000" dirty="0"/>
            </a:br>
            <a:r>
              <a:rPr lang="nl-NL" sz="2000" dirty="0"/>
              <a:t> </a:t>
            </a:r>
            <a:r>
              <a:rPr lang="nl-NL" sz="2000" dirty="0" smtClean="0"/>
              <a:t>2 </a:t>
            </a:r>
            <a:r>
              <a:rPr lang="nl-NL" sz="2000" dirty="0"/>
              <a:t>uur meelezen/feedback medestudenten</a:t>
            </a:r>
          </a:p>
          <a:p>
            <a:pPr>
              <a:tabLst>
                <a:tab pos="355600" algn="l"/>
              </a:tabLst>
            </a:pPr>
            <a:r>
              <a:rPr lang="nl-NL" sz="2000" dirty="0"/>
              <a:t>digitale leeromgevingen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3100357-84E7-48A5-A016-73FD8B8E16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E7509-F60A-4509-9491-CD4ED7B54EDD}" type="slidenum">
              <a:rPr lang="nl-NL" smtClean="0"/>
              <a:pPr/>
              <a:t>13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264303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E6F803-1757-4B7A-8701-EF8976D080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Ervaringen tot nu toe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75D64C-59F9-4093-9893-060FB4E14BD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38200" y="1925638"/>
            <a:ext cx="9421536" cy="4248000"/>
          </a:xfrm>
        </p:spPr>
        <p:txBody>
          <a:bodyPr>
            <a:normAutofit lnSpcReduction="10000"/>
          </a:bodyPr>
          <a:lstStyle/>
          <a:p>
            <a:pPr>
              <a:tabLst>
                <a:tab pos="355600" algn="l"/>
              </a:tabLst>
            </a:pPr>
            <a:r>
              <a:rPr lang="nl-NL" sz="2000" dirty="0"/>
              <a:t>Er is toegevoegde waarde voor de beroepspraktijk</a:t>
            </a:r>
          </a:p>
          <a:p>
            <a:pPr>
              <a:tabLst>
                <a:tab pos="355600" algn="l"/>
              </a:tabLst>
            </a:pPr>
            <a:endParaRPr lang="nl-NL" sz="2000" dirty="0"/>
          </a:p>
          <a:p>
            <a:pPr>
              <a:tabLst>
                <a:tab pos="355600" algn="l"/>
              </a:tabLst>
            </a:pPr>
            <a:r>
              <a:rPr lang="nl-NL" sz="2000" dirty="0"/>
              <a:t>Werkgevers zijn tevreden</a:t>
            </a:r>
            <a:br>
              <a:rPr lang="nl-NL" sz="2000" dirty="0"/>
            </a:br>
            <a:endParaRPr lang="nl-NL" sz="2000" dirty="0"/>
          </a:p>
          <a:p>
            <a:pPr>
              <a:tabLst>
                <a:tab pos="355600" algn="l"/>
              </a:tabLst>
            </a:pPr>
            <a:r>
              <a:rPr lang="nl-NL" sz="2000" dirty="0"/>
              <a:t>Afgestudeerden krijgen vaak andere taken/functie (70%)</a:t>
            </a:r>
            <a:br>
              <a:rPr lang="nl-NL" sz="2000" dirty="0"/>
            </a:br>
            <a:endParaRPr lang="nl-NL" sz="2000" dirty="0"/>
          </a:p>
          <a:p>
            <a:pPr>
              <a:tabLst>
                <a:tab pos="355600" algn="l"/>
              </a:tabLst>
            </a:pPr>
            <a:r>
              <a:rPr lang="nl-NL" sz="2000" dirty="0"/>
              <a:t>Aantal geslaagden rond de 55%</a:t>
            </a:r>
            <a:br>
              <a:rPr lang="nl-NL" sz="2000" dirty="0"/>
            </a:br>
            <a:endParaRPr lang="nl-NL" sz="2000" dirty="0"/>
          </a:p>
          <a:p>
            <a:pPr>
              <a:tabLst>
                <a:tab pos="355600" algn="l"/>
              </a:tabLst>
            </a:pPr>
            <a:r>
              <a:rPr lang="nl-NL" sz="2000" dirty="0"/>
              <a:t>Diverse en enthousiaste studentgroepen  </a:t>
            </a:r>
            <a:br>
              <a:rPr lang="nl-NL" sz="2000" dirty="0"/>
            </a:br>
            <a:endParaRPr lang="nl-NL" sz="2000" dirty="0"/>
          </a:p>
          <a:p>
            <a:pPr>
              <a:tabLst>
                <a:tab pos="355600" algn="l"/>
              </a:tabLst>
            </a:pPr>
            <a:r>
              <a:rPr lang="nl-NL" sz="2000" dirty="0"/>
              <a:t>Goede afstemming met organisatie/opdrachtgever geeft vaak ingang tot doorontwikkeling van zowel projectthema als je eigen loopbaan na afronding opleiding!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9ABB9FC-BACE-4DFD-89A7-3399828840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E7509-F60A-4509-9491-CD4ED7B54EDD}" type="slidenum">
              <a:rPr lang="nl-NL" smtClean="0"/>
              <a:pPr/>
              <a:t>14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389784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9A74EE-3258-4FC1-A09F-6B0D9AF25E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Kosten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E5C7E5-5E95-4D74-84DB-D5923C9E9FA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38200" y="1925638"/>
            <a:ext cx="8824784" cy="4248000"/>
          </a:xfrm>
        </p:spPr>
        <p:txBody>
          <a:bodyPr>
            <a:normAutofit fontScale="92500" lnSpcReduction="20000"/>
          </a:bodyPr>
          <a:lstStyle/>
          <a:p>
            <a:pPr>
              <a:tabLst>
                <a:tab pos="355600" algn="l"/>
              </a:tabLst>
            </a:pPr>
            <a:r>
              <a:rPr lang="nl-NL" sz="2000" b="1" dirty="0"/>
              <a:t>Collegegeld</a:t>
            </a:r>
            <a:r>
              <a:rPr lang="nl-NL" sz="2000" b="1"/>
              <a:t>: </a:t>
            </a:r>
            <a:r>
              <a:rPr lang="nl-NL" sz="2000" b="1" smtClean="0"/>
              <a:t>2023</a:t>
            </a:r>
            <a:r>
              <a:rPr lang="nl-NL" sz="2000" smtClean="0"/>
              <a:t>:</a:t>
            </a:r>
            <a:endParaRPr lang="nl-NL" sz="2000" dirty="0"/>
          </a:p>
          <a:p>
            <a:pPr marL="0" indent="0">
              <a:buNone/>
              <a:tabLst>
                <a:tab pos="355600" algn="l"/>
              </a:tabLst>
            </a:pPr>
            <a:endParaRPr lang="nl-NL" sz="2000" dirty="0"/>
          </a:p>
          <a:p>
            <a:pPr marL="0" indent="0">
              <a:buNone/>
              <a:tabLst>
                <a:tab pos="355600" algn="l"/>
              </a:tabLst>
            </a:pPr>
            <a:r>
              <a:rPr lang="nl-NL" sz="2000" dirty="0"/>
              <a:t> € </a:t>
            </a:r>
            <a:r>
              <a:rPr lang="nl-NL" sz="2000" dirty="0" smtClean="0"/>
              <a:t>2.314,=</a:t>
            </a:r>
            <a:endParaRPr lang="nl-NL" sz="2000" dirty="0"/>
          </a:p>
          <a:p>
            <a:pPr marL="0" indent="0">
              <a:buNone/>
              <a:tabLst>
                <a:tab pos="355600" algn="l"/>
              </a:tabLst>
            </a:pPr>
            <a:endParaRPr lang="nl-NL" sz="2000" dirty="0"/>
          </a:p>
          <a:p>
            <a:pPr marL="0" indent="0">
              <a:buNone/>
              <a:tabLst>
                <a:tab pos="355600" algn="l"/>
              </a:tabLst>
            </a:pPr>
            <a:r>
              <a:rPr lang="nl-NL" sz="2000" dirty="0"/>
              <a:t>Bekijk dit op &gt;&gt;</a:t>
            </a:r>
          </a:p>
          <a:p>
            <a:pPr marL="0" indent="0">
              <a:buNone/>
              <a:tabLst>
                <a:tab pos="355600" algn="l"/>
              </a:tabLst>
            </a:pPr>
            <a:r>
              <a:rPr lang="nl-NL" u="sng" dirty="0"/>
              <a:t>https://www.han.nl/studeren/onderwijs/collegegeld</a:t>
            </a:r>
            <a:endParaRPr lang="nl-NL" sz="2000" dirty="0"/>
          </a:p>
          <a:p>
            <a:pPr marL="0" indent="0">
              <a:buNone/>
              <a:tabLst>
                <a:tab pos="355600" algn="l"/>
              </a:tabLst>
            </a:pPr>
            <a:endParaRPr lang="nl-NL" sz="2000" dirty="0"/>
          </a:p>
          <a:p>
            <a:pPr>
              <a:tabLst>
                <a:tab pos="355600" algn="l"/>
              </a:tabLst>
            </a:pPr>
            <a:r>
              <a:rPr lang="nl-NL" sz="2000" b="1" dirty="0"/>
              <a:t>Bijkomende kosten:</a:t>
            </a:r>
          </a:p>
          <a:p>
            <a:pPr marL="0" indent="0">
              <a:buNone/>
              <a:tabLst>
                <a:tab pos="355600" algn="l"/>
              </a:tabLst>
            </a:pPr>
            <a:r>
              <a:rPr lang="nl-NL" sz="2000" dirty="0"/>
              <a:t>Studiemateriaal: maximaal € 600,= per 2 jaar</a:t>
            </a:r>
          </a:p>
          <a:p>
            <a:pPr marL="0" indent="0">
              <a:buNone/>
              <a:tabLst>
                <a:tab pos="355600" algn="l"/>
              </a:tabLst>
            </a:pPr>
            <a:r>
              <a:rPr lang="nl-NL" sz="2000" dirty="0"/>
              <a:t>Deelname internationaal congres</a:t>
            </a:r>
          </a:p>
          <a:p>
            <a:pPr marL="0" indent="0">
              <a:buNone/>
              <a:tabLst>
                <a:tab pos="355600" algn="l"/>
              </a:tabLst>
            </a:pPr>
            <a:endParaRPr lang="nl-NL" sz="2000" dirty="0"/>
          </a:p>
          <a:p>
            <a:pPr>
              <a:tabLst>
                <a:tab pos="355600" algn="l"/>
              </a:tabLst>
            </a:pPr>
            <a:r>
              <a:rPr lang="nl-NL" sz="2000" b="1" dirty="0"/>
              <a:t>Reiskosten?</a:t>
            </a:r>
          </a:p>
          <a:p>
            <a:pPr>
              <a:tabLst>
                <a:tab pos="355600" algn="l"/>
              </a:tabLst>
            </a:pPr>
            <a:r>
              <a:rPr lang="nl-NL" sz="2000" b="1" dirty="0"/>
              <a:t>Vervangingskosten (voor werkgever)?</a:t>
            </a:r>
          </a:p>
          <a:p>
            <a:pPr>
              <a:tabLst>
                <a:tab pos="355600" algn="l"/>
              </a:tabLst>
            </a:pPr>
            <a:r>
              <a:rPr lang="nl-NL" sz="2000" b="1" dirty="0"/>
              <a:t>Verlofkosten? </a:t>
            </a:r>
            <a:r>
              <a:rPr lang="nl-NL" sz="2000" dirty="0"/>
              <a:t/>
            </a:r>
            <a:br>
              <a:rPr lang="nl-NL" sz="2000" dirty="0"/>
            </a:br>
            <a:r>
              <a:rPr lang="nl-NL" sz="2000" dirty="0"/>
              <a:t>Denk aan mogelijkheden bij belastingopgave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C4B5E70-53F4-430C-BA6D-A982D152A5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E7509-F60A-4509-9491-CD4ED7B54EDD}" type="slidenum">
              <a:rPr lang="nl-NL" smtClean="0"/>
              <a:pPr/>
              <a:t>15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913065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3C2A9E-5BC4-43C0-9B87-7DCE7520F5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Voorbereidingen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477CEC-A51D-477E-80C7-528064D553A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38198" y="1925638"/>
            <a:ext cx="11353802" cy="4248000"/>
          </a:xfrm>
        </p:spPr>
        <p:txBody>
          <a:bodyPr>
            <a:normAutofit/>
          </a:bodyPr>
          <a:lstStyle/>
          <a:p>
            <a:r>
              <a:rPr lang="nl-NL" b="1" dirty="0"/>
              <a:t>Zorg voor een werkomgeving of netwerk die jou ruimte biedt om een tweejarig project te doen.</a:t>
            </a:r>
            <a:br>
              <a:rPr lang="nl-NL" b="1" dirty="0"/>
            </a:br>
            <a:r>
              <a:rPr lang="nl-NL" dirty="0"/>
              <a:t>Het project vraagt samenwerking, samen onderzoek doen, samen verbeteren van sociaal werk uitvoering.</a:t>
            </a:r>
          </a:p>
          <a:p>
            <a:r>
              <a:rPr lang="nl-NL" b="1" dirty="0"/>
              <a:t>Kies met betrokkenen een thema voor je </a:t>
            </a:r>
            <a:r>
              <a:rPr lang="nl-NL" b="1" dirty="0" err="1"/>
              <a:t>praktijkverbeterproject</a:t>
            </a:r>
            <a:r>
              <a:rPr lang="nl-NL" b="1" dirty="0"/>
              <a:t> en zet dit kort op papier voor de intake.</a:t>
            </a:r>
          </a:p>
          <a:p>
            <a:r>
              <a:rPr lang="nl-NL" b="1" dirty="0"/>
              <a:t>Formuleer je motivatie voor de opleiding kort op papier.</a:t>
            </a:r>
          </a:p>
          <a:p>
            <a:r>
              <a:rPr lang="nl-NL" b="1" dirty="0"/>
              <a:t>Doe de werkplekscan.</a:t>
            </a:r>
          </a:p>
          <a:p>
            <a:r>
              <a:rPr lang="nl-NL" b="1" dirty="0"/>
              <a:t>Zorg dat je de betaling collegegeld voor 1 september kunt overmaken</a:t>
            </a:r>
            <a:r>
              <a:rPr lang="nl-NL" dirty="0"/>
              <a:t>.</a:t>
            </a:r>
          </a:p>
          <a:p>
            <a:endParaRPr lang="nl-NL" dirty="0"/>
          </a:p>
          <a:p>
            <a:pPr marL="0" indent="0">
              <a:buNone/>
            </a:pPr>
            <a:r>
              <a:rPr lang="nl-NL" i="1" dirty="0"/>
              <a:t>Plan je intake en mail bovenstaande voorbereiding een week van te voren 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B67C4A-9047-4106-8F4D-0CB658C7A6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E7509-F60A-4509-9491-CD4ED7B54EDD}" type="slidenum">
              <a:rPr lang="nl-NL" smtClean="0"/>
              <a:pPr/>
              <a:t>16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45884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17E4B9-0E45-4A62-863E-C07D99B5F3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Aanmelding en toelating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EAB9E4-2584-49E6-AD4B-0937FB96A3E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38199" y="1925638"/>
            <a:ext cx="10995056" cy="4248000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179705" indent="-179705">
              <a:tabLst>
                <a:tab pos="355600" algn="l"/>
              </a:tabLst>
            </a:pPr>
            <a:r>
              <a:rPr lang="nl-NL" dirty="0"/>
              <a:t>Inschrijven bij de HAN via Studielink (zie </a:t>
            </a:r>
            <a:r>
              <a:rPr lang="nl-NL" u="sng" dirty="0">
                <a:solidFill>
                  <a:srgbClr val="E50056"/>
                </a:solidFill>
              </a:rPr>
              <a:t>www.han.nl)</a:t>
            </a:r>
            <a:r>
              <a:rPr lang="nl-NL" dirty="0"/>
              <a:t> </a:t>
            </a:r>
            <a:endParaRPr lang="en-US"/>
          </a:p>
          <a:p>
            <a:pPr marL="179705" indent="-179705">
              <a:tabLst>
                <a:tab pos="355600" algn="l"/>
              </a:tabLst>
            </a:pPr>
            <a:r>
              <a:rPr lang="nl-NL" dirty="0"/>
              <a:t>Aanmelding bij de MSW bij Sybille van Haarlem via </a:t>
            </a:r>
            <a:r>
              <a:rPr lang="nl-NL" b="1" dirty="0">
                <a:hlinkClick r:id="rId2"/>
              </a:rPr>
              <a:t>info@han.nl</a:t>
            </a:r>
            <a:endParaRPr lang="nl-NL" b="1" dirty="0"/>
          </a:p>
          <a:p>
            <a:pPr marL="179705" indent="-179705">
              <a:tabLst>
                <a:tab pos="355600" algn="l"/>
              </a:tabLst>
            </a:pPr>
            <a:r>
              <a:rPr lang="nl-NL" dirty="0">
                <a:latin typeface="Arial"/>
                <a:cs typeface="Arial"/>
              </a:rPr>
              <a:t>Check toelating</a:t>
            </a:r>
            <a:r>
              <a:rPr lang="nl-NL" dirty="0"/>
              <a:t/>
            </a:r>
            <a:br>
              <a:rPr lang="nl-NL" dirty="0"/>
            </a:br>
            <a:r>
              <a:rPr lang="nl-NL" dirty="0">
                <a:latin typeface="Arial"/>
                <a:cs typeface="Arial"/>
              </a:rPr>
              <a:t>Bij andere bachelor via examencommissie</a:t>
            </a:r>
          </a:p>
          <a:p>
            <a:pPr marL="179705" indent="-179705">
              <a:tabLst>
                <a:tab pos="355600" algn="l"/>
              </a:tabLst>
            </a:pPr>
            <a:r>
              <a:rPr lang="nl-NL" dirty="0"/>
              <a:t>Intakegesprek (telefoon of online)</a:t>
            </a:r>
          </a:p>
          <a:p>
            <a:pPr marL="179705" indent="-179705">
              <a:tabLst>
                <a:tab pos="355600" algn="l"/>
              </a:tabLst>
            </a:pPr>
            <a:r>
              <a:rPr lang="nl-NL" dirty="0"/>
              <a:t>Na toelating: collegegeld regelen vóór 1 september</a:t>
            </a:r>
          </a:p>
          <a:p>
            <a:pPr marL="179705" indent="-179705"/>
            <a:endParaRPr lang="nl-NL" dirty="0"/>
          </a:p>
          <a:p>
            <a:pPr marL="0" indent="0">
              <a:buNone/>
            </a:pPr>
            <a:r>
              <a:rPr lang="nl-NL" b="1" dirty="0"/>
              <a:t>Belangrijk: afstemming werkgever over randvoorwaarden, begeleiding en praktijkvraag  </a:t>
            </a:r>
          </a:p>
          <a:p>
            <a:pPr marL="179705" indent="-179705"/>
            <a:endParaRPr lang="nl-NL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11C4613-50C2-4041-B292-1718A1193A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E7509-F60A-4509-9491-CD4ED7B54EDD}" type="slidenum">
              <a:rPr lang="nl-NL" smtClean="0"/>
              <a:pPr/>
              <a:t>17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3540353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310347-95C3-4DE2-9445-D282E6DFB1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Meer weten of nog vragen?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0E58244-D1AA-4E03-921A-EF5EE232F37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38200" y="1925638"/>
            <a:ext cx="9153088" cy="4248000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nl-NL" sz="2000" dirty="0"/>
              <a:t>Nog meer vragen en weten na deze avond: vraag een adviesgesprek aan bij </a:t>
            </a:r>
            <a:r>
              <a:rPr lang="nl-NL" sz="2000" b="1" dirty="0"/>
              <a:t>Sybille van Haarlem </a:t>
            </a:r>
            <a:r>
              <a:rPr lang="nl-NL" sz="2000" dirty="0"/>
              <a:t>via </a:t>
            </a:r>
            <a:r>
              <a:rPr lang="nl-NL" sz="2000" dirty="0">
                <a:hlinkClick r:id="rId2"/>
              </a:rPr>
              <a:t>info@han.nl</a:t>
            </a:r>
            <a:endParaRPr lang="nl-NL" sz="2000" dirty="0"/>
          </a:p>
          <a:p>
            <a:pPr marL="0" indent="0">
              <a:buNone/>
            </a:pPr>
            <a:endParaRPr lang="nl-NL" sz="2000" dirty="0"/>
          </a:p>
          <a:p>
            <a:pPr marL="0" indent="0">
              <a:buNone/>
            </a:pPr>
            <a:r>
              <a:rPr lang="nl-NL" sz="2000" dirty="0"/>
              <a:t>Of</a:t>
            </a:r>
          </a:p>
          <a:p>
            <a:pPr marL="0" indent="0">
              <a:buNone/>
            </a:pPr>
            <a:endParaRPr lang="nl-NL" sz="2000" dirty="0"/>
          </a:p>
          <a:p>
            <a:pPr marL="0" indent="0">
              <a:buNone/>
            </a:pPr>
            <a:r>
              <a:rPr lang="nl-NL" sz="2000" dirty="0"/>
              <a:t>Kijk voor meer informatie zoals flyers en filmpjes op</a:t>
            </a:r>
          </a:p>
          <a:p>
            <a:pPr marL="0" indent="0">
              <a:buNone/>
            </a:pPr>
            <a:r>
              <a:rPr lang="nl-NL" sz="2000" dirty="0">
                <a:hlinkClick r:id="rId3"/>
              </a:rPr>
              <a:t>www.han.nl/opleidingen/master/social-work/deeltijd</a:t>
            </a:r>
            <a:endParaRPr lang="nl-NL" sz="2000" dirty="0"/>
          </a:p>
          <a:p>
            <a:pPr marL="0" indent="0">
              <a:buNone/>
            </a:pPr>
            <a:endParaRPr lang="nl-NL" sz="2000" dirty="0"/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NL" u="sng" dirty="0">
                <a:solidFill>
                  <a:srgbClr val="0563C1"/>
                </a:solidFill>
                <a:effectLst/>
                <a:latin typeface="Arial"/>
                <a:ea typeface="Calibri" panose="020F0502020204030204" pitchFamily="34" charset="0"/>
                <a:cs typeface="Arial"/>
                <a:hlinkClick r:id="rId4"/>
              </a:rPr>
              <a:t>veelgestelde vragen (han.nl)</a:t>
            </a:r>
            <a:endParaRPr lang="en-US" dirty="0">
              <a:effectLst/>
              <a:latin typeface="Arial"/>
              <a:ea typeface="Calibri" panose="020F0502020204030204" pitchFamily="34" charset="0"/>
              <a:cs typeface="Arial"/>
            </a:endParaRPr>
          </a:p>
          <a:p>
            <a:pPr marL="179705" indent="-179705"/>
            <a:endParaRPr lang="en-US" dirty="0"/>
          </a:p>
          <a:p>
            <a:pPr marL="179705" indent="-179705"/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D5955E-F6BC-481B-8755-DB1E7F2750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E7509-F60A-4509-9491-CD4ED7B54EDD}" type="slidenum">
              <a:rPr lang="nl-NL" smtClean="0"/>
              <a:pPr/>
              <a:t>18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406661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/>
            <a:r>
              <a:rPr lang="nl-NL" sz="3200" b="1" smtClean="0"/>
              <a:t>Inhoud</a:t>
            </a:r>
            <a:endParaRPr lang="nl-NL" sz="3200" b="1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1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marR="0" indent="-179705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</a:pPr>
            <a:r>
              <a:rPr lang="nl-NL" sz="2300" b="0" dirty="0">
                <a:effectLst/>
                <a:latin typeface="Arial"/>
                <a:ea typeface="Calibri" panose="020F0502020204030204" pitchFamily="34" charset="0"/>
                <a:cs typeface="Arial"/>
              </a:rPr>
              <a:t>Introductie op Master </a:t>
            </a:r>
            <a:r>
              <a:rPr lang="nl-NL" sz="2300" b="0" dirty="0" err="1">
                <a:effectLst/>
                <a:latin typeface="Arial"/>
                <a:ea typeface="Calibri" panose="020F0502020204030204" pitchFamily="34" charset="0"/>
                <a:cs typeface="Arial"/>
              </a:rPr>
              <a:t>Social</a:t>
            </a:r>
            <a:r>
              <a:rPr lang="nl-NL" sz="2300" b="0" dirty="0">
                <a:effectLst/>
                <a:latin typeface="Arial"/>
                <a:ea typeface="Calibri" panose="020F0502020204030204" pitchFamily="34" charset="0"/>
                <a:cs typeface="Arial"/>
              </a:rPr>
              <a:t> </a:t>
            </a:r>
            <a:r>
              <a:rPr lang="nl-NL" sz="2300" b="0" dirty="0" err="1">
                <a:effectLst/>
                <a:latin typeface="Arial"/>
                <a:ea typeface="Calibri" panose="020F0502020204030204" pitchFamily="34" charset="0"/>
                <a:cs typeface="Arial"/>
              </a:rPr>
              <a:t>Work</a:t>
            </a:r>
            <a:endParaRPr lang="en-US" sz="2300" b="1" dirty="0">
              <a:effectLst/>
              <a:latin typeface="Arial"/>
              <a:ea typeface="Calibri" panose="020F0502020204030204" pitchFamily="34" charset="0"/>
              <a:cs typeface="Arial"/>
            </a:endParaRPr>
          </a:p>
          <a:p>
            <a:pPr marL="0" marR="0" indent="-179705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</a:pPr>
            <a:r>
              <a:rPr lang="nl-NL" sz="2300" b="0" dirty="0">
                <a:effectLst/>
                <a:latin typeface="Arial"/>
                <a:ea typeface="Calibri" panose="020F0502020204030204" pitchFamily="34" charset="0"/>
                <a:cs typeface="Arial"/>
              </a:rPr>
              <a:t>Welke voorbereidingen vraagt de Master </a:t>
            </a:r>
            <a:r>
              <a:rPr lang="nl-NL" sz="2300" b="0" dirty="0" err="1">
                <a:effectLst/>
                <a:latin typeface="Arial"/>
                <a:ea typeface="Calibri" panose="020F0502020204030204" pitchFamily="34" charset="0"/>
                <a:cs typeface="Arial"/>
              </a:rPr>
              <a:t>Social</a:t>
            </a:r>
            <a:r>
              <a:rPr lang="nl-NL" sz="2300" b="0" dirty="0">
                <a:effectLst/>
                <a:latin typeface="Arial"/>
                <a:ea typeface="Calibri" panose="020F0502020204030204" pitchFamily="34" charset="0"/>
                <a:cs typeface="Arial"/>
              </a:rPr>
              <a:t> </a:t>
            </a:r>
            <a:r>
              <a:rPr lang="nl-NL" sz="2300" b="0" dirty="0" err="1">
                <a:effectLst/>
                <a:latin typeface="Arial"/>
                <a:ea typeface="Calibri" panose="020F0502020204030204" pitchFamily="34" charset="0"/>
                <a:cs typeface="Arial"/>
              </a:rPr>
              <a:t>Work</a:t>
            </a:r>
            <a:endParaRPr lang="en-US" sz="2300" b="1" dirty="0">
              <a:effectLst/>
              <a:latin typeface="Arial"/>
              <a:ea typeface="Calibri" panose="020F0502020204030204" pitchFamily="34" charset="0"/>
              <a:cs typeface="Arial"/>
            </a:endParaRPr>
          </a:p>
          <a:p>
            <a:pPr marL="0" marR="0" indent="-179705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</a:pPr>
            <a:r>
              <a:rPr lang="nl-NL" sz="2300" b="0" dirty="0">
                <a:effectLst/>
                <a:latin typeface="Arial"/>
                <a:ea typeface="Calibri" panose="020F0502020204030204" pitchFamily="34" charset="0"/>
                <a:cs typeface="Arial"/>
              </a:rPr>
              <a:t>Bespreken vervolg stappen en afronding</a:t>
            </a:r>
            <a:endParaRPr lang="en-US" sz="2300" b="1" dirty="0">
              <a:effectLst/>
              <a:latin typeface="Arial"/>
              <a:ea typeface="Calibri" panose="020F0502020204030204" pitchFamily="34" charset="0"/>
              <a:cs typeface="Arial"/>
            </a:endParaRPr>
          </a:p>
          <a:p>
            <a:pPr marL="179705" indent="-179705"/>
            <a:endParaRPr lang="nl-NL" sz="2300" dirty="0"/>
          </a:p>
        </p:txBody>
      </p:sp>
      <p:sp>
        <p:nvSpPr>
          <p:cNvPr id="2" name="Tijdelijke aanduiding voor dianummer 1">
            <a:extLst>
              <a:ext uri="{FF2B5EF4-FFF2-40B4-BE49-F238E27FC236}">
                <a16:creationId xmlns:a16="http://schemas.microsoft.com/office/drawing/2014/main" id="{372A916A-6A26-4385-ABCA-6A37499E3D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E7509-F60A-4509-9491-CD4ED7B54EDD}" type="slidenum">
              <a:rPr lang="nl-NL" smtClean="0"/>
              <a:pPr/>
              <a:t>2</a:t>
            </a:fld>
            <a:endParaRPr lang="nl-NL"/>
          </a:p>
        </p:txBody>
      </p:sp>
      <p:pic>
        <p:nvPicPr>
          <p:cNvPr id="3" name="Picture 2" descr="What Is Social Work??? - YDO">
            <a:extLst>
              <a:ext uri="{FF2B5EF4-FFF2-40B4-BE49-F238E27FC236}">
                <a16:creationId xmlns:a16="http://schemas.microsoft.com/office/drawing/2014/main" id="{A368D52D-C7FF-6D0D-D771-6442DAF7E0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11396" y="1756678"/>
            <a:ext cx="2902600" cy="35506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297326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>
            <a:hlinkClick r:id="rId2"/>
            <a:extLst>
              <a:ext uri="{FF2B5EF4-FFF2-40B4-BE49-F238E27FC236}">
                <a16:creationId xmlns:a16="http://schemas.microsoft.com/office/drawing/2014/main" id="{DE7AF2FE-5860-4A38-9BD8-2ED67670A3C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100" r="32350"/>
          <a:stretch/>
        </p:blipFill>
        <p:spPr bwMode="auto">
          <a:xfrm>
            <a:off x="6438902" y="1917702"/>
            <a:ext cx="3600450" cy="4259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33" name="Title 2">
            <a:extLst>
              <a:ext uri="{FF2B5EF4-FFF2-40B4-BE49-F238E27FC236}">
                <a16:creationId xmlns:a16="http://schemas.microsoft.com/office/drawing/2014/main" id="{1815AE53-6EA5-633B-9179-D69D8B04FD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52650" y="365130"/>
            <a:ext cx="7886700" cy="1325563"/>
          </a:xfrm>
        </p:spPr>
        <p:txBody>
          <a:bodyPr/>
          <a:lstStyle/>
          <a:p>
            <a:r>
              <a:rPr lang="en-US" err="1"/>
              <a:t>missie</a:t>
            </a:r>
            <a:endParaRPr lang="en-US"/>
          </a:p>
        </p:txBody>
      </p:sp>
      <p:sp>
        <p:nvSpPr>
          <p:cNvPr id="1035" name="Text Placeholder 3">
            <a:extLst>
              <a:ext uri="{FF2B5EF4-FFF2-40B4-BE49-F238E27FC236}">
                <a16:creationId xmlns:a16="http://schemas.microsoft.com/office/drawing/2014/main" id="{15EB77F9-4B96-75BB-57B8-76613C26DA66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152650" y="1926000"/>
            <a:ext cx="3943350" cy="4248000"/>
          </a:xfrm>
        </p:spPr>
        <p:txBody>
          <a:bodyPr/>
          <a:lstStyle/>
          <a:p>
            <a:pPr marL="0" indent="0">
              <a:buNone/>
            </a:pPr>
            <a:r>
              <a:rPr lang="nl-NL" spc="15" dirty="0">
                <a:solidFill>
                  <a:srgbClr val="000000"/>
                </a:solidFill>
                <a:ea typeface="Arial" panose="020B0604020202020204" pitchFamily="34" charset="0"/>
              </a:rPr>
              <a:t>We leiden gedreven </a:t>
            </a:r>
            <a:r>
              <a:rPr lang="nl-NL" i="1" spc="15" dirty="0">
                <a:solidFill>
                  <a:srgbClr val="000000"/>
                </a:solidFill>
                <a:ea typeface="Arial" panose="020B0604020202020204" pitchFamily="34" charset="0"/>
              </a:rPr>
              <a:t>masters of Social Work</a:t>
            </a:r>
            <a:r>
              <a:rPr lang="nl-NL" spc="15" dirty="0">
                <a:solidFill>
                  <a:srgbClr val="000000"/>
                </a:solidFill>
                <a:ea typeface="Arial" panose="020B0604020202020204" pitchFamily="34" charset="0"/>
              </a:rPr>
              <a:t> op met een sterke professionele identiteit die op een wetenschappelijk verantwoorde manier aan praktijkverbetering doen in een (</a:t>
            </a:r>
            <a:r>
              <a:rPr lang="nl-NL" spc="15" dirty="0" err="1">
                <a:solidFill>
                  <a:srgbClr val="000000"/>
                </a:solidFill>
                <a:ea typeface="Arial" panose="020B0604020202020204" pitchFamily="34" charset="0"/>
              </a:rPr>
              <a:t>inter</a:t>
            </a:r>
            <a:r>
              <a:rPr lang="nl-NL" spc="15" dirty="0">
                <a:solidFill>
                  <a:srgbClr val="000000"/>
                </a:solidFill>
                <a:ea typeface="Arial" panose="020B0604020202020204" pitchFamily="34" charset="0"/>
              </a:rPr>
              <a:t>)professionele context, waarmee zij bijdragen aan het vergroten van de kennisbasis en professionalisering van het sociaal werk met een impact op de samenleving. </a:t>
            </a:r>
            <a:endParaRPr lang="nl-NL" spc="15" dirty="0">
              <a:ea typeface="Arial" panose="020B060402020202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94232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D81B10B1-B7D3-2C30-1860-CA7A85A1733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13338851"/>
              </p:ext>
            </p:extLst>
          </p:nvPr>
        </p:nvGraphicFramePr>
        <p:xfrm>
          <a:off x="7103713" y="224488"/>
          <a:ext cx="5616623" cy="42484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Pijl: draaiend 6">
            <a:extLst>
              <a:ext uri="{FF2B5EF4-FFF2-40B4-BE49-F238E27FC236}">
                <a16:creationId xmlns:a16="http://schemas.microsoft.com/office/drawing/2014/main" id="{E9E3CBCB-140D-8587-7281-7E7448F914D6}"/>
              </a:ext>
            </a:extLst>
          </p:cNvPr>
          <p:cNvSpPr/>
          <p:nvPr/>
        </p:nvSpPr>
        <p:spPr>
          <a:xfrm rot="2909484">
            <a:off x="9206662" y="2771583"/>
            <a:ext cx="2044903" cy="2045214"/>
          </a:xfrm>
          <a:prstGeom prst="circularArrow">
            <a:avLst>
              <a:gd name="adj1" fmla="val 10980"/>
              <a:gd name="adj2" fmla="val 1142322"/>
              <a:gd name="adj3" fmla="val 4500000"/>
              <a:gd name="adj4" fmla="val 10800000"/>
              <a:gd name="adj5" fmla="val 12500"/>
            </a:avLst>
          </a:prstGeom>
          <a:solidFill>
            <a:srgbClr val="E50056"/>
          </a:solidFill>
          <a:ln w="12700" cap="flat" cmpd="sng" algn="ctr">
            <a:solidFill>
              <a:sysClr val="window" lastClr="FFFFFF">
                <a:hueOff val="0"/>
                <a:satOff val="0"/>
                <a:lumOff val="0"/>
                <a:alphaOff val="0"/>
              </a:sysClr>
            </a:solidFill>
            <a:prstDash val="solid"/>
            <a:miter lim="800000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</p:sp>
      <p:sp>
        <p:nvSpPr>
          <p:cNvPr id="8" name="Titel 7"/>
          <p:cNvSpPr>
            <a:spLocks noGrp="1"/>
          </p:cNvSpPr>
          <p:nvPr>
            <p:ph type="title"/>
          </p:nvPr>
        </p:nvSpPr>
        <p:spPr>
          <a:xfrm>
            <a:off x="838200" y="365129"/>
            <a:ext cx="6723321" cy="1343283"/>
          </a:xfrm>
        </p:spPr>
        <p:txBody>
          <a:bodyPr/>
          <a:lstStyle/>
          <a:p>
            <a:r>
              <a:rPr lang="nl-NL" dirty="0"/>
              <a:t> Doel van de opleiding</a:t>
            </a:r>
          </a:p>
        </p:txBody>
      </p:sp>
      <p:sp>
        <p:nvSpPr>
          <p:cNvPr id="10" name="Tijdelijke aanduiding voor tekst 9"/>
          <p:cNvSpPr>
            <a:spLocks noGrp="1"/>
          </p:cNvSpPr>
          <p:nvPr>
            <p:ph type="body" sz="quarter" idx="12"/>
          </p:nvPr>
        </p:nvSpPr>
        <p:spPr>
          <a:xfrm>
            <a:off x="838200" y="1926000"/>
            <a:ext cx="5768447" cy="4248000"/>
          </a:xfrm>
        </p:spPr>
        <p:txBody>
          <a:bodyPr vert="horz" lIns="91440" tIns="45720" rIns="91440" bIns="45720" rtlCol="0" anchor="t">
            <a:normAutofit fontScale="85000" lnSpcReduction="10000"/>
          </a:bodyPr>
          <a:lstStyle/>
          <a:p>
            <a:pPr marL="0" indent="0">
              <a:buNone/>
              <a:tabLst>
                <a:tab pos="355600" algn="l"/>
              </a:tabLst>
            </a:pPr>
            <a:r>
              <a:rPr lang="nl-NL" sz="2000" dirty="0"/>
              <a:t>De Master of </a:t>
            </a:r>
            <a:r>
              <a:rPr lang="nl-NL" sz="2000" dirty="0" err="1"/>
              <a:t>Social</a:t>
            </a:r>
            <a:r>
              <a:rPr lang="nl-NL" sz="2000" dirty="0"/>
              <a:t> </a:t>
            </a:r>
            <a:r>
              <a:rPr lang="nl-NL" sz="2000" dirty="0" err="1"/>
              <a:t>Work</a:t>
            </a:r>
            <a:r>
              <a:rPr lang="nl-NL" sz="2000" dirty="0"/>
              <a:t> heeft als doel een bijdrage te leveren aan professionalisering van het sociaal werk.</a:t>
            </a:r>
          </a:p>
          <a:p>
            <a:pPr marL="0" indent="0">
              <a:buNone/>
              <a:tabLst>
                <a:tab pos="355600" algn="l"/>
              </a:tabLst>
            </a:pPr>
            <a:endParaRPr lang="nl-NL" sz="2000" dirty="0"/>
          </a:p>
          <a:p>
            <a:pPr marL="0" indent="0">
              <a:buNone/>
              <a:tabLst>
                <a:tab pos="355600" algn="l"/>
              </a:tabLst>
            </a:pPr>
            <a:r>
              <a:rPr lang="nl-NL" sz="2000" dirty="0">
                <a:latin typeface="Arial"/>
                <a:cs typeface="Arial"/>
              </a:rPr>
              <a:t>Door </a:t>
            </a:r>
            <a:r>
              <a:rPr lang="nl-NL" sz="2000" b="1" dirty="0">
                <a:latin typeface="Arial"/>
                <a:cs typeface="Arial"/>
              </a:rPr>
              <a:t>Praktijkverbetering</a:t>
            </a:r>
            <a:r>
              <a:rPr lang="nl-NL" sz="2000" dirty="0">
                <a:latin typeface="Arial"/>
                <a:cs typeface="Arial"/>
              </a:rPr>
              <a:t>: 	</a:t>
            </a:r>
            <a:r>
              <a:rPr lang="nl-NL" dirty="0">
                <a:latin typeface="Arial"/>
                <a:cs typeface="Arial"/>
              </a:rPr>
              <a:t/>
            </a:r>
            <a:br>
              <a:rPr lang="nl-NL" dirty="0">
                <a:latin typeface="Arial"/>
                <a:cs typeface="Arial"/>
              </a:rPr>
            </a:br>
            <a:r>
              <a:rPr lang="nl-NL" dirty="0">
                <a:latin typeface="Arial"/>
                <a:cs typeface="Arial"/>
              </a:rPr>
              <a:t>Op</a:t>
            </a:r>
            <a:r>
              <a:rPr lang="nl-NL" sz="2000" dirty="0">
                <a:latin typeface="Arial"/>
                <a:cs typeface="Arial"/>
              </a:rPr>
              <a:t> een systematische manier de uitvoeringspraktijk (handelen) van sociaal werkers verbeteren om daarmee complexe sociale vraagstukken beter te kunnen aanpakken/ oplossen.</a:t>
            </a:r>
            <a:r>
              <a:rPr lang="nl-NL" sz="2000" dirty="0"/>
              <a:t/>
            </a:r>
            <a:br>
              <a:rPr lang="nl-NL" sz="2000" dirty="0"/>
            </a:br>
            <a:endParaRPr lang="nl-NL" sz="2000" dirty="0"/>
          </a:p>
          <a:p>
            <a:pPr marL="0" indent="0">
              <a:buNone/>
              <a:tabLst>
                <a:tab pos="355600" algn="l"/>
              </a:tabLst>
            </a:pPr>
            <a:r>
              <a:rPr lang="nl-NL" sz="2000" dirty="0"/>
              <a:t>Door praktijkverbetering krijg je ook ruimere kennis over het sociaal werk.</a:t>
            </a:r>
            <a:br>
              <a:rPr lang="nl-NL" sz="2000" dirty="0"/>
            </a:br>
            <a:r>
              <a:rPr lang="nl-NL" sz="2000" dirty="0"/>
              <a:t>Je bent in staat die te verspreiden en een transfer te maken van de verkregen vakkennis voor andere werkplekken en functies in het sociaal werk. En je bent in staat </a:t>
            </a:r>
            <a:r>
              <a:rPr lang="nl-NL" sz="2000" dirty="0" err="1"/>
              <a:t>vakdiscussies</a:t>
            </a:r>
            <a:r>
              <a:rPr lang="nl-NL" sz="2000" dirty="0"/>
              <a:t> te voeren.</a:t>
            </a:r>
          </a:p>
          <a:p>
            <a:pPr marL="179705" indent="-179705"/>
            <a:endParaRPr lang="nl-NL" dirty="0"/>
          </a:p>
        </p:txBody>
      </p:sp>
      <p:sp>
        <p:nvSpPr>
          <p:cNvPr id="2" name="Tijdelijke aanduiding voor dianummer 1">
            <a:extLst>
              <a:ext uri="{FF2B5EF4-FFF2-40B4-BE49-F238E27FC236}">
                <a16:creationId xmlns:a16="http://schemas.microsoft.com/office/drawing/2014/main" id="{EC4C47F1-0A0E-4052-BF1C-6275ABF53E8D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FACE7509-F60A-4509-9491-CD4ED7B54EDD}" type="slidenum">
              <a:rPr lang="nl-NL" smtClean="0"/>
              <a:pPr/>
              <a:t>4</a:t>
            </a:fld>
            <a:endParaRPr lang="nl-NL"/>
          </a:p>
        </p:txBody>
      </p:sp>
      <p:sp>
        <p:nvSpPr>
          <p:cNvPr id="6" name="Vorm 5">
            <a:extLst>
              <a:ext uri="{FF2B5EF4-FFF2-40B4-BE49-F238E27FC236}">
                <a16:creationId xmlns:a16="http://schemas.microsoft.com/office/drawing/2014/main" id="{173ACBBE-F5DD-9415-BE12-D5D10E9DA08E}"/>
              </a:ext>
            </a:extLst>
          </p:cNvPr>
          <p:cNvSpPr/>
          <p:nvPr/>
        </p:nvSpPr>
        <p:spPr>
          <a:xfrm rot="18842810">
            <a:off x="8529534" y="4143030"/>
            <a:ext cx="2044903" cy="2045214"/>
          </a:xfrm>
          <a:prstGeom prst="leftCircularArrow">
            <a:avLst>
              <a:gd name="adj1" fmla="val 10980"/>
              <a:gd name="adj2" fmla="val 1142322"/>
              <a:gd name="adj3" fmla="val 6300000"/>
              <a:gd name="adj4" fmla="val 18900000"/>
              <a:gd name="adj5" fmla="val 12500"/>
            </a:avLst>
          </a:prstGeom>
          <a:solidFill>
            <a:srgbClr val="E50056"/>
          </a:solidFill>
          <a:ln w="12700" cap="flat" cmpd="sng" algn="ctr">
            <a:solidFill>
              <a:sysClr val="window" lastClr="FFFFFF">
                <a:hueOff val="0"/>
                <a:satOff val="0"/>
                <a:lumOff val="0"/>
                <a:alphaOff val="0"/>
              </a:sysClr>
            </a:solidFill>
            <a:prstDash val="solid"/>
            <a:miter lim="800000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</p:sp>
      <p:grpSp>
        <p:nvGrpSpPr>
          <p:cNvPr id="9" name="Groep 8">
            <a:extLst>
              <a:ext uri="{FF2B5EF4-FFF2-40B4-BE49-F238E27FC236}">
                <a16:creationId xmlns:a16="http://schemas.microsoft.com/office/drawing/2014/main" id="{D705B7FE-9489-5F96-4E35-96C3285F1EF0}"/>
              </a:ext>
            </a:extLst>
          </p:cNvPr>
          <p:cNvGrpSpPr/>
          <p:nvPr/>
        </p:nvGrpSpPr>
        <p:grpSpPr>
          <a:xfrm>
            <a:off x="7673303" y="3223549"/>
            <a:ext cx="2555810" cy="2410782"/>
            <a:chOff x="2561871" y="3100048"/>
            <a:chExt cx="2555810" cy="2410782"/>
          </a:xfrm>
        </p:grpSpPr>
        <p:sp>
          <p:nvSpPr>
            <p:cNvPr id="12" name="Rechthoek 11">
              <a:extLst>
                <a:ext uri="{FF2B5EF4-FFF2-40B4-BE49-F238E27FC236}">
                  <a16:creationId xmlns:a16="http://schemas.microsoft.com/office/drawing/2014/main" id="{BAC4E726-BB0F-45B0-32D5-9E01D1976728}"/>
                </a:ext>
              </a:extLst>
            </p:cNvPr>
            <p:cNvSpPr/>
            <p:nvPr/>
          </p:nvSpPr>
          <p:spPr>
            <a:xfrm>
              <a:off x="2561871" y="3100048"/>
              <a:ext cx="1136313" cy="553206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3" name="Tekstvak 12">
              <a:extLst>
                <a:ext uri="{FF2B5EF4-FFF2-40B4-BE49-F238E27FC236}">
                  <a16:creationId xmlns:a16="http://schemas.microsoft.com/office/drawing/2014/main" id="{EB4C8D9D-4BF9-0F31-9F24-CEF97226B5BE}"/>
                </a:ext>
              </a:extLst>
            </p:cNvPr>
            <p:cNvSpPr txBox="1"/>
            <p:nvPr/>
          </p:nvSpPr>
          <p:spPr>
            <a:xfrm>
              <a:off x="3981368" y="4573442"/>
              <a:ext cx="1136313" cy="93738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350" tIns="6350" rIns="6350" bIns="6350" numCol="1" spcCol="1270" anchor="ctr" anchorCtr="0">
              <a:noAutofit/>
            </a:bodyPr>
            <a:lstStyle/>
            <a:p>
              <a:pPr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nl-NL" sz="1200" dirty="0"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latin typeface="Arial"/>
                </a:rPr>
                <a:t>4. Positionering van eigen SPD in maatschappelijk debat 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899794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093F90-4F4C-4535-B151-30D56F94E8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Curriculum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25A1A6C-9E0E-4D11-802C-E87D7BCECCD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9375" y="2053025"/>
            <a:ext cx="6120914" cy="3993226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10853DD-6918-43EB-B850-88E40A057E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E7509-F60A-4509-9491-CD4ED7B54EDD}" type="slidenum">
              <a:rPr lang="nl-NL" smtClean="0"/>
              <a:pPr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083001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>
            <a:extLst>
              <a:ext uri="{FF2B5EF4-FFF2-40B4-BE49-F238E27FC236}">
                <a16:creationId xmlns:a16="http://schemas.microsoft.com/office/drawing/2014/main" id="{3789669D-B7EC-784E-B6AB-54705BA27C8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nl-NL" sz="2800" dirty="0"/>
              <a:t>“DE VERSCHILLENDE ONDERDELEN IN HET PROGRAMMA PASSEN ALS STUKJES VAN EEN PUZZEL IN ELKAAR EN VORMEN SAMEN ÉÉN GEHEEL”</a:t>
            </a:r>
          </a:p>
          <a:p>
            <a:endParaRPr lang="nl-NL" dirty="0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1BFF2292-C609-534E-94A2-4A837ABD6EC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nl-NL" dirty="0">
                <a:solidFill>
                  <a:srgbClr val="E50856"/>
                </a:solidFill>
              </a:rPr>
              <a:t>NELLEKE, ALUMNA</a:t>
            </a:r>
          </a:p>
        </p:txBody>
      </p:sp>
    </p:spTree>
    <p:extLst>
      <p:ext uri="{BB962C8B-B14F-4D97-AF65-F5344CB8AC3E}">
        <p14:creationId xmlns:p14="http://schemas.microsoft.com/office/powerpoint/2010/main" val="4254710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HBO master en universitaire master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11"/>
          </p:nvPr>
        </p:nvSpPr>
        <p:spPr>
          <a:xfrm>
            <a:off x="838200" y="1925638"/>
            <a:ext cx="10327497" cy="4248000"/>
          </a:xfrm>
        </p:spPr>
        <p:txBody>
          <a:bodyPr>
            <a:normAutofit/>
          </a:bodyPr>
          <a:lstStyle/>
          <a:p>
            <a:pPr marL="0" indent="0">
              <a:buNone/>
              <a:tabLst>
                <a:tab pos="354013" algn="l"/>
              </a:tabLst>
            </a:pPr>
            <a:r>
              <a:rPr lang="nl-NL" u="sng" dirty="0"/>
              <a:t>Overeenkomsten eindniveau:</a:t>
            </a:r>
          </a:p>
          <a:p>
            <a:pPr>
              <a:tabLst>
                <a:tab pos="354013" algn="l"/>
              </a:tabLst>
            </a:pPr>
            <a:r>
              <a:rPr lang="nl-NL" dirty="0"/>
              <a:t>Het eindniveau is gelijk (NVAO geaccrediteerd)</a:t>
            </a:r>
          </a:p>
          <a:p>
            <a:pPr>
              <a:tabLst>
                <a:tab pos="354013" algn="l"/>
              </a:tabLst>
            </a:pPr>
            <a:r>
              <a:rPr lang="nl-NL" dirty="0"/>
              <a:t>Leidt tot dezelfde </a:t>
            </a:r>
            <a:r>
              <a:rPr lang="nl-NL" b="1" dirty="0"/>
              <a:t>internationaal erkende </a:t>
            </a:r>
            <a:r>
              <a:rPr lang="nl-NL" dirty="0"/>
              <a:t>titels zoals Master of </a:t>
            </a:r>
            <a:r>
              <a:rPr lang="nl-NL" dirty="0" err="1"/>
              <a:t>Science</a:t>
            </a:r>
            <a:r>
              <a:rPr lang="nl-NL" dirty="0"/>
              <a:t>, Master of Arts </a:t>
            </a:r>
          </a:p>
          <a:p>
            <a:pPr marL="0" indent="0">
              <a:buNone/>
              <a:tabLst>
                <a:tab pos="354013" algn="l"/>
              </a:tabLst>
            </a:pPr>
            <a:endParaRPr lang="nl-NL" dirty="0"/>
          </a:p>
          <a:p>
            <a:pPr marL="0" indent="0">
              <a:buNone/>
              <a:tabLst>
                <a:tab pos="354013" algn="l"/>
              </a:tabLst>
            </a:pPr>
            <a:r>
              <a:rPr lang="nl-NL" dirty="0"/>
              <a:t>Internationaal gebruikte titel: Master of </a:t>
            </a:r>
            <a:r>
              <a:rPr lang="nl-NL" dirty="0" err="1"/>
              <a:t>Social</a:t>
            </a:r>
            <a:r>
              <a:rPr lang="nl-NL" dirty="0"/>
              <a:t> </a:t>
            </a:r>
            <a:r>
              <a:rPr lang="nl-NL" dirty="0" err="1"/>
              <a:t>Work</a:t>
            </a:r>
            <a:r>
              <a:rPr lang="nl-NL" dirty="0"/>
              <a:t> (MSW)</a:t>
            </a:r>
          </a:p>
          <a:p>
            <a:pPr>
              <a:buFontTx/>
              <a:buChar char="-"/>
              <a:tabLst>
                <a:tab pos="354013" algn="l"/>
              </a:tabLst>
            </a:pPr>
            <a:endParaRPr lang="nl-NL" dirty="0"/>
          </a:p>
          <a:p>
            <a:pPr marL="0" indent="0">
              <a:buNone/>
              <a:tabLst>
                <a:tab pos="354013" algn="l"/>
              </a:tabLst>
            </a:pPr>
            <a:r>
              <a:rPr lang="nl-NL" u="sng" dirty="0"/>
              <a:t>Verschillen in route:</a:t>
            </a:r>
          </a:p>
          <a:p>
            <a:pPr>
              <a:tabLst>
                <a:tab pos="354013" algn="l"/>
              </a:tabLst>
            </a:pPr>
            <a:r>
              <a:rPr lang="nl-NL" dirty="0"/>
              <a:t>Universitaire master vooral gericht op wetenschappelijke theorievorming</a:t>
            </a:r>
          </a:p>
          <a:p>
            <a:r>
              <a:rPr lang="nl-NL" dirty="0"/>
              <a:t>HBO Master is vooral gericht op wetenschappelijke ontwikkeling van de (eigen) beroepspraktijk.</a:t>
            </a:r>
          </a:p>
          <a:p>
            <a:r>
              <a:rPr lang="nl-NL" dirty="0"/>
              <a:t>De HBO-master wordt ook wel ‘professionele master’ </a:t>
            </a:r>
            <a:r>
              <a:rPr lang="nl-NL" dirty="0" smtClean="0"/>
              <a:t>genoemd</a:t>
            </a:r>
            <a:endParaRPr lang="nl-NL" dirty="0"/>
          </a:p>
        </p:txBody>
      </p:sp>
      <p:sp>
        <p:nvSpPr>
          <p:cNvPr id="2" name="Tijdelijke aanduiding voor dianummer 1">
            <a:extLst>
              <a:ext uri="{FF2B5EF4-FFF2-40B4-BE49-F238E27FC236}">
                <a16:creationId xmlns:a16="http://schemas.microsoft.com/office/drawing/2014/main" id="{64B17E86-1BC5-446B-9365-0691026361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E7509-F60A-4509-9491-CD4ED7B54EDD}" type="slidenum">
              <a:rPr lang="nl-NL" smtClean="0"/>
              <a:pPr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55285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848FFCB-1242-B419-20EA-E99CD4DB86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Team MSW</a:t>
            </a:r>
          </a:p>
        </p:txBody>
      </p:sp>
      <p:pic>
        <p:nvPicPr>
          <p:cNvPr id="1038" name="Afbeelding 6">
            <a:extLst>
              <a:ext uri="{FF2B5EF4-FFF2-40B4-BE49-F238E27FC236}">
                <a16:creationId xmlns:a16="http://schemas.microsoft.com/office/drawing/2014/main" id="{FDC1BC8C-3855-D915-83BC-59C637E3E5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8590" y="3218567"/>
            <a:ext cx="1057275" cy="123825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7" name="Afbeelding 7">
            <a:extLst>
              <a:ext uri="{FF2B5EF4-FFF2-40B4-BE49-F238E27FC236}">
                <a16:creationId xmlns:a16="http://schemas.microsoft.com/office/drawing/2014/main" id="{8049D8F6-20A2-887A-2C31-1B3411AA90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0731" y="3630305"/>
            <a:ext cx="981075" cy="1152525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Afbeelding 8">
            <a:extLst>
              <a:ext uri="{FF2B5EF4-FFF2-40B4-BE49-F238E27FC236}">
                <a16:creationId xmlns:a16="http://schemas.microsoft.com/office/drawing/2014/main" id="{E62194AB-61F2-CA2A-4AFB-6B26F64EA6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36863" y="3221316"/>
            <a:ext cx="981075" cy="1152525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5" name="Afbeelding 10">
            <a:extLst>
              <a:ext uri="{FF2B5EF4-FFF2-40B4-BE49-F238E27FC236}">
                <a16:creationId xmlns:a16="http://schemas.microsoft.com/office/drawing/2014/main" id="{758EAA3B-C2A7-FB2E-B70E-C942D7DFE5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5372" y="2381250"/>
            <a:ext cx="981075" cy="1152525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Afbeelding 9">
            <a:extLst>
              <a:ext uri="{FF2B5EF4-FFF2-40B4-BE49-F238E27FC236}">
                <a16:creationId xmlns:a16="http://schemas.microsoft.com/office/drawing/2014/main" id="{2F7AB8F1-F7AC-8EB0-2ECA-894C9BB1DB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3380" y="2221798"/>
            <a:ext cx="981075" cy="1152525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Afbeelding 11">
            <a:extLst>
              <a:ext uri="{FF2B5EF4-FFF2-40B4-BE49-F238E27FC236}">
                <a16:creationId xmlns:a16="http://schemas.microsoft.com/office/drawing/2014/main" id="{3A6D5E32-990F-1384-38BF-668B501554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8590" y="4701412"/>
            <a:ext cx="1057275" cy="1242042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Afbeelding 12">
            <a:extLst>
              <a:ext uri="{FF2B5EF4-FFF2-40B4-BE49-F238E27FC236}">
                <a16:creationId xmlns:a16="http://schemas.microsoft.com/office/drawing/2014/main" id="{BDEC0223-2F3B-4A97-0080-BC92EB2CCB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5299" y="4003171"/>
            <a:ext cx="981075" cy="1152525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Afbeelding 13">
            <a:extLst>
              <a:ext uri="{FF2B5EF4-FFF2-40B4-BE49-F238E27FC236}">
                <a16:creationId xmlns:a16="http://schemas.microsoft.com/office/drawing/2014/main" id="{BD8DB401-1EB3-BEB1-AAE5-9BD9769774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3637" y="4676687"/>
            <a:ext cx="981075" cy="1152525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Afbeelding 14">
            <a:extLst>
              <a:ext uri="{FF2B5EF4-FFF2-40B4-BE49-F238E27FC236}">
                <a16:creationId xmlns:a16="http://schemas.microsoft.com/office/drawing/2014/main" id="{CD646035-5A92-D734-BA2C-8B10E1FBC7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5342" y="5151029"/>
            <a:ext cx="981075" cy="1152525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15">
            <a:extLst>
              <a:ext uri="{FF2B5EF4-FFF2-40B4-BE49-F238E27FC236}">
                <a16:creationId xmlns:a16="http://schemas.microsoft.com/office/drawing/2014/main" id="{B3D5B39F-E2A0-7FB8-909B-F5D2AB13A0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l-NL"/>
          </a:p>
        </p:txBody>
      </p:sp>
      <p:sp>
        <p:nvSpPr>
          <p:cNvPr id="5" name="Rectangle 16">
            <a:extLst>
              <a:ext uri="{FF2B5EF4-FFF2-40B4-BE49-F238E27FC236}">
                <a16:creationId xmlns:a16="http://schemas.microsoft.com/office/drawing/2014/main" id="{07066DD8-E3E2-F187-E507-D63D9A86B7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173938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l-NL"/>
          </a:p>
        </p:txBody>
      </p:sp>
      <p:sp>
        <p:nvSpPr>
          <p:cNvPr id="8" name="Rectangle 19">
            <a:extLst>
              <a:ext uri="{FF2B5EF4-FFF2-40B4-BE49-F238E27FC236}">
                <a16:creationId xmlns:a16="http://schemas.microsoft.com/office/drawing/2014/main" id="{4A4F2711-9234-2697-01F6-DA07549C74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6568559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l-NL"/>
          </a:p>
        </p:txBody>
      </p:sp>
      <p:sp>
        <p:nvSpPr>
          <p:cNvPr id="9" name="Rectangle 20">
            <a:extLst>
              <a:ext uri="{FF2B5EF4-FFF2-40B4-BE49-F238E27FC236}">
                <a16:creationId xmlns:a16="http://schemas.microsoft.com/office/drawing/2014/main" id="{12380B95-9214-8960-3793-B2B84C88BE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817828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l-NL"/>
          </a:p>
        </p:txBody>
      </p:sp>
      <p:sp>
        <p:nvSpPr>
          <p:cNvPr id="10" name="Rectangle 21">
            <a:extLst>
              <a:ext uri="{FF2B5EF4-FFF2-40B4-BE49-F238E27FC236}">
                <a16:creationId xmlns:a16="http://schemas.microsoft.com/office/drawing/2014/main" id="{307CF019-2741-2B84-4E72-1B4C2758AE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9788009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l-NL"/>
          </a:p>
        </p:txBody>
      </p:sp>
      <p:sp>
        <p:nvSpPr>
          <p:cNvPr id="11" name="Rectangle 22">
            <a:extLst>
              <a:ext uri="{FF2B5EF4-FFF2-40B4-BE49-F238E27FC236}">
                <a16:creationId xmlns:a16="http://schemas.microsoft.com/office/drawing/2014/main" id="{F79D5890-B579-D755-D73B-7A607AE300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113977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l-NL"/>
          </a:p>
        </p:txBody>
      </p:sp>
      <p:sp>
        <p:nvSpPr>
          <p:cNvPr id="12" name="Rectangle 23">
            <a:extLst>
              <a:ext uri="{FF2B5EF4-FFF2-40B4-BE49-F238E27FC236}">
                <a16:creationId xmlns:a16="http://schemas.microsoft.com/office/drawing/2014/main" id="{50677D48-673B-6051-F0C8-4231CF1AD0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13007459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l-NL"/>
          </a:p>
        </p:txBody>
      </p:sp>
      <p:sp>
        <p:nvSpPr>
          <p:cNvPr id="13" name="Rectangle 24">
            <a:extLst>
              <a:ext uri="{FF2B5EF4-FFF2-40B4-BE49-F238E27FC236}">
                <a16:creationId xmlns:a16="http://schemas.microsoft.com/office/drawing/2014/main" id="{24FA7152-40F9-D9F2-99FC-E4CA6E809A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1461718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l-NL"/>
          </a:p>
        </p:txBody>
      </p:sp>
      <p:sp>
        <p:nvSpPr>
          <p:cNvPr id="14" name="Rectangle 25">
            <a:extLst>
              <a:ext uri="{FF2B5EF4-FFF2-40B4-BE49-F238E27FC236}">
                <a16:creationId xmlns:a16="http://schemas.microsoft.com/office/drawing/2014/main" id="{8251BD35-650B-E183-E137-00BD3CD62F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16226909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l-NL"/>
          </a:p>
        </p:txBody>
      </p:sp>
      <p:sp>
        <p:nvSpPr>
          <p:cNvPr id="15" name="Rectangle 26">
            <a:extLst>
              <a:ext uri="{FF2B5EF4-FFF2-40B4-BE49-F238E27FC236}">
                <a16:creationId xmlns:a16="http://schemas.microsoft.com/office/drawing/2014/main" id="{E9C184A5-0112-E401-F76C-8F0EDEC6F4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178366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l-NL"/>
          </a:p>
        </p:txBody>
      </p:sp>
      <p:sp>
        <p:nvSpPr>
          <p:cNvPr id="16" name="Rectangle 27">
            <a:extLst>
              <a:ext uri="{FF2B5EF4-FFF2-40B4-BE49-F238E27FC236}">
                <a16:creationId xmlns:a16="http://schemas.microsoft.com/office/drawing/2014/main" id="{49DC5367-C33E-3EF8-4A4A-2529D974D5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19446359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l-NL"/>
          </a:p>
        </p:txBody>
      </p:sp>
      <p:sp>
        <p:nvSpPr>
          <p:cNvPr id="17" name="Rectangle 28">
            <a:extLst>
              <a:ext uri="{FF2B5EF4-FFF2-40B4-BE49-F238E27FC236}">
                <a16:creationId xmlns:a16="http://schemas.microsoft.com/office/drawing/2014/main" id="{F111AB78-8E27-B9D5-160C-60F3EFC55D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2105608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l-NL"/>
          </a:p>
        </p:txBody>
      </p:sp>
      <p:pic>
        <p:nvPicPr>
          <p:cNvPr id="18" name="Afbeelding 15">
            <a:extLst>
              <a:ext uri="{FF2B5EF4-FFF2-40B4-BE49-F238E27FC236}">
                <a16:creationId xmlns:a16="http://schemas.microsoft.com/office/drawing/2014/main" id="{526CB2D5-E263-F365-1FC8-628F1A21A4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8807" y="1853086"/>
            <a:ext cx="981075" cy="1152525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Afbeelding 16">
            <a:extLst>
              <a:ext uri="{FF2B5EF4-FFF2-40B4-BE49-F238E27FC236}">
                <a16:creationId xmlns:a16="http://schemas.microsoft.com/office/drawing/2014/main" id="{02CD7351-1EB8-63A0-66B0-BA4E81A811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8481" y="2639153"/>
            <a:ext cx="981075" cy="1152525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Afbeelding 17">
            <a:extLst>
              <a:ext uri="{FF2B5EF4-FFF2-40B4-BE49-F238E27FC236}">
                <a16:creationId xmlns:a16="http://schemas.microsoft.com/office/drawing/2014/main" id="{11E04A34-CFD3-7C82-EAA0-B7470E6F5E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4118" y="3278511"/>
            <a:ext cx="981075" cy="1152525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Afbeelding 18">
            <a:extLst>
              <a:ext uri="{FF2B5EF4-FFF2-40B4-BE49-F238E27FC236}">
                <a16:creationId xmlns:a16="http://schemas.microsoft.com/office/drawing/2014/main" id="{E0406C39-1572-F9B4-FEA1-DA27C11FFD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5879" y="3784283"/>
            <a:ext cx="981075" cy="1152525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Afbeelding 19">
            <a:extLst>
              <a:ext uri="{FF2B5EF4-FFF2-40B4-BE49-F238E27FC236}">
                <a16:creationId xmlns:a16="http://schemas.microsoft.com/office/drawing/2014/main" id="{211A8391-317E-8B06-4561-C8FA4FDFFB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36863" y="4567238"/>
            <a:ext cx="981075" cy="1152525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04904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9100A4-22B8-4766-9B15-D90DDE8C7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Een masterstudie in Praktijk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92552F-FA3B-4AEA-B006-921ACFCEFDC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179705" indent="-179705"/>
            <a:r>
              <a:rPr lang="nl-NL" dirty="0">
                <a:latin typeface="Arial"/>
                <a:cs typeface="Arial"/>
              </a:rPr>
              <a:t>Ervaringen van Leonie Pieterse</a:t>
            </a:r>
            <a:endParaRPr lang="nl-NL" dirty="0"/>
          </a:p>
          <a:p>
            <a:pPr marL="179705" indent="-179705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9EF4332-C63A-437A-8340-A6207CD9C4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E7509-F60A-4509-9491-CD4ED7B54EDD}" type="slidenum">
              <a:rPr lang="nl-NL" smtClean="0"/>
              <a:pPr/>
              <a:t>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75536880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e_Smal">
  <a:themeElements>
    <a:clrScheme name="HAN">
      <a:dk1>
        <a:sysClr val="windowText" lastClr="000000"/>
      </a:dk1>
      <a:lt1>
        <a:sysClr val="window" lastClr="FFFFFF"/>
      </a:lt1>
      <a:dk2>
        <a:srgbClr val="E50056"/>
      </a:dk2>
      <a:lt2>
        <a:srgbClr val="F8F8F8"/>
      </a:lt2>
      <a:accent1>
        <a:srgbClr val="000000"/>
      </a:accent1>
      <a:accent2>
        <a:srgbClr val="454545"/>
      </a:accent2>
      <a:accent3>
        <a:srgbClr val="757575"/>
      </a:accent3>
      <a:accent4>
        <a:srgbClr val="919191"/>
      </a:accent4>
      <a:accent5>
        <a:srgbClr val="E3E3E3"/>
      </a:accent5>
      <a:accent6>
        <a:srgbClr val="F8F8F8"/>
      </a:accent6>
      <a:hlink>
        <a:srgbClr val="000000"/>
      </a:hlink>
      <a:folHlink>
        <a:srgbClr val="000000"/>
      </a:folHlink>
    </a:clrScheme>
    <a:fontScheme name="HAN-PP">
      <a:majorFont>
        <a:latin typeface="Avenir Next Condensed Medium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reed_wit_v6.potx" id="{1C2B887D-0E2F-4393-AE10-71B0F4C6B8CE}" vid="{D606C3C8-4944-4828-9085-977CDA2695EA}"/>
    </a:ext>
  </a:extLst>
</a:theme>
</file>

<file path=ppt/theme/theme2.xml><?xml version="1.0" encoding="utf-8"?>
<a:theme xmlns:a="http://schemas.openxmlformats.org/drawingml/2006/main" name="1_Presentatie_Smal">
  <a:themeElements>
    <a:clrScheme name="HAN">
      <a:dk1>
        <a:sysClr val="windowText" lastClr="000000"/>
      </a:dk1>
      <a:lt1>
        <a:sysClr val="window" lastClr="FFFFFF"/>
      </a:lt1>
      <a:dk2>
        <a:srgbClr val="E50056"/>
      </a:dk2>
      <a:lt2>
        <a:srgbClr val="F8F8F8"/>
      </a:lt2>
      <a:accent1>
        <a:srgbClr val="000000"/>
      </a:accent1>
      <a:accent2>
        <a:srgbClr val="454545"/>
      </a:accent2>
      <a:accent3>
        <a:srgbClr val="757575"/>
      </a:accent3>
      <a:accent4>
        <a:srgbClr val="919191"/>
      </a:accent4>
      <a:accent5>
        <a:srgbClr val="E3E3E3"/>
      </a:accent5>
      <a:accent6>
        <a:srgbClr val="F8F8F8"/>
      </a:accent6>
      <a:hlink>
        <a:srgbClr val="000000"/>
      </a:hlink>
      <a:folHlink>
        <a:srgbClr val="000000"/>
      </a:folHlink>
    </a:clrScheme>
    <a:fontScheme name="HAN-PP">
      <a:majorFont>
        <a:latin typeface="Avenir Next Condensed Medium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ster Social Work presentatie voor november 2019.potx" id="{44649963-4D96-4ECF-A019-E73AF9A9E330}" vid="{98D7C554-FB59-45FE-88B4-DC574A0E7861}"/>
    </a:ext>
  </a:extLst>
</a:theme>
</file>

<file path=ppt/theme/theme3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0cf51a91-7570-4fd7-9f54-5ca47cacaf61">
      <Terms xmlns="http://schemas.microsoft.com/office/infopath/2007/PartnerControls"/>
    </lcf76f155ced4ddcb4097134ff3c332f>
    <TaxCatchAll xmlns="67f86cc4-92ff-4d73-b636-d74518f146c7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B662EE0D120614D9BB1FD8C206814EA" ma:contentTypeVersion="16" ma:contentTypeDescription="Een nieuw document maken." ma:contentTypeScope="" ma:versionID="8688e5d9c4d796ac5f8cc87813d55a93">
  <xsd:schema xmlns:xsd="http://www.w3.org/2001/XMLSchema" xmlns:xs="http://www.w3.org/2001/XMLSchema" xmlns:p="http://schemas.microsoft.com/office/2006/metadata/properties" xmlns:ns2="0cf51a91-7570-4fd7-9f54-5ca47cacaf61" xmlns:ns3="67f86cc4-92ff-4d73-b636-d74518f146c7" targetNamespace="http://schemas.microsoft.com/office/2006/metadata/properties" ma:root="true" ma:fieldsID="9e493036ff0b72128c09022c45aedc16" ns2:_="" ns3:_="">
    <xsd:import namespace="0cf51a91-7570-4fd7-9f54-5ca47cacaf61"/>
    <xsd:import namespace="67f86cc4-92ff-4d73-b636-d74518f146c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OCR" minOccurs="0"/>
                <xsd:element ref="ns2:lcf76f155ced4ddcb4097134ff3c332f" minOccurs="0"/>
                <xsd:element ref="ns3:TaxCatchAll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cf51a91-7570-4fd7-9f54-5ca47cacaf6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lcf76f155ced4ddcb4097134ff3c332f" ma:index="21" nillable="true" ma:taxonomy="true" ma:internalName="lcf76f155ced4ddcb4097134ff3c332f" ma:taxonomyFieldName="MediaServiceImageTags" ma:displayName="Afbeeldingtags" ma:readOnly="false" ma:fieldId="{5cf76f15-5ced-4ddc-b409-7134ff3c332f}" ma:taxonomyMulti="true" ma:sspId="f6aa0a0a-ab1b-4084-9454-0fab0472597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3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f86cc4-92ff-4d73-b636-d74518f146c7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0cb55b8f-82b0-4e93-99ec-75bac382ea94}" ma:internalName="TaxCatchAll" ma:showField="CatchAllData" ma:web="67f86cc4-92ff-4d73-b636-d74518f146c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E20763A-4F2E-4EE7-9FC4-25ADB7EFB259}">
  <ds:schemaRefs>
    <ds:schemaRef ds:uri="http://schemas.microsoft.com/office/2006/metadata/properties"/>
    <ds:schemaRef ds:uri="0cf51a91-7570-4fd7-9f54-5ca47cacaf61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purl.org/dc/elements/1.1/"/>
    <ds:schemaRef ds:uri="67f86cc4-92ff-4d73-b636-d74518f146c7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DFA90479-E171-4F2D-B206-D74A94A9D74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cf51a91-7570-4fd7-9f54-5ca47cacaf61"/>
    <ds:schemaRef ds:uri="67f86cc4-92ff-4d73-b636-d74518f146c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B6A282D-5EBC-4F3C-8DF2-A3A4C382DFB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breed_wit_v7 11-202 (2)</Template>
  <TotalTime>0</TotalTime>
  <Words>848</Words>
  <Application>Microsoft Office PowerPoint</Application>
  <PresentationFormat>Breedbeeld</PresentationFormat>
  <Paragraphs>131</Paragraphs>
  <Slides>18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2</vt:i4>
      </vt:variant>
      <vt:variant>
        <vt:lpstr>Diatitels</vt:lpstr>
      </vt:variant>
      <vt:variant>
        <vt:i4>18</vt:i4>
      </vt:variant>
    </vt:vector>
  </HeadingPairs>
  <TitlesOfParts>
    <vt:vector size="25" baseType="lpstr">
      <vt:lpstr>Arial</vt:lpstr>
      <vt:lpstr>Avenir Next Condensed Demi Bold</vt:lpstr>
      <vt:lpstr>Avenir Next Condensed Medium</vt:lpstr>
      <vt:lpstr>Calibri</vt:lpstr>
      <vt:lpstr>Helvetica Neue Medium</vt:lpstr>
      <vt:lpstr>Presentatie_Smal</vt:lpstr>
      <vt:lpstr>1_Presentatie_Smal</vt:lpstr>
      <vt:lpstr>PowerPoint-presentatie</vt:lpstr>
      <vt:lpstr>Inhoud</vt:lpstr>
      <vt:lpstr>missie</vt:lpstr>
      <vt:lpstr> Doel van de opleiding</vt:lpstr>
      <vt:lpstr>Curriculum</vt:lpstr>
      <vt:lpstr>PowerPoint-presentatie</vt:lpstr>
      <vt:lpstr> HBO master en universitaire master</vt:lpstr>
      <vt:lpstr>Team MSW</vt:lpstr>
      <vt:lpstr>Een masterstudie in Praktijk</vt:lpstr>
      <vt:lpstr> Toetsingen </vt:lpstr>
      <vt:lpstr> Toelating voor de opleiding</vt:lpstr>
      <vt:lpstr>Algemene kenmerken van de opleiding</vt:lpstr>
      <vt:lpstr> Praktische informatie</vt:lpstr>
      <vt:lpstr>Ervaringen tot nu toe</vt:lpstr>
      <vt:lpstr>Kosten</vt:lpstr>
      <vt:lpstr>Voorbereidingen</vt:lpstr>
      <vt:lpstr>Aanmelding en toelating</vt:lpstr>
      <vt:lpstr>Meer weten of nog vragen?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Zita Leite Ribeiro</dc:creator>
  <cp:lastModifiedBy>Haarlem-van der Lelie Sybille V</cp:lastModifiedBy>
  <cp:revision>60</cp:revision>
  <dcterms:created xsi:type="dcterms:W3CDTF">2021-11-08T18:29:33Z</dcterms:created>
  <dcterms:modified xsi:type="dcterms:W3CDTF">2023-03-13T09:07:57Z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0x0101009B662EE0D120614D9BB1FD8C206814EA</vt:lpwstr>
  </property>
  <property fmtid="{D5CDD505-2E9C-101B-9397-08002B2CF9AE}" pid="3" name="MediaServiceImageTags">
    <vt:lpwstr/>
  </property>
</Properties>
</file>