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sldIdLst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4">
            <a:extLst>
              <a:ext uri="{FF2B5EF4-FFF2-40B4-BE49-F238E27FC236}">
                <a16:creationId xmlns:a16="http://schemas.microsoft.com/office/drawing/2014/main" id="{3E43DDCB-339E-4C3A-9E9E-C22943510D3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1875" y="1624876"/>
            <a:ext cx="5330383" cy="2545109"/>
          </a:xfrm>
          <a:prstGeom prst="rect">
            <a:avLst/>
          </a:prstGeom>
        </p:spPr>
      </p:pic>
      <p:sp>
        <p:nvSpPr>
          <p:cNvPr id="27" name="Tijdelijke aanduiding voor tekst 26">
            <a:extLst>
              <a:ext uri="{FF2B5EF4-FFF2-40B4-BE49-F238E27FC236}">
                <a16:creationId xmlns:a16="http://schemas.microsoft.com/office/drawing/2014/main" id="{62D72DF6-455F-49BB-BA77-CFB0EF82434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93234" y="1884364"/>
            <a:ext cx="10452100" cy="3089275"/>
          </a:xfrm>
        </p:spPr>
        <p:txBody>
          <a:bodyPr>
            <a:normAutofit/>
          </a:bodyPr>
          <a:lstStyle>
            <a:lvl1pPr marL="0" indent="0">
              <a:buNone/>
              <a:defRPr lang="en-GB" sz="6750" b="1" i="0" u="none" strike="noStrike" cap="none" spc="0" baseline="0" dirty="0">
                <a:ln>
                  <a:noFill/>
                </a:ln>
                <a:solidFill>
                  <a:srgbClr val="000000"/>
                </a:solidFill>
                <a:uFillTx/>
                <a:latin typeface="Avenir Next Condensed"/>
                <a:ea typeface="Avenir Next Condensed"/>
                <a:cs typeface="Avenir Next Condensed"/>
                <a:sym typeface="Helvetica Neue Medium"/>
              </a:defRPr>
            </a:lvl1pPr>
          </a:lstStyle>
          <a:p>
            <a:pPr lvl="0"/>
            <a:r>
              <a:rPr lang="nl-NL" sz="6750" dirty="0">
                <a:latin typeface="Avenir Next Condensed"/>
              </a:rPr>
              <a:t>VOORBEELD VAN EEN TITEL_</a:t>
            </a:r>
            <a:endParaRPr lang="en-GB" dirty="0"/>
          </a:p>
        </p:txBody>
      </p:sp>
      <p:sp>
        <p:nvSpPr>
          <p:cNvPr id="29" name="Tijdelijke aanduiding voor tekst 28">
            <a:extLst>
              <a:ext uri="{FF2B5EF4-FFF2-40B4-BE49-F238E27FC236}">
                <a16:creationId xmlns:a16="http://schemas.microsoft.com/office/drawing/2014/main" id="{FDED8E11-341A-45D2-85B1-F7C4DB53232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93234" y="5095875"/>
            <a:ext cx="10452100" cy="1009650"/>
          </a:xfrm>
        </p:spPr>
        <p:txBody>
          <a:bodyPr>
            <a:normAutofit/>
          </a:bodyPr>
          <a:lstStyle>
            <a:lvl1pPr marL="0" indent="0">
              <a:buNone/>
              <a:defRPr lang="en-GB" sz="3300" b="0" i="0" u="none" strike="noStrike" cap="none" spc="0" baseline="0" dirty="0">
                <a:ln>
                  <a:noFill/>
                </a:ln>
                <a:solidFill>
                  <a:srgbClr val="000000"/>
                </a:solidFill>
                <a:uFillTx/>
                <a:latin typeface="Avenir Next Condensed"/>
                <a:ea typeface="Avenir Next Condensed Medium"/>
                <a:cs typeface="Avenir Next Condensed Medium"/>
                <a:sym typeface="Avenir Next Condensed Medium"/>
              </a:defRPr>
            </a:lvl1pPr>
          </a:lstStyle>
          <a:p>
            <a:pPr lvl="0"/>
            <a:r>
              <a:rPr lang="nl-NL" dirty="0"/>
              <a:t>VOORBEELD VAN EEN ONDERTITEL</a:t>
            </a:r>
            <a:endParaRPr lang="en-GB" dirty="0"/>
          </a:p>
        </p:txBody>
      </p:sp>
      <p:sp>
        <p:nvSpPr>
          <p:cNvPr id="34" name="Tijdelijke aanduiding voor tekst 33">
            <a:extLst>
              <a:ext uri="{FF2B5EF4-FFF2-40B4-BE49-F238E27FC236}">
                <a16:creationId xmlns:a16="http://schemas.microsoft.com/office/drawing/2014/main" id="{D9C3A310-643B-4139-9F62-77D06674713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93233" y="1196298"/>
            <a:ext cx="10458803" cy="588915"/>
          </a:xfrm>
        </p:spPr>
        <p:txBody>
          <a:bodyPr anchor="b">
            <a:noAutofit/>
          </a:bodyPr>
          <a:lstStyle>
            <a:lvl1pPr marL="0" indent="0">
              <a:buNone/>
              <a:defRPr lang="nl-NL" sz="2461" b="0" kern="1200" baseline="0" dirty="0" smtClean="0">
                <a:solidFill>
                  <a:srgbClr val="E50856"/>
                </a:solidFill>
                <a:latin typeface="Avenir Next Condensed"/>
                <a:ea typeface="Avenir Next Condensed Demi Bold"/>
                <a:cs typeface="Avenir Next Condensed Demi Bold"/>
                <a:sym typeface="Avenir Next Condensed Demi Bold"/>
              </a:defRPr>
            </a:lvl1pPr>
          </a:lstStyle>
          <a:p>
            <a:pPr lvl="0"/>
            <a:r>
              <a:rPr lang="nl-NL" dirty="0"/>
              <a:t>NAAM OPLEIDING/FACULTEIT</a:t>
            </a:r>
          </a:p>
        </p:txBody>
      </p:sp>
    </p:spTree>
    <p:extLst>
      <p:ext uri="{BB962C8B-B14F-4D97-AF65-F5344CB8AC3E}">
        <p14:creationId xmlns:p14="http://schemas.microsoft.com/office/powerpoint/2010/main" val="2819816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BE6917-89F7-48C5-A271-631CE8C0D5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b">
            <a:normAutofit/>
          </a:bodyPr>
          <a:lstStyle>
            <a:lvl1pPr>
              <a:defRPr lang="en-GB" sz="3200" b="0" kern="1200" dirty="0" smtClean="0">
                <a:solidFill>
                  <a:srgbClr val="E50856"/>
                </a:solidFill>
                <a:latin typeface="Avenir Next Condensed"/>
                <a:ea typeface="Avenir Next Condensed"/>
                <a:cs typeface="Arial" panose="020B0604020202020204" pitchFamily="34" charset="0"/>
                <a:sym typeface="Avenir Next Condensed Demi Bold"/>
              </a:defRPr>
            </a:lvl1pPr>
          </a:lstStyle>
          <a:p>
            <a:pPr marL="0" lvl="0" indent="0" algn="l" defTabSz="685783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nl-NL" dirty="0"/>
              <a:t>VOORBEELD VAN EEN ONDERWERP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F4D8162-1AA2-4B35-BEA6-C78FDA7F8A3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199" y="1825625"/>
            <a:ext cx="10515599" cy="4351338"/>
          </a:xfrm>
        </p:spPr>
        <p:txBody>
          <a:bodyPr>
            <a:normAutofit/>
          </a:bodyPr>
          <a:lstStyle>
            <a:lvl1pPr marL="0" indent="0">
              <a:buNone/>
              <a:defRPr sz="1700"/>
            </a:lvl1pPr>
          </a:lstStyle>
          <a:p>
            <a:pPr lvl="0"/>
            <a:r>
              <a:rPr lang="nl-NL" sz="1700" dirty="0"/>
              <a:t>Voorbeeldtekst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9112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6486190-F1D1-43BB-B712-AB7BE1C18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  <a:endParaRPr lang="en-GB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BC46703-C372-4CCF-BBDB-349EF159E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D2936B9B-9586-48DE-B845-C54BC129D8B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3075" y="6227763"/>
            <a:ext cx="1812259" cy="58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92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lang="nl-NL" sz="3200" b="0" kern="1200" baseline="0" dirty="0">
          <a:solidFill>
            <a:srgbClr val="E50856"/>
          </a:solidFill>
          <a:latin typeface="Avenir Next Condensed"/>
          <a:ea typeface="+mj-ea"/>
          <a:cs typeface="Arial" panose="020B0604020202020204" pitchFamily="34" charset="0"/>
          <a:sym typeface="Avenir Next Condensed Demi Bold"/>
        </a:defRPr>
      </a:lvl1pPr>
    </p:titleStyle>
    <p:bodyStyle>
      <a:lvl1pPr marL="171446" indent="-171446" algn="l" defTabSz="685783" rtl="0" eaLnBrk="1" latinLnBrk="0" hangingPunct="1">
        <a:lnSpc>
          <a:spcPct val="80000"/>
        </a:lnSpc>
        <a:spcBef>
          <a:spcPts val="75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37" indent="-171446" algn="l" defTabSz="685783" rtl="0" eaLnBrk="1" latinLnBrk="0" hangingPunct="1">
        <a:lnSpc>
          <a:spcPct val="8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28" indent="-171446" algn="l" defTabSz="685783" rtl="0" eaLnBrk="1" latinLnBrk="0" hangingPunct="1">
        <a:lnSpc>
          <a:spcPct val="8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20" indent="-171446" algn="l" defTabSz="685783" rtl="0" eaLnBrk="1" latinLnBrk="0" hangingPunct="1">
        <a:lnSpc>
          <a:spcPct val="8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12" indent="-171446" algn="l" defTabSz="685783" rtl="0" eaLnBrk="1" latinLnBrk="0" hangingPunct="1">
        <a:lnSpc>
          <a:spcPct val="8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6486190-F1D1-43BB-B712-AB7BE1C18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  <a:endParaRPr lang="en-GB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BC46703-C372-4CCF-BBDB-349EF159E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D2936B9B-9586-48DE-B845-C54BC129D8B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3075" y="6227763"/>
            <a:ext cx="1812259" cy="58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738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lang="nl-NL" sz="3200" b="0" kern="1200" baseline="0" dirty="0">
          <a:solidFill>
            <a:srgbClr val="E50856"/>
          </a:solidFill>
          <a:latin typeface="Avenir Next Condensed"/>
          <a:ea typeface="+mj-ea"/>
          <a:cs typeface="Arial" panose="020B0604020202020204" pitchFamily="34" charset="0"/>
          <a:sym typeface="Avenir Next Condensed Demi Bold"/>
        </a:defRPr>
      </a:lvl1pPr>
    </p:titleStyle>
    <p:bodyStyle>
      <a:lvl1pPr marL="171446" indent="-171446" algn="l" defTabSz="685783" rtl="0" eaLnBrk="1" latinLnBrk="0" hangingPunct="1">
        <a:lnSpc>
          <a:spcPct val="80000"/>
        </a:lnSpc>
        <a:spcBef>
          <a:spcPts val="75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37" indent="-171446" algn="l" defTabSz="685783" rtl="0" eaLnBrk="1" latinLnBrk="0" hangingPunct="1">
        <a:lnSpc>
          <a:spcPct val="8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28" indent="-171446" algn="l" defTabSz="685783" rtl="0" eaLnBrk="1" latinLnBrk="0" hangingPunct="1">
        <a:lnSpc>
          <a:spcPct val="8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20" indent="-171446" algn="l" defTabSz="685783" rtl="0" eaLnBrk="1" latinLnBrk="0" hangingPunct="1">
        <a:lnSpc>
          <a:spcPct val="8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12" indent="-171446" algn="l" defTabSz="685783" rtl="0" eaLnBrk="1" latinLnBrk="0" hangingPunct="1">
        <a:lnSpc>
          <a:spcPct val="8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aartjan.degraaf@han.nl" TargetMode="External"/><Relationship Id="rId2" Type="http://schemas.openxmlformats.org/officeDocument/2006/relationships/hyperlink" Target="https://www.youtube.com/watch?v=hchR6Tn-OT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A3469956-3E34-4A7E-AC42-5F29FC9C56C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GB" sz="4800" dirty="0"/>
              <a:t>Track: </a:t>
            </a:r>
          </a:p>
          <a:p>
            <a:r>
              <a:rPr lang="en-GB" sz="4800" dirty="0"/>
              <a:t>Control Systems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7F002E7-E6E7-4EA5-A525-EFEB2084A8C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en-GB" dirty="0"/>
              <a:t>Focus of the track:</a:t>
            </a:r>
          </a:p>
          <a:p>
            <a:pPr algn="ctr"/>
            <a:r>
              <a:rPr lang="en-GB" i="1" dirty="0"/>
              <a:t>Enabling technology and methodology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DD00CDA-3A4D-4591-BC6A-BE5F0D4069D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Master Engineering Systems</a:t>
            </a:r>
          </a:p>
        </p:txBody>
      </p:sp>
    </p:spTree>
    <p:extLst>
      <p:ext uri="{BB962C8B-B14F-4D97-AF65-F5344CB8AC3E}">
        <p14:creationId xmlns:p14="http://schemas.microsoft.com/office/powerpoint/2010/main" val="1867147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F2A308-FB46-4D2D-B9C6-DB1CFE288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Track: Control Systems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A6D4E4-7513-456F-B9D6-65F774467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000" i="1" dirty="0"/>
              <a:t>Goal:</a:t>
            </a:r>
            <a:br>
              <a:rPr lang="en-GB" sz="2000" i="1" dirty="0"/>
            </a:br>
            <a:r>
              <a:rPr lang="en-GB" sz="2000" dirty="0"/>
              <a:t>Become familiar with both the design principles and the practical implementation of control systems for complex dynamic systems</a:t>
            </a:r>
          </a:p>
          <a:p>
            <a:endParaRPr lang="en-GB" sz="2000" dirty="0"/>
          </a:p>
          <a:p>
            <a:r>
              <a:rPr lang="en-GB" sz="2000" i="1" dirty="0"/>
              <a:t>Reason to develop this track:</a:t>
            </a:r>
            <a:br>
              <a:rPr lang="en-GB" sz="2000" dirty="0"/>
            </a:br>
            <a:r>
              <a:rPr lang="en-GB" sz="2000" dirty="0"/>
              <a:t>Control Systems Engineering has been a separate master program for many years.</a:t>
            </a:r>
          </a:p>
          <a:p>
            <a:r>
              <a:rPr lang="en-GB" sz="2000" dirty="0"/>
              <a:t>Currently, students can choose a specific application field (automotive, sustainable energy) in the Master Engineering Systems by following a specific track. </a:t>
            </a:r>
          </a:p>
          <a:p>
            <a:r>
              <a:rPr lang="en-GB" sz="2000" dirty="0"/>
              <a:t>The track control systems is focused on extending the depth of knowledge and skills for control applications in general beyond the basics introduced in the common modules.</a:t>
            </a:r>
          </a:p>
          <a:p>
            <a:endParaRPr lang="en-GB" sz="2000" dirty="0"/>
          </a:p>
          <a:p>
            <a:r>
              <a:rPr lang="en-GB" sz="2000" i="1" dirty="0"/>
              <a:t>What type of professionals are needed in the field:</a:t>
            </a:r>
            <a:br>
              <a:rPr lang="en-GB" sz="2000" dirty="0"/>
            </a:br>
            <a:r>
              <a:rPr lang="en-GB" sz="2000" dirty="0"/>
              <a:t>There is always a need for professionals with extensive knowledge and skills in control systems engineering. They are present in various sectors: energy sector, automotive, process industry, food industry, manufacturing, mechatronics.</a:t>
            </a:r>
          </a:p>
        </p:txBody>
      </p:sp>
    </p:spTree>
    <p:extLst>
      <p:ext uri="{BB962C8B-B14F-4D97-AF65-F5344CB8AC3E}">
        <p14:creationId xmlns:p14="http://schemas.microsoft.com/office/powerpoint/2010/main" val="3066817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66CCD-10BF-4D47-BB7D-67A5E4EC9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Systems: Curriculum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8DF5E-6901-4B0D-ADB4-D136EC4B2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Modules: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Systems Modelling (15 EC)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Applied Control (15 EC)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Big Data &amp; Small Data (15 EC)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Advanced Controller Design (15 EC) – see next slide</a:t>
            </a:r>
          </a:p>
          <a:p>
            <a:endParaRPr lang="en-US" dirty="0"/>
          </a:p>
          <a:p>
            <a:r>
              <a:rPr lang="en-US" dirty="0"/>
              <a:t>Major project (30 EC)</a:t>
            </a:r>
          </a:p>
        </p:txBody>
      </p:sp>
    </p:spTree>
    <p:extLst>
      <p:ext uri="{BB962C8B-B14F-4D97-AF65-F5344CB8AC3E}">
        <p14:creationId xmlns:p14="http://schemas.microsoft.com/office/powerpoint/2010/main" val="3075848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CF9C6-E7DD-42A2-A58D-85862A5EC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Module: Advanced Controller Design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9E470-C022-4897-BD7D-4C0F2A6E3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Scope: foundations for techniques beyond linear time-invariant and classical control</a:t>
            </a:r>
          </a:p>
          <a:p>
            <a:pPr marL="800087" lvl="1" indent="-285750"/>
            <a:r>
              <a:rPr lang="en-US" dirty="0"/>
              <a:t>Non-linear control</a:t>
            </a:r>
          </a:p>
          <a:p>
            <a:pPr marL="800087" lvl="1" indent="-285750"/>
            <a:r>
              <a:rPr lang="en-US" dirty="0"/>
              <a:t>Robust control</a:t>
            </a:r>
          </a:p>
          <a:p>
            <a:pPr marL="800087" lvl="1" indent="-285750"/>
            <a:r>
              <a:rPr lang="en-US" dirty="0"/>
              <a:t>Adaptive control</a:t>
            </a:r>
          </a:p>
          <a:p>
            <a:pPr marL="800087" lvl="1" indent="-285750"/>
            <a:r>
              <a:rPr lang="en-US" dirty="0"/>
              <a:t>Energy-based control</a:t>
            </a:r>
          </a:p>
          <a:p>
            <a:pPr marL="800087" lvl="1" indent="-285750"/>
            <a:r>
              <a:rPr lang="en-US" dirty="0"/>
              <a:t>Optimal control</a:t>
            </a:r>
          </a:p>
          <a:p>
            <a:endParaRPr lang="en-US" dirty="0"/>
          </a:p>
          <a:p>
            <a:r>
              <a:rPr lang="en-US" dirty="0"/>
              <a:t>See also:</a:t>
            </a:r>
            <a:endParaRPr lang="en-US" dirty="0">
              <a:hlinkClick r:id="rId2"/>
            </a:endParaRPr>
          </a:p>
          <a:p>
            <a:pPr lvl="1"/>
            <a:r>
              <a:rPr lang="en-US" dirty="0">
                <a:hlinkClick r:id="rId2"/>
              </a:rPr>
              <a:t>https://www.youtube.com/watch?v=hchR6Tn-OT8</a:t>
            </a:r>
            <a:endParaRPr lang="en-US" dirty="0"/>
          </a:p>
          <a:p>
            <a:endParaRPr lang="en-US" dirty="0"/>
          </a:p>
          <a:p>
            <a:r>
              <a:rPr lang="en-US" dirty="0"/>
              <a:t>Questions:</a:t>
            </a:r>
          </a:p>
          <a:p>
            <a:pPr lvl="1"/>
            <a:r>
              <a:rPr lang="en-US" dirty="0"/>
              <a:t>Contact: dr.ir. A.J de Graaf</a:t>
            </a:r>
          </a:p>
          <a:p>
            <a:pPr lvl="1"/>
            <a:r>
              <a:rPr lang="en-US" dirty="0">
                <a:hlinkClick r:id="rId3"/>
              </a:rPr>
              <a:t>aartjan.degraaf@han.nl</a:t>
            </a:r>
            <a:endParaRPr lang="en-US" dirty="0"/>
          </a:p>
          <a:p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2642121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52C2FF67-855C-4134-8AAD-9C1F8377E13B}" vid="{64D69D68-478E-485A-9D8F-3E39E9D15AB2}"/>
    </a:ext>
  </a:extLst>
</a:theme>
</file>

<file path=ppt/theme/theme2.xml><?xml version="1.0" encoding="utf-8"?>
<a:theme xmlns:a="http://schemas.openxmlformats.org/drawingml/2006/main" name="1_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smal" id="{D9AF72F1-AA87-C74E-8CBE-B9B4D5EB5D6E}" vid="{6819BA04-48DB-D74C-AC29-099C640147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Avenir Next Condensed</vt:lpstr>
      <vt:lpstr>Kantoorthema</vt:lpstr>
      <vt:lpstr>1_Kantoorthema</vt:lpstr>
      <vt:lpstr>PowerPoint Presentation</vt:lpstr>
      <vt:lpstr>Track: Control Systems</vt:lpstr>
      <vt:lpstr>Control Systems: Curriculum</vt:lpstr>
      <vt:lpstr>Module: Advanced Controller Design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Graaf Aart-Jan de</dc:creator>
  <cp:lastModifiedBy>Graaf Aart-Jan de</cp:lastModifiedBy>
  <cp:revision>11</cp:revision>
  <dcterms:created xsi:type="dcterms:W3CDTF">2020-05-07T20:45:55Z</dcterms:created>
  <dcterms:modified xsi:type="dcterms:W3CDTF">2020-05-08T06:32:37Z</dcterms:modified>
</cp:coreProperties>
</file>