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0_D76DF576.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73" r:id="rId5"/>
    <p:sldId id="272" r:id="rId6"/>
    <p:sldId id="278" r:id="rId7"/>
    <p:sldId id="271" r:id="rId8"/>
    <p:sldId id="274" r:id="rId9"/>
    <p:sldId id="275" r:id="rId10"/>
    <p:sldId id="276" r:id="rId11"/>
    <p:sldId id="277" r:id="rId12"/>
    <p:sldId id="256" r:id="rId13"/>
    <p:sldId id="259" r:id="rId14"/>
    <p:sldId id="258" r:id="rId15"/>
    <p:sldId id="257" r:id="rId16"/>
    <p:sldId id="260" r:id="rId17"/>
    <p:sldId id="267" r:id="rId18"/>
    <p:sldId id="264" r:id="rId19"/>
    <p:sldId id="268" r:id="rId20"/>
    <p:sldId id="265" r:id="rId21"/>
    <p:sldId id="263" r:id="rId22"/>
    <p:sldId id="266" r:id="rId23"/>
    <p:sldId id="279" r:id="rId24"/>
    <p:sldId id="269" r:id="rId25"/>
    <p:sldId id="280"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9B6719-7E41-446C-2C17-EB4E3CFD4019}" name="Kim Meijer" initials="KM" userId="S::kim.meijer@han.nl::49085131-4992-4dfd-82c7-7fbc21241fb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5085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56" autoAdjust="0"/>
  </p:normalViewPr>
  <p:slideViewPr>
    <p:cSldViewPr snapToGrid="0">
      <p:cViewPr varScale="1">
        <p:scale>
          <a:sx n="89" d="100"/>
          <a:sy n="89" d="100"/>
        </p:scale>
        <p:origin x="13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ek Verkade" userId="60071d7c-64f5-481e-b697-85e49448cac2" providerId="ADAL" clId="{CC1E0670-932F-4184-8312-27BDCA132DA4}"/>
    <pc:docChg chg="custSel addSld delSld modSld sldOrd">
      <pc:chgData name="Freek Verkade" userId="60071d7c-64f5-481e-b697-85e49448cac2" providerId="ADAL" clId="{CC1E0670-932F-4184-8312-27BDCA132DA4}" dt="2026-03-03T13:15:14.511" v="1030" actId="20577"/>
      <pc:docMkLst>
        <pc:docMk/>
      </pc:docMkLst>
      <pc:sldChg chg="addSp delSp modSp new mod">
        <pc:chgData name="Freek Verkade" userId="60071d7c-64f5-481e-b697-85e49448cac2" providerId="ADAL" clId="{CC1E0670-932F-4184-8312-27BDCA132DA4}" dt="2026-03-03T13:15:14.511" v="1030" actId="20577"/>
        <pc:sldMkLst>
          <pc:docMk/>
          <pc:sldMk cId="837646383" sldId="272"/>
        </pc:sldMkLst>
        <pc:spChg chg="add mod">
          <ac:chgData name="Freek Verkade" userId="60071d7c-64f5-481e-b697-85e49448cac2" providerId="ADAL" clId="{CC1E0670-932F-4184-8312-27BDCA132DA4}" dt="2026-03-03T13:15:14.511" v="1030" actId="20577"/>
          <ac:spMkLst>
            <pc:docMk/>
            <pc:sldMk cId="837646383" sldId="272"/>
            <ac:spMk id="4" creationId="{8D7CA9FB-B14D-D64D-7BE1-AB5397E8EA26}"/>
          </ac:spMkLst>
        </pc:spChg>
      </pc:sldChg>
    </pc:docChg>
  </pc:docChgLst>
</pc:chgInfo>
</file>

<file path=ppt/comments/modernComment_100_D76DF576.xml><?xml version="1.0" encoding="utf-8"?>
<p188:cmLst xmlns:a="http://schemas.openxmlformats.org/drawingml/2006/main" xmlns:r="http://schemas.openxmlformats.org/officeDocument/2006/relationships" xmlns:p188="http://schemas.microsoft.com/office/powerpoint/2018/8/main">
  <p188:cm id="{70D98EB0-A781-4DE2-92E8-D7BECE3DFDB2}" authorId="{139B6719-7E41-446C-2C17-EB4E3CFD4019}" created="2024-12-19T15:18:54.970">
    <pc:sldMkLst xmlns:pc="http://schemas.microsoft.com/office/powerpoint/2013/main/command">
      <pc:docMk/>
      <pc:sldMk cId="3614307702" sldId="256"/>
    </pc:sldMkLst>
    <p188:txBody>
      <a:bodyPr/>
      <a:lstStyle/>
      <a:p>
        <a:r>
          <a:rPr lang="nl-NL"/>
          <a:t>Ik zou hier per moreel probleem een aansprekende casus bedenken. Daar kunnen we samen voor gaan zitten als je wilt.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9B405-6587-422C-B343-DB888C5E1298}" type="datetimeFigureOut">
              <a:rPr lang="nl-NL" smtClean="0"/>
              <a:t>3-3-2026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5C074-B2CD-4BFC-A9E7-9901CAC6FC33}" type="slidenum">
              <a:rPr lang="nl-NL" smtClean="0"/>
              <a:t>‹nr.›</a:t>
            </a:fld>
            <a:endParaRPr lang="nl-NL"/>
          </a:p>
        </p:txBody>
      </p:sp>
    </p:spTree>
    <p:extLst>
      <p:ext uri="{BB962C8B-B14F-4D97-AF65-F5344CB8AC3E}">
        <p14:creationId xmlns:p14="http://schemas.microsoft.com/office/powerpoint/2010/main" val="217373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Tijdsduur bij benadering</a:t>
            </a:r>
          </a:p>
          <a:p>
            <a:endParaRPr lang="nl-NL" dirty="0"/>
          </a:p>
          <a:p>
            <a:r>
              <a:rPr lang="nl-NL" dirty="0"/>
              <a:t>Korte terugblik bijeenkomst </a:t>
            </a:r>
            <a:r>
              <a:rPr lang="nl-NL" i="1" dirty="0"/>
              <a:t>Wat is ethiek </a:t>
            </a:r>
            <a:r>
              <a:rPr lang="nl-NL" i="0" dirty="0"/>
              <a:t>(5 min)</a:t>
            </a:r>
            <a:endParaRPr lang="nl-NL" i="1" dirty="0"/>
          </a:p>
          <a:p>
            <a:r>
              <a:rPr lang="nl-NL" dirty="0"/>
              <a:t>Uitleg moreel dilemma en morele problemen. (10-15 min)</a:t>
            </a:r>
          </a:p>
          <a:p>
            <a:r>
              <a:rPr lang="nl-NL" dirty="0"/>
              <a:t>In groepjes aan de slag met een moreel dilemma. (30 min)</a:t>
            </a:r>
          </a:p>
          <a:p>
            <a:r>
              <a:rPr lang="nl-NL" dirty="0"/>
              <a:t>Per groepje uitwerking kort presenteren. (30-45 min)</a:t>
            </a:r>
          </a:p>
          <a:p>
            <a:endParaRPr lang="nl-NL" dirty="0"/>
          </a:p>
        </p:txBody>
      </p:sp>
      <p:sp>
        <p:nvSpPr>
          <p:cNvPr id="4" name="Tijdelijke aanduiding voor dianummer 3"/>
          <p:cNvSpPr>
            <a:spLocks noGrp="1"/>
          </p:cNvSpPr>
          <p:nvPr>
            <p:ph type="sldNum" sz="quarter" idx="5"/>
          </p:nvPr>
        </p:nvSpPr>
        <p:spPr/>
        <p:txBody>
          <a:bodyPr/>
          <a:lstStyle/>
          <a:p>
            <a:fld id="{4175C074-B2CD-4BFC-A9E7-9901CAC6FC33}" type="slidenum">
              <a:rPr lang="nl-NL" smtClean="0"/>
              <a:t>10</a:t>
            </a:fld>
            <a:endParaRPr lang="nl-NL"/>
          </a:p>
        </p:txBody>
      </p:sp>
    </p:spTree>
    <p:extLst>
      <p:ext uri="{BB962C8B-B14F-4D97-AF65-F5344CB8AC3E}">
        <p14:creationId xmlns:p14="http://schemas.microsoft.com/office/powerpoint/2010/main" val="1256090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schema wordt in stapjes open gezet. Nadat het volledig zichtbaar is volgen enkele dia’s met elk een voorbeeld ter illustratie. </a:t>
            </a:r>
          </a:p>
        </p:txBody>
      </p:sp>
      <p:sp>
        <p:nvSpPr>
          <p:cNvPr id="4" name="Tijdelijke aanduiding voor dianummer 3"/>
          <p:cNvSpPr>
            <a:spLocks noGrp="1"/>
          </p:cNvSpPr>
          <p:nvPr>
            <p:ph type="sldNum" sz="quarter" idx="5"/>
          </p:nvPr>
        </p:nvSpPr>
        <p:spPr/>
        <p:txBody>
          <a:bodyPr/>
          <a:lstStyle/>
          <a:p>
            <a:fld id="{4175C074-B2CD-4BFC-A9E7-9901CAC6FC33}" type="slidenum">
              <a:rPr lang="nl-NL" smtClean="0"/>
              <a:t>13</a:t>
            </a:fld>
            <a:endParaRPr lang="nl-NL"/>
          </a:p>
        </p:txBody>
      </p:sp>
    </p:spTree>
    <p:extLst>
      <p:ext uri="{BB962C8B-B14F-4D97-AF65-F5344CB8AC3E}">
        <p14:creationId xmlns:p14="http://schemas.microsoft.com/office/powerpoint/2010/main" val="3087817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C8C6D-A14C-2351-CF25-05D61CEE3D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4F5075-6BAA-ECA7-A99F-4249FA8D61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580D66-C86E-DB19-95B7-1DAC433A0B78}"/>
              </a:ext>
            </a:extLst>
          </p:cNvPr>
          <p:cNvSpPr>
            <a:spLocks noGrp="1"/>
          </p:cNvSpPr>
          <p:nvPr>
            <p:ph type="body" idx="1"/>
          </p:nvPr>
        </p:nvSpPr>
        <p:spPr/>
        <p:txBody>
          <a:bodyPr/>
          <a:lstStyle/>
          <a:p>
            <a:r>
              <a:rPr lang="nl-NL" dirty="0"/>
              <a:t>Dit schema wordt in stapjes open gezet. Nadat het volledig zichtbaar is volgen enkele dia’s met elk een voorbeeld ter illustratie.</a:t>
            </a:r>
          </a:p>
        </p:txBody>
      </p:sp>
      <p:sp>
        <p:nvSpPr>
          <p:cNvPr id="4" name="Tijdelijke aanduiding voor dianummer 3">
            <a:extLst>
              <a:ext uri="{FF2B5EF4-FFF2-40B4-BE49-F238E27FC236}">
                <a16:creationId xmlns:a16="http://schemas.microsoft.com/office/drawing/2014/main" id="{0B4888E9-6879-88C7-79AA-C2A19B4236EC}"/>
              </a:ext>
            </a:extLst>
          </p:cNvPr>
          <p:cNvSpPr>
            <a:spLocks noGrp="1"/>
          </p:cNvSpPr>
          <p:nvPr>
            <p:ph type="sldNum" sz="quarter" idx="5"/>
          </p:nvPr>
        </p:nvSpPr>
        <p:spPr/>
        <p:txBody>
          <a:bodyPr/>
          <a:lstStyle/>
          <a:p>
            <a:fld id="{4175C074-B2CD-4BFC-A9E7-9901CAC6FC33}" type="slidenum">
              <a:rPr lang="nl-NL" smtClean="0"/>
              <a:t>14</a:t>
            </a:fld>
            <a:endParaRPr lang="nl-NL"/>
          </a:p>
        </p:txBody>
      </p:sp>
    </p:spTree>
    <p:extLst>
      <p:ext uri="{BB962C8B-B14F-4D97-AF65-F5344CB8AC3E}">
        <p14:creationId xmlns:p14="http://schemas.microsoft.com/office/powerpoint/2010/main" val="4050756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25B4-10FA-66C9-3591-85E992707D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BDB057-F3C2-BFBA-5077-BD5E233634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8E462E-60C5-76E7-8829-63F9424340E2}"/>
              </a:ext>
            </a:extLst>
          </p:cNvPr>
          <p:cNvSpPr>
            <a:spLocks noGrp="1"/>
          </p:cNvSpPr>
          <p:nvPr>
            <p:ph type="body" idx="1"/>
          </p:nvPr>
        </p:nvSpPr>
        <p:spPr/>
        <p:txBody>
          <a:bodyPr/>
          <a:lstStyle/>
          <a:p>
            <a:r>
              <a:rPr lang="nl-NL" dirty="0"/>
              <a:t>Dit schema wordt in stapjes open gezet. Nadat het volledig zichtbaar is volgen enkele dia’s met elk een voorbeeld ter illustratie.</a:t>
            </a:r>
          </a:p>
        </p:txBody>
      </p:sp>
      <p:sp>
        <p:nvSpPr>
          <p:cNvPr id="4" name="Tijdelijke aanduiding voor dianummer 3">
            <a:extLst>
              <a:ext uri="{FF2B5EF4-FFF2-40B4-BE49-F238E27FC236}">
                <a16:creationId xmlns:a16="http://schemas.microsoft.com/office/drawing/2014/main" id="{70D0FC28-C94F-31C9-BEE9-0D34C44841F4}"/>
              </a:ext>
            </a:extLst>
          </p:cNvPr>
          <p:cNvSpPr>
            <a:spLocks noGrp="1"/>
          </p:cNvSpPr>
          <p:nvPr>
            <p:ph type="sldNum" sz="quarter" idx="5"/>
          </p:nvPr>
        </p:nvSpPr>
        <p:spPr/>
        <p:txBody>
          <a:bodyPr/>
          <a:lstStyle/>
          <a:p>
            <a:fld id="{4175C074-B2CD-4BFC-A9E7-9901CAC6FC33}" type="slidenum">
              <a:rPr lang="nl-NL" smtClean="0"/>
              <a:t>16</a:t>
            </a:fld>
            <a:endParaRPr lang="nl-NL"/>
          </a:p>
        </p:txBody>
      </p:sp>
    </p:spTree>
    <p:extLst>
      <p:ext uri="{BB962C8B-B14F-4D97-AF65-F5344CB8AC3E}">
        <p14:creationId xmlns:p14="http://schemas.microsoft.com/office/powerpoint/2010/main" val="66430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studenten hebben in de lessen al geoefend met gestructureerd nadenken over ethiek. Ze moesten stilstaan bij vragen als:</a:t>
            </a:r>
          </a:p>
          <a:p>
            <a:pPr marL="171450" indent="-171450">
              <a:buFont typeface="Arial" panose="020B0604020202020204" pitchFamily="34" charset="0"/>
              <a:buChar char="•"/>
            </a:pPr>
            <a:r>
              <a:rPr lang="nl-NL" dirty="0"/>
              <a:t>Wie zijn er betrokken?</a:t>
            </a:r>
          </a:p>
          <a:p>
            <a:pPr marL="171450" indent="-171450">
              <a:buFont typeface="Arial" panose="020B0604020202020204" pitchFamily="34" charset="0"/>
              <a:buChar char="•"/>
            </a:pPr>
            <a:r>
              <a:rPr lang="nl-NL" dirty="0"/>
              <a:t>Wie zijn van invloed of hebben een belang?</a:t>
            </a:r>
          </a:p>
          <a:p>
            <a:pPr marL="171450" indent="-171450">
              <a:buFont typeface="Arial" panose="020B0604020202020204" pitchFamily="34" charset="0"/>
              <a:buChar char="•"/>
            </a:pPr>
            <a:r>
              <a:rPr lang="nl-NL" dirty="0"/>
              <a:t>Mis ik informatie? Zo ja, wat dan?</a:t>
            </a:r>
          </a:p>
          <a:p>
            <a:pPr marL="171450" indent="-171450">
              <a:buFont typeface="Arial" panose="020B0604020202020204" pitchFamily="34" charset="0"/>
              <a:buChar char="•"/>
            </a:pPr>
            <a:r>
              <a:rPr lang="nl-NL" dirty="0"/>
              <a:t>Wat roept het bij mij op? (welke emoties?)</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20</a:t>
            </a:fld>
            <a:endParaRPr lang="nl-NL"/>
          </a:p>
        </p:txBody>
      </p:sp>
    </p:spTree>
    <p:extLst>
      <p:ext uri="{BB962C8B-B14F-4D97-AF65-F5344CB8AC3E}">
        <p14:creationId xmlns:p14="http://schemas.microsoft.com/office/powerpoint/2010/main" val="3430034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2E376F-926B-33A0-9CD8-2449C285228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F9ECD87-0031-C9B0-9C33-94A3F9BF4A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742D415-9208-E1AA-AA08-C6CF78F2882F}"/>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DE2415C6-3ED7-8699-8F43-A6FC7EEA76D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C8BC34-6A89-583E-E009-869286A1BEA7}"/>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2217823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82F5E-E9ED-0B93-8AB4-A67CB5C83B0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1D5F59C-4C59-C8D6-75DB-A3A5274EFD0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1BFD4B5-A224-2879-F2E6-DD131C86ECAA}"/>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B70A87FA-A0A3-16BC-A74E-EB3BBC87F99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405172F-AF7D-FDED-3DBC-60665975C880}"/>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1548858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9AB3FB-6FE9-8016-0470-7D3DD27541F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D0D6B8D-358F-A4F6-6136-7D46C9DF32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46B0F30-83E1-A9DD-1B7C-2E5B7FF42357}"/>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5786C959-2B13-333C-334D-9238D0C3184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7D92CB4-6286-9491-5A39-6117EE167941}"/>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2824363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63BCFC-38F9-1CCB-A32B-4B549DB8362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3E8A4E7-2A6C-8B67-6BE6-ADA102011D7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C0E88A7-009E-4F8B-CDE4-064EA2F0347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AF0B209-275A-81B7-472D-1D91286AC563}"/>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6" name="Tijdelijke aanduiding voor voettekst 5">
            <a:extLst>
              <a:ext uri="{FF2B5EF4-FFF2-40B4-BE49-F238E27FC236}">
                <a16:creationId xmlns:a16="http://schemas.microsoft.com/office/drawing/2014/main" id="{5255E669-21A8-9E2A-1C7F-A525CEB6FB7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6C132DD-2A3E-F7B8-F4EC-202C5A804F9A}"/>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280965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D09E8-A410-FCCB-5BF2-9F9CD9FCB32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BDC20B3-D07E-4A9A-163C-8CB173E8F9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903B481-B092-668C-5607-76E9AA0A407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D92FBC9-FAD7-C704-D558-F95AC69115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97757A8-A923-C0F1-B51D-A6F834EC3DD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9FF9E84-0542-8182-38C2-CA1036ACCCD1}"/>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8" name="Tijdelijke aanduiding voor voettekst 7">
            <a:extLst>
              <a:ext uri="{FF2B5EF4-FFF2-40B4-BE49-F238E27FC236}">
                <a16:creationId xmlns:a16="http://schemas.microsoft.com/office/drawing/2014/main" id="{3529D3C9-21E5-8DF8-7379-6DD889393B1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8954DE4D-B948-852D-43AE-10B6AA904348}"/>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39647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D0F094-9FFC-AAEF-93D7-D748DB289CA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C9310C9-E96C-F752-5808-CB66C49C151F}"/>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4" name="Tijdelijke aanduiding voor voettekst 3">
            <a:extLst>
              <a:ext uri="{FF2B5EF4-FFF2-40B4-BE49-F238E27FC236}">
                <a16:creationId xmlns:a16="http://schemas.microsoft.com/office/drawing/2014/main" id="{79533E54-F252-5B0F-B2F0-A8C1DEB184B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F77EA79-C39E-F950-A0EE-C3C9E84558EE}"/>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445394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B60D054-658E-3EF3-F9C4-79D338DDF0F1}"/>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3" name="Tijdelijke aanduiding voor voettekst 2">
            <a:extLst>
              <a:ext uri="{FF2B5EF4-FFF2-40B4-BE49-F238E27FC236}">
                <a16:creationId xmlns:a16="http://schemas.microsoft.com/office/drawing/2014/main" id="{C3BD0864-3B87-96E7-FEDF-CA330B79399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B8CE0C8-D1D9-EF91-5258-59897CBF5B0A}"/>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377823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FD162-9814-B47C-892C-0E19C4708D0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B0C9423-D768-F0F7-D0F0-EF8C7D6AE5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9F0F42F-7692-4F18-A7F2-919095B39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0CD8AB5-2486-E71D-4EF1-C61D3E242F56}"/>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6" name="Tijdelijke aanduiding voor voettekst 5">
            <a:extLst>
              <a:ext uri="{FF2B5EF4-FFF2-40B4-BE49-F238E27FC236}">
                <a16:creationId xmlns:a16="http://schemas.microsoft.com/office/drawing/2014/main" id="{CB4C8919-17DE-A471-04F7-0374E3DEE79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415BD7A-DBE3-8854-55AB-505ED36BDD65}"/>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273060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E3BD41-A3B1-6F6A-8F4B-8EB0CA81D00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A8FFE70-CC1F-76F3-BB8A-EB34C09BC2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732541F-ECDF-517A-B257-E8D99870D0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AF0C081-070F-A4D0-5A41-1149346D9E7C}"/>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6" name="Tijdelijke aanduiding voor voettekst 5">
            <a:extLst>
              <a:ext uri="{FF2B5EF4-FFF2-40B4-BE49-F238E27FC236}">
                <a16:creationId xmlns:a16="http://schemas.microsoft.com/office/drawing/2014/main" id="{3549E526-584D-98F1-2048-3407C19A4BB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8A75B47-547E-0D2C-4BE6-C9B0C2785952}"/>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3479031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A46EA-76DA-76F9-1C41-6DA742F8640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70659AB-BD3D-A274-51AD-3ECA0D1E954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F99DEC5-107F-C109-06D1-3F5315A597ED}"/>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17A4C33E-F606-2DEA-9979-25685113769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7F60EBB-9607-2327-5BCC-9F8EDC037781}"/>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2210370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3CDD5EE-2BF7-B7C5-5389-3000E031607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DFB92C8-1F3C-7679-9A03-83E4A245318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6AED650-87F2-C8F3-F8DA-68846E15FD00}"/>
              </a:ext>
            </a:extLst>
          </p:cNvPr>
          <p:cNvSpPr>
            <a:spLocks noGrp="1"/>
          </p:cNvSpPr>
          <p:nvPr>
            <p:ph type="dt" sz="half" idx="10"/>
          </p:nvPr>
        </p:nvSpPr>
        <p:spPr/>
        <p:txBody>
          <a:body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7A613EC9-78EB-97D2-460E-58F36650D7E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58463E-F5B1-0959-E10F-5FCBF71DC87E}"/>
              </a:ext>
            </a:extLst>
          </p:cNvPr>
          <p:cNvSpPr>
            <a:spLocks noGrp="1"/>
          </p:cNvSpPr>
          <p:nvPr>
            <p:ph type="sldNum" sz="quarter" idx="12"/>
          </p:nvPr>
        </p:nvSpPr>
        <p:spPr/>
        <p:txBody>
          <a:bodyPr/>
          <a:lstStyle/>
          <a:p>
            <a:fld id="{3AF83A8E-1CCE-4041-B417-5FB8AA3B2BA5}" type="slidenum">
              <a:rPr lang="nl-NL" smtClean="0"/>
              <a:t>‹nr.›</a:t>
            </a:fld>
            <a:endParaRPr lang="nl-NL"/>
          </a:p>
        </p:txBody>
      </p:sp>
    </p:spTree>
    <p:extLst>
      <p:ext uri="{BB962C8B-B14F-4D97-AF65-F5344CB8AC3E}">
        <p14:creationId xmlns:p14="http://schemas.microsoft.com/office/powerpoint/2010/main" val="1594543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E9CF286-ECBC-AFDB-BB4E-7047445BC7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FD3AF1E-C2A3-1246-C776-60F3098F6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5EC6AD7-79C6-CF48-9B3D-404AE220C9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05CEFA-0403-46AD-978A-DA44364BC79B}" type="datetimeFigureOut">
              <a:rPr lang="nl-NL" smtClean="0"/>
              <a:t>3-3-2026</a:t>
            </a:fld>
            <a:endParaRPr lang="nl-NL"/>
          </a:p>
        </p:txBody>
      </p:sp>
      <p:sp>
        <p:nvSpPr>
          <p:cNvPr id="5" name="Tijdelijke aanduiding voor voettekst 4">
            <a:extLst>
              <a:ext uri="{FF2B5EF4-FFF2-40B4-BE49-F238E27FC236}">
                <a16:creationId xmlns:a16="http://schemas.microsoft.com/office/drawing/2014/main" id="{70EFFE3A-2077-743E-4EA4-51AEECF5E4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A5C993D-2763-7B1E-FC81-E5D1B98B73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F83A8E-1CCE-4041-B417-5FB8AA3B2BA5}" type="slidenum">
              <a:rPr lang="nl-NL" smtClean="0"/>
              <a:t>‹nr.›</a:t>
            </a:fld>
            <a:endParaRPr lang="nl-NL"/>
          </a:p>
        </p:txBody>
      </p:sp>
    </p:spTree>
    <p:extLst>
      <p:ext uri="{BB962C8B-B14F-4D97-AF65-F5344CB8AC3E}">
        <p14:creationId xmlns:p14="http://schemas.microsoft.com/office/powerpoint/2010/main" val="2481323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0_D76DF57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FBC152-4865-4B47-C739-12B0189F3C7A}"/>
              </a:ext>
            </a:extLst>
          </p:cNvPr>
          <p:cNvSpPr>
            <a:spLocks noGrp="1"/>
          </p:cNvSpPr>
          <p:nvPr>
            <p:ph type="title"/>
          </p:nvPr>
        </p:nvSpPr>
        <p:spPr/>
        <p:txBody>
          <a:bodyPr/>
          <a:lstStyle/>
          <a:p>
            <a:r>
              <a:rPr lang="nl-NL" dirty="0">
                <a:solidFill>
                  <a:srgbClr val="E50856"/>
                </a:solidFill>
              </a:rPr>
              <a:t>Inhoud</a:t>
            </a:r>
          </a:p>
        </p:txBody>
      </p:sp>
      <p:sp>
        <p:nvSpPr>
          <p:cNvPr id="3" name="Tijdelijke aanduiding voor inhoud 2">
            <a:extLst>
              <a:ext uri="{FF2B5EF4-FFF2-40B4-BE49-F238E27FC236}">
                <a16:creationId xmlns:a16="http://schemas.microsoft.com/office/drawing/2014/main" id="{E9BEA1FE-FB20-37F9-B93C-7459CC403454}"/>
              </a:ext>
            </a:extLst>
          </p:cNvPr>
          <p:cNvSpPr>
            <a:spLocks noGrp="1"/>
          </p:cNvSpPr>
          <p:nvPr>
            <p:ph idx="1"/>
          </p:nvPr>
        </p:nvSpPr>
        <p:spPr/>
        <p:txBody>
          <a:bodyPr/>
          <a:lstStyle/>
          <a:p>
            <a:pPr marL="0" indent="0">
              <a:buNone/>
            </a:pPr>
            <a:r>
              <a:rPr lang="nl-NL" dirty="0"/>
              <a:t>Dia 2:		Colofon</a:t>
            </a:r>
          </a:p>
          <a:p>
            <a:pPr marL="0" indent="0">
              <a:buNone/>
            </a:pPr>
            <a:r>
              <a:rPr lang="nl-NL" dirty="0"/>
              <a:t>Dia 3:		Docentinstructie</a:t>
            </a:r>
          </a:p>
          <a:p>
            <a:pPr marL="0" indent="0">
              <a:buNone/>
            </a:pPr>
            <a:r>
              <a:rPr lang="nl-NL" dirty="0"/>
              <a:t>Dia 4-8:</a:t>
            </a:r>
            <a:r>
              <a:rPr lang="nl-NL"/>
              <a:t>	Casussen</a:t>
            </a:r>
            <a:endParaRPr lang="nl-NL" dirty="0"/>
          </a:p>
          <a:p>
            <a:pPr marL="0" indent="0">
              <a:buNone/>
            </a:pPr>
            <a:r>
              <a:rPr lang="nl-NL" dirty="0"/>
              <a:t>Dia 9-21:	Lesinhoud</a:t>
            </a:r>
          </a:p>
          <a:p>
            <a:pPr marL="0" indent="0">
              <a:buNone/>
            </a:pPr>
            <a:r>
              <a:rPr lang="nl-NL" dirty="0"/>
              <a:t>Dia 22:	Bronnenlijst</a:t>
            </a:r>
          </a:p>
        </p:txBody>
      </p:sp>
    </p:spTree>
    <p:extLst>
      <p:ext uri="{BB962C8B-B14F-4D97-AF65-F5344CB8AC3E}">
        <p14:creationId xmlns:p14="http://schemas.microsoft.com/office/powerpoint/2010/main" val="2379616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BBA9A7-78BB-8C0F-CC8F-BEC076AEDCE4}"/>
              </a:ext>
            </a:extLst>
          </p:cNvPr>
          <p:cNvSpPr>
            <a:spLocks noGrp="1"/>
          </p:cNvSpPr>
          <p:nvPr>
            <p:ph type="title"/>
          </p:nvPr>
        </p:nvSpPr>
        <p:spPr>
          <a:xfrm>
            <a:off x="838200" y="212726"/>
            <a:ext cx="10515600" cy="922716"/>
          </a:xfrm>
        </p:spPr>
        <p:txBody>
          <a:bodyPr/>
          <a:lstStyle/>
          <a:p>
            <a:r>
              <a:rPr lang="nl-NL" dirty="0">
                <a:solidFill>
                  <a:srgbClr val="E50856"/>
                </a:solidFill>
              </a:rPr>
              <a:t>Colofon</a:t>
            </a:r>
          </a:p>
        </p:txBody>
      </p:sp>
      <p:sp>
        <p:nvSpPr>
          <p:cNvPr id="4" name="Tijdelijke aanduiding voor inhoud 2">
            <a:extLst>
              <a:ext uri="{FF2B5EF4-FFF2-40B4-BE49-F238E27FC236}">
                <a16:creationId xmlns:a16="http://schemas.microsoft.com/office/drawing/2014/main" id="{8D7CA9FB-B14D-D64D-7BE1-AB5397E8EA26}"/>
              </a:ext>
            </a:extLst>
          </p:cNvPr>
          <p:cNvSpPr>
            <a:spLocks noGrp="1"/>
          </p:cNvSpPr>
          <p:nvPr/>
        </p:nvSpPr>
        <p:spPr>
          <a:xfrm>
            <a:off x="838200" y="1041401"/>
            <a:ext cx="10515600" cy="581660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t>Titel:</a:t>
            </a:r>
            <a:r>
              <a:rPr lang="nl-NL" dirty="0"/>
              <a:t>  “Ethiek – welke morele problemen zijn er?</a:t>
            </a:r>
          </a:p>
          <a:p>
            <a:pPr marL="0" indent="0">
              <a:buNone/>
            </a:pPr>
            <a:r>
              <a:rPr lang="nl-NL" b="1" dirty="0"/>
              <a:t>Auteurs: </a:t>
            </a:r>
            <a:r>
              <a:rPr lang="nl-NL" dirty="0"/>
              <a:t> Freek Verkade, Kim Meijer</a:t>
            </a:r>
          </a:p>
          <a:p>
            <a:pPr marL="0" indent="0">
              <a:buNone/>
            </a:pPr>
            <a:r>
              <a:rPr lang="en-US" b="1" dirty="0" err="1"/>
              <a:t>Uitgever</a:t>
            </a:r>
            <a:r>
              <a:rPr lang="en-US" b="1" dirty="0"/>
              <a:t>: </a:t>
            </a:r>
            <a:r>
              <a:rPr lang="en-US" dirty="0"/>
              <a:t>HAN University of Applied Sciences </a:t>
            </a:r>
            <a:endParaRPr lang="nl-NL" dirty="0"/>
          </a:p>
          <a:p>
            <a:pPr marL="0" indent="0">
              <a:buNone/>
            </a:pPr>
            <a:r>
              <a:rPr lang="nl-NL" b="1" dirty="0"/>
              <a:t>Plaats:</a:t>
            </a:r>
            <a:r>
              <a:rPr lang="nl-NL" dirty="0"/>
              <a:t> Nijmegen</a:t>
            </a:r>
          </a:p>
          <a:p>
            <a:pPr marL="0" indent="0">
              <a:buNone/>
            </a:pPr>
            <a:r>
              <a:rPr lang="nl-NL" b="1" dirty="0"/>
              <a:t>Afdeling:</a:t>
            </a:r>
            <a:r>
              <a:rPr lang="nl-NL" dirty="0"/>
              <a:t> Academie Financieel Management &amp; recht</a:t>
            </a:r>
          </a:p>
          <a:p>
            <a:pPr marL="0" indent="0">
              <a:buNone/>
            </a:pPr>
            <a:r>
              <a:rPr lang="nl-NL" b="1" dirty="0"/>
              <a:t>Publicatiedatum:</a:t>
            </a:r>
            <a:r>
              <a:rPr lang="nl-NL" dirty="0"/>
              <a:t> 20-11-2025</a:t>
            </a:r>
          </a:p>
          <a:p>
            <a:pPr marL="0" indent="0">
              <a:buNone/>
            </a:pPr>
            <a:r>
              <a:rPr lang="nl-NL" b="1" dirty="0"/>
              <a:t>Versie:</a:t>
            </a:r>
            <a:r>
              <a:rPr lang="nl-NL" dirty="0"/>
              <a:t>  1.0</a:t>
            </a:r>
          </a:p>
          <a:p>
            <a:pPr marL="0" indent="0">
              <a:buNone/>
            </a:pPr>
            <a:r>
              <a:rPr lang="nl-NL" b="1" dirty="0"/>
              <a:t>Taal:</a:t>
            </a:r>
            <a:r>
              <a:rPr lang="nl-NL" dirty="0"/>
              <a:t> Nederlands</a:t>
            </a:r>
          </a:p>
          <a:p>
            <a:pPr marL="0" indent="0">
              <a:buNone/>
            </a:pPr>
            <a:r>
              <a:rPr lang="en-US" b="1" dirty="0" err="1"/>
              <a:t>Licentie</a:t>
            </a:r>
            <a:r>
              <a:rPr lang="en-US" b="1" dirty="0"/>
              <a:t>: </a:t>
            </a:r>
            <a:br>
              <a:rPr lang="en-US" b="1" dirty="0"/>
            </a:br>
            <a:r>
              <a:rPr lang="nl-NL" dirty="0"/>
              <a:t>“Ethiek – welke morele problemen zijn er?” </a:t>
            </a:r>
            <a:r>
              <a:rPr lang="en-US" dirty="0"/>
              <a:t>is </a:t>
            </a:r>
            <a:r>
              <a:rPr lang="en-US" dirty="0" err="1"/>
              <a:t>gepubliceerd</a:t>
            </a:r>
            <a:r>
              <a:rPr lang="en-US" dirty="0"/>
              <a:t> </a:t>
            </a:r>
            <a:r>
              <a:rPr lang="en-US" dirty="0" err="1"/>
              <a:t>onder</a:t>
            </a:r>
            <a:r>
              <a:rPr lang="en-US" dirty="0"/>
              <a:t> </a:t>
            </a:r>
            <a:r>
              <a:rPr lang="en-US" dirty="0" err="1"/>
              <a:t>een</a:t>
            </a:r>
            <a:r>
              <a:rPr lang="en-US" dirty="0"/>
              <a:t> Creative Commons Attribution 4.0 International (CC BY 4.0) license.  NB. </a:t>
            </a:r>
            <a:r>
              <a:rPr lang="en-US" dirty="0" err="1"/>
              <a:t>Gebruikte</a:t>
            </a:r>
            <a:r>
              <a:rPr lang="en-US" dirty="0"/>
              <a:t> </a:t>
            </a:r>
            <a:r>
              <a:rPr lang="en-US" dirty="0" err="1"/>
              <a:t>stockfoto’s</a:t>
            </a:r>
            <a:r>
              <a:rPr lang="en-US" dirty="0"/>
              <a:t> </a:t>
            </a:r>
            <a:r>
              <a:rPr lang="en-US" dirty="0" err="1"/>
              <a:t>vallen</a:t>
            </a:r>
            <a:r>
              <a:rPr lang="en-US" dirty="0"/>
              <a:t> </a:t>
            </a:r>
            <a:r>
              <a:rPr lang="en-US" dirty="0" err="1"/>
              <a:t>buiten</a:t>
            </a:r>
            <a:r>
              <a:rPr lang="en-US" dirty="0"/>
              <a:t> de </a:t>
            </a:r>
            <a:r>
              <a:rPr lang="en-US" dirty="0" err="1"/>
              <a:t>licentie</a:t>
            </a:r>
            <a:r>
              <a:rPr lang="en-US" dirty="0"/>
              <a:t> </a:t>
            </a:r>
            <a:r>
              <a:rPr lang="en-US" dirty="0" err="1"/>
              <a:t>en</a:t>
            </a:r>
            <a:r>
              <a:rPr lang="en-US" dirty="0"/>
              <a:t> </a:t>
            </a:r>
            <a:r>
              <a:rPr lang="en-US" dirty="0" err="1"/>
              <a:t>mogen</a:t>
            </a:r>
            <a:r>
              <a:rPr lang="en-US" dirty="0"/>
              <a:t> </a:t>
            </a:r>
            <a:r>
              <a:rPr lang="en-US" dirty="0" err="1"/>
              <a:t>enkel</a:t>
            </a:r>
            <a:r>
              <a:rPr lang="en-US" dirty="0"/>
              <a:t> (her)</a:t>
            </a:r>
            <a:r>
              <a:rPr lang="en-US" dirty="0" err="1"/>
              <a:t>gebruikt</a:t>
            </a:r>
            <a:r>
              <a:rPr lang="en-US" dirty="0"/>
              <a:t> </a:t>
            </a:r>
            <a:r>
              <a:rPr lang="en-US" dirty="0" err="1"/>
              <a:t>worden</a:t>
            </a:r>
            <a:r>
              <a:rPr lang="en-US" dirty="0"/>
              <a:t> </a:t>
            </a:r>
            <a:r>
              <a:rPr lang="en-US" dirty="0" err="1"/>
              <a:t>binnen</a:t>
            </a:r>
            <a:r>
              <a:rPr lang="en-US" dirty="0"/>
              <a:t> Microsoft </a:t>
            </a:r>
            <a:r>
              <a:rPr lang="en-US" dirty="0" err="1"/>
              <a:t>Powerpoint</a:t>
            </a:r>
            <a:r>
              <a:rPr lang="en-US" dirty="0"/>
              <a:t>.</a:t>
            </a:r>
          </a:p>
          <a:p>
            <a:pPr marL="0" indent="0">
              <a:buNone/>
            </a:pPr>
            <a:r>
              <a:rPr lang="nl-NL" b="1" dirty="0"/>
              <a:t>Omschrijving en leerdoelen: </a:t>
            </a:r>
            <a:br>
              <a:rPr lang="nl-NL" b="1" dirty="0"/>
            </a:br>
            <a:r>
              <a:rPr lang="nl-NL" i="1" dirty="0"/>
              <a:t>Dit is een tweede inleidende les over ethiek. Er worden geen (filosofische) stromingen behandeld en er wordt beperkte voorkennis gevraagd in het kunnen nadenken over ethiek of morele problemen.  De nadruk ligt op het leren herkennen van ethische vraagstukken, dit wordt gedaan a.d.h.v. dagelijkse “dilemma’s”.</a:t>
            </a:r>
            <a:endParaRPr lang="nl-NL" dirty="0"/>
          </a:p>
          <a:p>
            <a:pPr lvl="1"/>
            <a:r>
              <a:rPr lang="nl-NL" u="sng" dirty="0"/>
              <a:t>De student:</a:t>
            </a:r>
          </a:p>
          <a:p>
            <a:pPr lvl="1"/>
            <a:r>
              <a:rPr lang="nl-NL" dirty="0"/>
              <a:t>Kan verschillende soorten morele problemen onderscheiden</a:t>
            </a:r>
          </a:p>
          <a:p>
            <a:pPr lvl="1"/>
            <a:r>
              <a:rPr lang="nl-NL" dirty="0"/>
              <a:t>Kan dit onderscheid toepassen en maken op algemene casuïstiek</a:t>
            </a:r>
          </a:p>
          <a:p>
            <a:pPr lvl="1"/>
            <a:r>
              <a:rPr lang="nl-NL" dirty="0"/>
              <a:t>Pakt het denken over morele problemen bewust en methodisch aan.</a:t>
            </a:r>
          </a:p>
          <a:p>
            <a:pPr marL="0" indent="0">
              <a:buNone/>
            </a:pPr>
            <a:endParaRPr lang="nl-NL" dirty="0"/>
          </a:p>
          <a:p>
            <a:pPr marL="0" indent="0">
              <a:buNone/>
            </a:pPr>
            <a:r>
              <a:rPr lang="nl-NL" b="1" dirty="0"/>
              <a:t>Trefwoorden:</a:t>
            </a:r>
            <a:r>
              <a:rPr lang="nl-NL" dirty="0"/>
              <a:t> ethiek, morele problemen, dilemma, herkennen, kennismaking ethiek, </a:t>
            </a:r>
            <a:r>
              <a:rPr lang="nl-NL"/>
              <a:t>introductie ethiek</a:t>
            </a:r>
            <a:endParaRPr lang="nl-NL" dirty="0"/>
          </a:p>
          <a:p>
            <a:pPr marL="0" indent="0">
              <a:buNone/>
            </a:pPr>
            <a:r>
              <a:rPr lang="nl-NL" b="1" dirty="0"/>
              <a:t>Gebruik de volgende referentie bij hergebruik van (delen van) deze publicatie: </a:t>
            </a:r>
            <a:endParaRPr lang="nl-NL" dirty="0"/>
          </a:p>
          <a:p>
            <a:pPr marL="0" indent="0">
              <a:buNone/>
            </a:pPr>
            <a:r>
              <a:rPr lang="nl-NL" dirty="0"/>
              <a:t>Meijer, K. &amp; Verkade, F. (2025). Ethiek – welke morele problemen zijn er? HAN University of Applied Sciences</a:t>
            </a:r>
          </a:p>
          <a:p>
            <a:pPr marL="0" indent="0">
              <a:buNone/>
            </a:pPr>
            <a:br>
              <a:rPr lang="nl-NL" dirty="0"/>
            </a:br>
            <a:r>
              <a:rPr lang="nl-NL" i="1" dirty="0"/>
              <a:t>Dit leermateriaal is in alle zorgvuldigheid gemaakt en gecontroleerd. Mogelijk zijn er fouten aan onze aandacht ontsnapt. De HAN kan hiervoor niet verantwoordelijk worden gesteld. </a:t>
            </a:r>
            <a:endParaRPr lang="nl-NL" dirty="0"/>
          </a:p>
        </p:txBody>
      </p:sp>
    </p:spTree>
    <p:extLst>
      <p:ext uri="{BB962C8B-B14F-4D97-AF65-F5344CB8AC3E}">
        <p14:creationId xmlns:p14="http://schemas.microsoft.com/office/powerpoint/2010/main" val="837646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1BDA8-AA35-E486-F97D-2709ADB0B9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870F99-9B06-7738-E164-D3C29FFCABCA}"/>
              </a:ext>
            </a:extLst>
          </p:cNvPr>
          <p:cNvSpPr>
            <a:spLocks noGrp="1"/>
          </p:cNvSpPr>
          <p:nvPr>
            <p:ph type="title"/>
          </p:nvPr>
        </p:nvSpPr>
        <p:spPr/>
        <p:txBody>
          <a:bodyPr/>
          <a:lstStyle/>
          <a:p>
            <a:r>
              <a:rPr lang="nl-NL" dirty="0">
                <a:solidFill>
                  <a:srgbClr val="E50856"/>
                </a:solidFill>
              </a:rPr>
              <a:t>Docentinstructie</a:t>
            </a:r>
          </a:p>
        </p:txBody>
      </p:sp>
      <p:sp>
        <p:nvSpPr>
          <p:cNvPr id="3" name="Tijdelijke aanduiding voor inhoud 2">
            <a:extLst>
              <a:ext uri="{FF2B5EF4-FFF2-40B4-BE49-F238E27FC236}">
                <a16:creationId xmlns:a16="http://schemas.microsoft.com/office/drawing/2014/main" id="{0747000E-08C7-98B6-8C22-02E156A4DF5C}"/>
              </a:ext>
            </a:extLst>
          </p:cNvPr>
          <p:cNvSpPr>
            <a:spLocks noGrp="1"/>
          </p:cNvSpPr>
          <p:nvPr>
            <p:ph idx="1"/>
          </p:nvPr>
        </p:nvSpPr>
        <p:spPr/>
        <p:txBody>
          <a:bodyPr>
            <a:normAutofit fontScale="85000" lnSpcReduction="20000"/>
          </a:bodyPr>
          <a:lstStyle/>
          <a:p>
            <a:pPr lvl="0"/>
            <a:r>
              <a:rPr lang="nl-NL" dirty="0"/>
              <a:t>Deze les is het tweede deel van de introductie (business) </a:t>
            </a:r>
            <a:r>
              <a:rPr lang="nl-NL" dirty="0" err="1"/>
              <a:t>ethics</a:t>
            </a:r>
            <a:r>
              <a:rPr lang="nl-NL" dirty="0"/>
              <a:t>. </a:t>
            </a:r>
          </a:p>
          <a:p>
            <a:pPr lvl="0"/>
            <a:r>
              <a:rPr lang="nl-NL" dirty="0"/>
              <a:t>Er zijn vijf casussen, zie volgende slides.</a:t>
            </a:r>
          </a:p>
          <a:p>
            <a:pPr lvl="0"/>
            <a:r>
              <a:rPr lang="nl-NL" dirty="0"/>
              <a:t>Met deze casussen gaan de studenten aan de slag. In groepjes werken ze deze allemaal uit. Het gaat om het in kaart brengen van de informatie, wie de betrokkenen zijn, wie welke belangen heeft, wie zou je erbij willen betrekken, wat doet het met je? </a:t>
            </a:r>
          </a:p>
          <a:p>
            <a:pPr lvl="0"/>
            <a:r>
              <a:rPr lang="nl-NL" dirty="0"/>
              <a:t>De bedoeling is ze in groepjes elk dilemma uitwerken en hun bevindingen per dilemma in een </a:t>
            </a:r>
            <a:r>
              <a:rPr lang="nl-NL" dirty="0" err="1"/>
              <a:t>powerpoint</a:t>
            </a:r>
            <a:r>
              <a:rPr lang="nl-NL" dirty="0"/>
              <a:t> dia zetten. Ze hoeven dit niet te presenteren, maar je gebruikt de uitwerking via het </a:t>
            </a:r>
            <a:r>
              <a:rPr lang="nl-NL" dirty="0" err="1"/>
              <a:t>digi-bord</a:t>
            </a:r>
            <a:r>
              <a:rPr lang="nl-NL" dirty="0"/>
              <a:t> om het plenair te bespreken. Doordat ze nog niet weten wie welk dilemma moet laten zien, werken ze alles uit. Je wil voorkomen dat ze enkel aandacht hebben voor </a:t>
            </a:r>
            <a:r>
              <a:rPr lang="nl-NL" i="1" dirty="0"/>
              <a:t>hun</a:t>
            </a:r>
            <a:r>
              <a:rPr lang="nl-NL" dirty="0"/>
              <a:t> opdracht.</a:t>
            </a:r>
          </a:p>
          <a:p>
            <a:pPr lvl="0"/>
            <a:r>
              <a:rPr lang="nl-NL" dirty="0"/>
              <a:t>In de bronnenlijst is het artikel te vinden over de typering van de drie morele problemen.</a:t>
            </a:r>
          </a:p>
          <a:p>
            <a:pPr marL="0" indent="0">
              <a:buNone/>
            </a:pPr>
            <a:endParaRPr lang="nl-NL" dirty="0"/>
          </a:p>
        </p:txBody>
      </p:sp>
    </p:spTree>
    <p:extLst>
      <p:ext uri="{BB962C8B-B14F-4D97-AF65-F5344CB8AC3E}">
        <p14:creationId xmlns:p14="http://schemas.microsoft.com/office/powerpoint/2010/main" val="2897833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5A259-9C64-9EBC-DDCB-7A7CDD3BAFD4}"/>
              </a:ext>
            </a:extLst>
          </p:cNvPr>
          <p:cNvSpPr>
            <a:spLocks noGrp="1"/>
          </p:cNvSpPr>
          <p:nvPr>
            <p:ph type="title"/>
          </p:nvPr>
        </p:nvSpPr>
        <p:spPr/>
        <p:txBody>
          <a:bodyPr/>
          <a:lstStyle/>
          <a:p>
            <a:r>
              <a:rPr lang="nl-NL" dirty="0">
                <a:solidFill>
                  <a:srgbClr val="E50856"/>
                </a:solidFill>
              </a:rPr>
              <a:t>Casus 1</a:t>
            </a:r>
          </a:p>
        </p:txBody>
      </p:sp>
      <p:sp>
        <p:nvSpPr>
          <p:cNvPr id="3" name="Tijdelijke aanduiding voor inhoud 2">
            <a:extLst>
              <a:ext uri="{FF2B5EF4-FFF2-40B4-BE49-F238E27FC236}">
                <a16:creationId xmlns:a16="http://schemas.microsoft.com/office/drawing/2014/main" id="{2C504CCF-9F5A-563C-0D01-4223A33D1575}"/>
              </a:ext>
            </a:extLst>
          </p:cNvPr>
          <p:cNvSpPr>
            <a:spLocks noGrp="1"/>
          </p:cNvSpPr>
          <p:nvPr>
            <p:ph idx="1"/>
          </p:nvPr>
        </p:nvSpPr>
        <p:spPr>
          <a:xfrm>
            <a:off x="838200" y="1358900"/>
            <a:ext cx="10515600" cy="5270500"/>
          </a:xfrm>
        </p:spPr>
        <p:txBody>
          <a:bodyPr>
            <a:normAutofit fontScale="55000" lnSpcReduction="20000"/>
          </a:bodyPr>
          <a:lstStyle/>
          <a:p>
            <a:pPr marL="0" indent="0">
              <a:buNone/>
            </a:pPr>
            <a:r>
              <a:rPr lang="nl-NL" dirty="0"/>
              <a:t>Je hebt al jaren met je beste vriend(in) op de middelbare school gezeten en jullie zijn dezelfde opleiding gaan volgen. Jullie vriendschap is nog steeds erg goed ondanks dat jullie een beetje uit elkaar lijken te groeien. Jij bent duidelijk serieuzer bezig met je opleiding en hebt je voorgenomen je propedeuse in één jaar te behalen. Je vriend(in) vindt dit minder belangrijk, geniet van de grotere mate van vrijheid op het HBO en lijkt een gezellige studietijd vooral belangrijk te vinden.</a:t>
            </a:r>
          </a:p>
          <a:p>
            <a:pPr marL="0" indent="0">
              <a:buNone/>
            </a:pPr>
            <a:r>
              <a:rPr lang="nl-NL" dirty="0"/>
              <a:t>Jullie zitten samen in een projectgroep van vier studenten. Het is een fijne groep met een goede balans tussen gezelligheid en studie. Het valt echter wel op dat je vriend(in) pas op het laatst in actie komt en erg dicht tegen de deadlines aan de slag gaat. Gaandeweg zorgt dit voor wat ergernis bij de andere twee groepsgenoten. Jij weet dit wat te sussen, omdat jullie elkaar al zo lang kennen. Je verzekert de andere groepsgenoten dat je vriend(in) als het er op aan komt goed werk zal leveren.</a:t>
            </a:r>
          </a:p>
          <a:p>
            <a:pPr marL="0" indent="0">
              <a:buNone/>
            </a:pPr>
            <a:r>
              <a:rPr lang="nl-NL" dirty="0"/>
              <a:t>Nu komt de laatste en belangrijkste deadline in zicht. Jullie hebben met zijn vieren afgesproken om er in het weekend hard aan te werken en om na het weekend de verschillende onderdelen te integreren en nog een keer na te lopen. Op woensdag moet het ingeleverd worden.</a:t>
            </a:r>
          </a:p>
          <a:p>
            <a:pPr marL="0" indent="0">
              <a:buNone/>
            </a:pPr>
            <a:r>
              <a:rPr lang="nl-NL" dirty="0"/>
              <a:t>Op maandag komen jullie bij elkaar. Je vriend(in) is te laat en ziet er nogal moe uit. Als jullie elkaars werk bekijken blijken er aan de delen van je vriend(in) nog veel werk gedaan te moeten worden. Daarnaast lijkt het er op dat ze AI heeft gebruikt zonder dit grondig na te lopen. Het gevolg is dat jullie het nodige extra werk moeten verrichten om deze onderdelen af te krijgen. De andere twee groepsgenoten zijn het duidelijk zat en spreken je vriend(in) er op aan. Deze beweert bij hoog en laag dat er het hele weekend hard aan gewerkt is. Je wil graag loyaal blijven aan je vriend(in), maar dat staat nu wel onder druk.</a:t>
            </a:r>
          </a:p>
          <a:p>
            <a:pPr marL="0" indent="0">
              <a:buNone/>
            </a:pPr>
            <a:r>
              <a:rPr lang="nl-NL" dirty="0"/>
              <a:t>In de loop van de dag krijg je via jullie vriendengroep berichtjes op </a:t>
            </a:r>
            <a:r>
              <a:rPr lang="nl-NL" dirty="0" err="1"/>
              <a:t>social</a:t>
            </a:r>
            <a:r>
              <a:rPr lang="nl-NL" dirty="0"/>
              <a:t> media dat het blijkbaar een erg gezellig weekend geweest is. Je komt te weten dat je vriend(in) het hele weekend weg geweest is en gefeest heeft. Per ongeluk zie je een berichtje voorbij komen waarin een opmerking staat “of de studiebollen” er in getrapt zijn voor wat er aan project gedaan moest worden.</a:t>
            </a:r>
          </a:p>
          <a:p>
            <a:pPr marL="0" indent="0">
              <a:buNone/>
            </a:pPr>
            <a:r>
              <a:rPr lang="nl-NL" dirty="0"/>
              <a:t>Je weet niet meer wat je moet doen. Je beste vriend(in) heeft gelogen over het weekend, blijkbaar hoor jij bij de “studiebollen” en is er inderdaad te makkelijk gebruik gemaakt van AI. Als je de informatie die je uit de online berichten deelt, barst de bom en zullen de andere projectgenoten actie ondernemen naar de docenten. Waarschijnlijk wordt je vriend(in) dan uit de groep gezet. Ook zal het je waarschijnlijk de vriendschap kosten. Echter, niets zeggen of niets doen voelt ook niet goed, je vindt dat je ook een verantwoordelijkheid hebt voor het project en de andere projectgenoten. Ook ben je bang dat je studievoortgang in het geding komt.</a:t>
            </a:r>
          </a:p>
          <a:p>
            <a:pPr marL="0" indent="0">
              <a:buNone/>
            </a:pPr>
            <a:endParaRPr lang="nl-NL" dirty="0"/>
          </a:p>
        </p:txBody>
      </p:sp>
    </p:spTree>
    <p:extLst>
      <p:ext uri="{BB962C8B-B14F-4D97-AF65-F5344CB8AC3E}">
        <p14:creationId xmlns:p14="http://schemas.microsoft.com/office/powerpoint/2010/main" val="47828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31374-9FAA-F86D-8294-97BABD9B2A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D28BF8-EF5B-55EE-9506-D651EBD12B18}"/>
              </a:ext>
            </a:extLst>
          </p:cNvPr>
          <p:cNvSpPr>
            <a:spLocks noGrp="1"/>
          </p:cNvSpPr>
          <p:nvPr>
            <p:ph type="title"/>
          </p:nvPr>
        </p:nvSpPr>
        <p:spPr/>
        <p:txBody>
          <a:bodyPr/>
          <a:lstStyle/>
          <a:p>
            <a:r>
              <a:rPr lang="nl-NL" dirty="0">
                <a:solidFill>
                  <a:srgbClr val="E50856"/>
                </a:solidFill>
              </a:rPr>
              <a:t>Casus 2</a:t>
            </a:r>
          </a:p>
        </p:txBody>
      </p:sp>
      <p:sp>
        <p:nvSpPr>
          <p:cNvPr id="3" name="Tijdelijke aanduiding voor inhoud 2">
            <a:extLst>
              <a:ext uri="{FF2B5EF4-FFF2-40B4-BE49-F238E27FC236}">
                <a16:creationId xmlns:a16="http://schemas.microsoft.com/office/drawing/2014/main" id="{DB3CEF4F-527F-541E-5FAC-1C8B54D65A15}"/>
              </a:ext>
            </a:extLst>
          </p:cNvPr>
          <p:cNvSpPr>
            <a:spLocks noGrp="1"/>
          </p:cNvSpPr>
          <p:nvPr>
            <p:ph idx="1"/>
          </p:nvPr>
        </p:nvSpPr>
        <p:spPr/>
        <p:txBody>
          <a:bodyPr>
            <a:normAutofit fontScale="77500" lnSpcReduction="20000"/>
          </a:bodyPr>
          <a:lstStyle/>
          <a:p>
            <a:pPr marL="0" indent="0">
              <a:buNone/>
            </a:pPr>
            <a:r>
              <a:rPr lang="nl-NL" dirty="0"/>
              <a:t>Naast je studie werk je in een familierestaurant. Dit restaurant heeft een vaste kortingsactie waarbij kinderen, leeftijdsafhankelijk, gratis mee-eten of korting krijgen. Hoe jonger het kind, hoe meer korting.</a:t>
            </a:r>
          </a:p>
          <a:p>
            <a:pPr marL="0" indent="0">
              <a:buNone/>
            </a:pPr>
            <a:r>
              <a:rPr lang="nl-NL" dirty="0"/>
              <a:t>Op een middag komt één van je docenten met haar gezin eten in het restaurant. Een leuke herkenning natuurlijk en dat ze door jou worden geholpen maakt het extra leuk. Uiteindelijk moet er betaald worden en dan geeft je docent de leeftijden van haar kinderen door. Echter, in haar lessen praat ze regelmatig over haar kinderen en de leeftijden zijn geen geheim. Nu is het zo dat je docent veel jongere leeftijden doorgeeft dan de werkelijke leeftijd van haar kinderen.</a:t>
            </a:r>
          </a:p>
          <a:p>
            <a:pPr marL="0" indent="0">
              <a:buNone/>
            </a:pPr>
            <a:r>
              <a:rPr lang="nl-NL" dirty="0"/>
              <a:t>Je weet dat dit niet klopt. Echter, er iets van zeggen heeft misschien gevolgen voor je goede verstandhouding met je docent of zelfs gevolgen voor je cijfers; je moet er niet aan denken! Daarnaast heb je ook een verantwoordelijkheid naar je werkgever: het is jouw taak om kortingen goed toe te passen en je weet dat je baas zich onvergeeflijk opstelt over klanten die liegen over de kinderkorting. Er is al een keer een collega ontslagen vanwege het willens en wetens onterecht toekennen van de kinderkorting.</a:t>
            </a:r>
          </a:p>
          <a:p>
            <a:pPr marL="0" indent="0">
              <a:buNone/>
            </a:pPr>
            <a:endParaRPr lang="nl-NL" dirty="0"/>
          </a:p>
        </p:txBody>
      </p:sp>
    </p:spTree>
    <p:extLst>
      <p:ext uri="{BB962C8B-B14F-4D97-AF65-F5344CB8AC3E}">
        <p14:creationId xmlns:p14="http://schemas.microsoft.com/office/powerpoint/2010/main" val="963890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FA006-06F9-7257-3107-E47211DD598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6C926D-E962-0D58-95CF-0EC82F988553}"/>
              </a:ext>
            </a:extLst>
          </p:cNvPr>
          <p:cNvSpPr>
            <a:spLocks noGrp="1"/>
          </p:cNvSpPr>
          <p:nvPr>
            <p:ph type="title"/>
          </p:nvPr>
        </p:nvSpPr>
        <p:spPr/>
        <p:txBody>
          <a:bodyPr/>
          <a:lstStyle/>
          <a:p>
            <a:r>
              <a:rPr lang="nl-NL" dirty="0">
                <a:solidFill>
                  <a:srgbClr val="E50856"/>
                </a:solidFill>
              </a:rPr>
              <a:t>Casus 3</a:t>
            </a:r>
          </a:p>
        </p:txBody>
      </p:sp>
      <p:sp>
        <p:nvSpPr>
          <p:cNvPr id="3" name="Tijdelijke aanduiding voor inhoud 2">
            <a:extLst>
              <a:ext uri="{FF2B5EF4-FFF2-40B4-BE49-F238E27FC236}">
                <a16:creationId xmlns:a16="http://schemas.microsoft.com/office/drawing/2014/main" id="{71C17B41-3FA6-7211-E076-D15FD6221859}"/>
              </a:ext>
            </a:extLst>
          </p:cNvPr>
          <p:cNvSpPr>
            <a:spLocks noGrp="1"/>
          </p:cNvSpPr>
          <p:nvPr>
            <p:ph idx="1"/>
          </p:nvPr>
        </p:nvSpPr>
        <p:spPr/>
        <p:txBody>
          <a:bodyPr/>
          <a:lstStyle/>
          <a:p>
            <a:pPr marL="0" indent="0">
              <a:buNone/>
            </a:pPr>
            <a:r>
              <a:rPr lang="nl-NL" dirty="0"/>
              <a:t>Theo Janssen was een geliefd voetballer die voor Vitesse speelde. Na enkele jaren maakte hij een transfer een andere club. Toen deze club tegen Vitesse speelde moest er een penalty genomen worden. Als penalty-specialist nam Theo deze en hij scoorde. Normaal gesproken wordt dit uitbundig gevierd op het veld en zijn teamgenoten deden dit ook. Echter, Theo liep met zijn armen langs zijn lijf terug naar zijn helft. De supporters, die normaal gesproken een scorende tegenstander uitfluiten, konden zijn gebaar erg waarderen en het bleef stil. </a:t>
            </a:r>
          </a:p>
          <a:p>
            <a:endParaRPr lang="nl-NL" dirty="0"/>
          </a:p>
        </p:txBody>
      </p:sp>
    </p:spTree>
    <p:extLst>
      <p:ext uri="{BB962C8B-B14F-4D97-AF65-F5344CB8AC3E}">
        <p14:creationId xmlns:p14="http://schemas.microsoft.com/office/powerpoint/2010/main" val="3483736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30418-BFAB-131F-E027-6DBD0EB250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CA975E-CBE8-E6FF-1502-BB6AFBEAF81B}"/>
              </a:ext>
            </a:extLst>
          </p:cNvPr>
          <p:cNvSpPr>
            <a:spLocks noGrp="1"/>
          </p:cNvSpPr>
          <p:nvPr>
            <p:ph type="title"/>
          </p:nvPr>
        </p:nvSpPr>
        <p:spPr/>
        <p:txBody>
          <a:bodyPr/>
          <a:lstStyle/>
          <a:p>
            <a:r>
              <a:rPr lang="nl-NL" dirty="0">
                <a:solidFill>
                  <a:srgbClr val="E50856"/>
                </a:solidFill>
              </a:rPr>
              <a:t>Casus 4</a:t>
            </a:r>
          </a:p>
        </p:txBody>
      </p:sp>
      <p:sp>
        <p:nvSpPr>
          <p:cNvPr id="3" name="Tijdelijke aanduiding voor inhoud 2">
            <a:extLst>
              <a:ext uri="{FF2B5EF4-FFF2-40B4-BE49-F238E27FC236}">
                <a16:creationId xmlns:a16="http://schemas.microsoft.com/office/drawing/2014/main" id="{A204326E-9861-B2A4-D9FA-97400491AB53}"/>
              </a:ext>
            </a:extLst>
          </p:cNvPr>
          <p:cNvSpPr>
            <a:spLocks noGrp="1"/>
          </p:cNvSpPr>
          <p:nvPr>
            <p:ph idx="1"/>
          </p:nvPr>
        </p:nvSpPr>
        <p:spPr/>
        <p:txBody>
          <a:bodyPr>
            <a:normAutofit fontScale="62500" lnSpcReduction="20000"/>
          </a:bodyPr>
          <a:lstStyle/>
          <a:p>
            <a:pPr marL="0" indent="0">
              <a:buNone/>
            </a:pPr>
            <a:r>
              <a:rPr lang="nl-NL" dirty="0"/>
              <a:t>Met veel zin ben je gestart aan je nieuwe studie en je bent intussen onderdeel van een vast groepje studenten, overwegend vrouwen, in jullie klas die samen optrekken. Met de rest van de is er niet zo’n klik.</a:t>
            </a:r>
          </a:p>
          <a:p>
            <a:pPr marL="0" indent="0">
              <a:buNone/>
            </a:pPr>
            <a:r>
              <a:rPr lang="nl-NL" dirty="0"/>
              <a:t>Gaandeweg het jaar merken jullie dat de groep jongens zich zelfverzekerder gaat gedragen en meer haantjesgedrag laat zien. Tot jullie ergernis worden er ook steeds vaker vrouwonvriendelijke opmerkingen gemaakt. De studiebegeleiders van jullie klas maken ook regelmatig vrouwonvriendelijke opmerkingen die dan snel als “grapje” (</a:t>
            </a:r>
            <a:r>
              <a:rPr lang="nl-NL" i="1" dirty="0"/>
              <a:t>moet kunnen, toch?</a:t>
            </a:r>
            <a:r>
              <a:rPr lang="nl-NL" dirty="0"/>
              <a:t>) worden afgedaan. Jullie hebben al eens subtiele opmerkingen gemaakt dat dit niet kan, maar daar lijken de studiebegeleiders doof voor te zijn. </a:t>
            </a:r>
          </a:p>
          <a:p>
            <a:pPr marL="0" indent="0">
              <a:buNone/>
            </a:pPr>
            <a:r>
              <a:rPr lang="nl-NL" dirty="0"/>
              <a:t>Tijdens een voortgangsgesprek met je studiebegeleider kaart je aan dat je de sfeer in de klas niet fijn meer vindt. Door een aantal jongens worden er regelmatig onprettige opmerkingen gemaakt en dit gaat ten koste van je studieplezier. Je studiebegeleider reageert hier op door te zeggen dat de jongens hun gedrag wel afleren als ze in het derde jaar op stage gaan.</a:t>
            </a:r>
          </a:p>
          <a:p>
            <a:pPr marL="0" indent="0">
              <a:buNone/>
            </a:pPr>
            <a:r>
              <a:rPr lang="nl-NL" dirty="0"/>
              <a:t>Ga je je de rest van het jaar, en misschien ook wel het tweede jaar, verbijten? Even een paar jaar door de zure appel en dan ben je van ze af?</a:t>
            </a:r>
          </a:p>
          <a:p>
            <a:pPr marL="0" indent="0">
              <a:buNone/>
            </a:pPr>
            <a:r>
              <a:rPr lang="nl-NL" dirty="0"/>
              <a:t>Of ga je met je verhaal naar een andere docent in de hoop dat deze wel zal ingrijpen?</a:t>
            </a:r>
          </a:p>
          <a:p>
            <a:pPr marL="0" indent="0">
              <a:buNone/>
            </a:pPr>
            <a:r>
              <a:rPr lang="nl-NL" dirty="0"/>
              <a:t>Of ga je er een echte klacht van maken? In deze tijd zou je wellicht meer mogen verwachten van een school?</a:t>
            </a:r>
          </a:p>
          <a:p>
            <a:pPr marL="0" indent="0">
              <a:buNone/>
            </a:pPr>
            <a:r>
              <a:rPr lang="nl-NL" dirty="0"/>
              <a:t>Wat als je studiebegeleider hier achter komt? Hij moet je wel nog een aantal keer cijfer geven…</a:t>
            </a:r>
          </a:p>
        </p:txBody>
      </p:sp>
    </p:spTree>
    <p:extLst>
      <p:ext uri="{BB962C8B-B14F-4D97-AF65-F5344CB8AC3E}">
        <p14:creationId xmlns:p14="http://schemas.microsoft.com/office/powerpoint/2010/main" val="1584270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2B664-23D2-B12F-E865-58C21C4392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4F863D-2996-CCE9-15E4-700932AB057A}"/>
              </a:ext>
            </a:extLst>
          </p:cNvPr>
          <p:cNvSpPr>
            <a:spLocks noGrp="1"/>
          </p:cNvSpPr>
          <p:nvPr>
            <p:ph type="title"/>
          </p:nvPr>
        </p:nvSpPr>
        <p:spPr/>
        <p:txBody>
          <a:bodyPr/>
          <a:lstStyle/>
          <a:p>
            <a:r>
              <a:rPr lang="nl-NL" dirty="0">
                <a:solidFill>
                  <a:srgbClr val="E50856"/>
                </a:solidFill>
              </a:rPr>
              <a:t>Casus 5</a:t>
            </a:r>
          </a:p>
        </p:txBody>
      </p:sp>
      <p:sp>
        <p:nvSpPr>
          <p:cNvPr id="3" name="Tijdelijke aanduiding voor inhoud 2">
            <a:extLst>
              <a:ext uri="{FF2B5EF4-FFF2-40B4-BE49-F238E27FC236}">
                <a16:creationId xmlns:a16="http://schemas.microsoft.com/office/drawing/2014/main" id="{8E297596-907E-B5C3-8F28-A23A55B78CE3}"/>
              </a:ext>
            </a:extLst>
          </p:cNvPr>
          <p:cNvSpPr>
            <a:spLocks noGrp="1"/>
          </p:cNvSpPr>
          <p:nvPr>
            <p:ph idx="1"/>
          </p:nvPr>
        </p:nvSpPr>
        <p:spPr/>
        <p:txBody>
          <a:bodyPr>
            <a:normAutofit fontScale="85000" lnSpcReduction="20000"/>
          </a:bodyPr>
          <a:lstStyle/>
          <a:p>
            <a:pPr marL="0" indent="0">
              <a:buNone/>
            </a:pPr>
            <a:r>
              <a:rPr lang="nl-NL" dirty="0"/>
              <a:t>Je werkt bij een grote supermarkt en bent verantwoordelijk voor het reilen en zeilen van de kassa’s en zelfscankassa’s. De supermarkt heeft een duidelijk </a:t>
            </a:r>
            <a:r>
              <a:rPr lang="nl-NL" dirty="0" err="1"/>
              <a:t>zero-tolerance</a:t>
            </a:r>
            <a:r>
              <a:rPr lang="nl-NL" dirty="0"/>
              <a:t> beleid als het aankomt op diefstal: de politie wordt ingeschakeld en er zit een schadevergoeding aan vast. Dit staat ook op een poster bij de ingang.</a:t>
            </a:r>
            <a:br>
              <a:rPr lang="nl-NL" dirty="0"/>
            </a:br>
            <a:r>
              <a:rPr lang="nl-NL" dirty="0"/>
              <a:t>Bij de zelfscankassa’s zie je een jonge moeder met kinderen een aantal producten afrekenen en ze heeft geen handscanner of telefoon gebruikt. Ze scant haar producten direct aan de kassa. </a:t>
            </a:r>
            <a:br>
              <a:rPr lang="nl-NL" dirty="0"/>
            </a:br>
            <a:r>
              <a:rPr lang="nl-NL" dirty="0"/>
              <a:t>Nu zie je dat ze dure babymelk wel even neerzet bij de kassa, maar het is overduidelijk niet gescand. Er is ook geen sprake van een vergissing want de rest scant ze wel en de kinderen zijn poeslief en leiden haar niet af.</a:t>
            </a:r>
          </a:p>
          <a:p>
            <a:pPr marL="0" indent="0">
              <a:buNone/>
            </a:pPr>
            <a:r>
              <a:rPr lang="nl-NL" dirty="0"/>
              <a:t>Er wordt van je verwacht dat jij actie onderneemt, want je manager is net weg voor lunch: spreek je haar direct aan? Of bel je alvast de politie? Of vraag je haar even mee te lopen naar ene rustige plek? Bespreek je wat je zag in het bijzijn van haar kinderen?</a:t>
            </a:r>
          </a:p>
        </p:txBody>
      </p:sp>
    </p:spTree>
    <p:extLst>
      <p:ext uri="{BB962C8B-B14F-4D97-AF65-F5344CB8AC3E}">
        <p14:creationId xmlns:p14="http://schemas.microsoft.com/office/powerpoint/2010/main" val="3113885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Mensen en pijlen">
            <a:extLst>
              <a:ext uri="{FF2B5EF4-FFF2-40B4-BE49-F238E27FC236}">
                <a16:creationId xmlns:a16="http://schemas.microsoft.com/office/drawing/2014/main" id="{4E1103C2-8879-B658-8986-7F57A0268C8B}"/>
              </a:ext>
            </a:extLst>
          </p:cNvPr>
          <p:cNvPicPr>
            <a:picLocks noChangeAspect="1"/>
          </p:cNvPicPr>
          <p:nvPr/>
        </p:nvPicPr>
        <p:blipFill>
          <a:blip r:embed="rId3">
            <a:extLst>
              <a:ext uri="{28A0092B-C50C-407E-A947-70E740481C1C}">
                <a14:useLocalDpi xmlns:a14="http://schemas.microsoft.com/office/drawing/2010/main" val="0"/>
              </a:ext>
            </a:extLst>
          </a:blip>
          <a:srcRect t="4769" b="9107"/>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ndertitel 2">
            <a:extLst>
              <a:ext uri="{FF2B5EF4-FFF2-40B4-BE49-F238E27FC236}">
                <a16:creationId xmlns:a16="http://schemas.microsoft.com/office/drawing/2014/main" id="{408B6A54-0C43-6769-0F3E-D0FF8D72E146}"/>
              </a:ext>
            </a:extLst>
          </p:cNvPr>
          <p:cNvSpPr>
            <a:spLocks noGrp="1"/>
          </p:cNvSpPr>
          <p:nvPr>
            <p:ph type="subTitle" idx="1"/>
          </p:nvPr>
        </p:nvSpPr>
        <p:spPr>
          <a:xfrm>
            <a:off x="3361943" y="5657378"/>
            <a:ext cx="8750808" cy="1029633"/>
          </a:xfrm>
        </p:spPr>
        <p:txBody>
          <a:bodyPr anchor="ctr">
            <a:noAutofit/>
          </a:bodyPr>
          <a:lstStyle/>
          <a:p>
            <a:pPr algn="r"/>
            <a:r>
              <a:rPr lang="nl-NL" sz="4000" dirty="0">
                <a:solidFill>
                  <a:srgbClr val="E50856"/>
                </a:solidFill>
              </a:rPr>
              <a:t>WELKE MORELE PROBLEMEN ZIJN ER?</a:t>
            </a:r>
          </a:p>
        </p:txBody>
      </p:sp>
      <p:sp>
        <p:nvSpPr>
          <p:cNvPr id="6" name="Rechthoek 5">
            <a:extLst>
              <a:ext uri="{FF2B5EF4-FFF2-40B4-BE49-F238E27FC236}">
                <a16:creationId xmlns:a16="http://schemas.microsoft.com/office/drawing/2014/main" id="{F5238644-9A88-AA3C-E6A2-8E343248A972}"/>
              </a:ext>
            </a:extLst>
          </p:cNvPr>
          <p:cNvSpPr/>
          <p:nvPr/>
        </p:nvSpPr>
        <p:spPr>
          <a:xfrm>
            <a:off x="0" y="5486400"/>
            <a:ext cx="3282696" cy="1371590"/>
          </a:xfrm>
          <a:prstGeom prst="rect">
            <a:avLst/>
          </a:prstGeom>
          <a:solidFill>
            <a:srgbClr val="E50856"/>
          </a:solidFill>
          <a:ln>
            <a:solidFill>
              <a:srgbClr val="E508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6A28F3A5-22D2-64F4-A974-B5E71AD5A4B9}"/>
              </a:ext>
            </a:extLst>
          </p:cNvPr>
          <p:cNvSpPr>
            <a:spLocks noGrp="1"/>
          </p:cNvSpPr>
          <p:nvPr>
            <p:ph type="ctrTitle"/>
          </p:nvPr>
        </p:nvSpPr>
        <p:spPr>
          <a:xfrm>
            <a:off x="735578" y="5746064"/>
            <a:ext cx="1811540" cy="852260"/>
          </a:xfrm>
        </p:spPr>
        <p:txBody>
          <a:bodyPr anchor="ctr">
            <a:normAutofit fontScale="90000"/>
          </a:bodyPr>
          <a:lstStyle/>
          <a:p>
            <a:pPr algn="l"/>
            <a:r>
              <a:rPr lang="nl-NL" sz="4400" b="1" dirty="0">
                <a:solidFill>
                  <a:schemeClr val="bg1"/>
                </a:solidFill>
              </a:rPr>
              <a:t>ETHIEK</a:t>
            </a:r>
            <a:endParaRPr lang="nl-NL" sz="3600" b="1" dirty="0">
              <a:solidFill>
                <a:schemeClr val="bg1"/>
              </a:solidFill>
            </a:endParaRPr>
          </a:p>
        </p:txBody>
      </p:sp>
      <p:cxnSp>
        <p:nvCxnSpPr>
          <p:cNvPr id="9" name="Rechte verbindingslijn 8">
            <a:extLst>
              <a:ext uri="{FF2B5EF4-FFF2-40B4-BE49-F238E27FC236}">
                <a16:creationId xmlns:a16="http://schemas.microsoft.com/office/drawing/2014/main" id="{51C19B84-1050-1B1D-ED5D-4E4E5F898514}"/>
              </a:ext>
            </a:extLst>
          </p:cNvPr>
          <p:cNvCxnSpPr/>
          <p:nvPr/>
        </p:nvCxnSpPr>
        <p:spPr>
          <a:xfrm>
            <a:off x="0" y="5486400"/>
            <a:ext cx="12191999" cy="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4307702"/>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F43352B-BDC0-7991-1FEA-BB07DA176BB6}"/>
              </a:ext>
            </a:extLst>
          </p:cNvPr>
          <p:cNvSpPr>
            <a:spLocks noGrp="1"/>
          </p:cNvSpPr>
          <p:nvPr>
            <p:ph type="title"/>
          </p:nvPr>
        </p:nvSpPr>
        <p:spPr>
          <a:xfrm>
            <a:off x="4553733" y="548464"/>
            <a:ext cx="6798541" cy="1675623"/>
          </a:xfrm>
        </p:spPr>
        <p:txBody>
          <a:bodyPr anchor="b">
            <a:normAutofit/>
          </a:bodyPr>
          <a:lstStyle/>
          <a:p>
            <a:r>
              <a:rPr lang="nl-NL" sz="4800" dirty="0">
                <a:solidFill>
                  <a:srgbClr val="E50856"/>
                </a:solidFill>
              </a:rPr>
              <a:t>Wat gaan we doen?</a:t>
            </a:r>
          </a:p>
        </p:txBody>
      </p:sp>
      <p:pic>
        <p:nvPicPr>
          <p:cNvPr id="5" name="Afbeelding 4" descr="Kind dat aan het hinkelen is">
            <a:extLst>
              <a:ext uri="{FF2B5EF4-FFF2-40B4-BE49-F238E27FC236}">
                <a16:creationId xmlns:a16="http://schemas.microsoft.com/office/drawing/2014/main" id="{10F3D359-00B6-A9ED-63F5-7357F6F641E8}"/>
              </a:ext>
            </a:extLst>
          </p:cNvPr>
          <p:cNvPicPr>
            <a:picLocks noChangeAspect="1"/>
          </p:cNvPicPr>
          <p:nvPr/>
        </p:nvPicPr>
        <p:blipFill>
          <a:blip r:embed="rId3">
            <a:extLst>
              <a:ext uri="{28A0092B-C50C-407E-A947-70E740481C1C}">
                <a14:useLocalDpi xmlns:a14="http://schemas.microsoft.com/office/drawing/2010/main" val="0"/>
              </a:ext>
            </a:extLst>
          </a:blip>
          <a:srcRect t="4425" b="3558"/>
          <a:stretch/>
        </p:blipFill>
        <p:spPr>
          <a:xfrm rot="5400000">
            <a:off x="-1330751" y="1330752"/>
            <a:ext cx="6858000" cy="4196496"/>
          </a:xfrm>
          <a:prstGeom prst="rect">
            <a:avLst/>
          </a:prstGeom>
          <a:effectLst/>
        </p:spPr>
      </p:pic>
      <p:sp>
        <p:nvSpPr>
          <p:cNvPr id="3" name="Tijdelijke aanduiding voor inhoud 2">
            <a:extLst>
              <a:ext uri="{FF2B5EF4-FFF2-40B4-BE49-F238E27FC236}">
                <a16:creationId xmlns:a16="http://schemas.microsoft.com/office/drawing/2014/main" id="{2C57493A-C125-D42D-AA1C-20CDEBEB8D50}"/>
              </a:ext>
            </a:extLst>
          </p:cNvPr>
          <p:cNvSpPr>
            <a:spLocks noGrp="1"/>
          </p:cNvSpPr>
          <p:nvPr>
            <p:ph idx="1"/>
          </p:nvPr>
        </p:nvSpPr>
        <p:spPr>
          <a:xfrm>
            <a:off x="4553734" y="2409830"/>
            <a:ext cx="7321434" cy="3705217"/>
          </a:xfrm>
        </p:spPr>
        <p:txBody>
          <a:bodyPr>
            <a:normAutofit/>
          </a:bodyPr>
          <a:lstStyle/>
          <a:p>
            <a:r>
              <a:rPr lang="nl-NL" dirty="0"/>
              <a:t>Korte terugblik bijeenkomst </a:t>
            </a:r>
            <a:r>
              <a:rPr lang="nl-NL" i="1" dirty="0"/>
              <a:t>Wat is ethiek</a:t>
            </a:r>
            <a:r>
              <a:rPr lang="nl-NL" dirty="0"/>
              <a:t>.</a:t>
            </a:r>
          </a:p>
          <a:p>
            <a:r>
              <a:rPr lang="nl-NL" dirty="0"/>
              <a:t>Uitleg moreel dilemma en morele problemen.</a:t>
            </a:r>
          </a:p>
          <a:p>
            <a:r>
              <a:rPr lang="nl-NL" dirty="0"/>
              <a:t>In groepjes aan de slag met een moreel dilemma.</a:t>
            </a:r>
          </a:p>
          <a:p>
            <a:r>
              <a:rPr lang="nl-NL" dirty="0"/>
              <a:t>Per groepje uitwerking kort presenteren.</a:t>
            </a:r>
          </a:p>
          <a:p>
            <a:endParaRPr lang="nl-NL" sz="2000" dirty="0"/>
          </a:p>
        </p:txBody>
      </p:sp>
    </p:spTree>
    <p:extLst>
      <p:ext uri="{BB962C8B-B14F-4D97-AF65-F5344CB8AC3E}">
        <p14:creationId xmlns:p14="http://schemas.microsoft.com/office/powerpoint/2010/main" val="2004960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908BB5-764A-72F8-43D9-F0F151835B45}"/>
              </a:ext>
            </a:extLst>
          </p:cNvPr>
          <p:cNvSpPr>
            <a:spLocks noGrp="1"/>
          </p:cNvSpPr>
          <p:nvPr>
            <p:ph type="title"/>
          </p:nvPr>
        </p:nvSpPr>
        <p:spPr>
          <a:xfrm>
            <a:off x="6415694" y="200082"/>
            <a:ext cx="5291663" cy="821896"/>
          </a:xfrm>
        </p:spPr>
        <p:txBody>
          <a:bodyPr anchor="b">
            <a:normAutofit/>
          </a:bodyPr>
          <a:lstStyle/>
          <a:p>
            <a:r>
              <a:rPr lang="nl-NL" b="1" dirty="0">
                <a:solidFill>
                  <a:srgbClr val="E50856"/>
                </a:solidFill>
              </a:rPr>
              <a:t>Leerdoelen</a:t>
            </a:r>
            <a:endParaRPr lang="nl-NL" sz="4000" b="1" dirty="0">
              <a:solidFill>
                <a:srgbClr val="E50856"/>
              </a:solidFill>
            </a:endParaRPr>
          </a:p>
        </p:txBody>
      </p:sp>
      <p:pic>
        <p:nvPicPr>
          <p:cNvPr id="5" name="Afbeelding 4" descr="Een pijl die het doel van de roos raakt">
            <a:extLst>
              <a:ext uri="{FF2B5EF4-FFF2-40B4-BE49-F238E27FC236}">
                <a16:creationId xmlns:a16="http://schemas.microsoft.com/office/drawing/2014/main" id="{D9292145-3FD9-C291-8542-CB83F50EB1E5}"/>
              </a:ext>
            </a:extLst>
          </p:cNvPr>
          <p:cNvPicPr>
            <a:picLocks noChangeAspect="1"/>
          </p:cNvPicPr>
          <p:nvPr/>
        </p:nvPicPr>
        <p:blipFill>
          <a:blip r:embed="rId2">
            <a:extLst>
              <a:ext uri="{28A0092B-C50C-407E-A947-70E740481C1C}">
                <a14:useLocalDpi xmlns:a14="http://schemas.microsoft.com/office/drawing/2010/main" val="0"/>
              </a:ext>
            </a:extLst>
          </a:blip>
          <a:srcRect l="6007" r="5083"/>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ijdelijke aanduiding voor inhoud 2">
            <a:extLst>
              <a:ext uri="{FF2B5EF4-FFF2-40B4-BE49-F238E27FC236}">
                <a16:creationId xmlns:a16="http://schemas.microsoft.com/office/drawing/2014/main" id="{2D1A8BE2-0AF7-9F2B-CE7C-703D9C88E40F}"/>
              </a:ext>
            </a:extLst>
          </p:cNvPr>
          <p:cNvSpPr>
            <a:spLocks noGrp="1"/>
          </p:cNvSpPr>
          <p:nvPr>
            <p:ph idx="1"/>
          </p:nvPr>
        </p:nvSpPr>
        <p:spPr>
          <a:xfrm>
            <a:off x="6096000" y="1376980"/>
            <a:ext cx="5931050" cy="4990482"/>
          </a:xfrm>
        </p:spPr>
        <p:txBody>
          <a:bodyPr>
            <a:normAutofit/>
          </a:bodyPr>
          <a:lstStyle/>
          <a:p>
            <a:pPr marL="0" indent="0">
              <a:buNone/>
            </a:pPr>
            <a:r>
              <a:rPr lang="nl-NL" sz="2000" dirty="0"/>
              <a:t>De student</a:t>
            </a:r>
          </a:p>
          <a:p>
            <a:pPr>
              <a:buFont typeface="Wingdings" panose="05000000000000000000" pitchFamily="2" charset="2"/>
              <a:buChar char="ü"/>
            </a:pPr>
            <a:endParaRPr lang="nl-NL" sz="1800" dirty="0"/>
          </a:p>
          <a:p>
            <a:pPr>
              <a:buFont typeface="Wingdings" panose="05000000000000000000" pitchFamily="2" charset="2"/>
              <a:buChar char="ü"/>
            </a:pPr>
            <a:r>
              <a:rPr lang="nl-NL" sz="1800" dirty="0"/>
              <a:t>1.1 	</a:t>
            </a:r>
            <a:r>
              <a:rPr lang="nl-NL" sz="2000" dirty="0"/>
              <a:t>Weet wat ethische spanningsvelden zijn en 	kan hierbij voor de eigen 	opleiding 	relevante begrippen uitleggen</a:t>
            </a:r>
            <a:endParaRPr lang="nl-NL" sz="1800" dirty="0"/>
          </a:p>
          <a:p>
            <a:pPr>
              <a:buFont typeface="Wingdings" panose="05000000000000000000" pitchFamily="2" charset="2"/>
              <a:buChar char="ü"/>
            </a:pPr>
            <a:r>
              <a:rPr lang="nl-NL" sz="1800" dirty="0"/>
              <a:t>1.6 	</a:t>
            </a:r>
            <a:r>
              <a:rPr lang="nl-NL" sz="2000" dirty="0"/>
              <a:t>Herkent ethische vraagstukken en 	gevoeligheden</a:t>
            </a:r>
            <a:endParaRPr lang="nl-NL" sz="1800" dirty="0"/>
          </a:p>
          <a:p>
            <a:pPr>
              <a:buFont typeface="Wingdings" panose="05000000000000000000" pitchFamily="2" charset="2"/>
              <a:buChar char="ü"/>
            </a:pPr>
            <a:r>
              <a:rPr lang="nl-NL" sz="1800" dirty="0"/>
              <a:t>1.15 	</a:t>
            </a:r>
            <a:r>
              <a:rPr lang="nl-NL" sz="2000" dirty="0"/>
              <a:t>Luistert met een open houding naar de 	ander</a:t>
            </a:r>
          </a:p>
          <a:p>
            <a:pPr>
              <a:buFont typeface="Wingdings" panose="05000000000000000000" pitchFamily="2" charset="2"/>
              <a:buChar char="ü"/>
            </a:pPr>
            <a:r>
              <a:rPr lang="nl-NL" sz="1800" dirty="0"/>
              <a:t>1.16	</a:t>
            </a:r>
            <a:r>
              <a:rPr lang="nl-NL" sz="2000" dirty="0"/>
              <a:t>Brengt een moreel probleem of situatie 	gestructureerd in kaart</a:t>
            </a:r>
          </a:p>
          <a:p>
            <a:pPr>
              <a:buFont typeface="Wingdings" panose="05000000000000000000" pitchFamily="2" charset="2"/>
              <a:buChar char="ü"/>
            </a:pPr>
            <a:r>
              <a:rPr lang="nl-NL" sz="1800" dirty="0"/>
              <a:t>1.17	</a:t>
            </a:r>
            <a:r>
              <a:rPr lang="nl-NL" sz="2000" dirty="0"/>
              <a:t>Vertraagt het gesprek of de situatie om het 	gestructureerd in kaart te kunnen brengen</a:t>
            </a:r>
            <a:endParaRPr lang="nl-NL" sz="1800" dirty="0"/>
          </a:p>
          <a:p>
            <a:endParaRPr lang="nl-NL" sz="1800" dirty="0"/>
          </a:p>
        </p:txBody>
      </p:sp>
    </p:spTree>
    <p:extLst>
      <p:ext uri="{BB962C8B-B14F-4D97-AF65-F5344CB8AC3E}">
        <p14:creationId xmlns:p14="http://schemas.microsoft.com/office/powerpoint/2010/main" val="2070287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E72AD2C-1CE7-F414-4876-D72B6F3D6FAC}"/>
              </a:ext>
            </a:extLst>
          </p:cNvPr>
          <p:cNvSpPr>
            <a:spLocks noGrp="1"/>
          </p:cNvSpPr>
          <p:nvPr>
            <p:ph type="title"/>
          </p:nvPr>
        </p:nvSpPr>
        <p:spPr>
          <a:xfrm>
            <a:off x="304800" y="325369"/>
            <a:ext cx="4703882" cy="1956841"/>
          </a:xfrm>
        </p:spPr>
        <p:txBody>
          <a:bodyPr anchor="b">
            <a:normAutofit/>
          </a:bodyPr>
          <a:lstStyle/>
          <a:p>
            <a:r>
              <a:rPr lang="nl-NL" sz="5400" dirty="0">
                <a:solidFill>
                  <a:srgbClr val="E50856"/>
                </a:solidFill>
              </a:rPr>
              <a:t>Hoe zat het ook alweer?</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C6B53839-F237-2AA8-B5A4-66EA5D8A2106}"/>
              </a:ext>
            </a:extLst>
          </p:cNvPr>
          <p:cNvSpPr>
            <a:spLocks noGrp="1"/>
          </p:cNvSpPr>
          <p:nvPr>
            <p:ph idx="1"/>
          </p:nvPr>
        </p:nvSpPr>
        <p:spPr>
          <a:xfrm>
            <a:off x="304800" y="2872899"/>
            <a:ext cx="4861560" cy="3320668"/>
          </a:xfrm>
        </p:spPr>
        <p:txBody>
          <a:bodyPr>
            <a:normAutofit/>
          </a:bodyPr>
          <a:lstStyle/>
          <a:p>
            <a:r>
              <a:rPr lang="nl-NL" sz="2400" dirty="0"/>
              <a:t>Wat is ethiek?</a:t>
            </a:r>
          </a:p>
          <a:p>
            <a:r>
              <a:rPr lang="nl-NL" sz="2400" dirty="0"/>
              <a:t>Hoe en wanneer heb je hier dan mee te maken?</a:t>
            </a:r>
          </a:p>
          <a:p>
            <a:r>
              <a:rPr lang="nl-NL" sz="2400" dirty="0"/>
              <a:t>Wat zijn normen en waarden?</a:t>
            </a:r>
          </a:p>
          <a:p>
            <a:r>
              <a:rPr lang="nl-NL" sz="2400" dirty="0"/>
              <a:t>Wat weet je nog over hoe je een dilemma kan aanpakken?</a:t>
            </a:r>
          </a:p>
        </p:txBody>
      </p:sp>
      <p:pic>
        <p:nvPicPr>
          <p:cNvPr id="7" name="Afbeelding 6" descr="Speelgoedrobot onder een gloeilamp op een groene bakstenen muur">
            <a:extLst>
              <a:ext uri="{FF2B5EF4-FFF2-40B4-BE49-F238E27FC236}">
                <a16:creationId xmlns:a16="http://schemas.microsoft.com/office/drawing/2014/main" id="{115930CD-2B90-DC8A-578C-616C0A69267D}"/>
              </a:ext>
            </a:extLst>
          </p:cNvPr>
          <p:cNvPicPr>
            <a:picLocks noChangeAspect="1"/>
          </p:cNvPicPr>
          <p:nvPr/>
        </p:nvPicPr>
        <p:blipFill>
          <a:blip r:embed="rId2">
            <a:extLst>
              <a:ext uri="{28A0092B-C50C-407E-A947-70E740481C1C}">
                <a14:useLocalDpi xmlns:a14="http://schemas.microsoft.com/office/drawing/2010/main" val="0"/>
              </a:ext>
            </a:extLst>
          </a:blip>
          <a:srcRect l="34196" r="938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7784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9B2B4B7-8431-3068-89C0-BCD9177980D6}"/>
              </a:ext>
            </a:extLst>
          </p:cNvPr>
          <p:cNvSpPr/>
          <p:nvPr/>
        </p:nvSpPr>
        <p:spPr>
          <a:xfrm>
            <a:off x="310896" y="320040"/>
            <a:ext cx="11612880" cy="56327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5AC8116B-44B3-80AA-49C1-4617DABF5CA1}"/>
              </a:ext>
            </a:extLst>
          </p:cNvPr>
          <p:cNvSpPr txBox="1"/>
          <p:nvPr/>
        </p:nvSpPr>
        <p:spPr>
          <a:xfrm>
            <a:off x="393192" y="438912"/>
            <a:ext cx="11384280" cy="46166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nl-NL" sz="2400" b="1" dirty="0"/>
              <a:t>Ethisch / moreel dilemma</a:t>
            </a:r>
          </a:p>
        </p:txBody>
      </p:sp>
      <p:sp>
        <p:nvSpPr>
          <p:cNvPr id="4" name="Tekstvak 3">
            <a:extLst>
              <a:ext uri="{FF2B5EF4-FFF2-40B4-BE49-F238E27FC236}">
                <a16:creationId xmlns:a16="http://schemas.microsoft.com/office/drawing/2014/main" id="{B3BD4219-50DB-ACBF-682E-8397D7E11C4E}"/>
              </a:ext>
            </a:extLst>
          </p:cNvPr>
          <p:cNvSpPr txBox="1"/>
          <p:nvPr/>
        </p:nvSpPr>
        <p:spPr>
          <a:xfrm>
            <a:off x="4372122" y="3036049"/>
            <a:ext cx="2980944" cy="369332"/>
          </a:xfrm>
          <a:prstGeom prst="rect">
            <a:avLst/>
          </a:prstGeom>
          <a:solidFill>
            <a:schemeClr val="accent2">
              <a:lumMod val="20000"/>
              <a:lumOff val="80000"/>
            </a:schemeClr>
          </a:solidFill>
          <a:ln>
            <a:solidFill>
              <a:schemeClr val="tx1"/>
            </a:solidFill>
          </a:ln>
        </p:spPr>
        <p:txBody>
          <a:bodyPr wrap="square" rtlCol="0">
            <a:spAutoFit/>
          </a:bodyPr>
          <a:lstStyle/>
          <a:p>
            <a:pPr algn="ctr"/>
            <a:r>
              <a:rPr lang="nl-NL" b="1" dirty="0"/>
              <a:t>Moreel verdrietige situatie</a:t>
            </a:r>
          </a:p>
        </p:txBody>
      </p:sp>
      <p:sp>
        <p:nvSpPr>
          <p:cNvPr id="5" name="Tekstvak 4">
            <a:extLst>
              <a:ext uri="{FF2B5EF4-FFF2-40B4-BE49-F238E27FC236}">
                <a16:creationId xmlns:a16="http://schemas.microsoft.com/office/drawing/2014/main" id="{4A36B935-8A01-807E-95E9-C8BCD45CA5DF}"/>
              </a:ext>
            </a:extLst>
          </p:cNvPr>
          <p:cNvSpPr txBox="1"/>
          <p:nvPr/>
        </p:nvSpPr>
        <p:spPr>
          <a:xfrm>
            <a:off x="705998" y="3019809"/>
            <a:ext cx="2980944" cy="369332"/>
          </a:xfrm>
          <a:prstGeom prst="rect">
            <a:avLst/>
          </a:prstGeom>
          <a:solidFill>
            <a:schemeClr val="tx2">
              <a:lumMod val="10000"/>
              <a:lumOff val="90000"/>
            </a:schemeClr>
          </a:solidFill>
          <a:ln>
            <a:solidFill>
              <a:schemeClr val="tx1"/>
            </a:solidFill>
          </a:ln>
        </p:spPr>
        <p:txBody>
          <a:bodyPr wrap="square" rtlCol="0">
            <a:spAutoFit/>
          </a:bodyPr>
          <a:lstStyle/>
          <a:p>
            <a:pPr algn="ctr"/>
            <a:r>
              <a:rPr lang="nl-NL" b="1" dirty="0"/>
              <a:t>Moreel moeilijke situatie</a:t>
            </a:r>
          </a:p>
        </p:txBody>
      </p:sp>
      <p:sp>
        <p:nvSpPr>
          <p:cNvPr id="6" name="Tekstvak 5">
            <a:extLst>
              <a:ext uri="{FF2B5EF4-FFF2-40B4-BE49-F238E27FC236}">
                <a16:creationId xmlns:a16="http://schemas.microsoft.com/office/drawing/2014/main" id="{114AD081-E925-4107-FA2C-5FC38FF8E011}"/>
              </a:ext>
            </a:extLst>
          </p:cNvPr>
          <p:cNvSpPr txBox="1"/>
          <p:nvPr/>
        </p:nvSpPr>
        <p:spPr>
          <a:xfrm>
            <a:off x="7919185" y="3001655"/>
            <a:ext cx="3566817"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nl-NL" b="1" dirty="0"/>
              <a:t>Probleem van morele motivatie</a:t>
            </a:r>
          </a:p>
        </p:txBody>
      </p:sp>
      <p:sp>
        <p:nvSpPr>
          <p:cNvPr id="7" name="Tekstvak 6">
            <a:extLst>
              <a:ext uri="{FF2B5EF4-FFF2-40B4-BE49-F238E27FC236}">
                <a16:creationId xmlns:a16="http://schemas.microsoft.com/office/drawing/2014/main" id="{43549CFF-5DC4-F5C1-C4CE-6584B9A2E88A}"/>
              </a:ext>
            </a:extLst>
          </p:cNvPr>
          <p:cNvSpPr txBox="1"/>
          <p:nvPr/>
        </p:nvSpPr>
        <p:spPr>
          <a:xfrm>
            <a:off x="705998" y="4184367"/>
            <a:ext cx="2980944" cy="1169551"/>
          </a:xfrm>
          <a:prstGeom prst="rect">
            <a:avLst/>
          </a:prstGeom>
          <a:solidFill>
            <a:schemeClr val="tx2">
              <a:lumMod val="10000"/>
              <a:lumOff val="90000"/>
            </a:schemeClr>
          </a:solidFill>
          <a:ln>
            <a:solidFill>
              <a:schemeClr val="tx1"/>
            </a:solidFill>
          </a:ln>
        </p:spPr>
        <p:txBody>
          <a:bodyPr wrap="square" rtlCol="0">
            <a:spAutoFit/>
          </a:bodyPr>
          <a:lstStyle/>
          <a:p>
            <a:r>
              <a:rPr lang="nl-NL" sz="1400" i="1" dirty="0"/>
              <a:t>Er is niet altijd een (duidelijke) oplossing voorhanden.</a:t>
            </a:r>
          </a:p>
          <a:p>
            <a:r>
              <a:rPr lang="nl-NL" sz="1400" i="1" dirty="0"/>
              <a:t>Er is een duidelijk spanningsveld tussen individuele moraal en groepsmoraal.</a:t>
            </a:r>
          </a:p>
        </p:txBody>
      </p:sp>
      <p:sp>
        <p:nvSpPr>
          <p:cNvPr id="8" name="Tekstvak 7">
            <a:extLst>
              <a:ext uri="{FF2B5EF4-FFF2-40B4-BE49-F238E27FC236}">
                <a16:creationId xmlns:a16="http://schemas.microsoft.com/office/drawing/2014/main" id="{C5E97910-0FEF-2F41-7929-49F5A13CD093}"/>
              </a:ext>
            </a:extLst>
          </p:cNvPr>
          <p:cNvSpPr txBox="1"/>
          <p:nvPr/>
        </p:nvSpPr>
        <p:spPr>
          <a:xfrm>
            <a:off x="4372122" y="4222316"/>
            <a:ext cx="2980944" cy="738664"/>
          </a:xfrm>
          <a:prstGeom prst="rect">
            <a:avLst/>
          </a:prstGeom>
          <a:solidFill>
            <a:schemeClr val="accent2">
              <a:lumMod val="20000"/>
              <a:lumOff val="80000"/>
            </a:schemeClr>
          </a:solidFill>
          <a:ln>
            <a:solidFill>
              <a:schemeClr val="tx1"/>
            </a:solidFill>
          </a:ln>
        </p:spPr>
        <p:txBody>
          <a:bodyPr wrap="square" rtlCol="0">
            <a:spAutoFit/>
          </a:bodyPr>
          <a:lstStyle/>
          <a:p>
            <a:r>
              <a:rPr lang="nl-NL" sz="1400" i="1" dirty="0"/>
              <a:t>Er is wél een oplossing, maar de gevolgen zijn (emotioneel) kwetsend voor de ander(en)</a:t>
            </a:r>
          </a:p>
        </p:txBody>
      </p:sp>
      <p:sp>
        <p:nvSpPr>
          <p:cNvPr id="9" name="Tekstvak 8">
            <a:extLst>
              <a:ext uri="{FF2B5EF4-FFF2-40B4-BE49-F238E27FC236}">
                <a16:creationId xmlns:a16="http://schemas.microsoft.com/office/drawing/2014/main" id="{13FBF3E0-3A76-0A89-AA3C-E711866C7165}"/>
              </a:ext>
            </a:extLst>
          </p:cNvPr>
          <p:cNvSpPr txBox="1"/>
          <p:nvPr/>
        </p:nvSpPr>
        <p:spPr>
          <a:xfrm>
            <a:off x="7919184" y="4187923"/>
            <a:ext cx="3566817" cy="738664"/>
          </a:xfrm>
          <a:prstGeom prst="rect">
            <a:avLst/>
          </a:prstGeom>
          <a:solidFill>
            <a:schemeClr val="accent5">
              <a:lumMod val="20000"/>
              <a:lumOff val="80000"/>
            </a:schemeClr>
          </a:solidFill>
          <a:ln>
            <a:solidFill>
              <a:schemeClr val="tx1"/>
            </a:solidFill>
          </a:ln>
        </p:spPr>
        <p:txBody>
          <a:bodyPr wrap="square" rtlCol="0">
            <a:spAutoFit/>
          </a:bodyPr>
          <a:lstStyle/>
          <a:p>
            <a:r>
              <a:rPr lang="nl-NL" sz="1400" i="1" dirty="0"/>
              <a:t>Er is wél een oplossing voorhanden, maar er zijn nadelige gevolgen voor jezelf dus je handelt niet (moreel juist).</a:t>
            </a:r>
          </a:p>
        </p:txBody>
      </p:sp>
      <p:sp>
        <p:nvSpPr>
          <p:cNvPr id="11" name="Pijl: omlaag 10">
            <a:extLst>
              <a:ext uri="{FF2B5EF4-FFF2-40B4-BE49-F238E27FC236}">
                <a16:creationId xmlns:a16="http://schemas.microsoft.com/office/drawing/2014/main" id="{4EEA7644-7415-C133-2E08-A5BD6E509C29}"/>
              </a:ext>
            </a:extLst>
          </p:cNvPr>
          <p:cNvSpPr/>
          <p:nvPr/>
        </p:nvSpPr>
        <p:spPr>
          <a:xfrm>
            <a:off x="2031878" y="996575"/>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omlaag 11">
            <a:extLst>
              <a:ext uri="{FF2B5EF4-FFF2-40B4-BE49-F238E27FC236}">
                <a16:creationId xmlns:a16="http://schemas.microsoft.com/office/drawing/2014/main" id="{B4F62A6F-D78D-E152-C0E1-EEBD386B3A40}"/>
              </a:ext>
            </a:extLst>
          </p:cNvPr>
          <p:cNvSpPr/>
          <p:nvPr/>
        </p:nvSpPr>
        <p:spPr>
          <a:xfrm>
            <a:off x="5698002" y="1012816"/>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480D225D-92A2-BC05-6003-3F0CCF6C7CC8}"/>
              </a:ext>
            </a:extLst>
          </p:cNvPr>
          <p:cNvSpPr/>
          <p:nvPr/>
        </p:nvSpPr>
        <p:spPr>
          <a:xfrm>
            <a:off x="9538002" y="1022909"/>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DD859659-63C1-E143-9E43-70BAD46E654C}"/>
              </a:ext>
            </a:extLst>
          </p:cNvPr>
          <p:cNvSpPr txBox="1"/>
          <p:nvPr/>
        </p:nvSpPr>
        <p:spPr>
          <a:xfrm>
            <a:off x="393192" y="1150723"/>
            <a:ext cx="11378346" cy="738664"/>
          </a:xfrm>
          <a:prstGeom prst="rect">
            <a:avLst/>
          </a:prstGeom>
          <a:solidFill>
            <a:schemeClr val="accent6">
              <a:lumMod val="20000"/>
              <a:lumOff val="80000"/>
            </a:schemeClr>
          </a:solidFill>
          <a:ln>
            <a:solidFill>
              <a:schemeClr val="tx1"/>
            </a:solidFill>
          </a:ln>
        </p:spPr>
        <p:txBody>
          <a:bodyPr wrap="square" rtlCol="0">
            <a:spAutoFit/>
          </a:bodyPr>
          <a:lstStyle/>
          <a:p>
            <a:r>
              <a:rPr lang="nl-NL" sz="1400" i="1" dirty="0"/>
              <a:t>Vaak worden morele problemen bestempeld als een “moreel dilemma’s.” Er zijn echter drie nuances te maken.</a:t>
            </a:r>
          </a:p>
          <a:p>
            <a:r>
              <a:rPr lang="nl-NL" sz="1400" i="1" dirty="0"/>
              <a:t>Uitgangspunt hierbij is dat er altijd sprake is van een “morele persoon” die een keuze moet maken. De te maken keuze is nauw verbonden met de identiteit van deze persoon.</a:t>
            </a:r>
          </a:p>
        </p:txBody>
      </p:sp>
      <p:cxnSp>
        <p:nvCxnSpPr>
          <p:cNvPr id="15" name="Rechte verbindingslijn 14">
            <a:extLst>
              <a:ext uri="{FF2B5EF4-FFF2-40B4-BE49-F238E27FC236}">
                <a16:creationId xmlns:a16="http://schemas.microsoft.com/office/drawing/2014/main" id="{403ED35D-E821-A64D-BE54-523F3DEAD1F6}"/>
              </a:ext>
            </a:extLst>
          </p:cNvPr>
          <p:cNvCxnSpPr>
            <a:stCxn id="5" idx="2"/>
            <a:endCxn id="7" idx="0"/>
          </p:cNvCxnSpPr>
          <p:nvPr/>
        </p:nvCxnSpPr>
        <p:spPr>
          <a:xfrm>
            <a:off x="2196470" y="3389141"/>
            <a:ext cx="0" cy="795226"/>
          </a:xfrm>
          <a:prstGeom prst="line">
            <a:avLst/>
          </a:prstGeom>
        </p:spPr>
        <p:style>
          <a:lnRef idx="2">
            <a:schemeClr val="dk1"/>
          </a:lnRef>
          <a:fillRef idx="0">
            <a:schemeClr val="dk1"/>
          </a:fillRef>
          <a:effectRef idx="1">
            <a:schemeClr val="dk1"/>
          </a:effectRef>
          <a:fontRef idx="minor">
            <a:schemeClr val="tx1"/>
          </a:fontRef>
        </p:style>
      </p:cxnSp>
      <p:cxnSp>
        <p:nvCxnSpPr>
          <p:cNvPr id="17" name="Rechte verbindingslijn 16">
            <a:extLst>
              <a:ext uri="{FF2B5EF4-FFF2-40B4-BE49-F238E27FC236}">
                <a16:creationId xmlns:a16="http://schemas.microsoft.com/office/drawing/2014/main" id="{20255952-F903-F9AE-CD51-018DD7336E27}"/>
              </a:ext>
            </a:extLst>
          </p:cNvPr>
          <p:cNvCxnSpPr>
            <a:stCxn id="4" idx="2"/>
            <a:endCxn id="8" idx="0"/>
          </p:cNvCxnSpPr>
          <p:nvPr/>
        </p:nvCxnSpPr>
        <p:spPr>
          <a:xfrm>
            <a:off x="5862594" y="3405381"/>
            <a:ext cx="0" cy="816935"/>
          </a:xfrm>
          <a:prstGeom prst="line">
            <a:avLst/>
          </a:prstGeom>
        </p:spPr>
        <p:style>
          <a:lnRef idx="2">
            <a:schemeClr val="dk1"/>
          </a:lnRef>
          <a:fillRef idx="0">
            <a:schemeClr val="dk1"/>
          </a:fillRef>
          <a:effectRef idx="1">
            <a:schemeClr val="dk1"/>
          </a:effectRef>
          <a:fontRef idx="minor">
            <a:schemeClr val="tx1"/>
          </a:fontRef>
        </p:style>
      </p:cxnSp>
      <p:cxnSp>
        <p:nvCxnSpPr>
          <p:cNvPr id="19" name="Rechte verbindingslijn 18">
            <a:extLst>
              <a:ext uri="{FF2B5EF4-FFF2-40B4-BE49-F238E27FC236}">
                <a16:creationId xmlns:a16="http://schemas.microsoft.com/office/drawing/2014/main" id="{5D5A27EB-EA3F-A5FF-3C1C-64ED36E968E3}"/>
              </a:ext>
            </a:extLst>
          </p:cNvPr>
          <p:cNvCxnSpPr>
            <a:cxnSpLocks/>
            <a:stCxn id="6" idx="2"/>
            <a:endCxn id="9" idx="0"/>
          </p:cNvCxnSpPr>
          <p:nvPr/>
        </p:nvCxnSpPr>
        <p:spPr>
          <a:xfrm flipH="1">
            <a:off x="9702593" y="3370987"/>
            <a:ext cx="1" cy="816936"/>
          </a:xfrm>
          <a:prstGeom prst="line">
            <a:avLst/>
          </a:prstGeom>
        </p:spPr>
        <p:style>
          <a:lnRef idx="2">
            <a:schemeClr val="dk1"/>
          </a:lnRef>
          <a:fillRef idx="0">
            <a:schemeClr val="dk1"/>
          </a:fillRef>
          <a:effectRef idx="1">
            <a:schemeClr val="dk1"/>
          </a:effectRef>
          <a:fontRef idx="minor">
            <a:schemeClr val="tx1"/>
          </a:fontRef>
        </p:style>
      </p:cxnSp>
      <p:sp>
        <p:nvSpPr>
          <p:cNvPr id="16" name="Wolk 15">
            <a:extLst>
              <a:ext uri="{FF2B5EF4-FFF2-40B4-BE49-F238E27FC236}">
                <a16:creationId xmlns:a16="http://schemas.microsoft.com/office/drawing/2014/main" id="{ED13F9A3-BE01-03CB-1152-29DADD7A769F}"/>
              </a:ext>
            </a:extLst>
          </p:cNvPr>
          <p:cNvSpPr/>
          <p:nvPr/>
        </p:nvSpPr>
        <p:spPr>
          <a:xfrm>
            <a:off x="-286154" y="2212534"/>
            <a:ext cx="12057692" cy="383620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49732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9AFC6-B19A-7EE2-EA44-7536C9FF2CA3}"/>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CB4AC893-9518-8C17-E91A-6DE8DDDE4BC2}"/>
              </a:ext>
            </a:extLst>
          </p:cNvPr>
          <p:cNvSpPr/>
          <p:nvPr/>
        </p:nvSpPr>
        <p:spPr>
          <a:xfrm>
            <a:off x="310896" y="320040"/>
            <a:ext cx="11612880" cy="56327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841670F2-E883-89D2-80F0-78910415B021}"/>
              </a:ext>
            </a:extLst>
          </p:cNvPr>
          <p:cNvSpPr txBox="1"/>
          <p:nvPr/>
        </p:nvSpPr>
        <p:spPr>
          <a:xfrm>
            <a:off x="393192" y="438912"/>
            <a:ext cx="11384280" cy="46166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nl-NL" sz="2400" b="1" dirty="0"/>
              <a:t>Ethisch / moreel dilemma</a:t>
            </a:r>
          </a:p>
        </p:txBody>
      </p:sp>
      <p:sp>
        <p:nvSpPr>
          <p:cNvPr id="4" name="Tekstvak 3">
            <a:extLst>
              <a:ext uri="{FF2B5EF4-FFF2-40B4-BE49-F238E27FC236}">
                <a16:creationId xmlns:a16="http://schemas.microsoft.com/office/drawing/2014/main" id="{65D12A91-E993-A092-8933-A7D8753FBD1B}"/>
              </a:ext>
            </a:extLst>
          </p:cNvPr>
          <p:cNvSpPr txBox="1"/>
          <p:nvPr/>
        </p:nvSpPr>
        <p:spPr>
          <a:xfrm>
            <a:off x="4372122" y="3036049"/>
            <a:ext cx="2980944" cy="369332"/>
          </a:xfrm>
          <a:prstGeom prst="rect">
            <a:avLst/>
          </a:prstGeom>
          <a:solidFill>
            <a:schemeClr val="accent2">
              <a:lumMod val="20000"/>
              <a:lumOff val="80000"/>
            </a:schemeClr>
          </a:solidFill>
          <a:ln>
            <a:solidFill>
              <a:schemeClr val="tx1"/>
            </a:solidFill>
          </a:ln>
        </p:spPr>
        <p:txBody>
          <a:bodyPr wrap="square" rtlCol="0">
            <a:spAutoFit/>
          </a:bodyPr>
          <a:lstStyle/>
          <a:p>
            <a:pPr algn="ctr"/>
            <a:r>
              <a:rPr lang="nl-NL" b="1" dirty="0"/>
              <a:t>Moreel verdrietige situatie</a:t>
            </a:r>
          </a:p>
        </p:txBody>
      </p:sp>
      <p:sp>
        <p:nvSpPr>
          <p:cNvPr id="5" name="Tekstvak 4">
            <a:extLst>
              <a:ext uri="{FF2B5EF4-FFF2-40B4-BE49-F238E27FC236}">
                <a16:creationId xmlns:a16="http://schemas.microsoft.com/office/drawing/2014/main" id="{FB61F0A1-9E26-09F5-D387-BBB618CBD53B}"/>
              </a:ext>
            </a:extLst>
          </p:cNvPr>
          <p:cNvSpPr txBox="1"/>
          <p:nvPr/>
        </p:nvSpPr>
        <p:spPr>
          <a:xfrm>
            <a:off x="705998" y="3019809"/>
            <a:ext cx="2980944" cy="369332"/>
          </a:xfrm>
          <a:prstGeom prst="rect">
            <a:avLst/>
          </a:prstGeom>
          <a:solidFill>
            <a:schemeClr val="tx2">
              <a:lumMod val="10000"/>
              <a:lumOff val="90000"/>
            </a:schemeClr>
          </a:solidFill>
          <a:ln>
            <a:solidFill>
              <a:schemeClr val="tx1"/>
            </a:solidFill>
          </a:ln>
        </p:spPr>
        <p:txBody>
          <a:bodyPr wrap="square" rtlCol="0">
            <a:spAutoFit/>
          </a:bodyPr>
          <a:lstStyle/>
          <a:p>
            <a:pPr algn="ctr"/>
            <a:r>
              <a:rPr lang="nl-NL" b="1" dirty="0"/>
              <a:t>Moreel moeilijke situatie</a:t>
            </a:r>
          </a:p>
        </p:txBody>
      </p:sp>
      <p:sp>
        <p:nvSpPr>
          <p:cNvPr id="6" name="Tekstvak 5">
            <a:extLst>
              <a:ext uri="{FF2B5EF4-FFF2-40B4-BE49-F238E27FC236}">
                <a16:creationId xmlns:a16="http://schemas.microsoft.com/office/drawing/2014/main" id="{241A997C-3B6A-7DCC-A2A0-A5997E0B39A9}"/>
              </a:ext>
            </a:extLst>
          </p:cNvPr>
          <p:cNvSpPr txBox="1"/>
          <p:nvPr/>
        </p:nvSpPr>
        <p:spPr>
          <a:xfrm>
            <a:off x="7919185" y="3001655"/>
            <a:ext cx="3566817"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nl-NL" b="1" dirty="0"/>
              <a:t>Probleem van morele motivatie</a:t>
            </a:r>
          </a:p>
        </p:txBody>
      </p:sp>
      <p:sp>
        <p:nvSpPr>
          <p:cNvPr id="7" name="Tekstvak 6">
            <a:extLst>
              <a:ext uri="{FF2B5EF4-FFF2-40B4-BE49-F238E27FC236}">
                <a16:creationId xmlns:a16="http://schemas.microsoft.com/office/drawing/2014/main" id="{5012BCD8-77E3-CA14-3AD3-E25EDFD49EA2}"/>
              </a:ext>
            </a:extLst>
          </p:cNvPr>
          <p:cNvSpPr txBox="1"/>
          <p:nvPr/>
        </p:nvSpPr>
        <p:spPr>
          <a:xfrm>
            <a:off x="705998" y="4184367"/>
            <a:ext cx="2980944" cy="1169551"/>
          </a:xfrm>
          <a:prstGeom prst="rect">
            <a:avLst/>
          </a:prstGeom>
          <a:solidFill>
            <a:schemeClr val="tx2">
              <a:lumMod val="10000"/>
              <a:lumOff val="90000"/>
            </a:schemeClr>
          </a:solidFill>
          <a:ln>
            <a:solidFill>
              <a:schemeClr val="tx1"/>
            </a:solidFill>
          </a:ln>
        </p:spPr>
        <p:txBody>
          <a:bodyPr wrap="square" rtlCol="0">
            <a:spAutoFit/>
          </a:bodyPr>
          <a:lstStyle/>
          <a:p>
            <a:r>
              <a:rPr lang="nl-NL" sz="1400" i="1" dirty="0"/>
              <a:t>Er is niet altijd een (duidelijke) oplossing voorhanden.</a:t>
            </a:r>
          </a:p>
          <a:p>
            <a:r>
              <a:rPr lang="nl-NL" sz="1400" i="1" dirty="0"/>
              <a:t>Er is een duidelijk spanningsveld tussen individuele moraal en groepsmoraal.</a:t>
            </a:r>
          </a:p>
        </p:txBody>
      </p:sp>
      <p:sp>
        <p:nvSpPr>
          <p:cNvPr id="8" name="Tekstvak 7">
            <a:extLst>
              <a:ext uri="{FF2B5EF4-FFF2-40B4-BE49-F238E27FC236}">
                <a16:creationId xmlns:a16="http://schemas.microsoft.com/office/drawing/2014/main" id="{A43F3EDB-FF93-78C4-DFA2-B14B2F277A19}"/>
              </a:ext>
            </a:extLst>
          </p:cNvPr>
          <p:cNvSpPr txBox="1"/>
          <p:nvPr/>
        </p:nvSpPr>
        <p:spPr>
          <a:xfrm>
            <a:off x="4372122" y="4222316"/>
            <a:ext cx="2980944" cy="738664"/>
          </a:xfrm>
          <a:prstGeom prst="rect">
            <a:avLst/>
          </a:prstGeom>
          <a:solidFill>
            <a:schemeClr val="accent2">
              <a:lumMod val="20000"/>
              <a:lumOff val="80000"/>
            </a:schemeClr>
          </a:solidFill>
          <a:ln>
            <a:solidFill>
              <a:schemeClr val="tx1"/>
            </a:solidFill>
          </a:ln>
        </p:spPr>
        <p:txBody>
          <a:bodyPr wrap="square" rtlCol="0">
            <a:spAutoFit/>
          </a:bodyPr>
          <a:lstStyle/>
          <a:p>
            <a:r>
              <a:rPr lang="nl-NL" sz="1400" i="1" dirty="0"/>
              <a:t>Er is wél een oplossing, maar de gevolgen zijn (emotioneel) kwetsend voor de ander(en)</a:t>
            </a:r>
          </a:p>
        </p:txBody>
      </p:sp>
      <p:sp>
        <p:nvSpPr>
          <p:cNvPr id="9" name="Tekstvak 8">
            <a:extLst>
              <a:ext uri="{FF2B5EF4-FFF2-40B4-BE49-F238E27FC236}">
                <a16:creationId xmlns:a16="http://schemas.microsoft.com/office/drawing/2014/main" id="{ECA9FB38-AA71-2E13-BFAF-434EA51E8E36}"/>
              </a:ext>
            </a:extLst>
          </p:cNvPr>
          <p:cNvSpPr txBox="1"/>
          <p:nvPr/>
        </p:nvSpPr>
        <p:spPr>
          <a:xfrm>
            <a:off x="7919184" y="4187923"/>
            <a:ext cx="3566817" cy="738664"/>
          </a:xfrm>
          <a:prstGeom prst="rect">
            <a:avLst/>
          </a:prstGeom>
          <a:solidFill>
            <a:schemeClr val="accent5">
              <a:lumMod val="20000"/>
              <a:lumOff val="80000"/>
            </a:schemeClr>
          </a:solidFill>
          <a:ln>
            <a:solidFill>
              <a:schemeClr val="tx1"/>
            </a:solidFill>
          </a:ln>
        </p:spPr>
        <p:txBody>
          <a:bodyPr wrap="square" rtlCol="0">
            <a:spAutoFit/>
          </a:bodyPr>
          <a:lstStyle/>
          <a:p>
            <a:r>
              <a:rPr lang="nl-NL" sz="1400" i="1" dirty="0"/>
              <a:t>Er is wél een oplossing voorhanden, maar er zijn nadelige gevolgen voor jezelf dus je handelt niet (moreel juist).</a:t>
            </a:r>
          </a:p>
        </p:txBody>
      </p:sp>
      <p:sp>
        <p:nvSpPr>
          <p:cNvPr id="11" name="Pijl: omlaag 10">
            <a:extLst>
              <a:ext uri="{FF2B5EF4-FFF2-40B4-BE49-F238E27FC236}">
                <a16:creationId xmlns:a16="http://schemas.microsoft.com/office/drawing/2014/main" id="{F1793CE2-0061-0950-FE8C-3A2D392352B7}"/>
              </a:ext>
            </a:extLst>
          </p:cNvPr>
          <p:cNvSpPr/>
          <p:nvPr/>
        </p:nvSpPr>
        <p:spPr>
          <a:xfrm>
            <a:off x="2031878" y="996575"/>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omlaag 11">
            <a:extLst>
              <a:ext uri="{FF2B5EF4-FFF2-40B4-BE49-F238E27FC236}">
                <a16:creationId xmlns:a16="http://schemas.microsoft.com/office/drawing/2014/main" id="{F18D0E92-44D7-05C0-F23B-FDCA43C6F775}"/>
              </a:ext>
            </a:extLst>
          </p:cNvPr>
          <p:cNvSpPr/>
          <p:nvPr/>
        </p:nvSpPr>
        <p:spPr>
          <a:xfrm>
            <a:off x="5698002" y="1012816"/>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70D2614C-40D3-0FF7-D43B-AA91D056DD55}"/>
              </a:ext>
            </a:extLst>
          </p:cNvPr>
          <p:cNvSpPr/>
          <p:nvPr/>
        </p:nvSpPr>
        <p:spPr>
          <a:xfrm>
            <a:off x="9538002" y="1022909"/>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83F3BEF3-10F2-5E21-0047-7ABC5F615EF7}"/>
              </a:ext>
            </a:extLst>
          </p:cNvPr>
          <p:cNvSpPr txBox="1"/>
          <p:nvPr/>
        </p:nvSpPr>
        <p:spPr>
          <a:xfrm>
            <a:off x="393192" y="1150723"/>
            <a:ext cx="11378346" cy="738664"/>
          </a:xfrm>
          <a:prstGeom prst="rect">
            <a:avLst/>
          </a:prstGeom>
          <a:solidFill>
            <a:schemeClr val="accent6">
              <a:lumMod val="20000"/>
              <a:lumOff val="80000"/>
            </a:schemeClr>
          </a:solidFill>
          <a:ln>
            <a:solidFill>
              <a:schemeClr val="tx1"/>
            </a:solidFill>
          </a:ln>
        </p:spPr>
        <p:txBody>
          <a:bodyPr wrap="square" rtlCol="0">
            <a:spAutoFit/>
          </a:bodyPr>
          <a:lstStyle/>
          <a:p>
            <a:r>
              <a:rPr lang="nl-NL" sz="1400" i="1" dirty="0"/>
              <a:t>Vaak worden morele problemen bestempeld als een “moreel dilemma’s.” Er zijn echter drie nuances te maken.</a:t>
            </a:r>
          </a:p>
          <a:p>
            <a:r>
              <a:rPr lang="nl-NL" sz="1400" i="1" dirty="0"/>
              <a:t>Uitgangspunt hierbij is dat er altijd sprake is van een “morele persoon” die een keuze moet maken. De te maken keuze is nauw verbonden met de identiteit van deze persoon.</a:t>
            </a:r>
          </a:p>
        </p:txBody>
      </p:sp>
      <p:cxnSp>
        <p:nvCxnSpPr>
          <p:cNvPr id="15" name="Rechte verbindingslijn 14">
            <a:extLst>
              <a:ext uri="{FF2B5EF4-FFF2-40B4-BE49-F238E27FC236}">
                <a16:creationId xmlns:a16="http://schemas.microsoft.com/office/drawing/2014/main" id="{A1E32F9E-893B-1EE3-B765-602F777CF6E3}"/>
              </a:ext>
            </a:extLst>
          </p:cNvPr>
          <p:cNvCxnSpPr>
            <a:stCxn id="5" idx="2"/>
            <a:endCxn id="7" idx="0"/>
          </p:cNvCxnSpPr>
          <p:nvPr/>
        </p:nvCxnSpPr>
        <p:spPr>
          <a:xfrm>
            <a:off x="2196470" y="3389141"/>
            <a:ext cx="0" cy="795226"/>
          </a:xfrm>
          <a:prstGeom prst="line">
            <a:avLst/>
          </a:prstGeom>
        </p:spPr>
        <p:style>
          <a:lnRef idx="2">
            <a:schemeClr val="dk1"/>
          </a:lnRef>
          <a:fillRef idx="0">
            <a:schemeClr val="dk1"/>
          </a:fillRef>
          <a:effectRef idx="1">
            <a:schemeClr val="dk1"/>
          </a:effectRef>
          <a:fontRef idx="minor">
            <a:schemeClr val="tx1"/>
          </a:fontRef>
        </p:style>
      </p:cxnSp>
      <p:cxnSp>
        <p:nvCxnSpPr>
          <p:cNvPr id="17" name="Rechte verbindingslijn 16">
            <a:extLst>
              <a:ext uri="{FF2B5EF4-FFF2-40B4-BE49-F238E27FC236}">
                <a16:creationId xmlns:a16="http://schemas.microsoft.com/office/drawing/2014/main" id="{5BCF4C56-FBA1-9044-7540-A430AAF95DF2}"/>
              </a:ext>
            </a:extLst>
          </p:cNvPr>
          <p:cNvCxnSpPr>
            <a:stCxn id="4" idx="2"/>
            <a:endCxn id="8" idx="0"/>
          </p:cNvCxnSpPr>
          <p:nvPr/>
        </p:nvCxnSpPr>
        <p:spPr>
          <a:xfrm>
            <a:off x="5862594" y="3405381"/>
            <a:ext cx="0" cy="816935"/>
          </a:xfrm>
          <a:prstGeom prst="line">
            <a:avLst/>
          </a:prstGeom>
        </p:spPr>
        <p:style>
          <a:lnRef idx="2">
            <a:schemeClr val="dk1"/>
          </a:lnRef>
          <a:fillRef idx="0">
            <a:schemeClr val="dk1"/>
          </a:fillRef>
          <a:effectRef idx="1">
            <a:schemeClr val="dk1"/>
          </a:effectRef>
          <a:fontRef idx="minor">
            <a:schemeClr val="tx1"/>
          </a:fontRef>
        </p:style>
      </p:cxnSp>
      <p:cxnSp>
        <p:nvCxnSpPr>
          <p:cNvPr id="19" name="Rechte verbindingslijn 18">
            <a:extLst>
              <a:ext uri="{FF2B5EF4-FFF2-40B4-BE49-F238E27FC236}">
                <a16:creationId xmlns:a16="http://schemas.microsoft.com/office/drawing/2014/main" id="{3F2315A9-7DD2-3557-028A-3A4364E79878}"/>
              </a:ext>
            </a:extLst>
          </p:cNvPr>
          <p:cNvCxnSpPr>
            <a:cxnSpLocks/>
            <a:stCxn id="6" idx="2"/>
            <a:endCxn id="9" idx="0"/>
          </p:cNvCxnSpPr>
          <p:nvPr/>
        </p:nvCxnSpPr>
        <p:spPr>
          <a:xfrm flipH="1">
            <a:off x="9702593" y="3370987"/>
            <a:ext cx="1" cy="816936"/>
          </a:xfrm>
          <a:prstGeom prst="line">
            <a:avLst/>
          </a:prstGeom>
        </p:spPr>
        <p:style>
          <a:lnRef idx="2">
            <a:schemeClr val="dk1"/>
          </a:lnRef>
          <a:fillRef idx="0">
            <a:schemeClr val="dk1"/>
          </a:fillRef>
          <a:effectRef idx="1">
            <a:schemeClr val="dk1"/>
          </a:effectRef>
          <a:fontRef idx="minor">
            <a:schemeClr val="tx1"/>
          </a:fontRef>
        </p:style>
      </p:cxnSp>
      <p:sp>
        <p:nvSpPr>
          <p:cNvPr id="16" name="Wolk 15">
            <a:extLst>
              <a:ext uri="{FF2B5EF4-FFF2-40B4-BE49-F238E27FC236}">
                <a16:creationId xmlns:a16="http://schemas.microsoft.com/office/drawing/2014/main" id="{171B6852-9576-4508-17AF-32E5DE7BE261}"/>
              </a:ext>
            </a:extLst>
          </p:cNvPr>
          <p:cNvSpPr/>
          <p:nvPr/>
        </p:nvSpPr>
        <p:spPr>
          <a:xfrm>
            <a:off x="3765176" y="2212534"/>
            <a:ext cx="8006361" cy="383620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5842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E0B7C5-9FD2-C4C9-9182-C248CFBFABD4}"/>
              </a:ext>
            </a:extLst>
          </p:cNvPr>
          <p:cNvSpPr>
            <a:spLocks noGrp="1"/>
          </p:cNvSpPr>
          <p:nvPr>
            <p:ph type="title"/>
          </p:nvPr>
        </p:nvSpPr>
        <p:spPr>
          <a:xfrm>
            <a:off x="572493" y="238539"/>
            <a:ext cx="11018520" cy="1434415"/>
          </a:xfrm>
        </p:spPr>
        <p:txBody>
          <a:bodyPr anchor="b">
            <a:noAutofit/>
          </a:bodyPr>
          <a:lstStyle/>
          <a:p>
            <a:r>
              <a:rPr lang="nl-NL" sz="2800" b="1" dirty="0">
                <a:solidFill>
                  <a:srgbClr val="E50856"/>
                </a:solidFill>
              </a:rPr>
              <a:t>Moreel moeilijke situatie</a:t>
            </a:r>
            <a:r>
              <a:rPr lang="nl-NL" sz="2800" dirty="0">
                <a:solidFill>
                  <a:srgbClr val="E50856"/>
                </a:solidFill>
              </a:rPr>
              <a:t> (er is geen duidelijke oplossing voorhanden)</a:t>
            </a:r>
            <a:endParaRPr lang="nl-NL" sz="2800" i="1" dirty="0">
              <a:solidFill>
                <a:srgbClr val="E50856"/>
              </a:solidFill>
            </a:endParaRP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EFC631E-32AD-D88C-5304-571EFC96DC19}"/>
              </a:ext>
            </a:extLst>
          </p:cNvPr>
          <p:cNvSpPr>
            <a:spLocks noGrp="1"/>
          </p:cNvSpPr>
          <p:nvPr>
            <p:ph idx="1"/>
          </p:nvPr>
        </p:nvSpPr>
        <p:spPr>
          <a:xfrm>
            <a:off x="572493" y="2071316"/>
            <a:ext cx="6713552" cy="4119172"/>
          </a:xfrm>
        </p:spPr>
        <p:txBody>
          <a:bodyPr anchor="t">
            <a:normAutofit/>
          </a:bodyPr>
          <a:lstStyle/>
          <a:p>
            <a:pPr marL="0" indent="0">
              <a:buNone/>
            </a:pPr>
            <a:endParaRPr lang="nl-NL" sz="1700" dirty="0"/>
          </a:p>
          <a:p>
            <a:pPr marL="0" indent="0">
              <a:buNone/>
            </a:pPr>
            <a:r>
              <a:rPr lang="nl-NL" sz="2400" dirty="0"/>
              <a:t>Een jongeman is vanaf zijn nek verlamd geraakt na een ongeluk. Hij en zijn moeder hebben geleerd te communiceren via oogbewegingen. De zoon heeft aan zijn moeder kenbaar gemaakt niet verder te willen leven. Echter, iemand doden is moreel onjuist. Tegelijkertijd zou je je kunnen voorstellen dat er sprake is van uitzichtloos lijden.</a:t>
            </a:r>
          </a:p>
        </p:txBody>
      </p:sp>
      <p:pic>
        <p:nvPicPr>
          <p:cNvPr id="5" name="Afbeelding 4" descr="Spook boven persoon die zich achter een voorblad verbergt">
            <a:extLst>
              <a:ext uri="{FF2B5EF4-FFF2-40B4-BE49-F238E27FC236}">
                <a16:creationId xmlns:a16="http://schemas.microsoft.com/office/drawing/2014/main" id="{2575C03A-26FE-085E-1D22-B637CC99ADAE}"/>
              </a:ext>
            </a:extLst>
          </p:cNvPr>
          <p:cNvPicPr>
            <a:picLocks noChangeAspect="1"/>
          </p:cNvPicPr>
          <p:nvPr/>
        </p:nvPicPr>
        <p:blipFill>
          <a:blip r:embed="rId2">
            <a:extLst>
              <a:ext uri="{28A0092B-C50C-407E-A947-70E740481C1C}">
                <a14:useLocalDpi xmlns:a14="http://schemas.microsoft.com/office/drawing/2010/main" val="0"/>
              </a:ext>
            </a:extLst>
          </a:blip>
          <a:srcRect l="13847" r="21937" b="2"/>
          <a:stretch/>
        </p:blipFill>
        <p:spPr>
          <a:xfrm>
            <a:off x="7675658" y="2093976"/>
            <a:ext cx="3941064" cy="4096512"/>
          </a:xfrm>
          <a:prstGeom prst="rect">
            <a:avLst/>
          </a:prstGeom>
        </p:spPr>
      </p:pic>
    </p:spTree>
    <p:extLst>
      <p:ext uri="{BB962C8B-B14F-4D97-AF65-F5344CB8AC3E}">
        <p14:creationId xmlns:p14="http://schemas.microsoft.com/office/powerpoint/2010/main" val="1311527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E4F89-2DF8-A2B9-FD12-3B8E92E11F43}"/>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2AF0D02D-4BDA-17FF-B863-0B58FD02EA6C}"/>
              </a:ext>
            </a:extLst>
          </p:cNvPr>
          <p:cNvSpPr/>
          <p:nvPr/>
        </p:nvSpPr>
        <p:spPr>
          <a:xfrm>
            <a:off x="310896" y="320040"/>
            <a:ext cx="11612880" cy="56327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655475E3-8F20-AFD4-6E8F-B4A38CEF9E13}"/>
              </a:ext>
            </a:extLst>
          </p:cNvPr>
          <p:cNvSpPr txBox="1"/>
          <p:nvPr/>
        </p:nvSpPr>
        <p:spPr>
          <a:xfrm>
            <a:off x="393192" y="438912"/>
            <a:ext cx="11384280" cy="46166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nl-NL" sz="2400" b="1" dirty="0"/>
              <a:t>Ethisch / moreel dilemma</a:t>
            </a:r>
          </a:p>
        </p:txBody>
      </p:sp>
      <p:sp>
        <p:nvSpPr>
          <p:cNvPr id="4" name="Tekstvak 3">
            <a:extLst>
              <a:ext uri="{FF2B5EF4-FFF2-40B4-BE49-F238E27FC236}">
                <a16:creationId xmlns:a16="http://schemas.microsoft.com/office/drawing/2014/main" id="{DA88ABF4-4247-FD2C-D650-109CBE8208CE}"/>
              </a:ext>
            </a:extLst>
          </p:cNvPr>
          <p:cNvSpPr txBox="1"/>
          <p:nvPr/>
        </p:nvSpPr>
        <p:spPr>
          <a:xfrm>
            <a:off x="4372122" y="3036049"/>
            <a:ext cx="2980944" cy="369332"/>
          </a:xfrm>
          <a:prstGeom prst="rect">
            <a:avLst/>
          </a:prstGeom>
          <a:solidFill>
            <a:schemeClr val="accent2">
              <a:lumMod val="20000"/>
              <a:lumOff val="80000"/>
            </a:schemeClr>
          </a:solidFill>
          <a:ln>
            <a:solidFill>
              <a:schemeClr val="tx1"/>
            </a:solidFill>
          </a:ln>
        </p:spPr>
        <p:txBody>
          <a:bodyPr wrap="square" rtlCol="0">
            <a:spAutoFit/>
          </a:bodyPr>
          <a:lstStyle/>
          <a:p>
            <a:pPr algn="ctr"/>
            <a:r>
              <a:rPr lang="nl-NL" b="1" dirty="0"/>
              <a:t>Moreel verdrietige situatie</a:t>
            </a:r>
          </a:p>
        </p:txBody>
      </p:sp>
      <p:sp>
        <p:nvSpPr>
          <p:cNvPr id="5" name="Tekstvak 4">
            <a:extLst>
              <a:ext uri="{FF2B5EF4-FFF2-40B4-BE49-F238E27FC236}">
                <a16:creationId xmlns:a16="http://schemas.microsoft.com/office/drawing/2014/main" id="{D38D71B7-AEF3-809B-0806-ABD48078A763}"/>
              </a:ext>
            </a:extLst>
          </p:cNvPr>
          <p:cNvSpPr txBox="1"/>
          <p:nvPr/>
        </p:nvSpPr>
        <p:spPr>
          <a:xfrm>
            <a:off x="705998" y="3019809"/>
            <a:ext cx="2980944" cy="369332"/>
          </a:xfrm>
          <a:prstGeom prst="rect">
            <a:avLst/>
          </a:prstGeom>
          <a:solidFill>
            <a:schemeClr val="tx2">
              <a:lumMod val="10000"/>
              <a:lumOff val="90000"/>
            </a:schemeClr>
          </a:solidFill>
          <a:ln>
            <a:solidFill>
              <a:schemeClr val="tx1"/>
            </a:solidFill>
          </a:ln>
        </p:spPr>
        <p:txBody>
          <a:bodyPr wrap="square" rtlCol="0">
            <a:spAutoFit/>
          </a:bodyPr>
          <a:lstStyle/>
          <a:p>
            <a:pPr algn="ctr"/>
            <a:r>
              <a:rPr lang="nl-NL" b="1" dirty="0"/>
              <a:t>Moreel moeilijke situatie</a:t>
            </a:r>
          </a:p>
        </p:txBody>
      </p:sp>
      <p:sp>
        <p:nvSpPr>
          <p:cNvPr id="6" name="Tekstvak 5">
            <a:extLst>
              <a:ext uri="{FF2B5EF4-FFF2-40B4-BE49-F238E27FC236}">
                <a16:creationId xmlns:a16="http://schemas.microsoft.com/office/drawing/2014/main" id="{7CF52BA1-A3E0-D185-983A-2014F8920C68}"/>
              </a:ext>
            </a:extLst>
          </p:cNvPr>
          <p:cNvSpPr txBox="1"/>
          <p:nvPr/>
        </p:nvSpPr>
        <p:spPr>
          <a:xfrm>
            <a:off x="7919185" y="3001655"/>
            <a:ext cx="3566817"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nl-NL" b="1" dirty="0"/>
              <a:t>Probleem van morele motivatie</a:t>
            </a:r>
          </a:p>
        </p:txBody>
      </p:sp>
      <p:sp>
        <p:nvSpPr>
          <p:cNvPr id="7" name="Tekstvak 6">
            <a:extLst>
              <a:ext uri="{FF2B5EF4-FFF2-40B4-BE49-F238E27FC236}">
                <a16:creationId xmlns:a16="http://schemas.microsoft.com/office/drawing/2014/main" id="{4646B0F9-ADF8-B004-1DDD-FCCE784E3820}"/>
              </a:ext>
            </a:extLst>
          </p:cNvPr>
          <p:cNvSpPr txBox="1"/>
          <p:nvPr/>
        </p:nvSpPr>
        <p:spPr>
          <a:xfrm>
            <a:off x="705998" y="4184367"/>
            <a:ext cx="2980944" cy="1169551"/>
          </a:xfrm>
          <a:prstGeom prst="rect">
            <a:avLst/>
          </a:prstGeom>
          <a:solidFill>
            <a:schemeClr val="tx2">
              <a:lumMod val="10000"/>
              <a:lumOff val="90000"/>
            </a:schemeClr>
          </a:solidFill>
          <a:ln>
            <a:solidFill>
              <a:schemeClr val="tx1"/>
            </a:solidFill>
          </a:ln>
        </p:spPr>
        <p:txBody>
          <a:bodyPr wrap="square" rtlCol="0">
            <a:spAutoFit/>
          </a:bodyPr>
          <a:lstStyle/>
          <a:p>
            <a:r>
              <a:rPr lang="nl-NL" sz="1400" i="1" dirty="0"/>
              <a:t>Er is niet altijd een (duidelijke) oplossing voorhanden.</a:t>
            </a:r>
          </a:p>
          <a:p>
            <a:r>
              <a:rPr lang="nl-NL" sz="1400" i="1" dirty="0"/>
              <a:t>Er is een duidelijk spanningsveld tussen individuele moraal en groepsmoraal.</a:t>
            </a:r>
          </a:p>
        </p:txBody>
      </p:sp>
      <p:sp>
        <p:nvSpPr>
          <p:cNvPr id="8" name="Tekstvak 7">
            <a:extLst>
              <a:ext uri="{FF2B5EF4-FFF2-40B4-BE49-F238E27FC236}">
                <a16:creationId xmlns:a16="http://schemas.microsoft.com/office/drawing/2014/main" id="{9F4D6AB5-879F-8339-FB1C-D6026440EDA6}"/>
              </a:ext>
            </a:extLst>
          </p:cNvPr>
          <p:cNvSpPr txBox="1"/>
          <p:nvPr/>
        </p:nvSpPr>
        <p:spPr>
          <a:xfrm>
            <a:off x="4372122" y="4222316"/>
            <a:ext cx="2980944" cy="738664"/>
          </a:xfrm>
          <a:prstGeom prst="rect">
            <a:avLst/>
          </a:prstGeom>
          <a:solidFill>
            <a:schemeClr val="accent2">
              <a:lumMod val="20000"/>
              <a:lumOff val="80000"/>
            </a:schemeClr>
          </a:solidFill>
          <a:ln>
            <a:solidFill>
              <a:schemeClr val="tx1"/>
            </a:solidFill>
          </a:ln>
        </p:spPr>
        <p:txBody>
          <a:bodyPr wrap="square" rtlCol="0">
            <a:spAutoFit/>
          </a:bodyPr>
          <a:lstStyle/>
          <a:p>
            <a:r>
              <a:rPr lang="nl-NL" sz="1400" i="1" dirty="0"/>
              <a:t>Er is wél een oplossing, maar de gevolgen zijn (emotioneel) kwetsend voor de ander(en)</a:t>
            </a:r>
          </a:p>
        </p:txBody>
      </p:sp>
      <p:sp>
        <p:nvSpPr>
          <p:cNvPr id="9" name="Tekstvak 8">
            <a:extLst>
              <a:ext uri="{FF2B5EF4-FFF2-40B4-BE49-F238E27FC236}">
                <a16:creationId xmlns:a16="http://schemas.microsoft.com/office/drawing/2014/main" id="{FE6ACEBC-66D6-65AD-DE08-37DE33866727}"/>
              </a:ext>
            </a:extLst>
          </p:cNvPr>
          <p:cNvSpPr txBox="1"/>
          <p:nvPr/>
        </p:nvSpPr>
        <p:spPr>
          <a:xfrm>
            <a:off x="7919184" y="4187923"/>
            <a:ext cx="3566817" cy="738664"/>
          </a:xfrm>
          <a:prstGeom prst="rect">
            <a:avLst/>
          </a:prstGeom>
          <a:solidFill>
            <a:schemeClr val="accent5">
              <a:lumMod val="20000"/>
              <a:lumOff val="80000"/>
            </a:schemeClr>
          </a:solidFill>
          <a:ln>
            <a:solidFill>
              <a:schemeClr val="tx1"/>
            </a:solidFill>
          </a:ln>
        </p:spPr>
        <p:txBody>
          <a:bodyPr wrap="square" rtlCol="0">
            <a:spAutoFit/>
          </a:bodyPr>
          <a:lstStyle/>
          <a:p>
            <a:r>
              <a:rPr lang="nl-NL" sz="1400" i="1" dirty="0"/>
              <a:t>Er is wél een oplossing voorhanden, maar er zijn nadelige gevolgen voor jezelf dus je handelt niet (moreel juist).</a:t>
            </a:r>
          </a:p>
        </p:txBody>
      </p:sp>
      <p:sp>
        <p:nvSpPr>
          <p:cNvPr id="11" name="Pijl: omlaag 10">
            <a:extLst>
              <a:ext uri="{FF2B5EF4-FFF2-40B4-BE49-F238E27FC236}">
                <a16:creationId xmlns:a16="http://schemas.microsoft.com/office/drawing/2014/main" id="{FAAB6845-0E8B-B3CA-44DB-E52B8BF2E9B1}"/>
              </a:ext>
            </a:extLst>
          </p:cNvPr>
          <p:cNvSpPr/>
          <p:nvPr/>
        </p:nvSpPr>
        <p:spPr>
          <a:xfrm>
            <a:off x="2031878" y="996575"/>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omlaag 11">
            <a:extLst>
              <a:ext uri="{FF2B5EF4-FFF2-40B4-BE49-F238E27FC236}">
                <a16:creationId xmlns:a16="http://schemas.microsoft.com/office/drawing/2014/main" id="{E8C0B8DF-0CDA-2813-4FEA-D6F08CFE777D}"/>
              </a:ext>
            </a:extLst>
          </p:cNvPr>
          <p:cNvSpPr/>
          <p:nvPr/>
        </p:nvSpPr>
        <p:spPr>
          <a:xfrm>
            <a:off x="5698002" y="1012816"/>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7913A49C-A466-1C6A-7693-0FCA036CC2A9}"/>
              </a:ext>
            </a:extLst>
          </p:cNvPr>
          <p:cNvSpPr/>
          <p:nvPr/>
        </p:nvSpPr>
        <p:spPr>
          <a:xfrm>
            <a:off x="9538002" y="1022909"/>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FC703548-6A36-B3A4-D340-8CE3936F1309}"/>
              </a:ext>
            </a:extLst>
          </p:cNvPr>
          <p:cNvSpPr txBox="1"/>
          <p:nvPr/>
        </p:nvSpPr>
        <p:spPr>
          <a:xfrm>
            <a:off x="393192" y="1150723"/>
            <a:ext cx="11378346" cy="738664"/>
          </a:xfrm>
          <a:prstGeom prst="rect">
            <a:avLst/>
          </a:prstGeom>
          <a:solidFill>
            <a:schemeClr val="accent6">
              <a:lumMod val="20000"/>
              <a:lumOff val="80000"/>
            </a:schemeClr>
          </a:solidFill>
          <a:ln>
            <a:solidFill>
              <a:schemeClr val="tx1"/>
            </a:solidFill>
          </a:ln>
        </p:spPr>
        <p:txBody>
          <a:bodyPr wrap="square" rtlCol="0">
            <a:spAutoFit/>
          </a:bodyPr>
          <a:lstStyle/>
          <a:p>
            <a:r>
              <a:rPr lang="nl-NL" sz="1400" i="1" dirty="0"/>
              <a:t>Vaak worden morele problemen bestempeld als een “moreel dilemma’s.” Er zijn echter drie nuances te maken.</a:t>
            </a:r>
          </a:p>
          <a:p>
            <a:r>
              <a:rPr lang="nl-NL" sz="1400" i="1" dirty="0"/>
              <a:t>Uitgangspunt hierbij is dat er altijd sprake is van een “morele persoon” die een keuze moet maken. De te maken keuze is nauw verbonden met de identiteit van deze persoon.</a:t>
            </a:r>
          </a:p>
        </p:txBody>
      </p:sp>
      <p:cxnSp>
        <p:nvCxnSpPr>
          <p:cNvPr id="15" name="Rechte verbindingslijn 14">
            <a:extLst>
              <a:ext uri="{FF2B5EF4-FFF2-40B4-BE49-F238E27FC236}">
                <a16:creationId xmlns:a16="http://schemas.microsoft.com/office/drawing/2014/main" id="{90F14416-BF0E-66C5-4467-91818C53B4F3}"/>
              </a:ext>
            </a:extLst>
          </p:cNvPr>
          <p:cNvCxnSpPr>
            <a:stCxn id="5" idx="2"/>
            <a:endCxn id="7" idx="0"/>
          </p:cNvCxnSpPr>
          <p:nvPr/>
        </p:nvCxnSpPr>
        <p:spPr>
          <a:xfrm>
            <a:off x="2196470" y="3389141"/>
            <a:ext cx="0" cy="795226"/>
          </a:xfrm>
          <a:prstGeom prst="line">
            <a:avLst/>
          </a:prstGeom>
        </p:spPr>
        <p:style>
          <a:lnRef idx="2">
            <a:schemeClr val="dk1"/>
          </a:lnRef>
          <a:fillRef idx="0">
            <a:schemeClr val="dk1"/>
          </a:fillRef>
          <a:effectRef idx="1">
            <a:schemeClr val="dk1"/>
          </a:effectRef>
          <a:fontRef idx="minor">
            <a:schemeClr val="tx1"/>
          </a:fontRef>
        </p:style>
      </p:cxnSp>
      <p:cxnSp>
        <p:nvCxnSpPr>
          <p:cNvPr id="17" name="Rechte verbindingslijn 16">
            <a:extLst>
              <a:ext uri="{FF2B5EF4-FFF2-40B4-BE49-F238E27FC236}">
                <a16:creationId xmlns:a16="http://schemas.microsoft.com/office/drawing/2014/main" id="{0E3E0123-7CDF-E1C2-465C-A4399A9E9DFD}"/>
              </a:ext>
            </a:extLst>
          </p:cNvPr>
          <p:cNvCxnSpPr>
            <a:stCxn id="4" idx="2"/>
            <a:endCxn id="8" idx="0"/>
          </p:cNvCxnSpPr>
          <p:nvPr/>
        </p:nvCxnSpPr>
        <p:spPr>
          <a:xfrm>
            <a:off x="5862594" y="3405381"/>
            <a:ext cx="0" cy="816935"/>
          </a:xfrm>
          <a:prstGeom prst="line">
            <a:avLst/>
          </a:prstGeom>
        </p:spPr>
        <p:style>
          <a:lnRef idx="2">
            <a:schemeClr val="dk1"/>
          </a:lnRef>
          <a:fillRef idx="0">
            <a:schemeClr val="dk1"/>
          </a:fillRef>
          <a:effectRef idx="1">
            <a:schemeClr val="dk1"/>
          </a:effectRef>
          <a:fontRef idx="minor">
            <a:schemeClr val="tx1"/>
          </a:fontRef>
        </p:style>
      </p:cxnSp>
      <p:cxnSp>
        <p:nvCxnSpPr>
          <p:cNvPr id="19" name="Rechte verbindingslijn 18">
            <a:extLst>
              <a:ext uri="{FF2B5EF4-FFF2-40B4-BE49-F238E27FC236}">
                <a16:creationId xmlns:a16="http://schemas.microsoft.com/office/drawing/2014/main" id="{DF7EEB2C-77D2-DA67-B657-15697341A637}"/>
              </a:ext>
            </a:extLst>
          </p:cNvPr>
          <p:cNvCxnSpPr>
            <a:cxnSpLocks/>
            <a:stCxn id="6" idx="2"/>
            <a:endCxn id="9" idx="0"/>
          </p:cNvCxnSpPr>
          <p:nvPr/>
        </p:nvCxnSpPr>
        <p:spPr>
          <a:xfrm flipH="1">
            <a:off x="9702593" y="3370987"/>
            <a:ext cx="1" cy="816936"/>
          </a:xfrm>
          <a:prstGeom prst="line">
            <a:avLst/>
          </a:prstGeom>
        </p:spPr>
        <p:style>
          <a:lnRef idx="2">
            <a:schemeClr val="dk1"/>
          </a:lnRef>
          <a:fillRef idx="0">
            <a:schemeClr val="dk1"/>
          </a:fillRef>
          <a:effectRef idx="1">
            <a:schemeClr val="dk1"/>
          </a:effectRef>
          <a:fontRef idx="minor">
            <a:schemeClr val="tx1"/>
          </a:fontRef>
        </p:style>
      </p:cxnSp>
      <p:sp>
        <p:nvSpPr>
          <p:cNvPr id="16" name="Wolk 15">
            <a:extLst>
              <a:ext uri="{FF2B5EF4-FFF2-40B4-BE49-F238E27FC236}">
                <a16:creationId xmlns:a16="http://schemas.microsoft.com/office/drawing/2014/main" id="{7F520B4D-EBF5-843B-4F02-B9D43213533A}"/>
              </a:ext>
            </a:extLst>
          </p:cNvPr>
          <p:cNvSpPr/>
          <p:nvPr/>
        </p:nvSpPr>
        <p:spPr>
          <a:xfrm>
            <a:off x="7583576" y="2212534"/>
            <a:ext cx="4187961" cy="383620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08836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C778C9-6462-0B1B-C2F4-D96C70DE537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AF8C260-09F7-BCA7-A9AD-0F8BBCD09C2F}"/>
              </a:ext>
            </a:extLst>
          </p:cNvPr>
          <p:cNvSpPr>
            <a:spLocks noGrp="1"/>
          </p:cNvSpPr>
          <p:nvPr>
            <p:ph type="title"/>
          </p:nvPr>
        </p:nvSpPr>
        <p:spPr>
          <a:xfrm>
            <a:off x="572493" y="238539"/>
            <a:ext cx="11018520" cy="1434415"/>
          </a:xfrm>
        </p:spPr>
        <p:txBody>
          <a:bodyPr anchor="b">
            <a:noAutofit/>
          </a:bodyPr>
          <a:lstStyle/>
          <a:p>
            <a:r>
              <a:rPr lang="nl-NL" sz="3200" b="1" dirty="0">
                <a:solidFill>
                  <a:srgbClr val="E50856"/>
                </a:solidFill>
              </a:rPr>
              <a:t>Moreel verdrietige situatie </a:t>
            </a:r>
            <a:r>
              <a:rPr lang="nl-NL" sz="3200" dirty="0">
                <a:solidFill>
                  <a:srgbClr val="E50856"/>
                </a:solidFill>
              </a:rPr>
              <a:t>(oplossing is kwetsend voor de ander)</a:t>
            </a:r>
            <a:endParaRPr lang="nl-NL" sz="3200" i="1" dirty="0">
              <a:solidFill>
                <a:srgbClr val="E50856"/>
              </a:solidFill>
            </a:endParaRP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5100F14-1121-17A1-5F49-A25C6D21D15E}"/>
              </a:ext>
            </a:extLst>
          </p:cNvPr>
          <p:cNvSpPr>
            <a:spLocks noGrp="1"/>
          </p:cNvSpPr>
          <p:nvPr>
            <p:ph idx="1"/>
          </p:nvPr>
        </p:nvSpPr>
        <p:spPr>
          <a:xfrm>
            <a:off x="572493" y="2071316"/>
            <a:ext cx="6713552" cy="4119172"/>
          </a:xfrm>
        </p:spPr>
        <p:txBody>
          <a:bodyPr anchor="t">
            <a:normAutofit fontScale="92500" lnSpcReduction="20000"/>
          </a:bodyPr>
          <a:lstStyle/>
          <a:p>
            <a:pPr marL="0" indent="0">
              <a:buNone/>
            </a:pPr>
            <a:endParaRPr lang="nl-NL" sz="2000" dirty="0"/>
          </a:p>
          <a:p>
            <a:pPr marL="0" indent="0">
              <a:buNone/>
            </a:pPr>
            <a:r>
              <a:rPr lang="nl-NL" sz="2600" dirty="0"/>
              <a:t>Je hebt al enkele jaren een relatie, maar sinds een tijdje bemerk je dat je minder gelukkig bent in je relatie, er is geen sprake van conflict of ruzie. Je kijkt er niet naar uit de ander te zien en samen iets te ondernemen. Je kijkt dit al een poosje aan en ook een weekendje weg heeft je gevoelens niet veranderd. Voor zover je kan inschatten zijn er bij de ander geen verminderde gevoelens over jou en jullie relatie.</a:t>
            </a:r>
          </a:p>
          <a:p>
            <a:pPr marL="0" indent="0">
              <a:buNone/>
            </a:pPr>
            <a:r>
              <a:rPr lang="nl-NL" sz="2600" dirty="0"/>
              <a:t>Een mogelijke stap is om de relatie te  verbreken, maar dit zal de gevoelens van de ander kwetsen. De oplossing ligt voorhanden, het is echter geen leuke of prettige oplossing. </a:t>
            </a:r>
          </a:p>
        </p:txBody>
      </p:sp>
      <p:pic>
        <p:nvPicPr>
          <p:cNvPr id="5" name="Afbeelding 4" descr="Papieren hoofd met regenboogtandwielen">
            <a:extLst>
              <a:ext uri="{FF2B5EF4-FFF2-40B4-BE49-F238E27FC236}">
                <a16:creationId xmlns:a16="http://schemas.microsoft.com/office/drawing/2014/main" id="{89168302-EE23-7A69-49AD-5B59D048855D}"/>
              </a:ext>
            </a:extLst>
          </p:cNvPr>
          <p:cNvPicPr>
            <a:picLocks noChangeAspect="1"/>
          </p:cNvPicPr>
          <p:nvPr/>
        </p:nvPicPr>
        <p:blipFill>
          <a:blip r:embed="rId2">
            <a:extLst>
              <a:ext uri="{28A0092B-C50C-407E-A947-70E740481C1C}">
                <a14:useLocalDpi xmlns:a14="http://schemas.microsoft.com/office/drawing/2010/main" val="0"/>
              </a:ext>
            </a:extLst>
          </a:blip>
          <a:srcRect l="657" t="12943" r="2316" b="15070"/>
          <a:stretch/>
        </p:blipFill>
        <p:spPr>
          <a:xfrm>
            <a:off x="7767021" y="2071316"/>
            <a:ext cx="3823992" cy="4250346"/>
          </a:xfrm>
          <a:prstGeom prst="rect">
            <a:avLst/>
          </a:prstGeom>
        </p:spPr>
      </p:pic>
    </p:spTree>
    <p:extLst>
      <p:ext uri="{BB962C8B-B14F-4D97-AF65-F5344CB8AC3E}">
        <p14:creationId xmlns:p14="http://schemas.microsoft.com/office/powerpoint/2010/main" val="249017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56C40-37E4-6226-F397-C61D999C2F6B}"/>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205FE591-C710-D850-CF84-013479A2669F}"/>
              </a:ext>
            </a:extLst>
          </p:cNvPr>
          <p:cNvSpPr/>
          <p:nvPr/>
        </p:nvSpPr>
        <p:spPr>
          <a:xfrm>
            <a:off x="310896" y="320040"/>
            <a:ext cx="11612880" cy="56327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E4A1CBE1-8E09-65A4-F512-4C9CA25ABF4E}"/>
              </a:ext>
            </a:extLst>
          </p:cNvPr>
          <p:cNvSpPr txBox="1"/>
          <p:nvPr/>
        </p:nvSpPr>
        <p:spPr>
          <a:xfrm>
            <a:off x="393192" y="438912"/>
            <a:ext cx="11384280" cy="46166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nl-NL" sz="2400" b="1" dirty="0"/>
              <a:t>Ethisch / moreel dilemma</a:t>
            </a:r>
          </a:p>
        </p:txBody>
      </p:sp>
      <p:sp>
        <p:nvSpPr>
          <p:cNvPr id="4" name="Tekstvak 3">
            <a:extLst>
              <a:ext uri="{FF2B5EF4-FFF2-40B4-BE49-F238E27FC236}">
                <a16:creationId xmlns:a16="http://schemas.microsoft.com/office/drawing/2014/main" id="{F47AC771-2E99-9CF2-323B-9786E40AF5EB}"/>
              </a:ext>
            </a:extLst>
          </p:cNvPr>
          <p:cNvSpPr txBox="1"/>
          <p:nvPr/>
        </p:nvSpPr>
        <p:spPr>
          <a:xfrm>
            <a:off x="4372122" y="3036049"/>
            <a:ext cx="2980944" cy="369332"/>
          </a:xfrm>
          <a:prstGeom prst="rect">
            <a:avLst/>
          </a:prstGeom>
          <a:solidFill>
            <a:schemeClr val="accent2">
              <a:lumMod val="20000"/>
              <a:lumOff val="80000"/>
            </a:schemeClr>
          </a:solidFill>
          <a:ln>
            <a:solidFill>
              <a:schemeClr val="tx1"/>
            </a:solidFill>
          </a:ln>
        </p:spPr>
        <p:txBody>
          <a:bodyPr wrap="square" rtlCol="0">
            <a:spAutoFit/>
          </a:bodyPr>
          <a:lstStyle/>
          <a:p>
            <a:pPr algn="ctr"/>
            <a:r>
              <a:rPr lang="nl-NL" b="1" dirty="0"/>
              <a:t>Moreel verdrietige situatie</a:t>
            </a:r>
          </a:p>
        </p:txBody>
      </p:sp>
      <p:sp>
        <p:nvSpPr>
          <p:cNvPr id="5" name="Tekstvak 4">
            <a:extLst>
              <a:ext uri="{FF2B5EF4-FFF2-40B4-BE49-F238E27FC236}">
                <a16:creationId xmlns:a16="http://schemas.microsoft.com/office/drawing/2014/main" id="{30451BEB-FB81-8BAA-E862-6519F1730E53}"/>
              </a:ext>
            </a:extLst>
          </p:cNvPr>
          <p:cNvSpPr txBox="1"/>
          <p:nvPr/>
        </p:nvSpPr>
        <p:spPr>
          <a:xfrm>
            <a:off x="705998" y="3019809"/>
            <a:ext cx="2980944" cy="369332"/>
          </a:xfrm>
          <a:prstGeom prst="rect">
            <a:avLst/>
          </a:prstGeom>
          <a:solidFill>
            <a:schemeClr val="tx2">
              <a:lumMod val="10000"/>
              <a:lumOff val="90000"/>
            </a:schemeClr>
          </a:solidFill>
          <a:ln>
            <a:solidFill>
              <a:schemeClr val="tx1"/>
            </a:solidFill>
          </a:ln>
        </p:spPr>
        <p:txBody>
          <a:bodyPr wrap="square" rtlCol="0">
            <a:spAutoFit/>
          </a:bodyPr>
          <a:lstStyle/>
          <a:p>
            <a:pPr algn="ctr"/>
            <a:r>
              <a:rPr lang="nl-NL" b="1" dirty="0"/>
              <a:t>Moreel moeilijke situatie</a:t>
            </a:r>
          </a:p>
        </p:txBody>
      </p:sp>
      <p:sp>
        <p:nvSpPr>
          <p:cNvPr id="6" name="Tekstvak 5">
            <a:extLst>
              <a:ext uri="{FF2B5EF4-FFF2-40B4-BE49-F238E27FC236}">
                <a16:creationId xmlns:a16="http://schemas.microsoft.com/office/drawing/2014/main" id="{12234E6B-C95D-DC34-AAE9-9193B8C21F05}"/>
              </a:ext>
            </a:extLst>
          </p:cNvPr>
          <p:cNvSpPr txBox="1"/>
          <p:nvPr/>
        </p:nvSpPr>
        <p:spPr>
          <a:xfrm>
            <a:off x="7919185" y="3001655"/>
            <a:ext cx="3566817"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nl-NL" b="1" dirty="0"/>
              <a:t>Probleem van morele motivatie</a:t>
            </a:r>
          </a:p>
        </p:txBody>
      </p:sp>
      <p:sp>
        <p:nvSpPr>
          <p:cNvPr id="7" name="Tekstvak 6">
            <a:extLst>
              <a:ext uri="{FF2B5EF4-FFF2-40B4-BE49-F238E27FC236}">
                <a16:creationId xmlns:a16="http://schemas.microsoft.com/office/drawing/2014/main" id="{4AE15FE6-BE15-FCE3-BA58-7800A5AB5502}"/>
              </a:ext>
            </a:extLst>
          </p:cNvPr>
          <p:cNvSpPr txBox="1"/>
          <p:nvPr/>
        </p:nvSpPr>
        <p:spPr>
          <a:xfrm>
            <a:off x="705998" y="4184367"/>
            <a:ext cx="2980944" cy="1169551"/>
          </a:xfrm>
          <a:prstGeom prst="rect">
            <a:avLst/>
          </a:prstGeom>
          <a:solidFill>
            <a:schemeClr val="tx2">
              <a:lumMod val="10000"/>
              <a:lumOff val="90000"/>
            </a:schemeClr>
          </a:solidFill>
          <a:ln>
            <a:solidFill>
              <a:schemeClr val="tx1"/>
            </a:solidFill>
          </a:ln>
        </p:spPr>
        <p:txBody>
          <a:bodyPr wrap="square" rtlCol="0">
            <a:spAutoFit/>
          </a:bodyPr>
          <a:lstStyle/>
          <a:p>
            <a:r>
              <a:rPr lang="nl-NL" sz="1400" i="1" dirty="0"/>
              <a:t>Er is niet altijd een (duidelijke) oplossing voorhanden.</a:t>
            </a:r>
          </a:p>
          <a:p>
            <a:r>
              <a:rPr lang="nl-NL" sz="1400" i="1" dirty="0"/>
              <a:t>Er is een duidelijk spanningsveld tussen individuele moraal en groepsmoraal.</a:t>
            </a:r>
          </a:p>
        </p:txBody>
      </p:sp>
      <p:sp>
        <p:nvSpPr>
          <p:cNvPr id="8" name="Tekstvak 7">
            <a:extLst>
              <a:ext uri="{FF2B5EF4-FFF2-40B4-BE49-F238E27FC236}">
                <a16:creationId xmlns:a16="http://schemas.microsoft.com/office/drawing/2014/main" id="{276A0F96-2C02-6D6E-A6EB-4B1F0C5EB167}"/>
              </a:ext>
            </a:extLst>
          </p:cNvPr>
          <p:cNvSpPr txBox="1"/>
          <p:nvPr/>
        </p:nvSpPr>
        <p:spPr>
          <a:xfrm>
            <a:off x="4372122" y="4222316"/>
            <a:ext cx="2980944" cy="738664"/>
          </a:xfrm>
          <a:prstGeom prst="rect">
            <a:avLst/>
          </a:prstGeom>
          <a:solidFill>
            <a:schemeClr val="accent2">
              <a:lumMod val="20000"/>
              <a:lumOff val="80000"/>
            </a:schemeClr>
          </a:solidFill>
          <a:ln>
            <a:solidFill>
              <a:schemeClr val="tx1"/>
            </a:solidFill>
          </a:ln>
        </p:spPr>
        <p:txBody>
          <a:bodyPr wrap="square" rtlCol="0">
            <a:spAutoFit/>
          </a:bodyPr>
          <a:lstStyle/>
          <a:p>
            <a:r>
              <a:rPr lang="nl-NL" sz="1400" i="1" dirty="0"/>
              <a:t>Er is wél een oplossing, maar de gevolgen zijn (emotioneel) kwetsend voor de ander(en)</a:t>
            </a:r>
          </a:p>
        </p:txBody>
      </p:sp>
      <p:sp>
        <p:nvSpPr>
          <p:cNvPr id="9" name="Tekstvak 8">
            <a:extLst>
              <a:ext uri="{FF2B5EF4-FFF2-40B4-BE49-F238E27FC236}">
                <a16:creationId xmlns:a16="http://schemas.microsoft.com/office/drawing/2014/main" id="{B6BA8C73-D13F-CB74-1DC3-99BF698829C0}"/>
              </a:ext>
            </a:extLst>
          </p:cNvPr>
          <p:cNvSpPr txBox="1"/>
          <p:nvPr/>
        </p:nvSpPr>
        <p:spPr>
          <a:xfrm>
            <a:off x="7919184" y="4187923"/>
            <a:ext cx="3566817" cy="738664"/>
          </a:xfrm>
          <a:prstGeom prst="rect">
            <a:avLst/>
          </a:prstGeom>
          <a:solidFill>
            <a:schemeClr val="accent5">
              <a:lumMod val="20000"/>
              <a:lumOff val="80000"/>
            </a:schemeClr>
          </a:solidFill>
          <a:ln>
            <a:solidFill>
              <a:schemeClr val="tx1"/>
            </a:solidFill>
          </a:ln>
        </p:spPr>
        <p:txBody>
          <a:bodyPr wrap="square" rtlCol="0">
            <a:spAutoFit/>
          </a:bodyPr>
          <a:lstStyle/>
          <a:p>
            <a:r>
              <a:rPr lang="nl-NL" sz="1400" i="1" dirty="0"/>
              <a:t>Er is wél een oplossing voorhanden, maar er zijn nadelige gevolgen voor jezelf dus je handelt niet (moreel juist).</a:t>
            </a:r>
          </a:p>
        </p:txBody>
      </p:sp>
      <p:sp>
        <p:nvSpPr>
          <p:cNvPr id="11" name="Pijl: omlaag 10">
            <a:extLst>
              <a:ext uri="{FF2B5EF4-FFF2-40B4-BE49-F238E27FC236}">
                <a16:creationId xmlns:a16="http://schemas.microsoft.com/office/drawing/2014/main" id="{EE42B76B-B17E-8151-B23D-4A5962EB99EE}"/>
              </a:ext>
            </a:extLst>
          </p:cNvPr>
          <p:cNvSpPr/>
          <p:nvPr/>
        </p:nvSpPr>
        <p:spPr>
          <a:xfrm>
            <a:off x="2031878" y="996575"/>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omlaag 11">
            <a:extLst>
              <a:ext uri="{FF2B5EF4-FFF2-40B4-BE49-F238E27FC236}">
                <a16:creationId xmlns:a16="http://schemas.microsoft.com/office/drawing/2014/main" id="{EC736838-8B3F-BA04-5E35-6AFC9685A49B}"/>
              </a:ext>
            </a:extLst>
          </p:cNvPr>
          <p:cNvSpPr/>
          <p:nvPr/>
        </p:nvSpPr>
        <p:spPr>
          <a:xfrm>
            <a:off x="5698002" y="1012816"/>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49C09B10-AC01-2B29-BD1F-C2A07F5417C5}"/>
              </a:ext>
            </a:extLst>
          </p:cNvPr>
          <p:cNvSpPr/>
          <p:nvPr/>
        </p:nvSpPr>
        <p:spPr>
          <a:xfrm>
            <a:off x="9538002" y="1022909"/>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D68795FA-9F68-C2EB-99CF-C54E0E898CB6}"/>
              </a:ext>
            </a:extLst>
          </p:cNvPr>
          <p:cNvSpPr txBox="1"/>
          <p:nvPr/>
        </p:nvSpPr>
        <p:spPr>
          <a:xfrm>
            <a:off x="393192" y="1150723"/>
            <a:ext cx="11378346" cy="738664"/>
          </a:xfrm>
          <a:prstGeom prst="rect">
            <a:avLst/>
          </a:prstGeom>
          <a:solidFill>
            <a:schemeClr val="accent6">
              <a:lumMod val="20000"/>
              <a:lumOff val="80000"/>
            </a:schemeClr>
          </a:solidFill>
          <a:ln>
            <a:solidFill>
              <a:schemeClr val="tx1"/>
            </a:solidFill>
          </a:ln>
        </p:spPr>
        <p:txBody>
          <a:bodyPr wrap="square" rtlCol="0">
            <a:spAutoFit/>
          </a:bodyPr>
          <a:lstStyle/>
          <a:p>
            <a:r>
              <a:rPr lang="nl-NL" sz="1400" i="1" dirty="0"/>
              <a:t>Vaak worden morele problemen bestempeld als een “moreel dilemma’s.” Er zijn echter drie nuances te maken.</a:t>
            </a:r>
          </a:p>
          <a:p>
            <a:r>
              <a:rPr lang="nl-NL" sz="1400" i="1" dirty="0"/>
              <a:t>Uitgangspunt hierbij is dat er altijd sprake is van een “morele persoon” die een keuze moet maken. De te maken keuze is nauw verbonden met de identiteit van deze persoon.</a:t>
            </a:r>
          </a:p>
        </p:txBody>
      </p:sp>
      <p:cxnSp>
        <p:nvCxnSpPr>
          <p:cNvPr id="15" name="Rechte verbindingslijn 14">
            <a:extLst>
              <a:ext uri="{FF2B5EF4-FFF2-40B4-BE49-F238E27FC236}">
                <a16:creationId xmlns:a16="http://schemas.microsoft.com/office/drawing/2014/main" id="{A57FC5E6-6513-C3EC-D2C4-8E5669E8B320}"/>
              </a:ext>
            </a:extLst>
          </p:cNvPr>
          <p:cNvCxnSpPr>
            <a:stCxn id="5" idx="2"/>
            <a:endCxn id="7" idx="0"/>
          </p:cNvCxnSpPr>
          <p:nvPr/>
        </p:nvCxnSpPr>
        <p:spPr>
          <a:xfrm>
            <a:off x="2196470" y="3389141"/>
            <a:ext cx="0" cy="795226"/>
          </a:xfrm>
          <a:prstGeom prst="line">
            <a:avLst/>
          </a:prstGeom>
        </p:spPr>
        <p:style>
          <a:lnRef idx="2">
            <a:schemeClr val="dk1"/>
          </a:lnRef>
          <a:fillRef idx="0">
            <a:schemeClr val="dk1"/>
          </a:fillRef>
          <a:effectRef idx="1">
            <a:schemeClr val="dk1"/>
          </a:effectRef>
          <a:fontRef idx="minor">
            <a:schemeClr val="tx1"/>
          </a:fontRef>
        </p:style>
      </p:cxnSp>
      <p:cxnSp>
        <p:nvCxnSpPr>
          <p:cNvPr id="17" name="Rechte verbindingslijn 16">
            <a:extLst>
              <a:ext uri="{FF2B5EF4-FFF2-40B4-BE49-F238E27FC236}">
                <a16:creationId xmlns:a16="http://schemas.microsoft.com/office/drawing/2014/main" id="{179F2038-4E5E-D886-457F-74D8ED20F78F}"/>
              </a:ext>
            </a:extLst>
          </p:cNvPr>
          <p:cNvCxnSpPr>
            <a:stCxn id="4" idx="2"/>
            <a:endCxn id="8" idx="0"/>
          </p:cNvCxnSpPr>
          <p:nvPr/>
        </p:nvCxnSpPr>
        <p:spPr>
          <a:xfrm>
            <a:off x="5862594" y="3405381"/>
            <a:ext cx="0" cy="816935"/>
          </a:xfrm>
          <a:prstGeom prst="line">
            <a:avLst/>
          </a:prstGeom>
        </p:spPr>
        <p:style>
          <a:lnRef idx="2">
            <a:schemeClr val="dk1"/>
          </a:lnRef>
          <a:fillRef idx="0">
            <a:schemeClr val="dk1"/>
          </a:fillRef>
          <a:effectRef idx="1">
            <a:schemeClr val="dk1"/>
          </a:effectRef>
          <a:fontRef idx="minor">
            <a:schemeClr val="tx1"/>
          </a:fontRef>
        </p:style>
      </p:cxnSp>
      <p:cxnSp>
        <p:nvCxnSpPr>
          <p:cNvPr id="19" name="Rechte verbindingslijn 18">
            <a:extLst>
              <a:ext uri="{FF2B5EF4-FFF2-40B4-BE49-F238E27FC236}">
                <a16:creationId xmlns:a16="http://schemas.microsoft.com/office/drawing/2014/main" id="{3A578EAF-CB50-52E9-624E-112594C495B5}"/>
              </a:ext>
            </a:extLst>
          </p:cNvPr>
          <p:cNvCxnSpPr>
            <a:cxnSpLocks/>
            <a:stCxn id="6" idx="2"/>
            <a:endCxn id="9" idx="0"/>
          </p:cNvCxnSpPr>
          <p:nvPr/>
        </p:nvCxnSpPr>
        <p:spPr>
          <a:xfrm flipH="1">
            <a:off x="9702593" y="3370987"/>
            <a:ext cx="1" cy="81693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6438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846C48-5408-7B0D-B813-914B60B53A5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DAFA26A-16C3-8BCD-5838-1A70A4C56F87}"/>
              </a:ext>
            </a:extLst>
          </p:cNvPr>
          <p:cNvSpPr>
            <a:spLocks noGrp="1"/>
          </p:cNvSpPr>
          <p:nvPr>
            <p:ph type="title"/>
          </p:nvPr>
        </p:nvSpPr>
        <p:spPr>
          <a:xfrm>
            <a:off x="572493" y="238539"/>
            <a:ext cx="11018520" cy="1434415"/>
          </a:xfrm>
        </p:spPr>
        <p:txBody>
          <a:bodyPr anchor="b">
            <a:noAutofit/>
          </a:bodyPr>
          <a:lstStyle/>
          <a:p>
            <a:r>
              <a:rPr lang="nl-NL" sz="3200" b="1" dirty="0">
                <a:solidFill>
                  <a:srgbClr val="E50856"/>
                </a:solidFill>
              </a:rPr>
              <a:t>Probleem van morele motivatie </a:t>
            </a:r>
            <a:r>
              <a:rPr lang="nl-NL" sz="3200" dirty="0">
                <a:solidFill>
                  <a:srgbClr val="E50856"/>
                </a:solidFill>
              </a:rPr>
              <a:t>(oplossing is nadelig voor jezelf)</a:t>
            </a:r>
            <a:endParaRPr lang="nl-NL" sz="3200" i="1" dirty="0">
              <a:solidFill>
                <a:srgbClr val="E50856"/>
              </a:solidFill>
            </a:endParaRP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73625062-7827-6370-9939-C9D8055327FB}"/>
              </a:ext>
            </a:extLst>
          </p:cNvPr>
          <p:cNvSpPr>
            <a:spLocks noGrp="1"/>
          </p:cNvSpPr>
          <p:nvPr>
            <p:ph idx="1"/>
          </p:nvPr>
        </p:nvSpPr>
        <p:spPr>
          <a:xfrm>
            <a:off x="572493" y="2071316"/>
            <a:ext cx="6713552" cy="4119172"/>
          </a:xfrm>
        </p:spPr>
        <p:txBody>
          <a:bodyPr anchor="t">
            <a:normAutofit/>
          </a:bodyPr>
          <a:lstStyle/>
          <a:p>
            <a:pPr marL="0" indent="0">
              <a:buNone/>
            </a:pPr>
            <a:r>
              <a:rPr lang="nl-NL" sz="2400" dirty="0"/>
              <a:t>Je hebt je oude versleten HAN studentenpas moeten laten vervangen. Bij de nieuwe pas blijkt dat je, net als een docent, koffie kan betalen met je HAN kaart. Als student heb je hier natuurlijk geen recht op. </a:t>
            </a:r>
          </a:p>
          <a:p>
            <a:pPr marL="0" indent="0">
              <a:buNone/>
            </a:pPr>
            <a:r>
              <a:rPr lang="nl-NL" sz="2400" dirty="0"/>
              <a:t>De oplossing lijkt eenvoudig: je doet melding van deze “fout” en dan krijg je een nieuwe kaart met de juiste rechten. Helaas moet je dan weer betalen voor je koffie.</a:t>
            </a:r>
          </a:p>
        </p:txBody>
      </p:sp>
      <p:pic>
        <p:nvPicPr>
          <p:cNvPr id="5" name="Afbeelding 4" descr="Gedachtenkronkels van kleine jongen">
            <a:extLst>
              <a:ext uri="{FF2B5EF4-FFF2-40B4-BE49-F238E27FC236}">
                <a16:creationId xmlns:a16="http://schemas.microsoft.com/office/drawing/2014/main" id="{7BD3AD4D-871B-60E4-6A6B-647ABCBFBCD9}"/>
              </a:ext>
            </a:extLst>
          </p:cNvPr>
          <p:cNvPicPr>
            <a:picLocks noChangeAspect="1"/>
          </p:cNvPicPr>
          <p:nvPr/>
        </p:nvPicPr>
        <p:blipFill>
          <a:blip r:embed="rId2">
            <a:extLst>
              <a:ext uri="{28A0092B-C50C-407E-A947-70E740481C1C}">
                <a14:useLocalDpi xmlns:a14="http://schemas.microsoft.com/office/drawing/2010/main" val="0"/>
              </a:ext>
            </a:extLst>
          </a:blip>
          <a:srcRect l="15114" r="11768" b="-3"/>
          <a:stretch/>
        </p:blipFill>
        <p:spPr>
          <a:xfrm>
            <a:off x="7675658" y="2093976"/>
            <a:ext cx="3941064" cy="4096512"/>
          </a:xfrm>
          <a:prstGeom prst="rect">
            <a:avLst/>
          </a:prstGeom>
        </p:spPr>
      </p:pic>
    </p:spTree>
    <p:extLst>
      <p:ext uri="{BB962C8B-B14F-4D97-AF65-F5344CB8AC3E}">
        <p14:creationId xmlns:p14="http://schemas.microsoft.com/office/powerpoint/2010/main" val="2141016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E57238-22FD-7CF5-C9A2-2CE0888549A9}"/>
              </a:ext>
            </a:extLst>
          </p:cNvPr>
          <p:cNvSpPr>
            <a:spLocks noGrp="1"/>
          </p:cNvSpPr>
          <p:nvPr>
            <p:ph type="title"/>
          </p:nvPr>
        </p:nvSpPr>
        <p:spPr>
          <a:xfrm>
            <a:off x="572493" y="238539"/>
            <a:ext cx="11018520" cy="1434415"/>
          </a:xfrm>
        </p:spPr>
        <p:txBody>
          <a:bodyPr anchor="b">
            <a:normAutofit/>
          </a:bodyPr>
          <a:lstStyle/>
          <a:p>
            <a:r>
              <a:rPr lang="nl-NL" sz="5400" b="1" dirty="0">
                <a:solidFill>
                  <a:srgbClr val="E20859"/>
                </a:solidFill>
              </a:rPr>
              <a:t>Nadenken over ethiek: hoe dan?</a:t>
            </a:r>
          </a:p>
        </p:txBody>
      </p:sp>
      <p:sp>
        <p:nvSpPr>
          <p:cNvPr id="3" name="Tijdelijke aanduiding voor inhoud 2">
            <a:extLst>
              <a:ext uri="{FF2B5EF4-FFF2-40B4-BE49-F238E27FC236}">
                <a16:creationId xmlns:a16="http://schemas.microsoft.com/office/drawing/2014/main" id="{5C2D88E6-DCA0-70FB-EABA-BBDA61D777B2}"/>
              </a:ext>
            </a:extLst>
          </p:cNvPr>
          <p:cNvSpPr>
            <a:spLocks noGrp="1"/>
          </p:cNvSpPr>
          <p:nvPr>
            <p:ph idx="1"/>
          </p:nvPr>
        </p:nvSpPr>
        <p:spPr>
          <a:xfrm>
            <a:off x="572492" y="2071316"/>
            <a:ext cx="7103165" cy="4119172"/>
          </a:xfrm>
        </p:spPr>
        <p:txBody>
          <a:bodyPr anchor="t">
            <a:normAutofit/>
          </a:bodyPr>
          <a:lstStyle/>
          <a:p>
            <a:r>
              <a:rPr lang="nl-NL" sz="3200" dirty="0"/>
              <a:t>Welk besluit moet ik nemen?</a:t>
            </a:r>
          </a:p>
          <a:p>
            <a:r>
              <a:rPr lang="nl-NL" sz="3200" dirty="0"/>
              <a:t>Wie zijn erbij betrokken? En hoe dan?</a:t>
            </a:r>
            <a:endParaRPr lang="nl-NL" dirty="0"/>
          </a:p>
          <a:p>
            <a:r>
              <a:rPr lang="nl-NL" sz="3200" dirty="0"/>
              <a:t>Wie zijn van invloed of hebben een belang? En wat dan?</a:t>
            </a:r>
          </a:p>
          <a:p>
            <a:r>
              <a:rPr lang="nl-NL" sz="3200" dirty="0"/>
              <a:t>Mis ik informatie? Zo ja, wat dan?</a:t>
            </a:r>
          </a:p>
          <a:p>
            <a:r>
              <a:rPr lang="nl-NL" sz="3200" dirty="0"/>
              <a:t>Wat roept het bij mij op? (emoties)</a:t>
            </a:r>
          </a:p>
          <a:p>
            <a:r>
              <a:rPr lang="nl-NL" sz="3200" dirty="0"/>
              <a:t>Welke vragen heb ik dan nog?</a:t>
            </a:r>
          </a:p>
        </p:txBody>
      </p:sp>
      <p:pic>
        <p:nvPicPr>
          <p:cNvPr id="5" name="Afbeelding 4" descr="Jonge vrouw die denkt">
            <a:extLst>
              <a:ext uri="{FF2B5EF4-FFF2-40B4-BE49-F238E27FC236}">
                <a16:creationId xmlns:a16="http://schemas.microsoft.com/office/drawing/2014/main" id="{279865FD-713D-A48C-71EA-B774361638AD}"/>
              </a:ext>
            </a:extLst>
          </p:cNvPr>
          <p:cNvPicPr>
            <a:picLocks noChangeAspect="1"/>
          </p:cNvPicPr>
          <p:nvPr/>
        </p:nvPicPr>
        <p:blipFill>
          <a:blip r:embed="rId3">
            <a:extLst>
              <a:ext uri="{28A0092B-C50C-407E-A947-70E740481C1C}">
                <a14:useLocalDpi xmlns:a14="http://schemas.microsoft.com/office/drawing/2010/main" val="0"/>
              </a:ext>
            </a:extLst>
          </a:blip>
          <a:srcRect l="16766" r="19018"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51039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CC546C-34ED-C491-AAA8-03B3B19B73B4}"/>
              </a:ext>
            </a:extLst>
          </p:cNvPr>
          <p:cNvSpPr>
            <a:spLocks noGrp="1"/>
          </p:cNvSpPr>
          <p:nvPr>
            <p:ph type="title"/>
          </p:nvPr>
        </p:nvSpPr>
        <p:spPr>
          <a:xfrm>
            <a:off x="838200" y="365125"/>
            <a:ext cx="10515600" cy="796701"/>
          </a:xfrm>
        </p:spPr>
        <p:txBody>
          <a:bodyPr>
            <a:normAutofit/>
          </a:bodyPr>
          <a:lstStyle/>
          <a:p>
            <a:r>
              <a:rPr lang="nl-NL" sz="3600" dirty="0">
                <a:solidFill>
                  <a:srgbClr val="E50856"/>
                </a:solidFill>
              </a:rPr>
              <a:t>In groepjes aan de slag</a:t>
            </a:r>
          </a:p>
        </p:txBody>
      </p:sp>
      <p:sp>
        <p:nvSpPr>
          <p:cNvPr id="3" name="Tijdelijke aanduiding voor inhoud 2">
            <a:extLst>
              <a:ext uri="{FF2B5EF4-FFF2-40B4-BE49-F238E27FC236}">
                <a16:creationId xmlns:a16="http://schemas.microsoft.com/office/drawing/2014/main" id="{9E464018-5FF8-63CA-32E9-055956B6E0CA}"/>
              </a:ext>
            </a:extLst>
          </p:cNvPr>
          <p:cNvSpPr>
            <a:spLocks noGrp="1"/>
          </p:cNvSpPr>
          <p:nvPr>
            <p:ph idx="1"/>
          </p:nvPr>
        </p:nvSpPr>
        <p:spPr>
          <a:xfrm>
            <a:off x="838200" y="1280160"/>
            <a:ext cx="10515600" cy="4896803"/>
          </a:xfrm>
        </p:spPr>
        <p:txBody>
          <a:bodyPr>
            <a:normAutofit/>
          </a:bodyPr>
          <a:lstStyle/>
          <a:p>
            <a:r>
              <a:rPr lang="nl-NL" dirty="0"/>
              <a:t>Als groepje werk je de dilemma’s uit:</a:t>
            </a:r>
          </a:p>
          <a:p>
            <a:pPr lvl="1">
              <a:buFont typeface="Wingdings" panose="05000000000000000000" pitchFamily="2" charset="2"/>
              <a:buChar char="§"/>
            </a:pPr>
            <a:r>
              <a:rPr lang="nl-NL" dirty="0"/>
              <a:t>In hoeverre is er sprake van een moeilijke situatie, verdrietige situatie of en probleem met morele motivatie? En waarom?</a:t>
            </a:r>
          </a:p>
          <a:p>
            <a:pPr lvl="1">
              <a:buFont typeface="Wingdings" panose="05000000000000000000" pitchFamily="2" charset="2"/>
              <a:buChar char="§"/>
            </a:pPr>
            <a:r>
              <a:rPr lang="nl-NL" dirty="0"/>
              <a:t>Maak gebruik van het eerdere model voor Moreel Redeneren en kom tot betrokkenen, standpunten, </a:t>
            </a:r>
            <a:r>
              <a:rPr lang="nl-NL" dirty="0" err="1"/>
              <a:t>etc</a:t>
            </a:r>
            <a:r>
              <a:rPr lang="nl-NL" dirty="0"/>
              <a:t>…</a:t>
            </a:r>
          </a:p>
          <a:p>
            <a:pPr lvl="1">
              <a:buFont typeface="Wingdings" panose="05000000000000000000" pitchFamily="2" charset="2"/>
              <a:buChar char="§"/>
            </a:pPr>
            <a:r>
              <a:rPr lang="nl-NL" dirty="0"/>
              <a:t>Het komen tot een moreel oordeel hoeft niet, je hoeft niet te eindigen met de actie of besluit die jullie als groepje zouden nemen.</a:t>
            </a:r>
          </a:p>
          <a:p>
            <a:pPr lvl="1">
              <a:buFont typeface="Wingdings" panose="05000000000000000000" pitchFamily="2" charset="2"/>
              <a:buChar char="§"/>
            </a:pPr>
            <a:endParaRPr lang="nl-NL" dirty="0"/>
          </a:p>
          <a:p>
            <a:r>
              <a:rPr lang="nl-NL" dirty="0"/>
              <a:t>Zet van elk dilemma de uitwerking in een </a:t>
            </a:r>
            <a:r>
              <a:rPr lang="nl-NL" dirty="0" err="1"/>
              <a:t>powerpoint</a:t>
            </a:r>
            <a:r>
              <a:rPr lang="nl-NL" dirty="0"/>
              <a:t> dia. We bespreken het gezamenlijk na, met telkens de uitwerking van een andere groep </a:t>
            </a:r>
            <a:r>
              <a:rPr lang="nl-NL"/>
              <a:t>op scherm.</a:t>
            </a:r>
            <a:endParaRPr lang="nl-NL" dirty="0"/>
          </a:p>
        </p:txBody>
      </p:sp>
    </p:spTree>
    <p:extLst>
      <p:ext uri="{BB962C8B-B14F-4D97-AF65-F5344CB8AC3E}">
        <p14:creationId xmlns:p14="http://schemas.microsoft.com/office/powerpoint/2010/main" val="1020587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6077C-C633-5829-2C2F-358AEBCF4EA3}"/>
              </a:ext>
            </a:extLst>
          </p:cNvPr>
          <p:cNvSpPr>
            <a:spLocks noGrp="1"/>
          </p:cNvSpPr>
          <p:nvPr>
            <p:ph type="title"/>
          </p:nvPr>
        </p:nvSpPr>
        <p:spPr/>
        <p:txBody>
          <a:bodyPr/>
          <a:lstStyle/>
          <a:p>
            <a:r>
              <a:rPr lang="nl-NL" dirty="0">
                <a:solidFill>
                  <a:srgbClr val="E50856"/>
                </a:solidFill>
              </a:rPr>
              <a:t>Bronnenlijst</a:t>
            </a:r>
          </a:p>
        </p:txBody>
      </p:sp>
      <p:sp>
        <p:nvSpPr>
          <p:cNvPr id="3" name="Tijdelijke aanduiding voor inhoud 2">
            <a:extLst>
              <a:ext uri="{FF2B5EF4-FFF2-40B4-BE49-F238E27FC236}">
                <a16:creationId xmlns:a16="http://schemas.microsoft.com/office/drawing/2014/main" id="{23579AF8-EFC4-E71B-4F66-26EE2EEBC7EB}"/>
              </a:ext>
            </a:extLst>
          </p:cNvPr>
          <p:cNvSpPr>
            <a:spLocks noGrp="1"/>
          </p:cNvSpPr>
          <p:nvPr>
            <p:ph idx="1"/>
          </p:nvPr>
        </p:nvSpPr>
        <p:spPr/>
        <p:txBody>
          <a:bodyPr/>
          <a:lstStyle/>
          <a:p>
            <a:pPr marL="0" indent="0">
              <a:buNone/>
            </a:pPr>
            <a:r>
              <a:rPr lang="en-US" dirty="0" err="1"/>
              <a:t>Dubbink</a:t>
            </a:r>
            <a:r>
              <a:rPr lang="en-US" dirty="0"/>
              <a:t>, W. (2018). A typology of ethical problems. </a:t>
            </a:r>
            <a:r>
              <a:rPr lang="en-US" i="1" dirty="0"/>
              <a:t>Ethical 	perspectives</a:t>
            </a:r>
            <a:r>
              <a:rPr lang="en-US" dirty="0"/>
              <a:t>, </a:t>
            </a:r>
            <a:r>
              <a:rPr lang="en-US" i="1" dirty="0"/>
              <a:t>25</a:t>
            </a:r>
            <a:r>
              <a:rPr lang="en-US" dirty="0"/>
              <a:t>(4), 683-714.</a:t>
            </a:r>
            <a:endParaRPr lang="nl-NL" dirty="0"/>
          </a:p>
        </p:txBody>
      </p:sp>
    </p:spTree>
    <p:extLst>
      <p:ext uri="{BB962C8B-B14F-4D97-AF65-F5344CB8AC3E}">
        <p14:creationId xmlns:p14="http://schemas.microsoft.com/office/powerpoint/2010/main" val="261856273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769d2e-09cf-4351-9fd6-6af6e26eb269" xsi:nil="true"/>
    <lcf76f155ced4ddcb4097134ff3c332f xmlns="f7aa7ad1-cc1d-4c5f-aac4-555c8a68bd8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6EA80B72F8F542838EAA81B7148DEF" ma:contentTypeVersion="11" ma:contentTypeDescription="Een nieuw document maken." ma:contentTypeScope="" ma:versionID="999ebfa73584cff26a4e4920c67c1f67">
  <xsd:schema xmlns:xsd="http://www.w3.org/2001/XMLSchema" xmlns:xs="http://www.w3.org/2001/XMLSchema" xmlns:p="http://schemas.microsoft.com/office/2006/metadata/properties" xmlns:ns2="f7aa7ad1-cc1d-4c5f-aac4-555c8a68bd86" xmlns:ns3="ca769d2e-09cf-4351-9fd6-6af6e26eb269" targetNamespace="http://schemas.microsoft.com/office/2006/metadata/properties" ma:root="true" ma:fieldsID="c8e6ae173fee38e88cd73f7dec3ccc34" ns2:_="" ns3:_="">
    <xsd:import namespace="f7aa7ad1-cc1d-4c5f-aac4-555c8a68bd86"/>
    <xsd:import namespace="ca769d2e-09cf-4351-9fd6-6af6e26eb2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aa7ad1-cc1d-4c5f-aac4-555c8a68b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769d2e-09cf-4351-9fd6-6af6e26eb2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8c5898-42ff-463e-abba-1204b3f2587a}" ma:internalName="TaxCatchAll" ma:showField="CatchAllData" ma:web="ca769d2e-09cf-4351-9fd6-6af6e26eb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030607-2C66-45A6-BB93-7A865BA73C9A}">
  <ds:schemaRefs>
    <ds:schemaRef ds:uri="http://purl.org/dc/elements/1.1/"/>
    <ds:schemaRef ds:uri="http://schemas.openxmlformats.org/package/2006/metadata/core-properties"/>
    <ds:schemaRef ds:uri="ca769d2e-09cf-4351-9fd6-6af6e26eb269"/>
    <ds:schemaRef ds:uri="http://purl.org/dc/terms/"/>
    <ds:schemaRef ds:uri="f7aa7ad1-cc1d-4c5f-aac4-555c8a68bd86"/>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C03D0B0-8BB8-4E13-908C-EF1E0682C4A6}"/>
</file>

<file path=customXml/itemProps3.xml><?xml version="1.0" encoding="utf-8"?>
<ds:datastoreItem xmlns:ds="http://schemas.openxmlformats.org/officeDocument/2006/customXml" ds:itemID="{140499B4-662E-4C7F-A1D8-B3F018C06A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468</TotalTime>
  <Words>3170</Words>
  <Application>Microsoft Office PowerPoint</Application>
  <PresentationFormat>Breedbeeld</PresentationFormat>
  <Paragraphs>161</Paragraphs>
  <Slides>22</Slides>
  <Notes>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22</vt:i4>
      </vt:variant>
    </vt:vector>
  </HeadingPairs>
  <TitlesOfParts>
    <vt:vector size="27" baseType="lpstr">
      <vt:lpstr>Aptos</vt:lpstr>
      <vt:lpstr>Aptos Display</vt:lpstr>
      <vt:lpstr>Arial</vt:lpstr>
      <vt:lpstr>Wingdings</vt:lpstr>
      <vt:lpstr>Kantoorthema</vt:lpstr>
      <vt:lpstr>Inhoud</vt:lpstr>
      <vt:lpstr>Colofon</vt:lpstr>
      <vt:lpstr>Docentinstructie</vt:lpstr>
      <vt:lpstr>Casus 1</vt:lpstr>
      <vt:lpstr>Casus 2</vt:lpstr>
      <vt:lpstr>Casus 3</vt:lpstr>
      <vt:lpstr>Casus 4</vt:lpstr>
      <vt:lpstr>Casus 5</vt:lpstr>
      <vt:lpstr>ETHIEK</vt:lpstr>
      <vt:lpstr>Wat gaan we doen?</vt:lpstr>
      <vt:lpstr>Leerdoelen</vt:lpstr>
      <vt:lpstr>Hoe zat het ook alweer?</vt:lpstr>
      <vt:lpstr>PowerPoint-presentatie</vt:lpstr>
      <vt:lpstr>PowerPoint-presentatie</vt:lpstr>
      <vt:lpstr>Moreel moeilijke situatie (er is geen duidelijke oplossing voorhanden)</vt:lpstr>
      <vt:lpstr>PowerPoint-presentatie</vt:lpstr>
      <vt:lpstr>Moreel verdrietige situatie (oplossing is kwetsend voor de ander)</vt:lpstr>
      <vt:lpstr>PowerPoint-presentatie</vt:lpstr>
      <vt:lpstr>Probleem van morele motivatie (oplossing is nadelig voor jezelf)</vt:lpstr>
      <vt:lpstr>Nadenken over ethiek: hoe dan?</vt:lpstr>
      <vt:lpstr>In groepjes aan de slag</vt:lpstr>
      <vt:lpstr>Bronnenlijst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Freek Verkade</dc:creator>
  <cp:lastModifiedBy>Freek Verkade</cp:lastModifiedBy>
  <cp:revision>2</cp:revision>
  <dcterms:created xsi:type="dcterms:W3CDTF">2024-12-18T15:03:08Z</dcterms:created>
  <dcterms:modified xsi:type="dcterms:W3CDTF">2026-03-03T13:15:16Z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0x010100506EA80B72F8F542838EAA81B7148DEF</vt:lpwstr>
  </property>
  <property fmtid="{D5CDD505-2E9C-101B-9397-08002B2CF9AE}" pid="3" name="MediaServiceImageTags">
    <vt:lpwstr/>
  </property>
</Properties>
</file>