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72" r:id="rId2"/>
    <p:sldId id="273" r:id="rId3"/>
    <p:sldId id="274" r:id="rId4"/>
    <p:sldId id="256" r:id="rId5"/>
    <p:sldId id="257" r:id="rId6"/>
    <p:sldId id="258" r:id="rId7"/>
    <p:sldId id="275" r:id="rId8"/>
    <p:sldId id="283" r:id="rId9"/>
    <p:sldId id="269" r:id="rId10"/>
    <p:sldId id="270" r:id="rId11"/>
    <p:sldId id="271" r:id="rId12"/>
    <p:sldId id="276" r:id="rId13"/>
    <p:sldId id="277" r:id="rId14"/>
    <p:sldId id="278" r:id="rId15"/>
    <p:sldId id="279" r:id="rId16"/>
    <p:sldId id="280" r:id="rId17"/>
    <p:sldId id="281" r:id="rId18"/>
    <p:sldId id="282" r:id="rId19"/>
    <p:sldId id="262" r:id="rId20"/>
    <p:sldId id="259" r:id="rId21"/>
    <p:sldId id="260" r:id="rId22"/>
    <p:sldId id="261" r:id="rId23"/>
    <p:sldId id="263" r:id="rId24"/>
    <p:sldId id="264" r:id="rId25"/>
    <p:sldId id="265" r:id="rId26"/>
    <p:sldId id="266" r:id="rId27"/>
    <p:sldId id="267" r:id="rId28"/>
    <p:sldId id="284" r:id="rId29"/>
    <p:sldId id="285" r:id="rId30"/>
    <p:sldId id="268" r:id="rId3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08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0DE41C-B719-4B32-B0BE-D9098BD7E82A}" v="1" dt="2026-03-03T13:12:17.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225" autoAdjust="0"/>
  </p:normalViewPr>
  <p:slideViewPr>
    <p:cSldViewPr snapToGrid="0">
      <p:cViewPr varScale="1">
        <p:scale>
          <a:sx n="95" d="100"/>
          <a:sy n="95" d="100"/>
        </p:scale>
        <p:origin x="111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ek Verkade" userId="60071d7c-64f5-481e-b697-85e49448cac2" providerId="ADAL" clId="{CC1E0670-932F-4184-8312-27BDCA132DA4}"/>
    <pc:docChg chg="undo redo custSel addSld delSld modSld">
      <pc:chgData name="Freek Verkade" userId="60071d7c-64f5-481e-b697-85e49448cac2" providerId="ADAL" clId="{CC1E0670-932F-4184-8312-27BDCA132DA4}" dt="2026-03-03T13:13:46.628" v="8065" actId="20577"/>
      <pc:docMkLst>
        <pc:docMk/>
      </pc:docMkLst>
      <pc:sldChg chg="modSp mod">
        <pc:chgData name="Freek Verkade" userId="60071d7c-64f5-481e-b697-85e49448cac2" providerId="ADAL" clId="{CC1E0670-932F-4184-8312-27BDCA132DA4}" dt="2026-02-03T14:45:20.115" v="7915" actId="20577"/>
        <pc:sldMkLst>
          <pc:docMk/>
          <pc:sldMk cId="2402896007" sldId="268"/>
        </pc:sldMkLst>
        <pc:spChg chg="mod">
          <ac:chgData name="Freek Verkade" userId="60071d7c-64f5-481e-b697-85e49448cac2" providerId="ADAL" clId="{CC1E0670-932F-4184-8312-27BDCA132DA4}" dt="2026-02-03T14:45:20.115" v="7915" actId="20577"/>
          <ac:spMkLst>
            <pc:docMk/>
            <pc:sldMk cId="2402896007" sldId="268"/>
            <ac:spMk id="3" creationId="{6B8E3AC6-CFC2-A32D-1DAD-85E9483BFAEA}"/>
          </ac:spMkLst>
        </pc:spChg>
      </pc:sldChg>
      <pc:sldChg chg="addSp modSp mod">
        <pc:chgData name="Freek Verkade" userId="60071d7c-64f5-481e-b697-85e49448cac2" providerId="ADAL" clId="{CC1E0670-932F-4184-8312-27BDCA132DA4}" dt="2026-03-03T13:13:46.628" v="8065" actId="20577"/>
        <pc:sldMkLst>
          <pc:docMk/>
          <pc:sldMk cId="837646383" sldId="273"/>
        </pc:sldMkLst>
        <pc:spChg chg="mod">
          <ac:chgData name="Freek Verkade" userId="60071d7c-64f5-481e-b697-85e49448cac2" providerId="ADAL" clId="{CC1E0670-932F-4184-8312-27BDCA132DA4}" dt="2026-02-03T14:46:10.972" v="7921" actId="207"/>
          <ac:spMkLst>
            <pc:docMk/>
            <pc:sldMk cId="837646383" sldId="273"/>
            <ac:spMk id="2" creationId="{E8BBA9A7-78BB-8C0F-CC8F-BEC076AEDCE4}"/>
          </ac:spMkLst>
        </pc:spChg>
        <pc:spChg chg="mod">
          <ac:chgData name="Freek Verkade" userId="60071d7c-64f5-481e-b697-85e49448cac2" providerId="ADAL" clId="{CC1E0670-932F-4184-8312-27BDCA132DA4}" dt="2026-03-03T13:13:46.628" v="8065" actId="20577"/>
          <ac:spMkLst>
            <pc:docMk/>
            <pc:sldMk cId="837646383" sldId="273"/>
            <ac:spMk id="4" creationId="{8D7CA9FB-B14D-D64D-7BE1-AB5397E8EA26}"/>
          </ac:spMkLst>
        </pc:spChg>
        <pc:picChg chg="add mod">
          <ac:chgData name="Freek Verkade" userId="60071d7c-64f5-481e-b697-85e49448cac2" providerId="ADAL" clId="{CC1E0670-932F-4184-8312-27BDCA132DA4}" dt="2026-02-03T14:46:01.533" v="7920" actId="1076"/>
          <ac:picMkLst>
            <pc:docMk/>
            <pc:sldMk cId="837646383" sldId="273"/>
            <ac:picMk id="5" creationId="{FB135589-F8C2-FB22-E0BC-F3BB5EBE642E}"/>
          </ac:picMkLst>
        </pc:picChg>
      </pc:sldChg>
      <pc:sldChg chg="modSp new mod">
        <pc:chgData name="Freek Verkade" userId="60071d7c-64f5-481e-b697-85e49448cac2" providerId="ADAL" clId="{CC1E0670-932F-4184-8312-27BDCA132DA4}" dt="2026-03-03T13:12:51.870" v="8025" actId="20577"/>
        <pc:sldMkLst>
          <pc:docMk/>
          <pc:sldMk cId="809955389" sldId="274"/>
        </pc:sldMkLst>
        <pc:spChg chg="mod">
          <ac:chgData name="Freek Verkade" userId="60071d7c-64f5-481e-b697-85e49448cac2" providerId="ADAL" clId="{CC1E0670-932F-4184-8312-27BDCA132DA4}" dt="2026-03-03T13:12:51.870" v="8025" actId="20577"/>
          <ac:spMkLst>
            <pc:docMk/>
            <pc:sldMk cId="809955389" sldId="274"/>
            <ac:spMk id="3" creationId="{95B2F365-173C-0A7E-9F4F-A9C3195E674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288990-93D1-4A89-B361-C8DA7983C68B}" type="datetimeFigureOut">
              <a:rPr lang="nl-NL" smtClean="0"/>
              <a:t>3-3-2026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9C5D3A-EF64-4682-8538-18DD1C96A7ED}" type="slidenum">
              <a:rPr lang="nl-NL" smtClean="0"/>
              <a:t>‹nr.›</a:t>
            </a:fld>
            <a:endParaRPr lang="nl-NL"/>
          </a:p>
        </p:txBody>
      </p:sp>
    </p:spTree>
    <p:extLst>
      <p:ext uri="{BB962C8B-B14F-4D97-AF65-F5344CB8AC3E}">
        <p14:creationId xmlns:p14="http://schemas.microsoft.com/office/powerpoint/2010/main" val="3011315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Type 1 denken gaat bijna vanzelf. Over de meeste zaken heb je binnen enkele seconden een oordeel. Dit is gewoonweg efficiency van je hersenen. Het kost teveel tijd en energie om over alles bewust na te denken. Dit is </a:t>
            </a:r>
            <a:r>
              <a:rPr lang="nl-NL" dirty="0" err="1"/>
              <a:t>an</a:t>
            </a:r>
            <a:r>
              <a:rPr lang="nl-NL" dirty="0"/>
              <a:t> </a:t>
            </a:r>
            <a:r>
              <a:rPr lang="nl-NL" dirty="0" err="1"/>
              <a:t>sich</a:t>
            </a:r>
            <a:r>
              <a:rPr lang="nl-NL" dirty="0"/>
              <a:t> niet verkeerd.</a:t>
            </a:r>
          </a:p>
          <a:p>
            <a:r>
              <a:rPr lang="nl-NL" dirty="0"/>
              <a:t>Echter, bijvoorbeeld bij ethiek heeft die vertraging een meerwaarde: het helpt je andere standpunten en/of belangen te zien en dit mee te nemen in je analyse of uiteindelijke oordeel.</a:t>
            </a:r>
          </a:p>
        </p:txBody>
      </p:sp>
      <p:sp>
        <p:nvSpPr>
          <p:cNvPr id="4" name="Tijdelijke aanduiding voor dianummer 3"/>
          <p:cNvSpPr>
            <a:spLocks noGrp="1"/>
          </p:cNvSpPr>
          <p:nvPr>
            <p:ph type="sldNum" sz="quarter" idx="5"/>
          </p:nvPr>
        </p:nvSpPr>
        <p:spPr/>
        <p:txBody>
          <a:bodyPr/>
          <a:lstStyle/>
          <a:p>
            <a:fld id="{189C5D3A-EF64-4682-8538-18DD1C96A7ED}" type="slidenum">
              <a:rPr lang="nl-NL" smtClean="0"/>
              <a:t>7</a:t>
            </a:fld>
            <a:endParaRPr lang="nl-NL"/>
          </a:p>
        </p:txBody>
      </p:sp>
    </p:spTree>
    <p:extLst>
      <p:ext uri="{BB962C8B-B14F-4D97-AF65-F5344CB8AC3E}">
        <p14:creationId xmlns:p14="http://schemas.microsoft.com/office/powerpoint/2010/main" val="3467108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Afhankelijk van de voorkennis van de groep of de tijd volgen de zeven stappen iets uitgebreider op de volgende dia’s. Indien gewenst kun je deze natuurlijk ook op “verborgen” zetten.</a:t>
            </a:r>
          </a:p>
        </p:txBody>
      </p:sp>
      <p:sp>
        <p:nvSpPr>
          <p:cNvPr id="4" name="Tijdelijke aanduiding voor dianummer 3"/>
          <p:cNvSpPr>
            <a:spLocks noGrp="1"/>
          </p:cNvSpPr>
          <p:nvPr>
            <p:ph type="sldNum" sz="quarter" idx="5"/>
          </p:nvPr>
        </p:nvSpPr>
        <p:spPr/>
        <p:txBody>
          <a:bodyPr/>
          <a:lstStyle/>
          <a:p>
            <a:fld id="{189C5D3A-EF64-4682-8538-18DD1C96A7ED}" type="slidenum">
              <a:rPr lang="nl-NL" smtClean="0"/>
              <a:t>11</a:t>
            </a:fld>
            <a:endParaRPr lang="nl-NL"/>
          </a:p>
        </p:txBody>
      </p:sp>
    </p:spTree>
    <p:extLst>
      <p:ext uri="{BB962C8B-B14F-4D97-AF65-F5344CB8AC3E}">
        <p14:creationId xmlns:p14="http://schemas.microsoft.com/office/powerpoint/2010/main" val="3606102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eerste casus gaat over iets dat in de basis niet mag: stelen.</a:t>
            </a:r>
          </a:p>
          <a:p>
            <a:r>
              <a:rPr lang="nl-NL" dirty="0"/>
              <a:t>Echter, als er meer informatie volgt, kan het zijn dat er een omslagpunt ontstaat waarop het wel kan. </a:t>
            </a:r>
          </a:p>
        </p:txBody>
      </p:sp>
      <p:sp>
        <p:nvSpPr>
          <p:cNvPr id="4" name="Tijdelijke aanduiding voor dianummer 3"/>
          <p:cNvSpPr>
            <a:spLocks noGrp="1"/>
          </p:cNvSpPr>
          <p:nvPr>
            <p:ph type="sldNum" sz="quarter" idx="5"/>
          </p:nvPr>
        </p:nvSpPr>
        <p:spPr/>
        <p:txBody>
          <a:bodyPr/>
          <a:lstStyle/>
          <a:p>
            <a:fld id="{189C5D3A-EF64-4682-8538-18DD1C96A7ED}" type="slidenum">
              <a:rPr lang="nl-NL" smtClean="0"/>
              <a:t>19</a:t>
            </a:fld>
            <a:endParaRPr lang="nl-NL"/>
          </a:p>
        </p:txBody>
      </p:sp>
    </p:spTree>
    <p:extLst>
      <p:ext uri="{BB962C8B-B14F-4D97-AF65-F5344CB8AC3E}">
        <p14:creationId xmlns:p14="http://schemas.microsoft.com/office/powerpoint/2010/main" val="167400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tweede casus gaat over teamdynamiek en het raakt wat over groep </a:t>
            </a:r>
            <a:r>
              <a:rPr lang="nl-NL" dirty="0" err="1"/>
              <a:t>vs</a:t>
            </a:r>
            <a:r>
              <a:rPr lang="nl-NL" dirty="0"/>
              <a:t> individu.</a:t>
            </a:r>
          </a:p>
          <a:p>
            <a:endParaRPr lang="nl-NL" dirty="0"/>
          </a:p>
        </p:txBody>
      </p:sp>
      <p:sp>
        <p:nvSpPr>
          <p:cNvPr id="4" name="Tijdelijke aanduiding voor dianummer 3"/>
          <p:cNvSpPr>
            <a:spLocks noGrp="1"/>
          </p:cNvSpPr>
          <p:nvPr>
            <p:ph type="sldNum" sz="quarter" idx="5"/>
          </p:nvPr>
        </p:nvSpPr>
        <p:spPr/>
        <p:txBody>
          <a:bodyPr/>
          <a:lstStyle/>
          <a:p>
            <a:fld id="{189C5D3A-EF64-4682-8538-18DD1C96A7ED}" type="slidenum">
              <a:rPr lang="nl-NL" smtClean="0"/>
              <a:t>23</a:t>
            </a:fld>
            <a:endParaRPr lang="nl-NL"/>
          </a:p>
        </p:txBody>
      </p:sp>
    </p:spTree>
    <p:extLst>
      <p:ext uri="{BB962C8B-B14F-4D97-AF65-F5344CB8AC3E}">
        <p14:creationId xmlns:p14="http://schemas.microsoft.com/office/powerpoint/2010/main" val="3533514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46395E-6876-B145-BCFE-26C0D924F87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9C0DFCF7-7582-45E0-94F7-94333F6DD7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367F1DA-5A7B-C0FB-C01C-1BC71DE8E803}"/>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5" name="Tijdelijke aanduiding voor voettekst 4">
            <a:extLst>
              <a:ext uri="{FF2B5EF4-FFF2-40B4-BE49-F238E27FC236}">
                <a16:creationId xmlns:a16="http://schemas.microsoft.com/office/drawing/2014/main" id="{BC9E60A2-F8B3-4DDA-73AA-62025A5A081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68F7213-935A-64BA-6248-C7CFDA268AFB}"/>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1058395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071336-6DDE-271D-07BF-14B3A9C7E3E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D8E4683-78EB-FD16-B64C-0FE8C5DE425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B70DADA-D252-E450-3EF4-6407F744858A}"/>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5" name="Tijdelijke aanduiding voor voettekst 4">
            <a:extLst>
              <a:ext uri="{FF2B5EF4-FFF2-40B4-BE49-F238E27FC236}">
                <a16:creationId xmlns:a16="http://schemas.microsoft.com/office/drawing/2014/main" id="{9417C590-5C1B-A6F0-50A6-60F3C1A806D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084FF49-B776-EC9C-F691-F42171948753}"/>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195385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14D07DE-BB1A-1A0D-75DE-8BEE75056FB9}"/>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502659EC-35CB-C2C7-4006-B9ECDB67F214}"/>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B0EB265-7FB4-200A-E6DD-95B5568296B3}"/>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5" name="Tijdelijke aanduiding voor voettekst 4">
            <a:extLst>
              <a:ext uri="{FF2B5EF4-FFF2-40B4-BE49-F238E27FC236}">
                <a16:creationId xmlns:a16="http://schemas.microsoft.com/office/drawing/2014/main" id="{16E3924E-A2E9-E24D-A0B6-A69CC2688A1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A136C08-F4AF-636C-1AB6-A6ED278410B0}"/>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4191384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B7EF20-7AF9-2D65-DD91-8CBF4A69DF8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EB141824-3665-FBBC-B7AC-169EDFB4CB7A}"/>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8533899-F8E3-5366-F4AA-6AFE730F2B12}"/>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5" name="Tijdelijke aanduiding voor voettekst 4">
            <a:extLst>
              <a:ext uri="{FF2B5EF4-FFF2-40B4-BE49-F238E27FC236}">
                <a16:creationId xmlns:a16="http://schemas.microsoft.com/office/drawing/2014/main" id="{084094C4-F76B-F885-17B1-E222D99B43A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C7D5787-A4DA-F5DF-5244-ED472B9EEDED}"/>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2837736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EE617F-B3BF-8E0D-8DFE-8668E31ED9E5}"/>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B417138-0A80-33C3-BA1A-9DBB652E06C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802D87B1-E670-8C83-7620-DAABB9D6C371}"/>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5" name="Tijdelijke aanduiding voor voettekst 4">
            <a:extLst>
              <a:ext uri="{FF2B5EF4-FFF2-40B4-BE49-F238E27FC236}">
                <a16:creationId xmlns:a16="http://schemas.microsoft.com/office/drawing/2014/main" id="{93C0B31A-92D9-344A-EECC-33046D67451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8598092-83AD-BBE8-6034-25E1373B7A44}"/>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1894168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2D0854-CDA1-5CEC-D80B-291FCDBA5EB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CBAC97E-CB11-E4EA-59B4-9106C27875ED}"/>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F43FE4E8-CDCB-2A6B-E81D-B46824055F1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0FA7C83F-1B61-FA99-896F-FFFFE5EB1093}"/>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6" name="Tijdelijke aanduiding voor voettekst 5">
            <a:extLst>
              <a:ext uri="{FF2B5EF4-FFF2-40B4-BE49-F238E27FC236}">
                <a16:creationId xmlns:a16="http://schemas.microsoft.com/office/drawing/2014/main" id="{CEC61FA1-F9A5-4BD5-47CA-17949D2411A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DF0893D-BFCE-C557-FEC4-C87C5BCDDA52}"/>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2257970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B9F601-CD98-C4FE-AF41-491C1642A50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D714CA6F-B5D1-5D03-E21C-DAF8888DDA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B18DE355-4B07-86AE-1B35-AEA6113C57A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7947444-8175-CE1E-433C-E79E0C28A0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1F5C665-F013-FFB3-11D4-AA10B290F0E5}"/>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3EE8F4D-8BBB-E3B0-3A6C-9865E60369BE}"/>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8" name="Tijdelijke aanduiding voor voettekst 7">
            <a:extLst>
              <a:ext uri="{FF2B5EF4-FFF2-40B4-BE49-F238E27FC236}">
                <a16:creationId xmlns:a16="http://schemas.microsoft.com/office/drawing/2014/main" id="{31F42725-E22B-A169-9D28-40A696F07B8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188B2D5-8FDC-4B4A-FFBB-7A294ADC5CB0}"/>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3181219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D67275-0C5E-B234-EEC6-FF4EFB6A3527}"/>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0ED1D40-7DA1-5F60-40F0-E2FA1A6A4C13}"/>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4" name="Tijdelijke aanduiding voor voettekst 3">
            <a:extLst>
              <a:ext uri="{FF2B5EF4-FFF2-40B4-BE49-F238E27FC236}">
                <a16:creationId xmlns:a16="http://schemas.microsoft.com/office/drawing/2014/main" id="{2FC45538-4DCB-2C7C-7267-6CE9A764049C}"/>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48FB33AC-2EC0-3F25-D713-033B517EACB0}"/>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958568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F0B0A3C-FEB6-8812-CF5D-521A72D84A25}"/>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3" name="Tijdelijke aanduiding voor voettekst 2">
            <a:extLst>
              <a:ext uri="{FF2B5EF4-FFF2-40B4-BE49-F238E27FC236}">
                <a16:creationId xmlns:a16="http://schemas.microsoft.com/office/drawing/2014/main" id="{56D5A49B-EE6F-9D9E-6793-82E5186E8A9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156BB24-E9CA-C34F-896E-CCBDBE0DA642}"/>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2679409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C4C28-A0B8-A846-A6F9-A812EC51200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5DE94381-A467-83EF-3AB6-3A059F7A71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6CA1A1A3-A6C1-AB52-09B8-B2CC19B00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44CCBBC-AB7F-32AC-5E3F-6FE118B30DF8}"/>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6" name="Tijdelijke aanduiding voor voettekst 5">
            <a:extLst>
              <a:ext uri="{FF2B5EF4-FFF2-40B4-BE49-F238E27FC236}">
                <a16:creationId xmlns:a16="http://schemas.microsoft.com/office/drawing/2014/main" id="{FEF5D392-AF93-92BF-59D6-4270A33CB86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6AAFD9B-AD72-CA29-7D50-1E4B963405A8}"/>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397799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B3B994-B7BE-CEAA-7F3B-7501474B2F8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CA8D83CF-76B9-CF1D-D176-F9ACE86E0F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00DA2333-1887-2FD9-A631-6015F8466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9C3A1A3-16EF-5648-1DFF-B84FF4A9777E}"/>
              </a:ext>
            </a:extLst>
          </p:cNvPr>
          <p:cNvSpPr>
            <a:spLocks noGrp="1"/>
          </p:cNvSpPr>
          <p:nvPr>
            <p:ph type="dt" sz="half" idx="10"/>
          </p:nvPr>
        </p:nvSpPr>
        <p:spPr/>
        <p:txBody>
          <a:bodyPr/>
          <a:lstStyle/>
          <a:p>
            <a:fld id="{0229B9D1-5FBA-4B7C-89F9-C01ED401A592}" type="datetimeFigureOut">
              <a:rPr lang="nl-NL" smtClean="0"/>
              <a:t>3-3-2026</a:t>
            </a:fld>
            <a:endParaRPr lang="nl-NL"/>
          </a:p>
        </p:txBody>
      </p:sp>
      <p:sp>
        <p:nvSpPr>
          <p:cNvPr id="6" name="Tijdelijke aanduiding voor voettekst 5">
            <a:extLst>
              <a:ext uri="{FF2B5EF4-FFF2-40B4-BE49-F238E27FC236}">
                <a16:creationId xmlns:a16="http://schemas.microsoft.com/office/drawing/2014/main" id="{37CF616C-742A-47C3-5E15-85EE71996AC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2A58C9B-8A8B-479D-5D71-D3ABE76B698C}"/>
              </a:ext>
            </a:extLst>
          </p:cNvPr>
          <p:cNvSpPr>
            <a:spLocks noGrp="1"/>
          </p:cNvSpPr>
          <p:nvPr>
            <p:ph type="sldNum" sz="quarter" idx="12"/>
          </p:nvPr>
        </p:nvSpPr>
        <p:spPr/>
        <p:txBody>
          <a:bodyPr/>
          <a:lstStyle/>
          <a:p>
            <a:fld id="{17F45609-A0AB-46F4-A3BF-E7E19DD0E34A}" type="slidenum">
              <a:rPr lang="nl-NL" smtClean="0"/>
              <a:t>‹nr.›</a:t>
            </a:fld>
            <a:endParaRPr lang="nl-NL"/>
          </a:p>
        </p:txBody>
      </p:sp>
    </p:spTree>
    <p:extLst>
      <p:ext uri="{BB962C8B-B14F-4D97-AF65-F5344CB8AC3E}">
        <p14:creationId xmlns:p14="http://schemas.microsoft.com/office/powerpoint/2010/main" val="259365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700C13E-BF0E-9740-92E8-C2FB00B876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6667AF21-85F0-6ABD-FCF1-0159E73495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E1F8D40-A687-06A2-0E59-D87E2540C4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229B9D1-5FBA-4B7C-89F9-C01ED401A592}" type="datetimeFigureOut">
              <a:rPr lang="nl-NL" smtClean="0"/>
              <a:t>3-3-2026</a:t>
            </a:fld>
            <a:endParaRPr lang="nl-NL"/>
          </a:p>
        </p:txBody>
      </p:sp>
      <p:sp>
        <p:nvSpPr>
          <p:cNvPr id="5" name="Tijdelijke aanduiding voor voettekst 4">
            <a:extLst>
              <a:ext uri="{FF2B5EF4-FFF2-40B4-BE49-F238E27FC236}">
                <a16:creationId xmlns:a16="http://schemas.microsoft.com/office/drawing/2014/main" id="{C584626E-1F42-603F-46AA-CFF7BB8F77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AFB57044-F769-0CA9-2BD9-D81EB18954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7F45609-A0AB-46F4-A3BF-E7E19DD0E34A}" type="slidenum">
              <a:rPr lang="nl-NL" smtClean="0"/>
              <a:t>‹nr.›</a:t>
            </a:fld>
            <a:endParaRPr lang="nl-NL"/>
          </a:p>
        </p:txBody>
      </p:sp>
    </p:spTree>
    <p:extLst>
      <p:ext uri="{BB962C8B-B14F-4D97-AF65-F5344CB8AC3E}">
        <p14:creationId xmlns:p14="http://schemas.microsoft.com/office/powerpoint/2010/main" val="3666223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D2ECFF-9545-267D-D73C-9C790046935E}"/>
              </a:ext>
            </a:extLst>
          </p:cNvPr>
          <p:cNvSpPr>
            <a:spLocks noGrp="1"/>
          </p:cNvSpPr>
          <p:nvPr>
            <p:ph type="title"/>
          </p:nvPr>
        </p:nvSpPr>
        <p:spPr/>
        <p:txBody>
          <a:bodyPr/>
          <a:lstStyle/>
          <a:p>
            <a:r>
              <a:rPr lang="nl-NL" dirty="0">
                <a:solidFill>
                  <a:srgbClr val="E20859"/>
                </a:solidFill>
              </a:rPr>
              <a:t>Inhoud</a:t>
            </a:r>
          </a:p>
        </p:txBody>
      </p:sp>
      <p:sp>
        <p:nvSpPr>
          <p:cNvPr id="3" name="Tijdelijke aanduiding voor inhoud 2">
            <a:extLst>
              <a:ext uri="{FF2B5EF4-FFF2-40B4-BE49-F238E27FC236}">
                <a16:creationId xmlns:a16="http://schemas.microsoft.com/office/drawing/2014/main" id="{E8DC9BC7-B937-8346-D8E9-74F029CE76FD}"/>
              </a:ext>
            </a:extLst>
          </p:cNvPr>
          <p:cNvSpPr>
            <a:spLocks noGrp="1"/>
          </p:cNvSpPr>
          <p:nvPr>
            <p:ph idx="1"/>
          </p:nvPr>
        </p:nvSpPr>
        <p:spPr/>
        <p:txBody>
          <a:bodyPr/>
          <a:lstStyle/>
          <a:p>
            <a:pPr marL="0" indent="0">
              <a:buNone/>
            </a:pPr>
            <a:r>
              <a:rPr lang="nl-NL" dirty="0"/>
              <a:t>Dia 2:		colofon</a:t>
            </a:r>
          </a:p>
          <a:p>
            <a:pPr marL="0" indent="0">
              <a:buNone/>
            </a:pPr>
            <a:r>
              <a:rPr lang="nl-NL" dirty="0"/>
              <a:t>Dia 3:		docentinstructie</a:t>
            </a:r>
          </a:p>
          <a:p>
            <a:pPr marL="0" indent="0">
              <a:buNone/>
            </a:pPr>
            <a:r>
              <a:rPr lang="nl-NL" dirty="0"/>
              <a:t>Dia 4-29:	lesinhoud</a:t>
            </a:r>
          </a:p>
          <a:p>
            <a:pPr marL="0" indent="0">
              <a:buNone/>
            </a:pPr>
            <a:r>
              <a:rPr lang="nl-NL"/>
              <a:t>Dia 30:</a:t>
            </a:r>
            <a:r>
              <a:rPr lang="nl-NL" dirty="0"/>
              <a:t>	bronnenlijst</a:t>
            </a:r>
          </a:p>
        </p:txBody>
      </p:sp>
    </p:spTree>
    <p:extLst>
      <p:ext uri="{BB962C8B-B14F-4D97-AF65-F5344CB8AC3E}">
        <p14:creationId xmlns:p14="http://schemas.microsoft.com/office/powerpoint/2010/main" val="1622582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F8ABA8-8305-A197-23F2-8230D8813B73}"/>
              </a:ext>
            </a:extLst>
          </p:cNvPr>
          <p:cNvSpPr>
            <a:spLocks noGrp="1"/>
          </p:cNvSpPr>
          <p:nvPr>
            <p:ph type="title"/>
          </p:nvPr>
        </p:nvSpPr>
        <p:spPr>
          <a:xfrm>
            <a:off x="481013" y="3752849"/>
            <a:ext cx="3290887" cy="2452687"/>
          </a:xfrm>
        </p:spPr>
        <p:txBody>
          <a:bodyPr anchor="ctr">
            <a:normAutofit/>
          </a:bodyPr>
          <a:lstStyle/>
          <a:p>
            <a:r>
              <a:rPr lang="nl-NL" sz="3600" dirty="0">
                <a:solidFill>
                  <a:srgbClr val="E20859"/>
                </a:solidFill>
              </a:rPr>
              <a:t>Model voor morele intervisie</a:t>
            </a:r>
          </a:p>
        </p:txBody>
      </p:sp>
      <p:pic>
        <p:nvPicPr>
          <p:cNvPr id="7" name="Afbeelding 6" descr="Kind dat aan het hinkelen is">
            <a:extLst>
              <a:ext uri="{FF2B5EF4-FFF2-40B4-BE49-F238E27FC236}">
                <a16:creationId xmlns:a16="http://schemas.microsoft.com/office/drawing/2014/main" id="{94EA5B9E-A537-E638-817D-D313952BEC9B}"/>
              </a:ext>
            </a:extLst>
          </p:cNvPr>
          <p:cNvPicPr>
            <a:picLocks noChangeAspect="1"/>
          </p:cNvPicPr>
          <p:nvPr/>
        </p:nvPicPr>
        <p:blipFill>
          <a:blip r:embed="rId2">
            <a:extLst>
              <a:ext uri="{28A0092B-C50C-407E-A947-70E740481C1C}">
                <a14:useLocalDpi xmlns:a14="http://schemas.microsoft.com/office/drawing/2010/main" val="0"/>
              </a:ext>
            </a:extLst>
          </a:blip>
          <a:srcRect t="27550" b="26684"/>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ijdelijke aanduiding voor inhoud 2">
            <a:extLst>
              <a:ext uri="{FF2B5EF4-FFF2-40B4-BE49-F238E27FC236}">
                <a16:creationId xmlns:a16="http://schemas.microsoft.com/office/drawing/2014/main" id="{3438FE5C-1AB4-D2DF-3FF2-D0E4FC6BC042}"/>
              </a:ext>
            </a:extLst>
          </p:cNvPr>
          <p:cNvSpPr>
            <a:spLocks noGrp="1"/>
          </p:cNvSpPr>
          <p:nvPr>
            <p:ph idx="1"/>
          </p:nvPr>
        </p:nvSpPr>
        <p:spPr>
          <a:xfrm>
            <a:off x="4223982" y="3752850"/>
            <a:ext cx="7485413" cy="2452687"/>
          </a:xfrm>
        </p:spPr>
        <p:txBody>
          <a:bodyPr anchor="ctr">
            <a:normAutofit/>
          </a:bodyPr>
          <a:lstStyle/>
          <a:p>
            <a:pPr marL="0" indent="0">
              <a:buNone/>
            </a:pPr>
            <a:r>
              <a:rPr lang="nl-NL" sz="2400" dirty="0"/>
              <a:t>Edgar </a:t>
            </a:r>
            <a:r>
              <a:rPr lang="nl-NL" sz="2400" dirty="0" err="1"/>
              <a:t>Karrsing</a:t>
            </a:r>
            <a:r>
              <a:rPr lang="nl-NL" sz="2400" dirty="0"/>
              <a:t> (2021) geeft een model dat kan helpen bij morele intervisie. Hierbij zijn er zeven stappen die je samen doorloopt.</a:t>
            </a:r>
          </a:p>
        </p:txBody>
      </p:sp>
    </p:spTree>
    <p:extLst>
      <p:ext uri="{BB962C8B-B14F-4D97-AF65-F5344CB8AC3E}">
        <p14:creationId xmlns:p14="http://schemas.microsoft.com/office/powerpoint/2010/main" val="886275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611FF0-29EC-EA45-AFC0-A020EF348C30}"/>
              </a:ext>
            </a:extLst>
          </p:cNvPr>
          <p:cNvSpPr>
            <a:spLocks noGrp="1"/>
          </p:cNvSpPr>
          <p:nvPr>
            <p:ph type="title"/>
          </p:nvPr>
        </p:nvSpPr>
        <p:spPr/>
        <p:txBody>
          <a:bodyPr/>
          <a:lstStyle/>
          <a:p>
            <a:r>
              <a:rPr lang="nl-NL" b="1" dirty="0">
                <a:solidFill>
                  <a:srgbClr val="E20859"/>
                </a:solidFill>
              </a:rPr>
              <a:t>Morele intervisie in zeven stappen</a:t>
            </a:r>
          </a:p>
        </p:txBody>
      </p:sp>
      <p:sp>
        <p:nvSpPr>
          <p:cNvPr id="3" name="Tijdelijke aanduiding voor inhoud 2">
            <a:extLst>
              <a:ext uri="{FF2B5EF4-FFF2-40B4-BE49-F238E27FC236}">
                <a16:creationId xmlns:a16="http://schemas.microsoft.com/office/drawing/2014/main" id="{48EEA471-7831-C787-603E-E34B9327F24D}"/>
              </a:ext>
            </a:extLst>
          </p:cNvPr>
          <p:cNvSpPr>
            <a:spLocks noGrp="1"/>
          </p:cNvSpPr>
          <p:nvPr>
            <p:ph idx="1"/>
          </p:nvPr>
        </p:nvSpPr>
        <p:spPr/>
        <p:txBody>
          <a:bodyPr/>
          <a:lstStyle/>
          <a:p>
            <a:pPr marL="514350" indent="-514350">
              <a:buAutoNum type="arabicPeriod"/>
            </a:pPr>
            <a:r>
              <a:rPr lang="nl-NL" dirty="0"/>
              <a:t>Welke beslissing moet ik nemen?</a:t>
            </a:r>
          </a:p>
          <a:p>
            <a:pPr marL="514350" indent="-514350">
              <a:buAutoNum type="arabicPeriod"/>
            </a:pPr>
            <a:r>
              <a:rPr lang="nl-NL" dirty="0"/>
              <a:t>Wie zijn de belanghebbenden?</a:t>
            </a:r>
          </a:p>
          <a:p>
            <a:pPr marL="514350" indent="-514350">
              <a:buAutoNum type="arabicPeriod"/>
            </a:pPr>
            <a:r>
              <a:rPr lang="nl-NL" dirty="0"/>
              <a:t>Wat zeggen de beroepsregels, bedrijfscodes of andere bindende voorschriften?</a:t>
            </a:r>
          </a:p>
          <a:p>
            <a:pPr marL="514350" indent="-514350">
              <a:buAutoNum type="arabicPeriod"/>
            </a:pPr>
            <a:r>
              <a:rPr lang="nl-NL" dirty="0"/>
              <a:t>Wat zijn de argumenten voor beide handelingsalternatieven?</a:t>
            </a:r>
          </a:p>
          <a:p>
            <a:pPr marL="514350" indent="-514350">
              <a:buAutoNum type="arabicPeriod"/>
            </a:pPr>
            <a:r>
              <a:rPr lang="nl-NL" dirty="0"/>
              <a:t>Wat is de conclusie?</a:t>
            </a:r>
          </a:p>
          <a:p>
            <a:pPr marL="514350" indent="-514350">
              <a:buAutoNum type="arabicPeriod"/>
            </a:pPr>
            <a:r>
              <a:rPr lang="nl-NL" dirty="0"/>
              <a:t>Wat kan ik doen om de schade te beperken, die mogelijk ontstaat door mijn beslissing?</a:t>
            </a:r>
          </a:p>
          <a:p>
            <a:pPr marL="514350" indent="-514350">
              <a:buAutoNum type="arabicPeriod"/>
            </a:pPr>
            <a:r>
              <a:rPr lang="nl-NL" dirty="0"/>
              <a:t>Sta ik achter mijn keuze? Doe ik het ook?</a:t>
            </a:r>
          </a:p>
        </p:txBody>
      </p:sp>
    </p:spTree>
    <p:extLst>
      <p:ext uri="{BB962C8B-B14F-4D97-AF65-F5344CB8AC3E}">
        <p14:creationId xmlns:p14="http://schemas.microsoft.com/office/powerpoint/2010/main" val="938933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descr="Pijlen die in verschillende richtingen wijzen">
            <a:extLst>
              <a:ext uri="{FF2B5EF4-FFF2-40B4-BE49-F238E27FC236}">
                <a16:creationId xmlns:a16="http://schemas.microsoft.com/office/drawing/2014/main" id="{ECC77FAB-2FD7-06CC-84BE-9B9BC0C81D95}"/>
              </a:ext>
            </a:extLst>
          </p:cNvPr>
          <p:cNvPicPr>
            <a:picLocks noChangeAspect="1"/>
          </p:cNvPicPr>
          <p:nvPr/>
        </p:nvPicPr>
        <p:blipFill>
          <a:blip r:embed="rId2">
            <a:extLst>
              <a:ext uri="{28A0092B-C50C-407E-A947-70E740481C1C}">
                <a14:useLocalDpi xmlns:a14="http://schemas.microsoft.com/office/drawing/2010/main" val="0"/>
              </a:ext>
            </a:extLst>
          </a:blip>
          <a:srcRect l="23027" r="17024"/>
          <a:stretch>
            <a:fillRect/>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11" name="Freeform: Shape 13">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77F144AD-64AD-3657-67A3-F0E2622CBE78}"/>
              </a:ext>
            </a:extLst>
          </p:cNvPr>
          <p:cNvSpPr>
            <a:spLocks noGrp="1"/>
          </p:cNvSpPr>
          <p:nvPr>
            <p:ph type="title"/>
          </p:nvPr>
        </p:nvSpPr>
        <p:spPr>
          <a:xfrm>
            <a:off x="374904" y="856488"/>
            <a:ext cx="4992624" cy="1243584"/>
          </a:xfrm>
        </p:spPr>
        <p:txBody>
          <a:bodyPr anchor="ctr">
            <a:normAutofit/>
          </a:bodyPr>
          <a:lstStyle/>
          <a:p>
            <a:r>
              <a:rPr lang="nl-NL" sz="3400" b="1"/>
              <a:t>1. Welke beslissing moet ik nemen?</a:t>
            </a:r>
          </a:p>
        </p:txBody>
      </p:sp>
      <p:sp>
        <p:nvSpPr>
          <p:cNvPr id="18" name="Rectangle 17">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Tijdelijke aanduiding voor inhoud 2">
            <a:extLst>
              <a:ext uri="{FF2B5EF4-FFF2-40B4-BE49-F238E27FC236}">
                <a16:creationId xmlns:a16="http://schemas.microsoft.com/office/drawing/2014/main" id="{74A0DED5-4933-D26C-FAAC-25CBD66EB570}"/>
              </a:ext>
            </a:extLst>
          </p:cNvPr>
          <p:cNvSpPr>
            <a:spLocks noGrp="1"/>
          </p:cNvSpPr>
          <p:nvPr>
            <p:ph idx="1"/>
          </p:nvPr>
        </p:nvSpPr>
        <p:spPr>
          <a:xfrm>
            <a:off x="374904" y="2522949"/>
            <a:ext cx="5065776" cy="3402363"/>
          </a:xfrm>
        </p:spPr>
        <p:txBody>
          <a:bodyPr anchor="t">
            <a:normAutofit/>
          </a:bodyPr>
          <a:lstStyle/>
          <a:p>
            <a:pPr marL="0" indent="0">
              <a:buNone/>
            </a:pPr>
            <a:r>
              <a:rPr lang="nl-NL" sz="1900"/>
              <a:t>Persoonlijk perspectief, wel/niet handelen?</a:t>
            </a:r>
          </a:p>
          <a:p>
            <a:pPr marL="0" indent="0">
              <a:buNone/>
            </a:pPr>
            <a:r>
              <a:rPr lang="nl-NL" sz="1900"/>
              <a:t>Formuleer de vraag:</a:t>
            </a:r>
          </a:p>
          <a:p>
            <a:pPr marL="0" indent="0">
              <a:buNone/>
            </a:pPr>
            <a:endParaRPr lang="nl-NL" sz="1900"/>
          </a:p>
          <a:p>
            <a:pPr marL="0" indent="0">
              <a:buNone/>
            </a:pPr>
            <a:r>
              <a:rPr lang="nl-NL" sz="1900"/>
              <a:t>Behoor</a:t>
            </a:r>
          </a:p>
          <a:p>
            <a:pPr marL="0" indent="0">
              <a:buNone/>
            </a:pPr>
            <a:r>
              <a:rPr lang="nl-NL" sz="1900"/>
              <a:t>Ik / wij / ons team / …</a:t>
            </a:r>
          </a:p>
          <a:p>
            <a:pPr marL="0" indent="0">
              <a:buNone/>
            </a:pPr>
            <a:r>
              <a:rPr lang="nl-NL" sz="1900"/>
              <a:t>(X) te doen of na te laten?</a:t>
            </a:r>
          </a:p>
          <a:p>
            <a:pPr marL="0" indent="0">
              <a:buNone/>
            </a:pPr>
            <a:endParaRPr lang="nl-NL" sz="1900"/>
          </a:p>
          <a:p>
            <a:pPr marL="0" indent="0">
              <a:buNone/>
            </a:pPr>
            <a:r>
              <a:rPr lang="nl-NL" sz="1900" i="1"/>
              <a:t>Door “behoor” te gebruiken geef je aan dat er een morele kant aan de vraag zit.</a:t>
            </a:r>
          </a:p>
        </p:txBody>
      </p:sp>
    </p:spTree>
    <p:extLst>
      <p:ext uri="{BB962C8B-B14F-4D97-AF65-F5344CB8AC3E}">
        <p14:creationId xmlns:p14="http://schemas.microsoft.com/office/powerpoint/2010/main" val="3944773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Lege oranje stoelen die een cirkel vormen">
            <a:extLst>
              <a:ext uri="{FF2B5EF4-FFF2-40B4-BE49-F238E27FC236}">
                <a16:creationId xmlns:a16="http://schemas.microsoft.com/office/drawing/2014/main" id="{8A0596F8-6936-4C95-F37F-584818C9CA40}"/>
              </a:ext>
            </a:extLst>
          </p:cNvPr>
          <p:cNvPicPr>
            <a:picLocks noChangeAspect="1"/>
          </p:cNvPicPr>
          <p:nvPr/>
        </p:nvPicPr>
        <p:blipFill>
          <a:blip r:embed="rId2">
            <a:extLst>
              <a:ext uri="{28A0092B-C50C-407E-A947-70E740481C1C}">
                <a14:useLocalDpi xmlns:a14="http://schemas.microsoft.com/office/drawing/2010/main" val="0"/>
              </a:ext>
            </a:extLst>
          </a:blip>
          <a:srcRect b="3506"/>
          <a:stretch>
            <a:fillRect/>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9E247CDA-1FAC-C4E0-B5CF-957509EF9323}"/>
              </a:ext>
            </a:extLst>
          </p:cNvPr>
          <p:cNvSpPr>
            <a:spLocks noGrp="1"/>
          </p:cNvSpPr>
          <p:nvPr>
            <p:ph type="title"/>
          </p:nvPr>
        </p:nvSpPr>
        <p:spPr>
          <a:xfrm>
            <a:off x="7935402" y="743447"/>
            <a:ext cx="3445765" cy="3692028"/>
          </a:xfrm>
          <a:noFill/>
        </p:spPr>
        <p:txBody>
          <a:bodyPr vert="horz" lIns="91440" tIns="45720" rIns="91440" bIns="45720" rtlCol="0" anchor="b">
            <a:normAutofit/>
          </a:bodyPr>
          <a:lstStyle/>
          <a:p>
            <a:r>
              <a:rPr lang="en-US" sz="2900" b="1" dirty="0"/>
              <a:t>2. Wie </a:t>
            </a:r>
            <a:r>
              <a:rPr lang="en-US" sz="2900" b="1" dirty="0" err="1"/>
              <a:t>zijn</a:t>
            </a:r>
            <a:r>
              <a:rPr lang="en-US" sz="2900" b="1" dirty="0"/>
              <a:t> de </a:t>
            </a:r>
            <a:r>
              <a:rPr lang="en-US" sz="2900" b="1" dirty="0" err="1"/>
              <a:t>belanghebbenden</a:t>
            </a:r>
            <a:r>
              <a:rPr lang="en-US" sz="2900" b="1" dirty="0"/>
              <a:t>? </a:t>
            </a:r>
          </a:p>
        </p:txBody>
      </p:sp>
      <p:sp>
        <p:nvSpPr>
          <p:cNvPr id="3" name="Tijdelijke aanduiding voor inhoud 2">
            <a:extLst>
              <a:ext uri="{FF2B5EF4-FFF2-40B4-BE49-F238E27FC236}">
                <a16:creationId xmlns:a16="http://schemas.microsoft.com/office/drawing/2014/main" id="{7689C3B8-FCEC-C9A7-B7C4-8042DB599D90}"/>
              </a:ext>
            </a:extLst>
          </p:cNvPr>
          <p:cNvSpPr>
            <a:spLocks noGrp="1"/>
          </p:cNvSpPr>
          <p:nvPr>
            <p:ph idx="1"/>
          </p:nvPr>
        </p:nvSpPr>
        <p:spPr>
          <a:xfrm>
            <a:off x="7935403" y="4629234"/>
            <a:ext cx="3445766" cy="1485319"/>
          </a:xfrm>
          <a:noFill/>
        </p:spPr>
        <p:txBody>
          <a:bodyPr vert="horz" lIns="91440" tIns="45720" rIns="91440" bIns="45720" rtlCol="0">
            <a:normAutofit/>
          </a:bodyPr>
          <a:lstStyle/>
          <a:p>
            <a:pPr marL="0" indent="0">
              <a:buNone/>
            </a:pPr>
            <a:r>
              <a:rPr lang="en-US" sz="2200"/>
              <a:t>Inventariseer alle partijen, individuen, instanties van wie rechten of belangen een rol spelen.</a:t>
            </a:r>
          </a:p>
        </p:txBody>
      </p:sp>
    </p:spTree>
    <p:extLst>
      <p:ext uri="{BB962C8B-B14F-4D97-AF65-F5344CB8AC3E}">
        <p14:creationId xmlns:p14="http://schemas.microsoft.com/office/powerpoint/2010/main" val="512900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CC4196A-6E92-6C0B-9F96-9E653AD26D1D}"/>
              </a:ext>
            </a:extLst>
          </p:cNvPr>
          <p:cNvSpPr>
            <a:spLocks noGrp="1"/>
          </p:cNvSpPr>
          <p:nvPr>
            <p:ph type="title"/>
          </p:nvPr>
        </p:nvSpPr>
        <p:spPr>
          <a:xfrm>
            <a:off x="640080" y="325369"/>
            <a:ext cx="4368602" cy="1956841"/>
          </a:xfrm>
        </p:spPr>
        <p:txBody>
          <a:bodyPr anchor="b">
            <a:normAutofit/>
          </a:bodyPr>
          <a:lstStyle/>
          <a:p>
            <a:r>
              <a:rPr lang="nl-NL" sz="3000" b="1"/>
              <a:t>3. Wat zeggen kaders, beroepsregels, bedrijfscodes of andere bindende voorschriften?</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E7F58D72-A1AE-2471-EADB-540E4DC32EF1}"/>
              </a:ext>
            </a:extLst>
          </p:cNvPr>
          <p:cNvSpPr>
            <a:spLocks noGrp="1"/>
          </p:cNvSpPr>
          <p:nvPr>
            <p:ph idx="1"/>
          </p:nvPr>
        </p:nvSpPr>
        <p:spPr>
          <a:xfrm>
            <a:off x="640080" y="2872899"/>
            <a:ext cx="4243589" cy="3320668"/>
          </a:xfrm>
        </p:spPr>
        <p:txBody>
          <a:bodyPr>
            <a:normAutofit/>
          </a:bodyPr>
          <a:lstStyle/>
          <a:p>
            <a:pPr marL="0" indent="0">
              <a:buNone/>
            </a:pPr>
            <a:r>
              <a:rPr lang="nl-NL" sz="2200"/>
              <a:t>Behulpzame kaders, richtlijnen, wetten, etc…?</a:t>
            </a:r>
          </a:p>
        </p:txBody>
      </p:sp>
      <p:pic>
        <p:nvPicPr>
          <p:cNvPr id="5" name="Afbeelding 4" descr="Een aantal boeken van verschillende grootten en diktes, hoog gestapeld">
            <a:extLst>
              <a:ext uri="{FF2B5EF4-FFF2-40B4-BE49-F238E27FC236}">
                <a16:creationId xmlns:a16="http://schemas.microsoft.com/office/drawing/2014/main" id="{217A849A-CCF0-C150-686E-FB6B12FED718}"/>
              </a:ext>
            </a:extLst>
          </p:cNvPr>
          <p:cNvPicPr>
            <a:picLocks noChangeAspect="1"/>
          </p:cNvPicPr>
          <p:nvPr/>
        </p:nvPicPr>
        <p:blipFill>
          <a:blip r:embed="rId2">
            <a:extLst>
              <a:ext uri="{28A0092B-C50C-407E-A947-70E740481C1C}">
                <a14:useLocalDpi xmlns:a14="http://schemas.microsoft.com/office/drawing/2010/main" val="0"/>
              </a:ext>
            </a:extLst>
          </a:blip>
          <a:srcRect t="7280" r="-1" b="15204"/>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576747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Twee hoofddeuren met trap en balustrade">
            <a:extLst>
              <a:ext uri="{FF2B5EF4-FFF2-40B4-BE49-F238E27FC236}">
                <a16:creationId xmlns:a16="http://schemas.microsoft.com/office/drawing/2014/main" id="{1EE76803-EC99-C41E-5F37-A2ABD389CFD2}"/>
              </a:ext>
            </a:extLst>
          </p:cNvPr>
          <p:cNvPicPr>
            <a:picLocks noChangeAspect="1"/>
          </p:cNvPicPr>
          <p:nvPr/>
        </p:nvPicPr>
        <p:blipFill>
          <a:blip r:embed="rId2">
            <a:alphaModFix amt="60000"/>
            <a:extLst>
              <a:ext uri="{28A0092B-C50C-407E-A947-70E740481C1C}">
                <a14:useLocalDpi xmlns:a14="http://schemas.microsoft.com/office/drawing/2010/main" val="0"/>
              </a:ext>
            </a:extLst>
          </a:blip>
          <a:srcRect t="15626" b="6674"/>
          <a:stretch>
            <a:fillRect/>
          </a:stretch>
        </p:blipFill>
        <p:spPr>
          <a:xfrm>
            <a:off x="180975" y="182880"/>
            <a:ext cx="11823637" cy="6499784"/>
          </a:xfrm>
          <a:prstGeom prst="rect">
            <a:avLst/>
          </a:prstGeom>
        </p:spPr>
      </p:pic>
      <p:sp>
        <p:nvSpPr>
          <p:cNvPr id="2" name="Titel 1">
            <a:extLst>
              <a:ext uri="{FF2B5EF4-FFF2-40B4-BE49-F238E27FC236}">
                <a16:creationId xmlns:a16="http://schemas.microsoft.com/office/drawing/2014/main" id="{0A7589BB-6B3A-206C-3458-ED095C3A3322}"/>
              </a:ext>
            </a:extLst>
          </p:cNvPr>
          <p:cNvSpPr>
            <a:spLocks noGrp="1"/>
          </p:cNvSpPr>
          <p:nvPr>
            <p:ph type="title"/>
          </p:nvPr>
        </p:nvSpPr>
        <p:spPr>
          <a:xfrm>
            <a:off x="838200" y="525195"/>
            <a:ext cx="10165218" cy="2806506"/>
          </a:xfrm>
        </p:spPr>
        <p:txBody>
          <a:bodyPr anchor="b">
            <a:normAutofit/>
          </a:bodyPr>
          <a:lstStyle/>
          <a:p>
            <a:r>
              <a:rPr lang="nl-NL" sz="4000" b="1">
                <a:solidFill>
                  <a:srgbClr val="FFFFFF"/>
                </a:solidFill>
              </a:rPr>
              <a:t>4. Wat zijn de argumenten voor beide handelingsalternatieven?</a:t>
            </a:r>
          </a:p>
        </p:txBody>
      </p:sp>
      <p:sp>
        <p:nvSpPr>
          <p:cNvPr id="3" name="Tijdelijke aanduiding voor inhoud 2">
            <a:extLst>
              <a:ext uri="{FF2B5EF4-FFF2-40B4-BE49-F238E27FC236}">
                <a16:creationId xmlns:a16="http://schemas.microsoft.com/office/drawing/2014/main" id="{064A3F75-F7E0-57FC-BF23-9EACCA6E360E}"/>
              </a:ext>
            </a:extLst>
          </p:cNvPr>
          <p:cNvSpPr>
            <a:spLocks noGrp="1"/>
          </p:cNvSpPr>
          <p:nvPr>
            <p:ph idx="1"/>
          </p:nvPr>
        </p:nvSpPr>
        <p:spPr>
          <a:xfrm>
            <a:off x="838200" y="3526300"/>
            <a:ext cx="10165218" cy="2588458"/>
          </a:xfrm>
        </p:spPr>
        <p:txBody>
          <a:bodyPr>
            <a:normAutofit/>
          </a:bodyPr>
          <a:lstStyle/>
          <a:p>
            <a:pPr marL="0" indent="0">
              <a:buNone/>
            </a:pPr>
            <a:r>
              <a:rPr lang="nl-NL" sz="2000">
                <a:solidFill>
                  <a:srgbClr val="FFFFFF"/>
                </a:solidFill>
              </a:rPr>
              <a:t>Beide?</a:t>
            </a:r>
          </a:p>
          <a:p>
            <a:pPr marL="0" indent="0">
              <a:buNone/>
            </a:pPr>
            <a:r>
              <a:rPr lang="nl-NL" sz="2000">
                <a:solidFill>
                  <a:srgbClr val="FFFFFF"/>
                </a:solidFill>
              </a:rPr>
              <a:t>Ja, doen of niet-doen namelijk</a:t>
            </a:r>
          </a:p>
        </p:txBody>
      </p:sp>
    </p:spTree>
    <p:extLst>
      <p:ext uri="{BB962C8B-B14F-4D97-AF65-F5344CB8AC3E}">
        <p14:creationId xmlns:p14="http://schemas.microsoft.com/office/powerpoint/2010/main" val="131732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308D6BF-5245-944C-0A49-78B8DEEA1ED2}"/>
              </a:ext>
            </a:extLst>
          </p:cNvPr>
          <p:cNvSpPr>
            <a:spLocks noGrp="1"/>
          </p:cNvSpPr>
          <p:nvPr>
            <p:ph type="title"/>
          </p:nvPr>
        </p:nvSpPr>
        <p:spPr>
          <a:xfrm>
            <a:off x="630936" y="639520"/>
            <a:ext cx="3429000" cy="1719072"/>
          </a:xfrm>
        </p:spPr>
        <p:txBody>
          <a:bodyPr anchor="b">
            <a:normAutofit/>
          </a:bodyPr>
          <a:lstStyle/>
          <a:p>
            <a:r>
              <a:rPr lang="nl-NL" sz="4200" b="1"/>
              <a:t>5. Wat is mijn conclusie?</a:t>
            </a:r>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4FC69483-1952-F353-2EDA-799E92386D65}"/>
              </a:ext>
            </a:extLst>
          </p:cNvPr>
          <p:cNvSpPr>
            <a:spLocks noGrp="1"/>
          </p:cNvSpPr>
          <p:nvPr>
            <p:ph idx="1"/>
          </p:nvPr>
        </p:nvSpPr>
        <p:spPr>
          <a:xfrm>
            <a:off x="630936" y="2807208"/>
            <a:ext cx="3429000" cy="3410712"/>
          </a:xfrm>
        </p:spPr>
        <p:txBody>
          <a:bodyPr anchor="t">
            <a:normAutofit/>
          </a:bodyPr>
          <a:lstStyle/>
          <a:p>
            <a:pPr marL="0" indent="0">
              <a:buNone/>
            </a:pPr>
            <a:r>
              <a:rPr lang="nl-NL" sz="2200"/>
              <a:t>Na het wikken en wegen kom je tot een conclusie mét argumenten.</a:t>
            </a:r>
          </a:p>
        </p:txBody>
      </p:sp>
      <p:pic>
        <p:nvPicPr>
          <p:cNvPr id="5" name="Afbeelding 4" descr="Getekend doolhof met wit krijt op schoolbord">
            <a:extLst>
              <a:ext uri="{FF2B5EF4-FFF2-40B4-BE49-F238E27FC236}">
                <a16:creationId xmlns:a16="http://schemas.microsoft.com/office/drawing/2014/main" id="{2E0C48AB-0638-F799-C3B7-34B256940B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4296" y="1124883"/>
            <a:ext cx="6903720" cy="4608233"/>
          </a:xfrm>
          <a:prstGeom prst="rect">
            <a:avLst/>
          </a:prstGeom>
        </p:spPr>
      </p:pic>
    </p:spTree>
    <p:extLst>
      <p:ext uri="{BB962C8B-B14F-4D97-AF65-F5344CB8AC3E}">
        <p14:creationId xmlns:p14="http://schemas.microsoft.com/office/powerpoint/2010/main" val="294940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9BEDA1-41DB-88A5-482D-894450F0C3B0}"/>
              </a:ext>
            </a:extLst>
          </p:cNvPr>
          <p:cNvSpPr>
            <a:spLocks noGrp="1"/>
          </p:cNvSpPr>
          <p:nvPr>
            <p:ph type="title"/>
          </p:nvPr>
        </p:nvSpPr>
        <p:spPr>
          <a:xfrm>
            <a:off x="481013" y="3752849"/>
            <a:ext cx="3290887" cy="2452687"/>
          </a:xfrm>
        </p:spPr>
        <p:txBody>
          <a:bodyPr anchor="ctr">
            <a:normAutofit/>
          </a:bodyPr>
          <a:lstStyle/>
          <a:p>
            <a:r>
              <a:rPr lang="nl-NL" sz="2800" b="1"/>
              <a:t>6. Wat kan ik doen om de schade te beperken, die mogelijk ontstaat door mijn beslissing?</a:t>
            </a:r>
          </a:p>
        </p:txBody>
      </p:sp>
      <p:pic>
        <p:nvPicPr>
          <p:cNvPr id="5" name="Afbeelding 4" descr="Gerafeld touw">
            <a:extLst>
              <a:ext uri="{FF2B5EF4-FFF2-40B4-BE49-F238E27FC236}">
                <a16:creationId xmlns:a16="http://schemas.microsoft.com/office/drawing/2014/main" id="{8A829D88-9D04-4119-650C-2F62E1754A08}"/>
              </a:ext>
            </a:extLst>
          </p:cNvPr>
          <p:cNvPicPr>
            <a:picLocks noChangeAspect="1"/>
          </p:cNvPicPr>
          <p:nvPr/>
        </p:nvPicPr>
        <p:blipFill>
          <a:blip r:embed="rId2">
            <a:extLst>
              <a:ext uri="{28A0092B-C50C-407E-A947-70E740481C1C}">
                <a14:useLocalDpi xmlns:a14="http://schemas.microsoft.com/office/drawing/2010/main" val="0"/>
              </a:ext>
            </a:extLst>
          </a:blip>
          <a:srcRect t="30046" b="22585"/>
          <a:stretch>
            <a:fillRect/>
          </a:stretch>
        </p:blipFill>
        <p:spPr>
          <a:xfrm>
            <a:off x="20" y="24074"/>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ijdelijke aanduiding voor inhoud 2">
            <a:extLst>
              <a:ext uri="{FF2B5EF4-FFF2-40B4-BE49-F238E27FC236}">
                <a16:creationId xmlns:a16="http://schemas.microsoft.com/office/drawing/2014/main" id="{B1A5E1D7-E211-B3CC-964C-9D3FE3C0573F}"/>
              </a:ext>
            </a:extLst>
          </p:cNvPr>
          <p:cNvSpPr>
            <a:spLocks noGrp="1"/>
          </p:cNvSpPr>
          <p:nvPr>
            <p:ph idx="1"/>
          </p:nvPr>
        </p:nvSpPr>
        <p:spPr>
          <a:xfrm>
            <a:off x="4223982" y="3752850"/>
            <a:ext cx="7485413" cy="2452687"/>
          </a:xfrm>
        </p:spPr>
        <p:txBody>
          <a:bodyPr anchor="ctr">
            <a:normAutofit/>
          </a:bodyPr>
          <a:lstStyle/>
          <a:p>
            <a:pPr marL="0" indent="0">
              <a:buNone/>
            </a:pPr>
            <a:r>
              <a:rPr lang="nl-NL" sz="2000" dirty="0"/>
              <a:t>Komen tot een keuze die geen “ongemak” veroorzaakt gebeurt bijna nooit. Er is al snel sprake van (ervaren) schade of (enige) “morele pijn”.</a:t>
            </a:r>
          </a:p>
        </p:txBody>
      </p:sp>
    </p:spTree>
    <p:extLst>
      <p:ext uri="{BB962C8B-B14F-4D97-AF65-F5344CB8AC3E}">
        <p14:creationId xmlns:p14="http://schemas.microsoft.com/office/powerpoint/2010/main" val="972565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3F5877B-98C7-49DD-83AB-0F6F57CB6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Persoon die spiegel vasthoudt">
            <a:extLst>
              <a:ext uri="{FF2B5EF4-FFF2-40B4-BE49-F238E27FC236}">
                <a16:creationId xmlns:a16="http://schemas.microsoft.com/office/drawing/2014/main" id="{CA4BD853-C112-A9D7-14BD-CDC0C61AEF56}"/>
              </a:ext>
            </a:extLst>
          </p:cNvPr>
          <p:cNvPicPr>
            <a:picLocks noChangeAspect="1"/>
          </p:cNvPicPr>
          <p:nvPr/>
        </p:nvPicPr>
        <p:blipFill>
          <a:blip r:embed="rId2">
            <a:extLst>
              <a:ext uri="{28A0092B-C50C-407E-A947-70E740481C1C}">
                <a14:useLocalDpi xmlns:a14="http://schemas.microsoft.com/office/drawing/2010/main" val="0"/>
              </a:ext>
            </a:extLst>
          </a:blip>
          <a:srcRect l="12988" r="1421"/>
          <a:stretch>
            <a:fillRect/>
          </a:stretch>
        </p:blipFill>
        <p:spPr>
          <a:xfrm>
            <a:off x="7364078" y="-18"/>
            <a:ext cx="4827922" cy="6857999"/>
          </a:xfrm>
          <a:custGeom>
            <a:avLst/>
            <a:gdLst/>
            <a:ahLst/>
            <a:cxnLst/>
            <a:rect l="l" t="t" r="r" b="b"/>
            <a:pathLst>
              <a:path w="4827922" h="685800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7" name="Afbeelding 6" descr="Man die de handen kruist">
            <a:extLst>
              <a:ext uri="{FF2B5EF4-FFF2-40B4-BE49-F238E27FC236}">
                <a16:creationId xmlns:a16="http://schemas.microsoft.com/office/drawing/2014/main" id="{FC97A03D-475C-AF3F-855C-4228067A787A}"/>
              </a:ext>
            </a:extLst>
          </p:cNvPr>
          <p:cNvPicPr>
            <a:picLocks noChangeAspect="1"/>
          </p:cNvPicPr>
          <p:nvPr/>
        </p:nvPicPr>
        <p:blipFill>
          <a:blip r:embed="rId3">
            <a:extLst>
              <a:ext uri="{28A0092B-C50C-407E-A947-70E740481C1C}">
                <a14:useLocalDpi xmlns:a14="http://schemas.microsoft.com/office/drawing/2010/main" val="0"/>
              </a:ext>
            </a:extLst>
          </a:blip>
          <a:srcRect l="31956" r="19705" b="-2"/>
          <a:stretch>
            <a:fillRect/>
          </a:stretch>
        </p:blipFill>
        <p:spPr>
          <a:xfrm>
            <a:off x="3119360" y="18"/>
            <a:ext cx="4966290" cy="6857999"/>
          </a:xfrm>
          <a:custGeom>
            <a:avLst/>
            <a:gdLst/>
            <a:ahLst/>
            <a:cxnLst/>
            <a:rect l="l" t="t" r="r" b="b"/>
            <a:pathLst>
              <a:path w="4966290" h="6857999">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p:spPr>
      </p:pic>
      <p:sp useBgFill="1">
        <p:nvSpPr>
          <p:cNvPr id="21" name="Freeform: Shape 20">
            <a:extLst>
              <a:ext uri="{FF2B5EF4-FFF2-40B4-BE49-F238E27FC236}">
                <a16:creationId xmlns:a16="http://schemas.microsoft.com/office/drawing/2014/main" id="{4EA91930-66BC-4C41-B4F5-C31EB216F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3" name="Freeform: Shape 22">
            <a:extLst>
              <a:ext uri="{FF2B5EF4-FFF2-40B4-BE49-F238E27FC236}">
                <a16:creationId xmlns:a16="http://schemas.microsoft.com/office/drawing/2014/main" id="{6313CF8F-B436-401E-9575-DE0F8E8B5B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1E93DB53-0D02-E4BD-5A3D-3029E3A572CD}"/>
              </a:ext>
            </a:extLst>
          </p:cNvPr>
          <p:cNvSpPr>
            <a:spLocks noGrp="1"/>
          </p:cNvSpPr>
          <p:nvPr>
            <p:ph type="title"/>
          </p:nvPr>
        </p:nvSpPr>
        <p:spPr>
          <a:xfrm>
            <a:off x="448056" y="681038"/>
            <a:ext cx="2804504" cy="1325563"/>
          </a:xfrm>
        </p:spPr>
        <p:txBody>
          <a:bodyPr anchor="ctr">
            <a:normAutofit/>
          </a:bodyPr>
          <a:lstStyle/>
          <a:p>
            <a:r>
              <a:rPr lang="nl-NL" sz="2800" b="1"/>
              <a:t>7. Sta ik achter mijn beslissing? Doe ik het ook?</a:t>
            </a:r>
          </a:p>
        </p:txBody>
      </p:sp>
      <p:sp>
        <p:nvSpPr>
          <p:cNvPr id="25" name="Rectangle 24">
            <a:extLst>
              <a:ext uri="{FF2B5EF4-FFF2-40B4-BE49-F238E27FC236}">
                <a16:creationId xmlns:a16="http://schemas.microsoft.com/office/drawing/2014/main" id="{2A38CFE9-C30A-4551-ACCB-D5808FBC39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10F6EA67-5C31-A171-DDDB-1B14B770D8B4}"/>
              </a:ext>
            </a:extLst>
          </p:cNvPr>
          <p:cNvSpPr>
            <a:spLocks noGrp="1"/>
          </p:cNvSpPr>
          <p:nvPr>
            <p:ph idx="1"/>
          </p:nvPr>
        </p:nvSpPr>
        <p:spPr>
          <a:xfrm>
            <a:off x="448056" y="2258171"/>
            <a:ext cx="2804504" cy="3918792"/>
          </a:xfrm>
        </p:spPr>
        <p:txBody>
          <a:bodyPr>
            <a:normAutofit/>
          </a:bodyPr>
          <a:lstStyle/>
          <a:p>
            <a:pPr marL="0" indent="0">
              <a:buNone/>
            </a:pPr>
            <a:r>
              <a:rPr lang="nl-NL" sz="1800"/>
              <a:t>Kan ik mezelf nog in de spiegel aankijken?</a:t>
            </a:r>
          </a:p>
          <a:p>
            <a:pPr marL="0" indent="0">
              <a:buNone/>
            </a:pPr>
            <a:endParaRPr lang="nl-NL" sz="1800"/>
          </a:p>
          <a:p>
            <a:pPr marL="0" indent="0">
              <a:buNone/>
            </a:pPr>
            <a:r>
              <a:rPr lang="nl-NL" sz="1800"/>
              <a:t>Wat als ik over mezelf lees op social media?</a:t>
            </a:r>
          </a:p>
          <a:p>
            <a:pPr marL="0" indent="0">
              <a:buNone/>
            </a:pPr>
            <a:endParaRPr lang="nl-NL" sz="1800"/>
          </a:p>
          <a:p>
            <a:pPr marL="0" indent="0">
              <a:buNone/>
            </a:pPr>
            <a:r>
              <a:rPr lang="nl-NL" sz="1800"/>
              <a:t>Wat zouden mijn vrienden er van vinden?</a:t>
            </a:r>
          </a:p>
        </p:txBody>
      </p:sp>
    </p:spTree>
    <p:extLst>
      <p:ext uri="{BB962C8B-B14F-4D97-AF65-F5344CB8AC3E}">
        <p14:creationId xmlns:p14="http://schemas.microsoft.com/office/powerpoint/2010/main" val="1076047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62B2A-273B-F4E1-A298-32283C44C99E}"/>
              </a:ext>
            </a:extLst>
          </p:cNvPr>
          <p:cNvSpPr>
            <a:spLocks noGrp="1"/>
          </p:cNvSpPr>
          <p:nvPr>
            <p:ph type="title"/>
          </p:nvPr>
        </p:nvSpPr>
        <p:spPr>
          <a:xfrm>
            <a:off x="6417733" y="490537"/>
            <a:ext cx="5291663" cy="1628775"/>
          </a:xfrm>
        </p:spPr>
        <p:txBody>
          <a:bodyPr anchor="b">
            <a:normAutofit/>
          </a:bodyPr>
          <a:lstStyle/>
          <a:p>
            <a:r>
              <a:rPr lang="nl-NL" sz="4000"/>
              <a:t>Aan de slag met een casus</a:t>
            </a:r>
          </a:p>
        </p:txBody>
      </p:sp>
      <p:pic>
        <p:nvPicPr>
          <p:cNvPr id="5" name="Afbeelding 4" descr="Afbeelding van zakelijke vergadering">
            <a:extLst>
              <a:ext uri="{FF2B5EF4-FFF2-40B4-BE49-F238E27FC236}">
                <a16:creationId xmlns:a16="http://schemas.microsoft.com/office/drawing/2014/main" id="{C421157F-5537-68D8-16C9-0EFA0A24903C}"/>
              </a:ext>
            </a:extLst>
          </p:cNvPr>
          <p:cNvPicPr>
            <a:picLocks noChangeAspect="1"/>
          </p:cNvPicPr>
          <p:nvPr/>
        </p:nvPicPr>
        <p:blipFill>
          <a:blip r:embed="rId3">
            <a:extLst>
              <a:ext uri="{28A0092B-C50C-407E-A947-70E740481C1C}">
                <a14:useLocalDpi xmlns:a14="http://schemas.microsoft.com/office/drawing/2010/main" val="0"/>
              </a:ext>
            </a:extLst>
          </a:blip>
          <a:srcRect t="1470" r="2" b="12489"/>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3" name="Tijdelijke aanduiding voor inhoud 2">
            <a:extLst>
              <a:ext uri="{FF2B5EF4-FFF2-40B4-BE49-F238E27FC236}">
                <a16:creationId xmlns:a16="http://schemas.microsoft.com/office/drawing/2014/main" id="{1E4CB4F1-5711-434C-52A3-122D88C32E6C}"/>
              </a:ext>
            </a:extLst>
          </p:cNvPr>
          <p:cNvSpPr>
            <a:spLocks noGrp="1"/>
          </p:cNvSpPr>
          <p:nvPr>
            <p:ph idx="1"/>
          </p:nvPr>
        </p:nvSpPr>
        <p:spPr>
          <a:xfrm>
            <a:off x="6417734" y="2614612"/>
            <a:ext cx="5291663" cy="3752849"/>
          </a:xfrm>
        </p:spPr>
        <p:txBody>
          <a:bodyPr>
            <a:normAutofit/>
          </a:bodyPr>
          <a:lstStyle/>
          <a:p>
            <a:pPr marL="0" indent="0">
              <a:buNone/>
            </a:pPr>
            <a:r>
              <a:rPr lang="nl-NL" sz="1800"/>
              <a:t>Er volgt een casus.</a:t>
            </a:r>
          </a:p>
          <a:p>
            <a:pPr marL="0" indent="0">
              <a:buNone/>
            </a:pPr>
            <a:r>
              <a:rPr lang="nl-NL" sz="1800"/>
              <a:t>Ga in een groepje aan de slag met de onderdelen Bespreken en daarna Oordelen.</a:t>
            </a:r>
          </a:p>
          <a:p>
            <a:pPr marL="0" indent="0">
              <a:buNone/>
            </a:pPr>
            <a:r>
              <a:rPr lang="nl-NL" sz="1800"/>
              <a:t>Maak aantekeningen!</a:t>
            </a:r>
          </a:p>
        </p:txBody>
      </p:sp>
    </p:spTree>
    <p:extLst>
      <p:ext uri="{BB962C8B-B14F-4D97-AF65-F5344CB8AC3E}">
        <p14:creationId xmlns:p14="http://schemas.microsoft.com/office/powerpoint/2010/main" val="1745795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BBA9A7-78BB-8C0F-CC8F-BEC076AEDCE4}"/>
              </a:ext>
            </a:extLst>
          </p:cNvPr>
          <p:cNvSpPr>
            <a:spLocks noGrp="1"/>
          </p:cNvSpPr>
          <p:nvPr>
            <p:ph type="title"/>
          </p:nvPr>
        </p:nvSpPr>
        <p:spPr>
          <a:xfrm>
            <a:off x="838200" y="413693"/>
            <a:ext cx="5110424" cy="922716"/>
          </a:xfrm>
        </p:spPr>
        <p:txBody>
          <a:bodyPr/>
          <a:lstStyle/>
          <a:p>
            <a:r>
              <a:rPr lang="nl-NL" dirty="0">
                <a:solidFill>
                  <a:srgbClr val="E20859"/>
                </a:solidFill>
              </a:rPr>
              <a:t>Colofon</a:t>
            </a:r>
          </a:p>
        </p:txBody>
      </p:sp>
      <p:sp>
        <p:nvSpPr>
          <p:cNvPr id="4" name="Tijdelijke aanduiding voor inhoud 2">
            <a:extLst>
              <a:ext uri="{FF2B5EF4-FFF2-40B4-BE49-F238E27FC236}">
                <a16:creationId xmlns:a16="http://schemas.microsoft.com/office/drawing/2014/main" id="{8D7CA9FB-B14D-D64D-7BE1-AB5397E8EA26}"/>
              </a:ext>
            </a:extLst>
          </p:cNvPr>
          <p:cNvSpPr>
            <a:spLocks noGrp="1"/>
          </p:cNvSpPr>
          <p:nvPr/>
        </p:nvSpPr>
        <p:spPr>
          <a:xfrm>
            <a:off x="838200" y="1517301"/>
            <a:ext cx="10515600" cy="462224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100" b="1" dirty="0"/>
              <a:t>Titel:</a:t>
            </a:r>
            <a:r>
              <a:rPr lang="nl-NL" sz="1100" dirty="0"/>
              <a:t>  “Ethiek – van denken naar doen”</a:t>
            </a:r>
            <a:br>
              <a:rPr lang="nl-NL" sz="1100" dirty="0"/>
            </a:br>
            <a:r>
              <a:rPr lang="nl-NL" sz="1100" b="1" dirty="0"/>
              <a:t>Auteurs: </a:t>
            </a:r>
            <a:r>
              <a:rPr lang="nl-NL" sz="1100" dirty="0"/>
              <a:t> Freek Verkade</a:t>
            </a:r>
            <a:br>
              <a:rPr lang="nl-NL" sz="1100" dirty="0"/>
            </a:br>
            <a:r>
              <a:rPr lang="en-US" sz="1100" b="1" dirty="0" err="1"/>
              <a:t>Uitgever</a:t>
            </a:r>
            <a:r>
              <a:rPr lang="en-US" sz="1100" b="1" dirty="0"/>
              <a:t>: </a:t>
            </a:r>
            <a:r>
              <a:rPr lang="en-US" sz="1100" dirty="0"/>
              <a:t>HAN University of Applied Sciences </a:t>
            </a:r>
            <a:br>
              <a:rPr lang="en-US" sz="1100" dirty="0"/>
            </a:br>
            <a:r>
              <a:rPr lang="nl-NL" sz="1100" b="1" dirty="0"/>
              <a:t>Plaats:</a:t>
            </a:r>
            <a:r>
              <a:rPr lang="nl-NL" sz="1100" dirty="0"/>
              <a:t> Nijmegen</a:t>
            </a:r>
            <a:br>
              <a:rPr lang="nl-NL" sz="1100" dirty="0"/>
            </a:br>
            <a:r>
              <a:rPr lang="nl-NL" sz="1100" b="1" dirty="0"/>
              <a:t>Afdeling:</a:t>
            </a:r>
            <a:r>
              <a:rPr lang="nl-NL" sz="1100" dirty="0"/>
              <a:t> Academie Financieel Management &amp; Recht</a:t>
            </a:r>
            <a:br>
              <a:rPr lang="nl-NL" sz="1100" dirty="0"/>
            </a:br>
            <a:r>
              <a:rPr lang="nl-NL" sz="1100" b="1" dirty="0"/>
              <a:t>Publicatiedatum:</a:t>
            </a:r>
            <a:r>
              <a:rPr lang="nl-NL" sz="1100" dirty="0"/>
              <a:t> 03-02-2026</a:t>
            </a:r>
            <a:br>
              <a:rPr lang="nl-NL" sz="1100" dirty="0"/>
            </a:br>
            <a:r>
              <a:rPr lang="nl-NL" sz="1100" b="1" dirty="0"/>
              <a:t>Versie:</a:t>
            </a:r>
            <a:r>
              <a:rPr lang="nl-NL" sz="1100" dirty="0"/>
              <a:t>  1.1</a:t>
            </a:r>
            <a:br>
              <a:rPr lang="nl-NL" sz="1100" dirty="0"/>
            </a:br>
            <a:r>
              <a:rPr lang="nl-NL" sz="1100" b="1" dirty="0"/>
              <a:t>Taal:</a:t>
            </a:r>
            <a:r>
              <a:rPr lang="nl-NL" sz="1100" dirty="0"/>
              <a:t> Nederlands</a:t>
            </a:r>
            <a:br>
              <a:rPr lang="nl-NL" sz="1100" dirty="0"/>
            </a:br>
            <a:r>
              <a:rPr lang="en-US" sz="1100" b="1" dirty="0" err="1"/>
              <a:t>Licentie</a:t>
            </a:r>
            <a:r>
              <a:rPr lang="en-US" sz="1100" b="1" dirty="0"/>
              <a:t>: </a:t>
            </a:r>
            <a:br>
              <a:rPr lang="en-US" sz="1100" b="1" dirty="0"/>
            </a:br>
            <a:r>
              <a:rPr lang="nl-NL" sz="1100" dirty="0"/>
              <a:t>“Ethiek – van denken naar doen” </a:t>
            </a:r>
            <a:r>
              <a:rPr lang="en-US" sz="1100" dirty="0"/>
              <a:t>is </a:t>
            </a:r>
            <a:r>
              <a:rPr lang="en-US" sz="1100" dirty="0" err="1"/>
              <a:t>gepubliceerd</a:t>
            </a:r>
            <a:r>
              <a:rPr lang="en-US" sz="1100" dirty="0"/>
              <a:t> </a:t>
            </a:r>
            <a:r>
              <a:rPr lang="en-US" sz="1100" dirty="0" err="1"/>
              <a:t>onder</a:t>
            </a:r>
            <a:r>
              <a:rPr lang="en-US" sz="1100" dirty="0"/>
              <a:t> </a:t>
            </a:r>
            <a:r>
              <a:rPr lang="en-US" sz="1100" dirty="0" err="1"/>
              <a:t>een</a:t>
            </a:r>
            <a:r>
              <a:rPr lang="en-US" sz="1100" dirty="0"/>
              <a:t> Creative Commons Attribution 4.0 International (CC BY 4.0) license.  NB. </a:t>
            </a:r>
            <a:r>
              <a:rPr lang="en-US" sz="1100" dirty="0" err="1"/>
              <a:t>Gebruikte</a:t>
            </a:r>
            <a:r>
              <a:rPr lang="en-US" sz="1100" dirty="0"/>
              <a:t> </a:t>
            </a:r>
            <a:r>
              <a:rPr lang="en-US" sz="1100" dirty="0" err="1"/>
              <a:t>stockfoto’s</a:t>
            </a:r>
            <a:r>
              <a:rPr lang="en-US" sz="1100" dirty="0"/>
              <a:t> </a:t>
            </a:r>
            <a:r>
              <a:rPr lang="en-US" sz="1100" dirty="0" err="1"/>
              <a:t>vallen</a:t>
            </a:r>
            <a:r>
              <a:rPr lang="en-US" sz="1100" dirty="0"/>
              <a:t> </a:t>
            </a:r>
            <a:r>
              <a:rPr lang="en-US" sz="1100" dirty="0" err="1"/>
              <a:t>buiten</a:t>
            </a:r>
            <a:r>
              <a:rPr lang="en-US" sz="1100" dirty="0"/>
              <a:t> de </a:t>
            </a:r>
            <a:r>
              <a:rPr lang="en-US" sz="1100" dirty="0" err="1"/>
              <a:t>licentie</a:t>
            </a:r>
            <a:r>
              <a:rPr lang="en-US" sz="1100" dirty="0"/>
              <a:t> </a:t>
            </a:r>
            <a:r>
              <a:rPr lang="en-US" sz="1100" dirty="0" err="1"/>
              <a:t>en</a:t>
            </a:r>
            <a:r>
              <a:rPr lang="en-US" sz="1100" dirty="0"/>
              <a:t> </a:t>
            </a:r>
            <a:r>
              <a:rPr lang="en-US" sz="1100" dirty="0" err="1"/>
              <a:t>mogen</a:t>
            </a:r>
            <a:r>
              <a:rPr lang="en-US" sz="1100" dirty="0"/>
              <a:t> </a:t>
            </a:r>
            <a:r>
              <a:rPr lang="en-US" sz="1100" dirty="0" err="1"/>
              <a:t>enkel</a:t>
            </a:r>
            <a:r>
              <a:rPr lang="en-US" sz="1100" dirty="0"/>
              <a:t> (her)</a:t>
            </a:r>
            <a:r>
              <a:rPr lang="en-US" sz="1100" dirty="0" err="1"/>
              <a:t>gebruikt</a:t>
            </a:r>
            <a:r>
              <a:rPr lang="en-US" sz="1100" dirty="0"/>
              <a:t> </a:t>
            </a:r>
            <a:r>
              <a:rPr lang="en-US" sz="1100" dirty="0" err="1"/>
              <a:t>worden</a:t>
            </a:r>
            <a:r>
              <a:rPr lang="en-US" sz="1100" dirty="0"/>
              <a:t> </a:t>
            </a:r>
            <a:r>
              <a:rPr lang="en-US" sz="1100" dirty="0" err="1"/>
              <a:t>binnen</a:t>
            </a:r>
            <a:r>
              <a:rPr lang="en-US" sz="1100" dirty="0"/>
              <a:t> Microsoft Office </a:t>
            </a:r>
            <a:r>
              <a:rPr lang="en-US" sz="1100" dirty="0" err="1"/>
              <a:t>programma’s</a:t>
            </a:r>
            <a:r>
              <a:rPr lang="en-US" sz="1100" dirty="0"/>
              <a:t>.</a:t>
            </a:r>
          </a:p>
          <a:p>
            <a:pPr marL="0" indent="0">
              <a:buNone/>
            </a:pPr>
            <a:r>
              <a:rPr lang="nl-NL" sz="1100" b="1" dirty="0"/>
              <a:t>Omschrijving en leerdoelen: </a:t>
            </a:r>
            <a:br>
              <a:rPr lang="nl-NL" sz="1100" b="1" dirty="0"/>
            </a:br>
            <a:r>
              <a:rPr lang="nl-NL" sz="1100" i="1" dirty="0"/>
              <a:t>1.1 	Weet wat ethische spanningsvelden zijn en kan hierbij voor de eigen opleiding relevante begrippen uitleggen (type 1/2 denken)</a:t>
            </a:r>
            <a:br>
              <a:rPr lang="nl-NL" sz="1100" i="1" dirty="0"/>
            </a:br>
            <a:r>
              <a:rPr lang="nl-NL" sz="1100" i="1" dirty="0"/>
              <a:t>1.5	Herkent type 1 en type 2 denken bij zichzelf en de ander</a:t>
            </a:r>
            <a:br>
              <a:rPr lang="nl-NL" sz="1100" i="1" dirty="0"/>
            </a:br>
            <a:r>
              <a:rPr lang="nl-NL" sz="1100" i="1" dirty="0"/>
              <a:t>1.8 	Reflecteert op de eigen gedachtegang en eigen gevoelens over een ethisch vraagstuk</a:t>
            </a:r>
            <a:br>
              <a:rPr lang="nl-NL" sz="1100" i="1" dirty="0"/>
            </a:br>
            <a:r>
              <a:rPr lang="nl-NL" sz="1100" i="1" dirty="0"/>
              <a:t>1.14	Bevraagt zowel zichzelf als de ander</a:t>
            </a:r>
            <a:br>
              <a:rPr lang="nl-NL" sz="1100" i="1" dirty="0"/>
            </a:br>
            <a:r>
              <a:rPr lang="nl-NL" sz="1100" i="1" dirty="0"/>
              <a:t>1.15	Luistert met een open houding naar de ander</a:t>
            </a:r>
            <a:br>
              <a:rPr lang="nl-NL" sz="1100" i="1" dirty="0"/>
            </a:br>
            <a:r>
              <a:rPr lang="nl-NL" sz="1100" i="1" dirty="0"/>
              <a:t>1.16	Brengt een moreel probleem of situatie gestructureerd in kaart</a:t>
            </a:r>
            <a:br>
              <a:rPr lang="nl-NL" sz="1100" i="1" dirty="0"/>
            </a:br>
            <a:r>
              <a:rPr lang="nl-NL" sz="1100" i="1" dirty="0"/>
              <a:t>1.17	Vertraagt het gesprek of de situatie om het gestructureerd in kaart te kunnen brengen</a:t>
            </a:r>
          </a:p>
          <a:p>
            <a:pPr marL="0" indent="0">
              <a:buNone/>
            </a:pPr>
            <a:r>
              <a:rPr lang="nl-NL" sz="1100" b="1" dirty="0"/>
              <a:t>Trefwoorden:</a:t>
            </a:r>
            <a:r>
              <a:rPr lang="nl-NL" sz="1100" dirty="0"/>
              <a:t> ethiek, bespreken, oordelen, stappenplan, intervisie, </a:t>
            </a:r>
            <a:r>
              <a:rPr lang="nl-NL" sz="1100"/>
              <a:t>moreel beraad</a:t>
            </a:r>
            <a:br>
              <a:rPr lang="nl-NL" sz="1100" dirty="0"/>
            </a:br>
            <a:r>
              <a:rPr lang="nl-NL" sz="1100" b="1" dirty="0"/>
              <a:t>Gebruik de volgende referentie bij hergebruik van (delen van) deze publicatie: </a:t>
            </a:r>
            <a:br>
              <a:rPr lang="nl-NL" sz="1100" b="1" dirty="0"/>
            </a:br>
            <a:r>
              <a:rPr lang="nl-NL" sz="1100" dirty="0"/>
              <a:t>Verkade, F. (2025). Ethiek – van denken naar doen. HAN University of Applied Sciences</a:t>
            </a:r>
          </a:p>
          <a:p>
            <a:pPr marL="0" indent="0">
              <a:buNone/>
            </a:pPr>
            <a:br>
              <a:rPr lang="nl-NL" sz="1100" dirty="0"/>
            </a:br>
            <a:r>
              <a:rPr lang="nl-NL" sz="1100" i="1" dirty="0"/>
              <a:t>Dit leermateriaal is in alle zorgvuldigheid gemaakt en gecontroleerd. Mogelijk zijn er fouten aan onze aandacht ontsnapt. De HAN kan hiervoor niet verantwoordelijk worden gesteld. </a:t>
            </a:r>
            <a:endParaRPr lang="nl-NL" sz="1100" dirty="0"/>
          </a:p>
        </p:txBody>
      </p:sp>
      <p:pic>
        <p:nvPicPr>
          <p:cNvPr id="5" name="Afbeelding 4" descr="Afbeelding met Graphics, symbool, logo, schermopname&#10;&#10;Door AI gegenereerde inhoud is mogelijk onjuist.">
            <a:extLst>
              <a:ext uri="{FF2B5EF4-FFF2-40B4-BE49-F238E27FC236}">
                <a16:creationId xmlns:a16="http://schemas.microsoft.com/office/drawing/2014/main" id="{FB135589-F8C2-FB22-E0BC-F3BB5EBE64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33710" y="413693"/>
            <a:ext cx="2020090" cy="748182"/>
          </a:xfrm>
          <a:prstGeom prst="rect">
            <a:avLst/>
          </a:prstGeom>
        </p:spPr>
      </p:pic>
    </p:spTree>
    <p:extLst>
      <p:ext uri="{BB962C8B-B14F-4D97-AF65-F5344CB8AC3E}">
        <p14:creationId xmlns:p14="http://schemas.microsoft.com/office/powerpoint/2010/main" val="837646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9CBF60-714C-71AE-B11E-5A8AECDE214C}"/>
              </a:ext>
            </a:extLst>
          </p:cNvPr>
          <p:cNvSpPr>
            <a:spLocks noGrp="1"/>
          </p:cNvSpPr>
          <p:nvPr>
            <p:ph type="title"/>
          </p:nvPr>
        </p:nvSpPr>
        <p:spPr/>
        <p:txBody>
          <a:bodyPr/>
          <a:lstStyle/>
          <a:p>
            <a:r>
              <a:rPr lang="nl-NL" dirty="0">
                <a:solidFill>
                  <a:srgbClr val="E20859"/>
                </a:solidFill>
              </a:rPr>
              <a:t>Casus 1</a:t>
            </a:r>
          </a:p>
        </p:txBody>
      </p:sp>
      <p:sp>
        <p:nvSpPr>
          <p:cNvPr id="3" name="Tijdelijke aanduiding voor inhoud 2">
            <a:extLst>
              <a:ext uri="{FF2B5EF4-FFF2-40B4-BE49-F238E27FC236}">
                <a16:creationId xmlns:a16="http://schemas.microsoft.com/office/drawing/2014/main" id="{9D3A60AD-5FAE-39BA-3E6D-AB282E9B3CC2}"/>
              </a:ext>
            </a:extLst>
          </p:cNvPr>
          <p:cNvSpPr>
            <a:spLocks noGrp="1"/>
          </p:cNvSpPr>
          <p:nvPr>
            <p:ph idx="1"/>
          </p:nvPr>
        </p:nvSpPr>
        <p:spPr/>
        <p:txBody>
          <a:bodyPr/>
          <a:lstStyle/>
          <a:p>
            <a:pPr marL="0" indent="0">
              <a:buNone/>
            </a:pPr>
            <a:r>
              <a:rPr lang="nl-NL" dirty="0"/>
              <a:t>Een man steelt een brood in de supermarkt en wordt betrapt. Jij bent supermarktmanager en de beveiliging roept je erbij. </a:t>
            </a:r>
          </a:p>
          <a:p>
            <a:pPr marL="0" indent="0">
              <a:buNone/>
            </a:pPr>
            <a:r>
              <a:rPr lang="nl-NL" dirty="0"/>
              <a:t>De beveiliging vraagt wat ze moeten doen: de politie inschakelen of wil je iets anders doen?</a:t>
            </a:r>
          </a:p>
        </p:txBody>
      </p:sp>
    </p:spTree>
    <p:extLst>
      <p:ext uri="{BB962C8B-B14F-4D97-AF65-F5344CB8AC3E}">
        <p14:creationId xmlns:p14="http://schemas.microsoft.com/office/powerpoint/2010/main" val="29464503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63141-9913-FDD4-102D-272500139C4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5C316C-A83F-37E7-0756-30134BE7C5C3}"/>
              </a:ext>
            </a:extLst>
          </p:cNvPr>
          <p:cNvSpPr>
            <a:spLocks noGrp="1"/>
          </p:cNvSpPr>
          <p:nvPr>
            <p:ph type="title"/>
          </p:nvPr>
        </p:nvSpPr>
        <p:spPr/>
        <p:txBody>
          <a:bodyPr/>
          <a:lstStyle/>
          <a:p>
            <a:r>
              <a:rPr lang="nl-NL" dirty="0">
                <a:solidFill>
                  <a:srgbClr val="E20859"/>
                </a:solidFill>
              </a:rPr>
              <a:t>Casus 1 aanvulling</a:t>
            </a:r>
          </a:p>
        </p:txBody>
      </p:sp>
      <p:sp>
        <p:nvSpPr>
          <p:cNvPr id="3" name="Tijdelijke aanduiding voor inhoud 2">
            <a:extLst>
              <a:ext uri="{FF2B5EF4-FFF2-40B4-BE49-F238E27FC236}">
                <a16:creationId xmlns:a16="http://schemas.microsoft.com/office/drawing/2014/main" id="{82C09A2B-B3A8-877C-C2FB-E4613A084D5D}"/>
              </a:ext>
            </a:extLst>
          </p:cNvPr>
          <p:cNvSpPr>
            <a:spLocks noGrp="1"/>
          </p:cNvSpPr>
          <p:nvPr>
            <p:ph idx="1"/>
          </p:nvPr>
        </p:nvSpPr>
        <p:spPr/>
        <p:txBody>
          <a:bodyPr/>
          <a:lstStyle/>
          <a:p>
            <a:pPr marL="0" indent="0">
              <a:buNone/>
            </a:pPr>
            <a:r>
              <a:rPr lang="nl-NL" dirty="0">
                <a:solidFill>
                  <a:schemeClr val="bg1">
                    <a:lumMod val="65000"/>
                  </a:schemeClr>
                </a:solidFill>
              </a:rPr>
              <a:t>Een man steelt een brood in de supermarkt en wordt betrapt. Jij bent supermarktmanager en de beveiliging roept je erbij. </a:t>
            </a:r>
          </a:p>
          <a:p>
            <a:pPr marL="0" indent="0">
              <a:buNone/>
            </a:pPr>
            <a:r>
              <a:rPr lang="nl-NL" dirty="0">
                <a:solidFill>
                  <a:schemeClr val="bg1">
                    <a:lumMod val="65000"/>
                  </a:schemeClr>
                </a:solidFill>
              </a:rPr>
              <a:t>De beveiliging vraagt wat ze moeten doen: de politie inschakelen of wil je iets anders doen?</a:t>
            </a:r>
          </a:p>
          <a:p>
            <a:pPr marL="0" indent="0">
              <a:buNone/>
            </a:pPr>
            <a:r>
              <a:rPr lang="nl-NL" dirty="0"/>
              <a:t>Voordat je iets kan besluiten legt de man uit dat hij geen geld meer heeft voor eten en veel honger heeft. Hij vindt het heel erg te moeten stelen voor eten.</a:t>
            </a:r>
          </a:p>
        </p:txBody>
      </p:sp>
    </p:spTree>
    <p:extLst>
      <p:ext uri="{BB962C8B-B14F-4D97-AF65-F5344CB8AC3E}">
        <p14:creationId xmlns:p14="http://schemas.microsoft.com/office/powerpoint/2010/main" val="2073685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EF2E4-EE9B-5010-1196-8E288EE2960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713C083-D02A-E7D5-4C5B-AF9DB5D6B295}"/>
              </a:ext>
            </a:extLst>
          </p:cNvPr>
          <p:cNvSpPr>
            <a:spLocks noGrp="1"/>
          </p:cNvSpPr>
          <p:nvPr>
            <p:ph type="title"/>
          </p:nvPr>
        </p:nvSpPr>
        <p:spPr/>
        <p:txBody>
          <a:bodyPr/>
          <a:lstStyle/>
          <a:p>
            <a:r>
              <a:rPr lang="nl-NL" dirty="0">
                <a:solidFill>
                  <a:srgbClr val="E20859"/>
                </a:solidFill>
              </a:rPr>
              <a:t>Casus 1 aanvulling</a:t>
            </a:r>
          </a:p>
        </p:txBody>
      </p:sp>
      <p:sp>
        <p:nvSpPr>
          <p:cNvPr id="3" name="Tijdelijke aanduiding voor inhoud 2">
            <a:extLst>
              <a:ext uri="{FF2B5EF4-FFF2-40B4-BE49-F238E27FC236}">
                <a16:creationId xmlns:a16="http://schemas.microsoft.com/office/drawing/2014/main" id="{A5612E02-1F7D-B528-6DD9-61E7A0E423B4}"/>
              </a:ext>
            </a:extLst>
          </p:cNvPr>
          <p:cNvSpPr>
            <a:spLocks noGrp="1"/>
          </p:cNvSpPr>
          <p:nvPr>
            <p:ph idx="1"/>
          </p:nvPr>
        </p:nvSpPr>
        <p:spPr/>
        <p:txBody>
          <a:bodyPr/>
          <a:lstStyle/>
          <a:p>
            <a:pPr marL="0" indent="0">
              <a:buNone/>
            </a:pPr>
            <a:r>
              <a:rPr lang="nl-NL" dirty="0">
                <a:solidFill>
                  <a:schemeClr val="bg1">
                    <a:lumMod val="65000"/>
                  </a:schemeClr>
                </a:solidFill>
              </a:rPr>
              <a:t>Een man steelt een brood in de supermarkt en wordt betrapt. Jij bent supermarktmanager en de beveiliging roept je erbij. </a:t>
            </a:r>
          </a:p>
          <a:p>
            <a:pPr marL="0" indent="0">
              <a:buNone/>
            </a:pPr>
            <a:r>
              <a:rPr lang="nl-NL" dirty="0">
                <a:solidFill>
                  <a:schemeClr val="bg1">
                    <a:lumMod val="65000"/>
                  </a:schemeClr>
                </a:solidFill>
              </a:rPr>
              <a:t>De beveiliging vraagt wat ze moeten doen: de politie inschakelen of wil je iets anders doen?</a:t>
            </a:r>
          </a:p>
          <a:p>
            <a:pPr marL="0" indent="0">
              <a:buNone/>
            </a:pPr>
            <a:r>
              <a:rPr lang="nl-NL" dirty="0">
                <a:solidFill>
                  <a:schemeClr val="bg1">
                    <a:lumMod val="65000"/>
                  </a:schemeClr>
                </a:solidFill>
              </a:rPr>
              <a:t>Voordat je iets kan besluiten legt de man uit dat hij geen geld meer heeft voor eten en veel honger heeft. Hij vindt het heel erg te moeten stelen voor eten.</a:t>
            </a:r>
          </a:p>
          <a:p>
            <a:pPr marL="0" indent="0">
              <a:buNone/>
            </a:pPr>
            <a:r>
              <a:rPr lang="nl-NL" dirty="0"/>
              <a:t>Hij vertelt zich te schamen voor zijn kinderen. Maar die hebben ook al twee dagen niet gegeten. Hij was ten einde raad.</a:t>
            </a:r>
          </a:p>
        </p:txBody>
      </p:sp>
    </p:spTree>
    <p:extLst>
      <p:ext uri="{BB962C8B-B14F-4D97-AF65-F5344CB8AC3E}">
        <p14:creationId xmlns:p14="http://schemas.microsoft.com/office/powerpoint/2010/main" val="4241995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A9BE34-56C4-FCC3-81A5-4147565C91E9}"/>
              </a:ext>
            </a:extLst>
          </p:cNvPr>
          <p:cNvSpPr>
            <a:spLocks noGrp="1"/>
          </p:cNvSpPr>
          <p:nvPr>
            <p:ph type="title"/>
          </p:nvPr>
        </p:nvSpPr>
        <p:spPr/>
        <p:txBody>
          <a:bodyPr/>
          <a:lstStyle/>
          <a:p>
            <a:r>
              <a:rPr lang="nl-NL" dirty="0">
                <a:solidFill>
                  <a:srgbClr val="E20859"/>
                </a:solidFill>
              </a:rPr>
              <a:t>Casus 2</a:t>
            </a:r>
          </a:p>
        </p:txBody>
      </p:sp>
      <p:sp>
        <p:nvSpPr>
          <p:cNvPr id="3" name="Tijdelijke aanduiding voor inhoud 2">
            <a:extLst>
              <a:ext uri="{FF2B5EF4-FFF2-40B4-BE49-F238E27FC236}">
                <a16:creationId xmlns:a16="http://schemas.microsoft.com/office/drawing/2014/main" id="{12171118-2A45-A5E2-267D-EAB54C47BC25}"/>
              </a:ext>
            </a:extLst>
          </p:cNvPr>
          <p:cNvSpPr>
            <a:spLocks noGrp="1"/>
          </p:cNvSpPr>
          <p:nvPr>
            <p:ph idx="1"/>
          </p:nvPr>
        </p:nvSpPr>
        <p:spPr>
          <a:xfrm>
            <a:off x="838200" y="1467059"/>
            <a:ext cx="10515600" cy="4709904"/>
          </a:xfrm>
        </p:spPr>
        <p:txBody>
          <a:bodyPr/>
          <a:lstStyle/>
          <a:p>
            <a:pPr marL="0" indent="0">
              <a:buNone/>
            </a:pPr>
            <a:r>
              <a:rPr lang="nl-NL" dirty="0"/>
              <a:t>Recent is er een nieuwe collega, Janneke, gestart in jullie team. Volgens je leidinggevende is ze een grote aanwinst. Dit is ook het geval. Echter, de nieuwe collega klikt niet echt met de aanraak-cultuur binnen het team. Jullie geven elkaar veel high </a:t>
            </a:r>
            <a:r>
              <a:rPr lang="nl-NL" dirty="0" err="1"/>
              <a:t>fives</a:t>
            </a:r>
            <a:r>
              <a:rPr lang="nl-NL" dirty="0"/>
              <a:t> en knuffels als begroeting. Zij reageert hier ongemakkelijk en ontwijkend op.</a:t>
            </a:r>
          </a:p>
        </p:txBody>
      </p:sp>
    </p:spTree>
    <p:extLst>
      <p:ext uri="{BB962C8B-B14F-4D97-AF65-F5344CB8AC3E}">
        <p14:creationId xmlns:p14="http://schemas.microsoft.com/office/powerpoint/2010/main" val="25740133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C9BAD-9219-0B6A-D794-5E8C7BD8ECC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8846EDE-47AE-0F44-8D7C-CEC6595F4223}"/>
              </a:ext>
            </a:extLst>
          </p:cNvPr>
          <p:cNvSpPr>
            <a:spLocks noGrp="1"/>
          </p:cNvSpPr>
          <p:nvPr>
            <p:ph type="title"/>
          </p:nvPr>
        </p:nvSpPr>
        <p:spPr/>
        <p:txBody>
          <a:bodyPr/>
          <a:lstStyle/>
          <a:p>
            <a:r>
              <a:rPr lang="nl-NL" dirty="0">
                <a:solidFill>
                  <a:srgbClr val="E20859"/>
                </a:solidFill>
              </a:rPr>
              <a:t>Casus 2 aanvulling</a:t>
            </a:r>
          </a:p>
        </p:txBody>
      </p:sp>
      <p:sp>
        <p:nvSpPr>
          <p:cNvPr id="3" name="Tijdelijke aanduiding voor inhoud 2">
            <a:extLst>
              <a:ext uri="{FF2B5EF4-FFF2-40B4-BE49-F238E27FC236}">
                <a16:creationId xmlns:a16="http://schemas.microsoft.com/office/drawing/2014/main" id="{D135CAEC-9DF1-FA8B-EDE0-9CE793A32DCE}"/>
              </a:ext>
            </a:extLst>
          </p:cNvPr>
          <p:cNvSpPr>
            <a:spLocks noGrp="1"/>
          </p:cNvSpPr>
          <p:nvPr>
            <p:ph idx="1"/>
          </p:nvPr>
        </p:nvSpPr>
        <p:spPr>
          <a:xfrm>
            <a:off x="838200" y="1467059"/>
            <a:ext cx="10515600" cy="4709904"/>
          </a:xfrm>
        </p:spPr>
        <p:txBody>
          <a:bodyPr>
            <a:normAutofit fontScale="92500"/>
          </a:bodyPr>
          <a:lstStyle/>
          <a:p>
            <a:pPr marL="0" indent="0">
              <a:buNone/>
            </a:pPr>
            <a:r>
              <a:rPr lang="nl-NL" dirty="0">
                <a:solidFill>
                  <a:schemeClr val="bg1">
                    <a:lumMod val="65000"/>
                  </a:schemeClr>
                </a:solidFill>
              </a:rPr>
              <a:t>Recent is er een nieuwe collega, Janneke, gestart in jullie team. Volgens je leidinggevende is ze een grote aanwinst. Dit is ook het geval. Echter, de nieuwe collega klikt niet echt met de aanraak-cultuur binnen het team. Jullie geven elkaar veel high </a:t>
            </a:r>
            <a:r>
              <a:rPr lang="nl-NL" dirty="0" err="1">
                <a:solidFill>
                  <a:schemeClr val="bg1">
                    <a:lumMod val="65000"/>
                  </a:schemeClr>
                </a:solidFill>
              </a:rPr>
              <a:t>fives</a:t>
            </a:r>
            <a:r>
              <a:rPr lang="nl-NL" dirty="0">
                <a:solidFill>
                  <a:schemeClr val="bg1">
                    <a:lumMod val="65000"/>
                  </a:schemeClr>
                </a:solidFill>
              </a:rPr>
              <a:t> en knuffels als begroeting. Zij reageert hier ongemakkelijk en ontwijkend op.</a:t>
            </a:r>
          </a:p>
          <a:p>
            <a:pPr marL="0" indent="0">
              <a:buNone/>
            </a:pPr>
            <a:r>
              <a:rPr lang="nl-NL" dirty="0"/>
              <a:t>Nadat deze ongemakkelijke dynamiek een aantal weken geduurd heeft, besluit je Janneke op haar “non-conformistische gedrag” aan te spreken. De teamcultuur is nu net wat in jullie team zo goed werkt. Janneke vertelt dat ze autisme heeft en liever niet aangeraakt wordt. Verder zegt ze plezier in haar werk te hebben en op haar plek te zitten.</a:t>
            </a:r>
            <a:br>
              <a:rPr lang="nl-NL" dirty="0"/>
            </a:br>
            <a:r>
              <a:rPr lang="nl-NL" dirty="0"/>
              <a:t>Niemand wist van haar autisme en ze heeft dit ook niet verteld bij haar sollicitatiegesprek. </a:t>
            </a:r>
          </a:p>
        </p:txBody>
      </p:sp>
    </p:spTree>
    <p:extLst>
      <p:ext uri="{BB962C8B-B14F-4D97-AF65-F5344CB8AC3E}">
        <p14:creationId xmlns:p14="http://schemas.microsoft.com/office/powerpoint/2010/main" val="2502276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D2B3B0-CE8C-A97D-F8FD-04FFF7F443CE}"/>
              </a:ext>
            </a:extLst>
          </p:cNvPr>
          <p:cNvSpPr>
            <a:spLocks noGrp="1"/>
          </p:cNvSpPr>
          <p:nvPr>
            <p:ph type="title"/>
          </p:nvPr>
        </p:nvSpPr>
        <p:spPr/>
        <p:txBody>
          <a:bodyPr/>
          <a:lstStyle/>
          <a:p>
            <a:r>
              <a:rPr lang="nl-NL" dirty="0">
                <a:solidFill>
                  <a:srgbClr val="E20859"/>
                </a:solidFill>
              </a:rPr>
              <a:t>Casus 3</a:t>
            </a:r>
          </a:p>
        </p:txBody>
      </p:sp>
      <p:sp>
        <p:nvSpPr>
          <p:cNvPr id="3" name="Tijdelijke aanduiding voor inhoud 2">
            <a:extLst>
              <a:ext uri="{FF2B5EF4-FFF2-40B4-BE49-F238E27FC236}">
                <a16:creationId xmlns:a16="http://schemas.microsoft.com/office/drawing/2014/main" id="{55FF4B82-F427-C33D-C477-0EA28955FA5F}"/>
              </a:ext>
            </a:extLst>
          </p:cNvPr>
          <p:cNvSpPr>
            <a:spLocks noGrp="1"/>
          </p:cNvSpPr>
          <p:nvPr>
            <p:ph idx="1"/>
          </p:nvPr>
        </p:nvSpPr>
        <p:spPr/>
        <p:txBody>
          <a:bodyPr/>
          <a:lstStyle/>
          <a:p>
            <a:pPr marL="0" indent="0">
              <a:buNone/>
            </a:pPr>
            <a:r>
              <a:rPr lang="nl-NL" dirty="0"/>
              <a:t>Op een drukke dag vraagt je leidinggevende of jij wil printen voor haar. Ze heeft de sollicitatiedossiers nodig voor de gesprekken die ze dadelijk gaat voeren. Ze geeft haar medewerkerspasje aan je, deze heb je nodig om te printen. </a:t>
            </a:r>
          </a:p>
        </p:txBody>
      </p:sp>
    </p:spTree>
    <p:extLst>
      <p:ext uri="{BB962C8B-B14F-4D97-AF65-F5344CB8AC3E}">
        <p14:creationId xmlns:p14="http://schemas.microsoft.com/office/powerpoint/2010/main" val="1613187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4644A-8FB0-539C-3F4B-5952A5C8EAC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69795D6-20B0-C691-C6AA-3F8E88D8FACF}"/>
              </a:ext>
            </a:extLst>
          </p:cNvPr>
          <p:cNvSpPr>
            <a:spLocks noGrp="1"/>
          </p:cNvSpPr>
          <p:nvPr>
            <p:ph type="title"/>
          </p:nvPr>
        </p:nvSpPr>
        <p:spPr/>
        <p:txBody>
          <a:bodyPr/>
          <a:lstStyle/>
          <a:p>
            <a:r>
              <a:rPr lang="nl-NL" dirty="0">
                <a:solidFill>
                  <a:srgbClr val="E20859"/>
                </a:solidFill>
              </a:rPr>
              <a:t>Casus 3 aanvulling</a:t>
            </a:r>
          </a:p>
        </p:txBody>
      </p:sp>
      <p:sp>
        <p:nvSpPr>
          <p:cNvPr id="3" name="Tijdelijke aanduiding voor inhoud 2">
            <a:extLst>
              <a:ext uri="{FF2B5EF4-FFF2-40B4-BE49-F238E27FC236}">
                <a16:creationId xmlns:a16="http://schemas.microsoft.com/office/drawing/2014/main" id="{5A62AC52-4B41-3024-7B62-E18A26AA3354}"/>
              </a:ext>
            </a:extLst>
          </p:cNvPr>
          <p:cNvSpPr>
            <a:spLocks noGrp="1"/>
          </p:cNvSpPr>
          <p:nvPr>
            <p:ph idx="1"/>
          </p:nvPr>
        </p:nvSpPr>
        <p:spPr/>
        <p:txBody>
          <a:bodyPr/>
          <a:lstStyle/>
          <a:p>
            <a:pPr marL="0" indent="0">
              <a:buNone/>
            </a:pPr>
            <a:r>
              <a:rPr lang="nl-NL" dirty="0">
                <a:solidFill>
                  <a:schemeClr val="bg1">
                    <a:lumMod val="65000"/>
                  </a:schemeClr>
                </a:solidFill>
              </a:rPr>
              <a:t>Op een drukke dag vraagt je leidinggevende of jij wil printen voor haar. Ze heeft de sollicitatiedossiers nodig voor de gesprekken die ze dadelijk gaat voeren. Ze geeft haar medewerkerspasje aan je, deze heb je nodig om te printen. </a:t>
            </a:r>
          </a:p>
          <a:p>
            <a:pPr marL="0" indent="0">
              <a:buNone/>
            </a:pPr>
            <a:r>
              <a:rPr lang="nl-NL" dirty="0"/>
              <a:t>Eenmaal bij de printer komen niet alleen de sollicitaties er uit, maar ook een document over een nog onbekende reorganisatie die zo te zien veel impact gaat hebben. Je bent lid van de vakbond en vraagt je af wat je hier mee moet doen?</a:t>
            </a:r>
          </a:p>
        </p:txBody>
      </p:sp>
    </p:spTree>
    <p:extLst>
      <p:ext uri="{BB962C8B-B14F-4D97-AF65-F5344CB8AC3E}">
        <p14:creationId xmlns:p14="http://schemas.microsoft.com/office/powerpoint/2010/main" val="2057360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1EE68-5911-DB6F-83E0-8F743353E75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DBD1B12-A824-C83F-DC9E-D792B9EC9343}"/>
              </a:ext>
            </a:extLst>
          </p:cNvPr>
          <p:cNvSpPr>
            <a:spLocks noGrp="1"/>
          </p:cNvSpPr>
          <p:nvPr>
            <p:ph type="title"/>
          </p:nvPr>
        </p:nvSpPr>
        <p:spPr/>
        <p:txBody>
          <a:bodyPr/>
          <a:lstStyle/>
          <a:p>
            <a:r>
              <a:rPr lang="nl-NL" dirty="0">
                <a:solidFill>
                  <a:srgbClr val="E20859"/>
                </a:solidFill>
              </a:rPr>
              <a:t>Casus 3 aanvulling</a:t>
            </a:r>
          </a:p>
        </p:txBody>
      </p:sp>
      <p:sp>
        <p:nvSpPr>
          <p:cNvPr id="3" name="Tijdelijke aanduiding voor inhoud 2">
            <a:extLst>
              <a:ext uri="{FF2B5EF4-FFF2-40B4-BE49-F238E27FC236}">
                <a16:creationId xmlns:a16="http://schemas.microsoft.com/office/drawing/2014/main" id="{37A942D9-0061-828C-D0CF-FFA4F9598D72}"/>
              </a:ext>
            </a:extLst>
          </p:cNvPr>
          <p:cNvSpPr>
            <a:spLocks noGrp="1"/>
          </p:cNvSpPr>
          <p:nvPr>
            <p:ph idx="1"/>
          </p:nvPr>
        </p:nvSpPr>
        <p:spPr/>
        <p:txBody>
          <a:bodyPr>
            <a:normAutofit fontScale="92500" lnSpcReduction="10000"/>
          </a:bodyPr>
          <a:lstStyle/>
          <a:p>
            <a:pPr marL="0" indent="0">
              <a:buNone/>
            </a:pPr>
            <a:r>
              <a:rPr lang="nl-NL" dirty="0">
                <a:solidFill>
                  <a:schemeClr val="bg1">
                    <a:lumMod val="65000"/>
                  </a:schemeClr>
                </a:solidFill>
              </a:rPr>
              <a:t>Op een drukke dag vraagt je leidinggevende of jij wil printen voor haar. Ze heeft de sollicitatiedossiers nodig voor de gesprekken die ze dadelijk gaat voeren. Ze geeft haar medewerkerspasje aan je, deze heb je nodig om te printen. </a:t>
            </a:r>
          </a:p>
          <a:p>
            <a:pPr marL="0" indent="0">
              <a:buNone/>
            </a:pPr>
            <a:r>
              <a:rPr lang="nl-NL" dirty="0">
                <a:solidFill>
                  <a:schemeClr val="bg1">
                    <a:lumMod val="65000"/>
                  </a:schemeClr>
                </a:solidFill>
              </a:rPr>
              <a:t>Eenmaal bij de printer komen niet alleen de sollicitaties er uit, maar ook een document over een nog onbekende reorganisatie die zo te zien veel impact gaat hebben. Je bent lid van de vakbond en vraagt je af wat je hier mee moet doen?</a:t>
            </a:r>
          </a:p>
          <a:p>
            <a:pPr marL="0" indent="0">
              <a:buNone/>
            </a:pPr>
            <a:r>
              <a:rPr lang="nl-NL" dirty="0"/>
              <a:t>Je brengt alle documenten naar je leidinggevende. Deze ziet het reorganisatiedocument en vraagt je dit nog stil te houden vanwege “strategische redenen” en ze zinspeelt dat het je carrière ten goede zal komen als je je opstelt als </a:t>
            </a:r>
            <a:r>
              <a:rPr lang="nl-NL"/>
              <a:t>een teamspeler.</a:t>
            </a:r>
            <a:endParaRPr lang="nl-NL" dirty="0"/>
          </a:p>
        </p:txBody>
      </p:sp>
    </p:spTree>
    <p:extLst>
      <p:ext uri="{BB962C8B-B14F-4D97-AF65-F5344CB8AC3E}">
        <p14:creationId xmlns:p14="http://schemas.microsoft.com/office/powerpoint/2010/main" val="3308869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CD603-1BFE-1845-9E44-A9233182D1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73470DB-A62A-45BB-F2C9-59D24F09AE96}"/>
              </a:ext>
            </a:extLst>
          </p:cNvPr>
          <p:cNvSpPr>
            <a:spLocks noGrp="1"/>
          </p:cNvSpPr>
          <p:nvPr>
            <p:ph type="title"/>
          </p:nvPr>
        </p:nvSpPr>
        <p:spPr/>
        <p:txBody>
          <a:bodyPr/>
          <a:lstStyle/>
          <a:p>
            <a:r>
              <a:rPr lang="nl-NL" dirty="0">
                <a:solidFill>
                  <a:srgbClr val="E20859"/>
                </a:solidFill>
              </a:rPr>
              <a:t>Casus 4</a:t>
            </a:r>
          </a:p>
        </p:txBody>
      </p:sp>
      <p:sp>
        <p:nvSpPr>
          <p:cNvPr id="3" name="Tijdelijke aanduiding voor inhoud 2">
            <a:extLst>
              <a:ext uri="{FF2B5EF4-FFF2-40B4-BE49-F238E27FC236}">
                <a16:creationId xmlns:a16="http://schemas.microsoft.com/office/drawing/2014/main" id="{CCC6AAEE-25E2-89B1-5E1A-E5DCBC11111C}"/>
              </a:ext>
            </a:extLst>
          </p:cNvPr>
          <p:cNvSpPr>
            <a:spLocks noGrp="1"/>
          </p:cNvSpPr>
          <p:nvPr>
            <p:ph idx="1"/>
          </p:nvPr>
        </p:nvSpPr>
        <p:spPr>
          <a:xfrm>
            <a:off x="838200" y="1395663"/>
            <a:ext cx="10515600" cy="4781300"/>
          </a:xfrm>
        </p:spPr>
        <p:txBody>
          <a:bodyPr>
            <a:normAutofit/>
          </a:bodyPr>
          <a:lstStyle/>
          <a:p>
            <a:pPr marL="0" indent="0">
              <a:buNone/>
            </a:pPr>
            <a:r>
              <a:rPr lang="nl-NL" dirty="0"/>
              <a:t>Je collega Petra en jij kunnen het erg goed vinden. Jullie hebben allebei een vast contract en werken al een paar jaar op dezelfde afdeling. Op een dag, tijdens de lunchwandeling, zegt Petra dat ze overweegt een andere baan te zoeken. Enerzijds heeft ze het naar haar zin, maar anderzijds mist ze wat uitdaging en afwisseling. Ze vindt het ook best spannend om de zekerheid van haar vaste contract kwijt te raken vanwege haar gezin.</a:t>
            </a:r>
          </a:p>
          <a:p>
            <a:pPr marL="0" indent="0">
              <a:buNone/>
            </a:pPr>
            <a:r>
              <a:rPr lang="nl-NL" dirty="0"/>
              <a:t>Ze vraagt je om advies.</a:t>
            </a:r>
          </a:p>
        </p:txBody>
      </p:sp>
    </p:spTree>
    <p:extLst>
      <p:ext uri="{BB962C8B-B14F-4D97-AF65-F5344CB8AC3E}">
        <p14:creationId xmlns:p14="http://schemas.microsoft.com/office/powerpoint/2010/main" val="768407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D99D3-F990-6937-BB4D-47467120621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C6E24E-9B20-CC28-81A2-39B94E6EC2AF}"/>
              </a:ext>
            </a:extLst>
          </p:cNvPr>
          <p:cNvSpPr>
            <a:spLocks noGrp="1"/>
          </p:cNvSpPr>
          <p:nvPr>
            <p:ph type="title"/>
          </p:nvPr>
        </p:nvSpPr>
        <p:spPr/>
        <p:txBody>
          <a:bodyPr/>
          <a:lstStyle/>
          <a:p>
            <a:r>
              <a:rPr lang="nl-NL" dirty="0">
                <a:solidFill>
                  <a:srgbClr val="E20859"/>
                </a:solidFill>
              </a:rPr>
              <a:t>Casus 4 aanvulling</a:t>
            </a:r>
          </a:p>
        </p:txBody>
      </p:sp>
      <p:sp>
        <p:nvSpPr>
          <p:cNvPr id="3" name="Tijdelijke aanduiding voor inhoud 2">
            <a:extLst>
              <a:ext uri="{FF2B5EF4-FFF2-40B4-BE49-F238E27FC236}">
                <a16:creationId xmlns:a16="http://schemas.microsoft.com/office/drawing/2014/main" id="{BE0E316B-2E23-7271-C386-79C0AB361A5E}"/>
              </a:ext>
            </a:extLst>
          </p:cNvPr>
          <p:cNvSpPr>
            <a:spLocks noGrp="1"/>
          </p:cNvSpPr>
          <p:nvPr>
            <p:ph idx="1"/>
          </p:nvPr>
        </p:nvSpPr>
        <p:spPr>
          <a:xfrm>
            <a:off x="838200" y="1395663"/>
            <a:ext cx="10515600" cy="5329990"/>
          </a:xfrm>
        </p:spPr>
        <p:txBody>
          <a:bodyPr>
            <a:normAutofit fontScale="92500" lnSpcReduction="10000"/>
          </a:bodyPr>
          <a:lstStyle/>
          <a:p>
            <a:pPr marL="0" indent="0">
              <a:buNone/>
            </a:pPr>
            <a:r>
              <a:rPr lang="nl-NL" dirty="0">
                <a:solidFill>
                  <a:schemeClr val="bg1">
                    <a:lumMod val="65000"/>
                  </a:schemeClr>
                </a:solidFill>
              </a:rPr>
              <a:t>Je collega Petra en jij kunnen het erg goed vinden. Jullie hebben allebei een vast contract en werken al een paar jaar op dezelfde afdeling. Op een dag, tijdens de lunchwandeling, zegt Petra dat ze overweegt een andere baan te zoeken. Enerzijds heeft ze het naar haar zin, maar anderzijds mist ze wat uitdaging en afwisseling. Ze vindt het ook best spannend om de zekerheid van haar vaste contract kwijt te raken vanwege haar gezin.</a:t>
            </a:r>
          </a:p>
          <a:p>
            <a:pPr marL="0" indent="0">
              <a:buNone/>
            </a:pPr>
            <a:r>
              <a:rPr lang="nl-NL" dirty="0">
                <a:solidFill>
                  <a:schemeClr val="bg1">
                    <a:lumMod val="65000"/>
                  </a:schemeClr>
                </a:solidFill>
              </a:rPr>
              <a:t>Ze vraagt je om advies.</a:t>
            </a:r>
          </a:p>
          <a:p>
            <a:pPr marL="0" indent="0">
              <a:buNone/>
            </a:pPr>
            <a:r>
              <a:rPr lang="nl-NL" dirty="0"/>
              <a:t>Twee weken later kom je er per ongeluk achter dat er een reorganisatie aankomt en dat Petra’s functie gaat vervallen. Deze informatie zou je niet mogen hebben. Voor Petra betekent het betekent ontslag of intern een andere functie. Dezelfde dag spreekt Petra je aan dat ze erg blij was met je advies en heeft besloten te blijven: een vaste baan is toch erg fijn en ze wil gaan kijken naar een cursus om wat zaken op te frissen.</a:t>
            </a:r>
          </a:p>
          <a:p>
            <a:pPr marL="0" indent="0">
              <a:buNone/>
            </a:pPr>
            <a:r>
              <a:rPr lang="nl-NL" dirty="0"/>
              <a:t>Wat doe je?</a:t>
            </a:r>
          </a:p>
        </p:txBody>
      </p:sp>
    </p:spTree>
    <p:extLst>
      <p:ext uri="{BB962C8B-B14F-4D97-AF65-F5344CB8AC3E}">
        <p14:creationId xmlns:p14="http://schemas.microsoft.com/office/powerpoint/2010/main" val="608308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48C231-7FE3-046E-2607-05FEC1018A95}"/>
              </a:ext>
            </a:extLst>
          </p:cNvPr>
          <p:cNvSpPr>
            <a:spLocks noGrp="1"/>
          </p:cNvSpPr>
          <p:nvPr>
            <p:ph type="title"/>
          </p:nvPr>
        </p:nvSpPr>
        <p:spPr/>
        <p:txBody>
          <a:bodyPr/>
          <a:lstStyle/>
          <a:p>
            <a:r>
              <a:rPr lang="nl-NL" dirty="0">
                <a:solidFill>
                  <a:srgbClr val="E20859"/>
                </a:solidFill>
              </a:rPr>
              <a:t>Docentinstructie</a:t>
            </a:r>
          </a:p>
        </p:txBody>
      </p:sp>
      <p:sp>
        <p:nvSpPr>
          <p:cNvPr id="3" name="Tijdelijke aanduiding voor inhoud 2">
            <a:extLst>
              <a:ext uri="{FF2B5EF4-FFF2-40B4-BE49-F238E27FC236}">
                <a16:creationId xmlns:a16="http://schemas.microsoft.com/office/drawing/2014/main" id="{95B2F365-173C-0A7E-9F4F-A9C3195E6744}"/>
              </a:ext>
            </a:extLst>
          </p:cNvPr>
          <p:cNvSpPr>
            <a:spLocks noGrp="1"/>
          </p:cNvSpPr>
          <p:nvPr>
            <p:ph idx="1"/>
          </p:nvPr>
        </p:nvSpPr>
        <p:spPr/>
        <p:txBody>
          <a:bodyPr>
            <a:normAutofit fontScale="70000" lnSpcReduction="20000"/>
          </a:bodyPr>
          <a:lstStyle/>
          <a:p>
            <a:pPr marL="0" indent="0">
              <a:buNone/>
            </a:pPr>
            <a:r>
              <a:rPr lang="nl-NL" dirty="0"/>
              <a:t>In deze les gaan de studenten aan de slag met een aantal casussen. Dit doen ze in groepjes en daarbij maken ze gebruik van het interventiemodel uit het artikel.</a:t>
            </a:r>
          </a:p>
          <a:p>
            <a:pPr marL="0" indent="0">
              <a:buNone/>
            </a:pPr>
            <a:r>
              <a:rPr lang="nl-NL" dirty="0"/>
              <a:t>Als voorbereiding lezen ze het hoofdstuk uit het boek van </a:t>
            </a:r>
            <a:r>
              <a:rPr lang="nl-NL" dirty="0" err="1"/>
              <a:t>Karssing</a:t>
            </a:r>
            <a:r>
              <a:rPr lang="nl-NL" dirty="0"/>
              <a:t> (bijlage).</a:t>
            </a:r>
          </a:p>
          <a:p>
            <a:pPr marL="0" indent="0">
              <a:buNone/>
            </a:pPr>
            <a:r>
              <a:rPr lang="nl-NL" dirty="0"/>
              <a:t>Je bespreekt dit model en de theorie klassikaal kort. Dit is vooral bedoeld als hulpmiddel om met een ethiek casus aan de slag te gaan. Het moet ze uiteindelijk helpen om te vertragen in hun denken en denken over ethiek meer gestructureerd te doen.</a:t>
            </a:r>
          </a:p>
          <a:p>
            <a:pPr marL="0" indent="0">
              <a:buNone/>
            </a:pPr>
            <a:r>
              <a:rPr lang="nl-NL" dirty="0"/>
              <a:t>Elke casus begint klein en nadat ze deze behandeld en besproken hebben “klik” je de aanvullende informatie open. Daarmee wordt de casus iets complexer en moeten ze hun standpunt/oordeel heroverwegen. Dit heroverwegen is vooral een groepsactiviteit waarbij het intervisiemodel gebruikt dient te worden. Behandel zoveel casussen als er tijd of motivatie is.</a:t>
            </a:r>
          </a:p>
          <a:p>
            <a:pPr marL="0" indent="0">
              <a:buNone/>
            </a:pPr>
            <a:endParaRPr lang="nl-NL" dirty="0"/>
          </a:p>
          <a:p>
            <a:pPr marL="0" indent="0">
              <a:buNone/>
            </a:pPr>
            <a:r>
              <a:rPr lang="nl-NL" u="sng" dirty="0"/>
              <a:t>Literatuur/voorbereiding</a:t>
            </a:r>
            <a:r>
              <a:rPr lang="nl-NL" dirty="0"/>
              <a:t>:</a:t>
            </a:r>
          </a:p>
          <a:p>
            <a:pPr marL="0" indent="0">
              <a:buNone/>
            </a:pPr>
            <a:r>
              <a:rPr lang="nl-NL" dirty="0"/>
              <a:t>Hoofdstuk 4 uit het boek </a:t>
            </a:r>
            <a:r>
              <a:rPr lang="nl-NL" i="1" dirty="0"/>
              <a:t>Als de oplossing het probleem is: Compliance met een moreel kompas</a:t>
            </a:r>
            <a:r>
              <a:rPr lang="nl-NL" dirty="0"/>
              <a:t> van E. </a:t>
            </a:r>
            <a:r>
              <a:rPr lang="nl-NL" dirty="0" err="1"/>
              <a:t>Karssing</a:t>
            </a:r>
            <a:r>
              <a:rPr lang="nl-NL" dirty="0"/>
              <a:t> (zie bronnenlijst).</a:t>
            </a:r>
          </a:p>
        </p:txBody>
      </p:sp>
    </p:spTree>
    <p:extLst>
      <p:ext uri="{BB962C8B-B14F-4D97-AF65-F5344CB8AC3E}">
        <p14:creationId xmlns:p14="http://schemas.microsoft.com/office/powerpoint/2010/main" val="8099553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6ECE66-062F-FF39-50FB-C926A9A99606}"/>
              </a:ext>
            </a:extLst>
          </p:cNvPr>
          <p:cNvSpPr>
            <a:spLocks noGrp="1"/>
          </p:cNvSpPr>
          <p:nvPr>
            <p:ph type="title"/>
          </p:nvPr>
        </p:nvSpPr>
        <p:spPr/>
        <p:txBody>
          <a:bodyPr/>
          <a:lstStyle/>
          <a:p>
            <a:r>
              <a:rPr lang="nl-NL" dirty="0">
                <a:solidFill>
                  <a:srgbClr val="E20859"/>
                </a:solidFill>
              </a:rPr>
              <a:t>Bronnenlijst</a:t>
            </a:r>
          </a:p>
        </p:txBody>
      </p:sp>
      <p:sp>
        <p:nvSpPr>
          <p:cNvPr id="3" name="Tijdelijke aanduiding voor inhoud 2">
            <a:extLst>
              <a:ext uri="{FF2B5EF4-FFF2-40B4-BE49-F238E27FC236}">
                <a16:creationId xmlns:a16="http://schemas.microsoft.com/office/drawing/2014/main" id="{6B8E3AC6-CFC2-A32D-1DAD-85E9483BFAEA}"/>
              </a:ext>
            </a:extLst>
          </p:cNvPr>
          <p:cNvSpPr>
            <a:spLocks noGrp="1"/>
          </p:cNvSpPr>
          <p:nvPr>
            <p:ph idx="1"/>
          </p:nvPr>
        </p:nvSpPr>
        <p:spPr/>
        <p:txBody>
          <a:bodyPr/>
          <a:lstStyle/>
          <a:p>
            <a:pPr marL="0" indent="0">
              <a:buNone/>
            </a:pPr>
            <a:r>
              <a:rPr lang="en-US" dirty="0"/>
              <a:t>Kahneman, D. (2011). </a:t>
            </a:r>
            <a:r>
              <a:rPr lang="en-US" i="1" dirty="0"/>
              <a:t>Thinking, fast and slow</a:t>
            </a:r>
            <a:r>
              <a:rPr lang="en-US" dirty="0"/>
              <a:t>. Macmillan.</a:t>
            </a:r>
            <a:endParaRPr lang="nl-NL" dirty="0"/>
          </a:p>
          <a:p>
            <a:pPr marL="271463" indent="-271463">
              <a:buNone/>
            </a:pPr>
            <a:r>
              <a:rPr lang="nl-NL" dirty="0" err="1"/>
              <a:t>Karssing</a:t>
            </a:r>
            <a:r>
              <a:rPr lang="nl-NL" dirty="0"/>
              <a:t>, E. (2021). Een moreel intervisiemodel. In </a:t>
            </a:r>
            <a:r>
              <a:rPr lang="nl-NL" i="1" dirty="0"/>
              <a:t>Als de oplossing het probleem is: Compliance met een moreel kompas</a:t>
            </a:r>
            <a:r>
              <a:rPr lang="nl-NL" dirty="0"/>
              <a:t> (pp. 51-60). Nederlands Compliance Instituut.</a:t>
            </a:r>
          </a:p>
          <a:p>
            <a:pPr marL="271463" indent="-271463">
              <a:buNone/>
            </a:pPr>
            <a:endParaRPr lang="nl-NL" dirty="0"/>
          </a:p>
          <a:p>
            <a:pPr marL="0" indent="0">
              <a:buNone/>
            </a:pPr>
            <a:r>
              <a:rPr lang="nl-NL" dirty="0"/>
              <a:t>De gebruikte afbeeldingen zijn stockfoto's van Microsoft, tenzij anders vermeld.</a:t>
            </a:r>
          </a:p>
        </p:txBody>
      </p:sp>
    </p:spTree>
    <p:extLst>
      <p:ext uri="{BB962C8B-B14F-4D97-AF65-F5344CB8AC3E}">
        <p14:creationId xmlns:p14="http://schemas.microsoft.com/office/powerpoint/2010/main" val="2402896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Persoon die de weegschaal balanceert">
            <a:extLst>
              <a:ext uri="{FF2B5EF4-FFF2-40B4-BE49-F238E27FC236}">
                <a16:creationId xmlns:a16="http://schemas.microsoft.com/office/drawing/2014/main" id="{0EE1DBF0-57A2-83BF-C7C3-1F3824AD6265}"/>
              </a:ext>
            </a:extLst>
          </p:cNvPr>
          <p:cNvPicPr>
            <a:picLocks noChangeAspect="1"/>
          </p:cNvPicPr>
          <p:nvPr/>
        </p:nvPicPr>
        <p:blipFill>
          <a:blip r:embed="rId2">
            <a:extLst>
              <a:ext uri="{28A0092B-C50C-407E-A947-70E740481C1C}">
                <a14:useLocalDpi xmlns:a14="http://schemas.microsoft.com/office/drawing/2010/main" val="0"/>
              </a:ext>
            </a:extLst>
          </a:blip>
          <a:srcRect b="807"/>
          <a:stretch>
            <a:fillRect/>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2EEDB3A9-72A0-B3EA-49EA-A037A6E9E5E9}"/>
              </a:ext>
            </a:extLst>
          </p:cNvPr>
          <p:cNvSpPr>
            <a:spLocks noGrp="1"/>
          </p:cNvSpPr>
          <p:nvPr>
            <p:ph type="ctrTitle"/>
          </p:nvPr>
        </p:nvSpPr>
        <p:spPr>
          <a:xfrm>
            <a:off x="8658633" y="743447"/>
            <a:ext cx="2722534" cy="1346610"/>
          </a:xfrm>
          <a:noFill/>
        </p:spPr>
        <p:txBody>
          <a:bodyPr>
            <a:normAutofit/>
          </a:bodyPr>
          <a:lstStyle/>
          <a:p>
            <a:pPr algn="l"/>
            <a:r>
              <a:rPr lang="nl-NL" sz="7200" b="1" dirty="0">
                <a:solidFill>
                  <a:srgbClr val="E20859"/>
                </a:solidFill>
              </a:rPr>
              <a:t>Ethiek</a:t>
            </a:r>
            <a:endParaRPr lang="nl-NL" sz="5200" b="1" dirty="0">
              <a:solidFill>
                <a:srgbClr val="E20859"/>
              </a:solidFill>
            </a:endParaRPr>
          </a:p>
        </p:txBody>
      </p:sp>
      <p:sp>
        <p:nvSpPr>
          <p:cNvPr id="3" name="Ondertitel 2">
            <a:extLst>
              <a:ext uri="{FF2B5EF4-FFF2-40B4-BE49-F238E27FC236}">
                <a16:creationId xmlns:a16="http://schemas.microsoft.com/office/drawing/2014/main" id="{BC675736-F692-1CAA-2EC7-70C4D2F9F89B}"/>
              </a:ext>
            </a:extLst>
          </p:cNvPr>
          <p:cNvSpPr>
            <a:spLocks noGrp="1"/>
          </p:cNvSpPr>
          <p:nvPr>
            <p:ph type="subTitle" idx="1"/>
          </p:nvPr>
        </p:nvSpPr>
        <p:spPr>
          <a:xfrm>
            <a:off x="8690649" y="1936482"/>
            <a:ext cx="2814714" cy="307150"/>
          </a:xfrm>
          <a:noFill/>
        </p:spPr>
        <p:txBody>
          <a:bodyPr>
            <a:normAutofit/>
          </a:bodyPr>
          <a:lstStyle/>
          <a:p>
            <a:pPr algn="l"/>
            <a:r>
              <a:rPr lang="nl-NL" sz="1200" dirty="0">
                <a:solidFill>
                  <a:schemeClr val="bg1">
                    <a:lumMod val="65000"/>
                  </a:schemeClr>
                </a:solidFill>
              </a:rPr>
              <a:t>Herkennen – </a:t>
            </a:r>
            <a:r>
              <a:rPr lang="nl-NL" sz="1200" b="1" dirty="0"/>
              <a:t>Bespreken</a:t>
            </a:r>
            <a:r>
              <a:rPr lang="nl-NL" sz="1200" dirty="0">
                <a:solidFill>
                  <a:schemeClr val="bg1">
                    <a:lumMod val="65000"/>
                  </a:schemeClr>
                </a:solidFill>
              </a:rPr>
              <a:t> - </a:t>
            </a:r>
            <a:r>
              <a:rPr lang="nl-NL" sz="1200" b="1" dirty="0"/>
              <a:t>Oordelen</a:t>
            </a:r>
          </a:p>
        </p:txBody>
      </p:sp>
      <p:sp>
        <p:nvSpPr>
          <p:cNvPr id="4" name="Tekstvak 3">
            <a:extLst>
              <a:ext uri="{FF2B5EF4-FFF2-40B4-BE49-F238E27FC236}">
                <a16:creationId xmlns:a16="http://schemas.microsoft.com/office/drawing/2014/main" id="{A39B0420-6138-60D7-1708-76E9B87B3781}"/>
              </a:ext>
            </a:extLst>
          </p:cNvPr>
          <p:cNvSpPr txBox="1"/>
          <p:nvPr/>
        </p:nvSpPr>
        <p:spPr>
          <a:xfrm>
            <a:off x="90434" y="6179737"/>
            <a:ext cx="4662436" cy="584775"/>
          </a:xfrm>
          <a:prstGeom prst="rect">
            <a:avLst/>
          </a:prstGeom>
          <a:noFill/>
        </p:spPr>
        <p:txBody>
          <a:bodyPr wrap="square" rtlCol="0">
            <a:spAutoFit/>
          </a:bodyPr>
          <a:lstStyle/>
          <a:p>
            <a:r>
              <a:rPr lang="nl-NL" sz="3200" i="1" dirty="0">
                <a:solidFill>
                  <a:schemeClr val="bg1"/>
                </a:solidFill>
              </a:rPr>
              <a:t>Van Denken naar Doen</a:t>
            </a:r>
          </a:p>
        </p:txBody>
      </p:sp>
    </p:spTree>
    <p:extLst>
      <p:ext uri="{BB962C8B-B14F-4D97-AF65-F5344CB8AC3E}">
        <p14:creationId xmlns:p14="http://schemas.microsoft.com/office/powerpoint/2010/main" val="1212339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4C2A12-C311-6838-054C-C87EACFFE754}"/>
              </a:ext>
            </a:extLst>
          </p:cNvPr>
          <p:cNvSpPr>
            <a:spLocks noGrp="1"/>
          </p:cNvSpPr>
          <p:nvPr>
            <p:ph type="title"/>
          </p:nvPr>
        </p:nvSpPr>
        <p:spPr/>
        <p:txBody>
          <a:bodyPr/>
          <a:lstStyle/>
          <a:p>
            <a:r>
              <a:rPr lang="nl-NL" dirty="0">
                <a:solidFill>
                  <a:srgbClr val="E20859"/>
                </a:solidFill>
              </a:rPr>
              <a:t>Leerdoelen</a:t>
            </a:r>
          </a:p>
        </p:txBody>
      </p:sp>
      <p:sp>
        <p:nvSpPr>
          <p:cNvPr id="3" name="Tijdelijke aanduiding voor inhoud 2">
            <a:extLst>
              <a:ext uri="{FF2B5EF4-FFF2-40B4-BE49-F238E27FC236}">
                <a16:creationId xmlns:a16="http://schemas.microsoft.com/office/drawing/2014/main" id="{E3CB697B-CA64-6BC4-DD65-624FD15D6ED4}"/>
              </a:ext>
            </a:extLst>
          </p:cNvPr>
          <p:cNvSpPr>
            <a:spLocks noGrp="1"/>
          </p:cNvSpPr>
          <p:nvPr>
            <p:ph idx="1"/>
          </p:nvPr>
        </p:nvSpPr>
        <p:spPr/>
        <p:txBody>
          <a:bodyPr>
            <a:normAutofit fontScale="85000" lnSpcReduction="20000"/>
          </a:bodyPr>
          <a:lstStyle/>
          <a:p>
            <a:pPr marL="0" indent="0">
              <a:buNone/>
            </a:pPr>
            <a:r>
              <a:rPr lang="nl-NL" dirty="0"/>
              <a:t>De student</a:t>
            </a:r>
          </a:p>
          <a:p>
            <a:pPr marL="0" indent="0">
              <a:buNone/>
            </a:pPr>
            <a:endParaRPr lang="nl-NL" dirty="0"/>
          </a:p>
          <a:p>
            <a:pPr marL="0" indent="0">
              <a:buNone/>
            </a:pPr>
            <a:r>
              <a:rPr lang="nl-NL" dirty="0"/>
              <a:t>1.1 	Weet wat ethische spanningsvelden zijn en kan hierbij voor de 	eigen 	opleiding relevante begrippen uitleggen (type 1/2 denken)</a:t>
            </a:r>
          </a:p>
          <a:p>
            <a:pPr marL="0" indent="0">
              <a:buNone/>
            </a:pPr>
            <a:r>
              <a:rPr lang="nl-NL" dirty="0"/>
              <a:t>1.5	Herkent type 1 en type 2 denken bij zichzelf en de ander</a:t>
            </a:r>
          </a:p>
          <a:p>
            <a:pPr marL="0" indent="0">
              <a:buNone/>
            </a:pPr>
            <a:r>
              <a:rPr lang="nl-NL" dirty="0"/>
              <a:t>1.8 	Reflecteert op de eigen gedachtegang en eigen gevoelens over 	een 	ethisch vraagstuk</a:t>
            </a:r>
          </a:p>
          <a:p>
            <a:pPr marL="0" indent="0">
              <a:buNone/>
            </a:pPr>
            <a:r>
              <a:rPr lang="nl-NL" dirty="0"/>
              <a:t>1.14	Bevraagt zowel zichzelf als de ander</a:t>
            </a:r>
          </a:p>
          <a:p>
            <a:pPr marL="0" indent="0">
              <a:buNone/>
            </a:pPr>
            <a:r>
              <a:rPr lang="nl-NL" dirty="0"/>
              <a:t>1.15	Luistert met een open houding naar de ander</a:t>
            </a:r>
          </a:p>
          <a:p>
            <a:pPr marL="0" indent="0">
              <a:buNone/>
            </a:pPr>
            <a:r>
              <a:rPr lang="nl-NL" dirty="0"/>
              <a:t>1.16	Brengt een moreel probleem of situatie gestructureerd in kaart</a:t>
            </a:r>
          </a:p>
          <a:p>
            <a:pPr marL="0" indent="0">
              <a:buNone/>
            </a:pPr>
            <a:r>
              <a:rPr lang="nl-NL" dirty="0"/>
              <a:t>1.17	Vertraagt het gesprek of de situatie om het gestructureerd in kaart te 	kunnen brengen</a:t>
            </a:r>
          </a:p>
        </p:txBody>
      </p:sp>
    </p:spTree>
    <p:extLst>
      <p:ext uri="{BB962C8B-B14F-4D97-AF65-F5344CB8AC3E}">
        <p14:creationId xmlns:p14="http://schemas.microsoft.com/office/powerpoint/2010/main" val="563391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DD48FE-4BFF-F150-65E9-3030A496E52B}"/>
              </a:ext>
            </a:extLst>
          </p:cNvPr>
          <p:cNvSpPr>
            <a:spLocks noGrp="1"/>
          </p:cNvSpPr>
          <p:nvPr>
            <p:ph type="title"/>
          </p:nvPr>
        </p:nvSpPr>
        <p:spPr/>
        <p:txBody>
          <a:bodyPr/>
          <a:lstStyle/>
          <a:p>
            <a:r>
              <a:rPr lang="nl-NL" dirty="0">
                <a:solidFill>
                  <a:srgbClr val="E20859"/>
                </a:solidFill>
              </a:rPr>
              <a:t>H.B.O. in het kort</a:t>
            </a:r>
          </a:p>
        </p:txBody>
      </p:sp>
      <p:sp>
        <p:nvSpPr>
          <p:cNvPr id="3" name="Tijdelijke aanduiding voor inhoud 2">
            <a:extLst>
              <a:ext uri="{FF2B5EF4-FFF2-40B4-BE49-F238E27FC236}">
                <a16:creationId xmlns:a16="http://schemas.microsoft.com/office/drawing/2014/main" id="{2B8D0319-39F2-E23C-FA07-5F6C67F7DE9A}"/>
              </a:ext>
            </a:extLst>
          </p:cNvPr>
          <p:cNvSpPr>
            <a:spLocks noGrp="1"/>
          </p:cNvSpPr>
          <p:nvPr>
            <p:ph idx="1"/>
          </p:nvPr>
        </p:nvSpPr>
        <p:spPr>
          <a:xfrm>
            <a:off x="838200" y="1690687"/>
            <a:ext cx="10515600" cy="4486275"/>
          </a:xfrm>
        </p:spPr>
        <p:txBody>
          <a:bodyPr>
            <a:normAutofit fontScale="85000" lnSpcReduction="20000"/>
          </a:bodyPr>
          <a:lstStyle/>
          <a:p>
            <a:pPr marL="0" indent="0">
              <a:buNone/>
            </a:pPr>
            <a:r>
              <a:rPr lang="nl-NL" b="1" dirty="0"/>
              <a:t>Herkennen</a:t>
            </a:r>
          </a:p>
          <a:p>
            <a:pPr marL="0" indent="0">
              <a:buNone/>
            </a:pPr>
            <a:r>
              <a:rPr lang="nl-NL" dirty="0"/>
              <a:t>Per dag hebben mensen te maken met 10-20 keuzes met een ethisch karakter. </a:t>
            </a:r>
            <a:r>
              <a:rPr lang="nl-NL" dirty="0" err="1"/>
              <a:t>Bijv</a:t>
            </a:r>
            <a:r>
              <a:rPr lang="nl-NL" dirty="0"/>
              <a:t>: “koop ik een </a:t>
            </a:r>
            <a:r>
              <a:rPr lang="nl-NL" dirty="0" err="1"/>
              <a:t>biobanaan</a:t>
            </a:r>
            <a:r>
              <a:rPr lang="nl-NL" dirty="0"/>
              <a:t> of niet?”.</a:t>
            </a:r>
          </a:p>
          <a:p>
            <a:pPr marL="0" indent="0">
              <a:buNone/>
            </a:pPr>
            <a:endParaRPr lang="nl-NL" dirty="0"/>
          </a:p>
          <a:p>
            <a:pPr marL="0" indent="0">
              <a:buNone/>
            </a:pPr>
            <a:r>
              <a:rPr lang="nl-NL" b="1" dirty="0"/>
              <a:t>Bespreken</a:t>
            </a:r>
          </a:p>
          <a:p>
            <a:pPr marL="0" indent="0">
              <a:buNone/>
            </a:pPr>
            <a:r>
              <a:rPr lang="nl-NL" dirty="0"/>
              <a:t>Samen de situatie in kaart brengen en bespreken wat er speelt, wie er betrokken zijn en welke belangen (waarden, emoties) er spelen. Een model voor (morele) intervisie kan behulpzaam zijn hierbij.</a:t>
            </a:r>
          </a:p>
          <a:p>
            <a:pPr marL="0" indent="0">
              <a:buNone/>
            </a:pPr>
            <a:endParaRPr lang="nl-NL" dirty="0"/>
          </a:p>
          <a:p>
            <a:pPr marL="0" indent="0">
              <a:buNone/>
            </a:pPr>
            <a:r>
              <a:rPr lang="nl-NL" b="1" dirty="0"/>
              <a:t>Oordelen </a:t>
            </a:r>
          </a:p>
          <a:p>
            <a:pPr marL="0" indent="0">
              <a:buNone/>
            </a:pPr>
            <a:r>
              <a:rPr lang="nl-NL" dirty="0"/>
              <a:t>Je beantwoord de vraag “Kan dit wel?” en komt met handelingsopties. Uiteindelijk kies je een handelingswijze en je legt uit waarom je zo handelt.</a:t>
            </a:r>
          </a:p>
        </p:txBody>
      </p:sp>
    </p:spTree>
    <p:extLst>
      <p:ext uri="{BB962C8B-B14F-4D97-AF65-F5344CB8AC3E}">
        <p14:creationId xmlns:p14="http://schemas.microsoft.com/office/powerpoint/2010/main" val="5631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jdelijke aanduiding voor inhoud 2">
            <a:extLst>
              <a:ext uri="{FF2B5EF4-FFF2-40B4-BE49-F238E27FC236}">
                <a16:creationId xmlns:a16="http://schemas.microsoft.com/office/drawing/2014/main" id="{F5436B0F-3AD5-EB95-D938-57D24564E18F}"/>
              </a:ext>
            </a:extLst>
          </p:cNvPr>
          <p:cNvSpPr>
            <a:spLocks noGrp="1"/>
          </p:cNvSpPr>
          <p:nvPr>
            <p:ph idx="1"/>
          </p:nvPr>
        </p:nvSpPr>
        <p:spPr>
          <a:xfrm>
            <a:off x="321547" y="1201861"/>
            <a:ext cx="4722726" cy="4975102"/>
          </a:xfrm>
        </p:spPr>
        <p:txBody>
          <a:bodyPr>
            <a:normAutofit/>
          </a:bodyPr>
          <a:lstStyle/>
          <a:p>
            <a:pPr marL="0" indent="0">
              <a:buNone/>
            </a:pPr>
            <a:r>
              <a:rPr lang="nl-NL" sz="2000" dirty="0"/>
              <a:t>Daniel </a:t>
            </a:r>
            <a:r>
              <a:rPr lang="nl-NL" sz="2000" dirty="0" err="1"/>
              <a:t>Kahneman</a:t>
            </a:r>
            <a:r>
              <a:rPr lang="nl-NL" sz="2000" dirty="0"/>
              <a:t> (2011) maakt dit onderscheid in zijn boek.</a:t>
            </a:r>
          </a:p>
          <a:p>
            <a:pPr marL="0" indent="0">
              <a:buNone/>
            </a:pPr>
            <a:endParaRPr lang="nl-NL" sz="2000" dirty="0"/>
          </a:p>
          <a:p>
            <a:pPr marL="0" indent="0">
              <a:buNone/>
            </a:pPr>
            <a:r>
              <a:rPr lang="nl-NL" sz="2000" b="1" dirty="0"/>
              <a:t>Type 1 </a:t>
            </a:r>
            <a:r>
              <a:rPr lang="nl-NL" sz="2000" dirty="0"/>
              <a:t>denken is snel en intuïtief (onderbuikgevoel). Dit slaat de meeste </a:t>
            </a:r>
            <a:r>
              <a:rPr lang="nl-NL" sz="2000" i="1" dirty="0"/>
              <a:t>bewuste</a:t>
            </a:r>
            <a:r>
              <a:rPr lang="nl-NL" sz="2000" dirty="0"/>
              <a:t> denkstappen over.</a:t>
            </a:r>
          </a:p>
          <a:p>
            <a:pPr marL="0" indent="0">
              <a:buNone/>
            </a:pPr>
            <a:endParaRPr lang="nl-NL" sz="2000" dirty="0"/>
          </a:p>
          <a:p>
            <a:pPr marL="0" indent="0">
              <a:buNone/>
            </a:pPr>
            <a:endParaRPr lang="nl-NL" sz="2000" dirty="0"/>
          </a:p>
          <a:p>
            <a:pPr marL="0" indent="0">
              <a:buNone/>
            </a:pPr>
            <a:r>
              <a:rPr lang="nl-NL" sz="2000" b="1" dirty="0"/>
              <a:t>Type 2 </a:t>
            </a:r>
            <a:r>
              <a:rPr lang="nl-NL" sz="2000" dirty="0"/>
              <a:t>denken is meer afstand nemen, analyse maken, je denken organiseren, argumenten formuleren. Vertragen dus.</a:t>
            </a:r>
          </a:p>
          <a:p>
            <a:pPr marL="0" indent="0">
              <a:buNone/>
            </a:pPr>
            <a:endParaRPr lang="nl-NL" sz="2000" dirty="0"/>
          </a:p>
          <a:p>
            <a:pPr marL="0" indent="0">
              <a:buNone/>
            </a:pPr>
            <a:endParaRPr lang="nl-NL" sz="2000" dirty="0"/>
          </a:p>
          <a:p>
            <a:pPr marL="0" indent="0">
              <a:buNone/>
            </a:pPr>
            <a:endParaRPr lang="nl-NL" sz="2000" dirty="0"/>
          </a:p>
        </p:txBody>
      </p:sp>
      <p:pic>
        <p:nvPicPr>
          <p:cNvPr id="9" name="Afbeelding 8" descr="Portret van een lichtbruin konijn">
            <a:extLst>
              <a:ext uri="{FF2B5EF4-FFF2-40B4-BE49-F238E27FC236}">
                <a16:creationId xmlns:a16="http://schemas.microsoft.com/office/drawing/2014/main" id="{DC04DC2E-C054-8350-778F-6C586093D260}"/>
              </a:ext>
            </a:extLst>
          </p:cNvPr>
          <p:cNvPicPr>
            <a:picLocks noChangeAspect="1"/>
          </p:cNvPicPr>
          <p:nvPr/>
        </p:nvPicPr>
        <p:blipFill>
          <a:blip r:embed="rId3">
            <a:extLst>
              <a:ext uri="{28A0092B-C50C-407E-A947-70E740481C1C}">
                <a14:useLocalDpi xmlns:a14="http://schemas.microsoft.com/office/drawing/2010/main" val="0"/>
              </a:ext>
            </a:extLst>
          </a:blip>
          <a:srcRect l="8920" r="9214" b="-1"/>
          <a:stretch>
            <a:fillRect/>
          </a:stretch>
        </p:blipFill>
        <p:spPr>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7" name="Afbeelding 6" descr="Schildpad op blauwe achtergrond">
            <a:extLst>
              <a:ext uri="{FF2B5EF4-FFF2-40B4-BE49-F238E27FC236}">
                <a16:creationId xmlns:a16="http://schemas.microsoft.com/office/drawing/2014/main" id="{332B8FE5-CB6D-C4E2-FB79-2A0CFC2FEE40}"/>
              </a:ext>
            </a:extLst>
          </p:cNvPr>
          <p:cNvPicPr>
            <a:picLocks noChangeAspect="1"/>
          </p:cNvPicPr>
          <p:nvPr/>
        </p:nvPicPr>
        <p:blipFill>
          <a:blip r:embed="rId4">
            <a:extLst>
              <a:ext uri="{28A0092B-C50C-407E-A947-70E740481C1C}">
                <a14:useLocalDpi xmlns:a14="http://schemas.microsoft.com/office/drawing/2010/main" val="0"/>
              </a:ext>
            </a:extLst>
          </a:blip>
          <a:srcRect t="28368" b="10152"/>
          <a:stretch>
            <a:fillRect/>
          </a:stretch>
        </p:blipFill>
        <p:spPr>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
        <p:nvSpPr>
          <p:cNvPr id="2" name="Titel 1">
            <a:extLst>
              <a:ext uri="{FF2B5EF4-FFF2-40B4-BE49-F238E27FC236}">
                <a16:creationId xmlns:a16="http://schemas.microsoft.com/office/drawing/2014/main" id="{C549B16E-B8BC-A718-F211-588094EDC635}"/>
              </a:ext>
            </a:extLst>
          </p:cNvPr>
          <p:cNvSpPr>
            <a:spLocks noGrp="1"/>
          </p:cNvSpPr>
          <p:nvPr>
            <p:ph type="title"/>
          </p:nvPr>
        </p:nvSpPr>
        <p:spPr>
          <a:xfrm>
            <a:off x="187871" y="160216"/>
            <a:ext cx="5479400" cy="1041644"/>
          </a:xfrm>
        </p:spPr>
        <p:txBody>
          <a:bodyPr>
            <a:normAutofit/>
          </a:bodyPr>
          <a:lstStyle/>
          <a:p>
            <a:r>
              <a:rPr lang="nl-NL" dirty="0">
                <a:solidFill>
                  <a:srgbClr val="E20859"/>
                </a:solidFill>
              </a:rPr>
              <a:t>Type 1 / type 2 denken</a:t>
            </a:r>
          </a:p>
        </p:txBody>
      </p:sp>
    </p:spTree>
    <p:extLst>
      <p:ext uri="{BB962C8B-B14F-4D97-AF65-F5344CB8AC3E}">
        <p14:creationId xmlns:p14="http://schemas.microsoft.com/office/powerpoint/2010/main" val="101506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D9D36D6-2AC5-46A1-A849-4C82D5264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jdelijke aanduiding voor tekst 2">
            <a:extLst>
              <a:ext uri="{FF2B5EF4-FFF2-40B4-BE49-F238E27FC236}">
                <a16:creationId xmlns:a16="http://schemas.microsoft.com/office/drawing/2014/main" id="{ACF28B41-A5EF-D5D8-9CC5-CF0745F30124}"/>
              </a:ext>
            </a:extLst>
          </p:cNvPr>
          <p:cNvSpPr>
            <a:spLocks noGrp="1"/>
          </p:cNvSpPr>
          <p:nvPr>
            <p:ph type="body" idx="1"/>
          </p:nvPr>
        </p:nvSpPr>
        <p:spPr>
          <a:xfrm>
            <a:off x="5309783" y="2883877"/>
            <a:ext cx="6637707" cy="3702399"/>
          </a:xfrm>
          <a:noFill/>
        </p:spPr>
        <p:txBody>
          <a:bodyPr vert="horz" lIns="91440" tIns="45720" rIns="91440" bIns="45720" rtlCol="0">
            <a:normAutofit/>
          </a:bodyPr>
          <a:lstStyle/>
          <a:p>
            <a:r>
              <a:rPr lang="en-US" sz="2800" dirty="0">
                <a:solidFill>
                  <a:schemeClr val="tx1"/>
                </a:solidFill>
              </a:rPr>
              <a:t>Kun </a:t>
            </a:r>
            <a:r>
              <a:rPr lang="en-US" sz="2800" dirty="0" err="1">
                <a:solidFill>
                  <a:schemeClr val="tx1"/>
                </a:solidFill>
              </a:rPr>
              <a:t>jij</a:t>
            </a:r>
            <a:r>
              <a:rPr lang="en-US" sz="2800" dirty="0">
                <a:solidFill>
                  <a:schemeClr val="tx1"/>
                </a:solidFill>
              </a:rPr>
              <a:t> </a:t>
            </a:r>
            <a:r>
              <a:rPr lang="en-US" sz="2800" dirty="0" err="1">
                <a:solidFill>
                  <a:schemeClr val="tx1"/>
                </a:solidFill>
              </a:rPr>
              <a:t>een</a:t>
            </a:r>
            <a:r>
              <a:rPr lang="en-US" sz="2800" dirty="0">
                <a:solidFill>
                  <a:schemeClr val="tx1"/>
                </a:solidFill>
              </a:rPr>
              <a:t> </a:t>
            </a:r>
            <a:r>
              <a:rPr lang="en-US" sz="2800" dirty="0" err="1">
                <a:solidFill>
                  <a:schemeClr val="tx1"/>
                </a:solidFill>
              </a:rPr>
              <a:t>voorbeeld</a:t>
            </a:r>
            <a:r>
              <a:rPr lang="en-US" sz="2800" dirty="0">
                <a:solidFill>
                  <a:schemeClr val="tx1"/>
                </a:solidFill>
              </a:rPr>
              <a:t> </a:t>
            </a:r>
            <a:r>
              <a:rPr lang="en-US" sz="2800" dirty="0" err="1">
                <a:solidFill>
                  <a:schemeClr val="tx1"/>
                </a:solidFill>
              </a:rPr>
              <a:t>bedenken</a:t>
            </a:r>
            <a:r>
              <a:rPr lang="en-US" sz="2800" dirty="0">
                <a:solidFill>
                  <a:schemeClr val="tx1"/>
                </a:solidFill>
              </a:rPr>
              <a:t> van </a:t>
            </a:r>
            <a:r>
              <a:rPr lang="en-US" sz="2800" dirty="0" err="1">
                <a:solidFill>
                  <a:schemeClr val="tx1"/>
                </a:solidFill>
              </a:rPr>
              <a:t>wanneer</a:t>
            </a:r>
            <a:r>
              <a:rPr lang="en-US" sz="2800" dirty="0">
                <a:solidFill>
                  <a:schemeClr val="tx1"/>
                </a:solidFill>
              </a:rPr>
              <a:t> je </a:t>
            </a:r>
            <a:r>
              <a:rPr lang="en-US" sz="2800" dirty="0" err="1">
                <a:solidFill>
                  <a:schemeClr val="tx1"/>
                </a:solidFill>
              </a:rPr>
              <a:t>reageerde</a:t>
            </a:r>
            <a:r>
              <a:rPr lang="en-US" sz="2800" dirty="0">
                <a:solidFill>
                  <a:schemeClr val="tx1"/>
                </a:solidFill>
              </a:rPr>
              <a:t> op </a:t>
            </a:r>
            <a:r>
              <a:rPr lang="en-US" sz="2800" dirty="0" err="1">
                <a:solidFill>
                  <a:schemeClr val="tx1"/>
                </a:solidFill>
              </a:rPr>
              <a:t>een</a:t>
            </a:r>
            <a:r>
              <a:rPr lang="en-US" sz="2800" dirty="0">
                <a:solidFill>
                  <a:schemeClr val="tx1"/>
                </a:solidFill>
              </a:rPr>
              <a:t> </a:t>
            </a:r>
            <a:r>
              <a:rPr lang="en-US" sz="2800" dirty="0" err="1">
                <a:solidFill>
                  <a:schemeClr val="tx1"/>
                </a:solidFill>
              </a:rPr>
              <a:t>situatie</a:t>
            </a:r>
            <a:r>
              <a:rPr lang="en-US" sz="2800" dirty="0">
                <a:solidFill>
                  <a:schemeClr val="tx1"/>
                </a:solidFill>
              </a:rPr>
              <a:t> </a:t>
            </a:r>
            <a:r>
              <a:rPr lang="en-US" sz="2800" dirty="0" err="1">
                <a:solidFill>
                  <a:schemeClr val="tx1"/>
                </a:solidFill>
              </a:rPr>
              <a:t>vanuit</a:t>
            </a:r>
            <a:r>
              <a:rPr lang="en-US" sz="2800" dirty="0">
                <a:solidFill>
                  <a:schemeClr val="tx1"/>
                </a:solidFill>
              </a:rPr>
              <a:t> Type 1 </a:t>
            </a:r>
            <a:r>
              <a:rPr lang="en-US" sz="2800" dirty="0" err="1">
                <a:solidFill>
                  <a:schemeClr val="tx1"/>
                </a:solidFill>
              </a:rPr>
              <a:t>denken</a:t>
            </a:r>
            <a:r>
              <a:rPr lang="en-US" sz="2800" dirty="0">
                <a:solidFill>
                  <a:schemeClr val="tx1"/>
                </a:solidFill>
              </a:rPr>
              <a:t>?</a:t>
            </a:r>
          </a:p>
          <a:p>
            <a:endParaRPr lang="en-US" sz="2800" dirty="0">
              <a:solidFill>
                <a:schemeClr val="tx1"/>
              </a:solidFill>
            </a:endParaRPr>
          </a:p>
          <a:p>
            <a:r>
              <a:rPr lang="en-US" sz="2800" dirty="0">
                <a:solidFill>
                  <a:schemeClr val="tx1"/>
                </a:solidFill>
              </a:rPr>
              <a:t>En </a:t>
            </a:r>
            <a:r>
              <a:rPr lang="en-US" sz="2800" dirty="0" err="1">
                <a:solidFill>
                  <a:schemeClr val="tx1"/>
                </a:solidFill>
              </a:rPr>
              <a:t>kun</a:t>
            </a:r>
            <a:r>
              <a:rPr lang="en-US" sz="2800" dirty="0">
                <a:solidFill>
                  <a:schemeClr val="tx1"/>
                </a:solidFill>
              </a:rPr>
              <a:t> je </a:t>
            </a:r>
            <a:r>
              <a:rPr lang="en-US" sz="2800" dirty="0" err="1">
                <a:solidFill>
                  <a:schemeClr val="tx1"/>
                </a:solidFill>
              </a:rPr>
              <a:t>ook</a:t>
            </a:r>
            <a:r>
              <a:rPr lang="en-US" sz="2800" dirty="0">
                <a:solidFill>
                  <a:schemeClr val="tx1"/>
                </a:solidFill>
              </a:rPr>
              <a:t> </a:t>
            </a:r>
            <a:r>
              <a:rPr lang="en-US" sz="2800" dirty="0" err="1">
                <a:solidFill>
                  <a:schemeClr val="tx1"/>
                </a:solidFill>
              </a:rPr>
              <a:t>een</a:t>
            </a:r>
            <a:r>
              <a:rPr lang="en-US" sz="2800" dirty="0">
                <a:solidFill>
                  <a:schemeClr val="tx1"/>
                </a:solidFill>
              </a:rPr>
              <a:t> </a:t>
            </a:r>
            <a:r>
              <a:rPr lang="en-US" sz="2800" dirty="0" err="1">
                <a:solidFill>
                  <a:schemeClr val="tx1"/>
                </a:solidFill>
              </a:rPr>
              <a:t>situatie</a:t>
            </a:r>
            <a:r>
              <a:rPr lang="en-US" sz="2800" dirty="0">
                <a:solidFill>
                  <a:schemeClr val="tx1"/>
                </a:solidFill>
              </a:rPr>
              <a:t> </a:t>
            </a:r>
            <a:r>
              <a:rPr lang="en-US" sz="2800" dirty="0" err="1">
                <a:solidFill>
                  <a:schemeClr val="tx1"/>
                </a:solidFill>
              </a:rPr>
              <a:t>herinneren</a:t>
            </a:r>
            <a:r>
              <a:rPr lang="en-US" sz="2800" dirty="0">
                <a:solidFill>
                  <a:schemeClr val="tx1"/>
                </a:solidFill>
              </a:rPr>
              <a:t> </a:t>
            </a:r>
            <a:r>
              <a:rPr lang="en-US" sz="2800" dirty="0" err="1">
                <a:solidFill>
                  <a:schemeClr val="tx1"/>
                </a:solidFill>
              </a:rPr>
              <a:t>waarin</a:t>
            </a:r>
            <a:r>
              <a:rPr lang="en-US" sz="2800" dirty="0">
                <a:solidFill>
                  <a:schemeClr val="tx1"/>
                </a:solidFill>
              </a:rPr>
              <a:t> je Type 2 </a:t>
            </a:r>
            <a:r>
              <a:rPr lang="en-US" sz="2800" dirty="0" err="1">
                <a:solidFill>
                  <a:schemeClr val="tx1"/>
                </a:solidFill>
              </a:rPr>
              <a:t>denken</a:t>
            </a:r>
            <a:r>
              <a:rPr lang="en-US" sz="2800" dirty="0">
                <a:solidFill>
                  <a:schemeClr val="tx1"/>
                </a:solidFill>
              </a:rPr>
              <a:t> </a:t>
            </a:r>
            <a:r>
              <a:rPr lang="en-US" sz="2800" dirty="0" err="1">
                <a:solidFill>
                  <a:schemeClr val="tx1"/>
                </a:solidFill>
              </a:rPr>
              <a:t>toepaste</a:t>
            </a:r>
            <a:r>
              <a:rPr lang="en-US" sz="2800" dirty="0">
                <a:solidFill>
                  <a:schemeClr val="tx1"/>
                </a:solidFill>
              </a:rPr>
              <a:t>? </a:t>
            </a:r>
          </a:p>
          <a:p>
            <a:r>
              <a:rPr lang="en-US" sz="2800" dirty="0">
                <a:solidFill>
                  <a:schemeClr val="tx1"/>
                </a:solidFill>
              </a:rPr>
              <a:t>Of </a:t>
            </a:r>
            <a:r>
              <a:rPr lang="en-US" sz="2800" dirty="0" err="1">
                <a:solidFill>
                  <a:schemeClr val="tx1"/>
                </a:solidFill>
              </a:rPr>
              <a:t>wellicht</a:t>
            </a:r>
            <a:r>
              <a:rPr lang="en-US" sz="2800" dirty="0">
                <a:solidFill>
                  <a:schemeClr val="tx1"/>
                </a:solidFill>
              </a:rPr>
              <a:t> van Type 1 </a:t>
            </a:r>
            <a:r>
              <a:rPr lang="en-US" sz="2800" dirty="0" err="1">
                <a:solidFill>
                  <a:schemeClr val="tx1"/>
                </a:solidFill>
              </a:rPr>
              <a:t>overstapte</a:t>
            </a:r>
            <a:r>
              <a:rPr lang="en-US" sz="2800" dirty="0">
                <a:solidFill>
                  <a:schemeClr val="tx1"/>
                </a:solidFill>
              </a:rPr>
              <a:t> </a:t>
            </a:r>
            <a:r>
              <a:rPr lang="en-US" sz="2800" dirty="0" err="1">
                <a:solidFill>
                  <a:schemeClr val="tx1"/>
                </a:solidFill>
              </a:rPr>
              <a:t>naar</a:t>
            </a:r>
            <a:r>
              <a:rPr lang="en-US" sz="2800" dirty="0">
                <a:solidFill>
                  <a:schemeClr val="tx1"/>
                </a:solidFill>
              </a:rPr>
              <a:t> Type 2?</a:t>
            </a:r>
          </a:p>
        </p:txBody>
      </p:sp>
      <p:pic>
        <p:nvPicPr>
          <p:cNvPr id="7" name="Afbeelding 6" descr="Man die een wit shirt en gele trui draagt">
            <a:extLst>
              <a:ext uri="{FF2B5EF4-FFF2-40B4-BE49-F238E27FC236}">
                <a16:creationId xmlns:a16="http://schemas.microsoft.com/office/drawing/2014/main" id="{E555A383-F4FB-2EBE-703C-00AB60F7B423}"/>
              </a:ext>
            </a:extLst>
          </p:cNvPr>
          <p:cNvPicPr>
            <a:picLocks noChangeAspect="1"/>
          </p:cNvPicPr>
          <p:nvPr/>
        </p:nvPicPr>
        <p:blipFill>
          <a:blip r:embed="rId2">
            <a:extLst>
              <a:ext uri="{28A0092B-C50C-407E-A947-70E740481C1C}">
                <a14:useLocalDpi xmlns:a14="http://schemas.microsoft.com/office/drawing/2010/main" val="0"/>
              </a:ext>
            </a:extLst>
          </a:blip>
          <a:srcRect l="25202" r="26200" b="-1"/>
          <a:stretch>
            <a:fillRect/>
          </a:stretch>
        </p:blipFill>
        <p:spPr>
          <a:xfrm>
            <a:off x="20" y="10"/>
            <a:ext cx="4992985" cy="6857990"/>
          </a:xfrm>
          <a:prstGeom prst="rect">
            <a:avLst/>
          </a:prstGeom>
        </p:spPr>
      </p:pic>
    </p:spTree>
    <p:extLst>
      <p:ext uri="{BB962C8B-B14F-4D97-AF65-F5344CB8AC3E}">
        <p14:creationId xmlns:p14="http://schemas.microsoft.com/office/powerpoint/2010/main" val="1081707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5BE9B2-1DEF-DF36-AF5A-3813B9F0B7C4}"/>
              </a:ext>
            </a:extLst>
          </p:cNvPr>
          <p:cNvSpPr>
            <a:spLocks noGrp="1"/>
          </p:cNvSpPr>
          <p:nvPr>
            <p:ph type="title"/>
          </p:nvPr>
        </p:nvSpPr>
        <p:spPr>
          <a:xfrm>
            <a:off x="838200" y="365126"/>
            <a:ext cx="10515600" cy="934286"/>
          </a:xfrm>
        </p:spPr>
        <p:txBody>
          <a:bodyPr/>
          <a:lstStyle/>
          <a:p>
            <a:r>
              <a:rPr lang="nl-NL" dirty="0">
                <a:solidFill>
                  <a:srgbClr val="E20859"/>
                </a:solidFill>
              </a:rPr>
              <a:t>Morele intervisie</a:t>
            </a:r>
          </a:p>
        </p:txBody>
      </p:sp>
      <p:sp>
        <p:nvSpPr>
          <p:cNvPr id="3" name="Tijdelijke aanduiding voor inhoud 2">
            <a:extLst>
              <a:ext uri="{FF2B5EF4-FFF2-40B4-BE49-F238E27FC236}">
                <a16:creationId xmlns:a16="http://schemas.microsoft.com/office/drawing/2014/main" id="{23CB0344-2974-9EDB-E1A1-DB5239758B38}"/>
              </a:ext>
            </a:extLst>
          </p:cNvPr>
          <p:cNvSpPr>
            <a:spLocks noGrp="1"/>
          </p:cNvSpPr>
          <p:nvPr>
            <p:ph idx="1"/>
          </p:nvPr>
        </p:nvSpPr>
        <p:spPr>
          <a:xfrm>
            <a:off x="838199" y="1744578"/>
            <a:ext cx="10976811" cy="4748295"/>
          </a:xfrm>
        </p:spPr>
        <p:txBody>
          <a:bodyPr>
            <a:normAutofit/>
          </a:bodyPr>
          <a:lstStyle/>
          <a:p>
            <a:pPr marL="0" indent="0">
              <a:buNone/>
            </a:pPr>
            <a:r>
              <a:rPr lang="nl-NL" dirty="0"/>
              <a:t>Intervisie is samen (onderling) iets bespreken om er van te leren. Het is geen wedstrijd, het blootleggen van fouten of waarheidsvinding. </a:t>
            </a:r>
          </a:p>
          <a:p>
            <a:pPr marL="0" indent="0">
              <a:buNone/>
            </a:pPr>
            <a:endParaRPr lang="nl-NL" dirty="0"/>
          </a:p>
          <a:p>
            <a:pPr marL="0" indent="0">
              <a:buNone/>
            </a:pPr>
            <a:r>
              <a:rPr lang="nl-NL" dirty="0"/>
              <a:t>Dit gebeurt in allerlei beroepen, zo ook bij docenten. “Hoe krijg ik mijn leerlingen meer gemotiveerd in de les?” is een veelgehoorde intervisievraag bij docenten.</a:t>
            </a:r>
          </a:p>
          <a:p>
            <a:pPr marL="0" indent="0">
              <a:buNone/>
            </a:pPr>
            <a:endParaRPr lang="nl-NL" dirty="0"/>
          </a:p>
          <a:p>
            <a:pPr marL="0" indent="0">
              <a:buNone/>
            </a:pPr>
            <a:r>
              <a:rPr lang="nl-NL" dirty="0"/>
              <a:t>Bij </a:t>
            </a:r>
            <a:r>
              <a:rPr lang="nl-NL" i="1" dirty="0"/>
              <a:t>Morele Intervisie</a:t>
            </a:r>
            <a:r>
              <a:rPr lang="nl-NL" dirty="0"/>
              <a:t> draait het om een morele vraag of kwestie. Het gaat dan om een variant op de vraag: “wat is in deze situatie en deze omstandigheden het goede om te doen?”</a:t>
            </a:r>
          </a:p>
        </p:txBody>
      </p:sp>
    </p:spTree>
    <p:extLst>
      <p:ext uri="{BB962C8B-B14F-4D97-AF65-F5344CB8AC3E}">
        <p14:creationId xmlns:p14="http://schemas.microsoft.com/office/powerpoint/2010/main" val="2708340854"/>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6EA80B72F8F542838EAA81B7148DEF" ma:contentTypeVersion="11" ma:contentTypeDescription="Een nieuw document maken." ma:contentTypeScope="" ma:versionID="999ebfa73584cff26a4e4920c67c1f67">
  <xsd:schema xmlns:xsd="http://www.w3.org/2001/XMLSchema" xmlns:xs="http://www.w3.org/2001/XMLSchema" xmlns:p="http://schemas.microsoft.com/office/2006/metadata/properties" xmlns:ns2="f7aa7ad1-cc1d-4c5f-aac4-555c8a68bd86" xmlns:ns3="ca769d2e-09cf-4351-9fd6-6af6e26eb269" targetNamespace="http://schemas.microsoft.com/office/2006/metadata/properties" ma:root="true" ma:fieldsID="c8e6ae173fee38e88cd73f7dec3ccc34" ns2:_="" ns3:_="">
    <xsd:import namespace="f7aa7ad1-cc1d-4c5f-aac4-555c8a68bd86"/>
    <xsd:import namespace="ca769d2e-09cf-4351-9fd6-6af6e26eb2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aa7ad1-cc1d-4c5f-aac4-555c8a68bd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f6aa0a0a-ab1b-4084-9454-0fab04725976"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769d2e-09cf-4351-9fd6-6af6e26eb26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58c5898-42ff-463e-abba-1204b3f2587a}" ma:internalName="TaxCatchAll" ma:showField="CatchAllData" ma:web="ca769d2e-09cf-4351-9fd6-6af6e26eb2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769d2e-09cf-4351-9fd6-6af6e26eb269" xsi:nil="true"/>
    <lcf76f155ced4ddcb4097134ff3c332f xmlns="f7aa7ad1-cc1d-4c5f-aac4-555c8a68bd8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FF9E9F7-DF32-43F0-A7A6-D03B333DD3DE}"/>
</file>

<file path=customXml/itemProps2.xml><?xml version="1.0" encoding="utf-8"?>
<ds:datastoreItem xmlns:ds="http://schemas.openxmlformats.org/officeDocument/2006/customXml" ds:itemID="{A3DC8CDD-913D-4435-8245-742E09141939}"/>
</file>

<file path=customXml/itemProps3.xml><?xml version="1.0" encoding="utf-8"?>
<ds:datastoreItem xmlns:ds="http://schemas.openxmlformats.org/officeDocument/2006/customXml" ds:itemID="{E6BD8521-684E-4738-8E4E-F3E69C4A219D}"/>
</file>

<file path=docProps/app.xml><?xml version="1.0" encoding="utf-8"?>
<Properties xmlns="http://schemas.openxmlformats.org/officeDocument/2006/extended-properties" xmlns:vt="http://schemas.openxmlformats.org/officeDocument/2006/docPropsVTypes">
  <TotalTime>489</TotalTime>
  <Words>2462</Words>
  <Application>Microsoft Office PowerPoint</Application>
  <PresentationFormat>Breedbeeld</PresentationFormat>
  <Paragraphs>147</Paragraphs>
  <Slides>30</Slides>
  <Notes>4</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30</vt:i4>
      </vt:variant>
    </vt:vector>
  </HeadingPairs>
  <TitlesOfParts>
    <vt:vector size="35" baseType="lpstr">
      <vt:lpstr>Aptos</vt:lpstr>
      <vt:lpstr>Aptos Display</vt:lpstr>
      <vt:lpstr>Arial</vt:lpstr>
      <vt:lpstr>Calibri</vt:lpstr>
      <vt:lpstr>Kantoorthema</vt:lpstr>
      <vt:lpstr>Inhoud</vt:lpstr>
      <vt:lpstr>Colofon</vt:lpstr>
      <vt:lpstr>Docentinstructie</vt:lpstr>
      <vt:lpstr>Ethiek</vt:lpstr>
      <vt:lpstr>Leerdoelen</vt:lpstr>
      <vt:lpstr>H.B.O. in het kort</vt:lpstr>
      <vt:lpstr>Type 1 / type 2 denken</vt:lpstr>
      <vt:lpstr>PowerPoint-presentatie</vt:lpstr>
      <vt:lpstr>Morele intervisie</vt:lpstr>
      <vt:lpstr>Model voor morele intervisie</vt:lpstr>
      <vt:lpstr>Morele intervisie in zeven stappen</vt:lpstr>
      <vt:lpstr>1. Welke beslissing moet ik nemen?</vt:lpstr>
      <vt:lpstr>2. Wie zijn de belanghebbenden? </vt:lpstr>
      <vt:lpstr>3. Wat zeggen kaders, beroepsregels, bedrijfscodes of andere bindende voorschriften?</vt:lpstr>
      <vt:lpstr>4. Wat zijn de argumenten voor beide handelingsalternatieven?</vt:lpstr>
      <vt:lpstr>5. Wat is mijn conclusie?</vt:lpstr>
      <vt:lpstr>6. Wat kan ik doen om de schade te beperken, die mogelijk ontstaat door mijn beslissing?</vt:lpstr>
      <vt:lpstr>7. Sta ik achter mijn beslissing? Doe ik het ook?</vt:lpstr>
      <vt:lpstr>Aan de slag met een casus</vt:lpstr>
      <vt:lpstr>Casus 1</vt:lpstr>
      <vt:lpstr>Casus 1 aanvulling</vt:lpstr>
      <vt:lpstr>Casus 1 aanvulling</vt:lpstr>
      <vt:lpstr>Casus 2</vt:lpstr>
      <vt:lpstr>Casus 2 aanvulling</vt:lpstr>
      <vt:lpstr>Casus 3</vt:lpstr>
      <vt:lpstr>Casus 3 aanvulling</vt:lpstr>
      <vt:lpstr>Casus 3 aanvulling</vt:lpstr>
      <vt:lpstr>Casus 4</vt:lpstr>
      <vt:lpstr>Casus 4 aanvulling</vt:lpstr>
      <vt:lpstr>Bronnenlijst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Freek Verkade</dc:creator>
  <cp:lastModifiedBy>Freek Verkade</cp:lastModifiedBy>
  <cp:revision>1</cp:revision>
  <dcterms:created xsi:type="dcterms:W3CDTF">2025-11-25T08:43:20Z</dcterms:created>
  <dcterms:modified xsi:type="dcterms:W3CDTF">2026-03-03T13:13:50Z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0x010100506EA80B72F8F542838EAA81B7148DEF</vt:lpwstr>
  </property>
</Properties>
</file>