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70" r:id="rId3"/>
    <p:sldId id="271" r:id="rId4"/>
    <p:sldId id="262" r:id="rId5"/>
    <p:sldId id="269" r:id="rId6"/>
    <p:sldId id="264" r:id="rId7"/>
    <p:sldId id="265" r:id="rId8"/>
    <p:sldId id="266" r:id="rId9"/>
    <p:sldId id="267" r:id="rId10"/>
    <p:sldId id="260" r:id="rId11"/>
    <p:sldId id="261" r:id="rId12"/>
    <p:sldId id="263" r:id="rId13"/>
    <p:sldId id="258" r:id="rId14"/>
    <p:sldId id="268" r:id="rId15"/>
    <p:sldId id="259"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8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04F50E-DEE5-45E6-A154-6E56A570DE55}" v="738" dt="2026-07-03T09:04:59.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850" autoAdjust="0"/>
  </p:normalViewPr>
  <p:slideViewPr>
    <p:cSldViewPr snapToGrid="0">
      <p:cViewPr>
        <p:scale>
          <a:sx n="80" d="100"/>
          <a:sy n="80" d="100"/>
        </p:scale>
        <p:origin x="171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ek Verkade" userId="60071d7c-64f5-481e-b697-85e49448cac2" providerId="ADAL" clId="{CC1E0670-932F-4184-8312-27BDCA132DA4}"/>
    <pc:docChg chg="undo redo custSel addSld delSld modSld sldOrd">
      <pc:chgData name="Freek Verkade" userId="60071d7c-64f5-481e-b697-85e49448cac2" providerId="ADAL" clId="{CC1E0670-932F-4184-8312-27BDCA132DA4}" dt="2026-07-03T09:12:25.014" v="9330" actId="20577"/>
      <pc:docMkLst>
        <pc:docMk/>
      </pc:docMkLst>
      <pc:sldChg chg="modSp mod ord">
        <pc:chgData name="Freek Verkade" userId="60071d7c-64f5-481e-b697-85e49448cac2" providerId="ADAL" clId="{CC1E0670-932F-4184-8312-27BDCA132DA4}" dt="2026-07-03T09:09:57.776" v="9021" actId="20577"/>
        <pc:sldMkLst>
          <pc:docMk/>
          <pc:sldMk cId="2093203365" sldId="257"/>
        </pc:sldMkLst>
        <pc:spChg chg="mod">
          <ac:chgData name="Freek Verkade" userId="60071d7c-64f5-481e-b697-85e49448cac2" providerId="ADAL" clId="{CC1E0670-932F-4184-8312-27BDCA132DA4}" dt="2026-07-03T08:42:55.280" v="6772" actId="20577"/>
          <ac:spMkLst>
            <pc:docMk/>
            <pc:sldMk cId="2093203365" sldId="257"/>
            <ac:spMk id="2" creationId="{FD2180F1-BD06-E038-0643-F0F3DE025DC5}"/>
          </ac:spMkLst>
        </pc:spChg>
        <pc:spChg chg="mod">
          <ac:chgData name="Freek Verkade" userId="60071d7c-64f5-481e-b697-85e49448cac2" providerId="ADAL" clId="{CC1E0670-932F-4184-8312-27BDCA132DA4}" dt="2026-07-03T09:09:57.776" v="9021" actId="20577"/>
          <ac:spMkLst>
            <pc:docMk/>
            <pc:sldMk cId="2093203365" sldId="257"/>
            <ac:spMk id="3" creationId="{B0AB06BA-2684-49F5-9A2C-61D1E6A1E69C}"/>
          </ac:spMkLst>
        </pc:spChg>
      </pc:sldChg>
      <pc:sldChg chg="modNotesTx">
        <pc:chgData name="Freek Verkade" userId="60071d7c-64f5-481e-b697-85e49448cac2" providerId="ADAL" clId="{CC1E0670-932F-4184-8312-27BDCA132DA4}" dt="2026-07-03T09:11:06.455" v="9071" actId="20577"/>
        <pc:sldMkLst>
          <pc:docMk/>
          <pc:sldMk cId="482340825" sldId="258"/>
        </pc:sldMkLst>
      </pc:sldChg>
      <pc:sldChg chg="modSp mod">
        <pc:chgData name="Freek Verkade" userId="60071d7c-64f5-481e-b697-85e49448cac2" providerId="ADAL" clId="{CC1E0670-932F-4184-8312-27BDCA132DA4}" dt="2026-07-03T08:54:55.697" v="7231" actId="20577"/>
        <pc:sldMkLst>
          <pc:docMk/>
          <pc:sldMk cId="521955046" sldId="259"/>
        </pc:sldMkLst>
        <pc:spChg chg="mod">
          <ac:chgData name="Freek Verkade" userId="60071d7c-64f5-481e-b697-85e49448cac2" providerId="ADAL" clId="{CC1E0670-932F-4184-8312-27BDCA132DA4}" dt="2026-07-03T08:54:39.391" v="7227" actId="113"/>
          <ac:spMkLst>
            <pc:docMk/>
            <pc:sldMk cId="521955046" sldId="259"/>
            <ac:spMk id="2" creationId="{518B4144-12AD-B5EF-EBEA-7712E62F1DCE}"/>
          </ac:spMkLst>
        </pc:spChg>
        <pc:spChg chg="mod">
          <ac:chgData name="Freek Verkade" userId="60071d7c-64f5-481e-b697-85e49448cac2" providerId="ADAL" clId="{CC1E0670-932F-4184-8312-27BDCA132DA4}" dt="2026-07-03T08:54:55.697" v="7231" actId="20577"/>
          <ac:spMkLst>
            <pc:docMk/>
            <pc:sldMk cId="521955046" sldId="259"/>
            <ac:spMk id="3" creationId="{C905C9A7-4CEA-8B27-AF64-981836487AC0}"/>
          </ac:spMkLst>
        </pc:spChg>
      </pc:sldChg>
      <pc:sldChg chg="addSp modSp mod">
        <pc:chgData name="Freek Verkade" userId="60071d7c-64f5-481e-b697-85e49448cac2" providerId="ADAL" clId="{CC1E0670-932F-4184-8312-27BDCA132DA4}" dt="2026-06-26T07:32:02.808" v="3924" actId="27636"/>
        <pc:sldMkLst>
          <pc:docMk/>
          <pc:sldMk cId="384509079" sldId="260"/>
        </pc:sldMkLst>
        <pc:spChg chg="add mod">
          <ac:chgData name="Freek Verkade" userId="60071d7c-64f5-481e-b697-85e49448cac2" providerId="ADAL" clId="{CC1E0670-932F-4184-8312-27BDCA132DA4}" dt="2026-06-26T07:31:54.477" v="3922" actId="1076"/>
          <ac:spMkLst>
            <pc:docMk/>
            <pc:sldMk cId="384509079" sldId="260"/>
            <ac:spMk id="2" creationId="{032C7775-7D15-D428-12F2-52A57E31CAE9}"/>
          </ac:spMkLst>
        </pc:spChg>
        <pc:spChg chg="mod">
          <ac:chgData name="Freek Verkade" userId="60071d7c-64f5-481e-b697-85e49448cac2" providerId="ADAL" clId="{CC1E0670-932F-4184-8312-27BDCA132DA4}" dt="2026-06-26T07:32:02.808" v="3924" actId="27636"/>
          <ac:spMkLst>
            <pc:docMk/>
            <pc:sldMk cId="384509079" sldId="260"/>
            <ac:spMk id="3" creationId="{2D22E3A8-757A-211F-41A4-5D96A12029F3}"/>
          </ac:spMkLst>
        </pc:spChg>
      </pc:sldChg>
      <pc:sldChg chg="modSp">
        <pc:chgData name="Freek Verkade" userId="60071d7c-64f5-481e-b697-85e49448cac2" providerId="ADAL" clId="{CC1E0670-932F-4184-8312-27BDCA132DA4}" dt="2026-06-30T07:13:46.315" v="5196" actId="20577"/>
        <pc:sldMkLst>
          <pc:docMk/>
          <pc:sldMk cId="655280954" sldId="261"/>
        </pc:sldMkLst>
        <pc:spChg chg="mod">
          <ac:chgData name="Freek Verkade" userId="60071d7c-64f5-481e-b697-85e49448cac2" providerId="ADAL" clId="{CC1E0670-932F-4184-8312-27BDCA132DA4}" dt="2026-06-30T07:13:46.315" v="5196" actId="20577"/>
          <ac:spMkLst>
            <pc:docMk/>
            <pc:sldMk cId="655280954" sldId="261"/>
            <ac:spMk id="3" creationId="{4965BB48-6AD5-2379-567E-A293B4B94010}"/>
          </ac:spMkLst>
        </pc:spChg>
      </pc:sldChg>
      <pc:sldChg chg="modNotesTx">
        <pc:chgData name="Freek Verkade" userId="60071d7c-64f5-481e-b697-85e49448cac2" providerId="ADAL" clId="{CC1E0670-932F-4184-8312-27BDCA132DA4}" dt="2026-06-30T07:45:38.466" v="6552" actId="115"/>
        <pc:sldMkLst>
          <pc:docMk/>
          <pc:sldMk cId="1126118791" sldId="263"/>
        </pc:sldMkLst>
      </pc:sldChg>
      <pc:sldChg chg="addSp delSp modSp new mod ord setBg addAnim modAnim modNotesTx">
        <pc:chgData name="Freek Verkade" userId="60071d7c-64f5-481e-b697-85e49448cac2" providerId="ADAL" clId="{CC1E0670-932F-4184-8312-27BDCA132DA4}" dt="2026-07-03T09:07:22.346" v="8651" actId="20577"/>
        <pc:sldMkLst>
          <pc:docMk/>
          <pc:sldMk cId="2489764449" sldId="264"/>
        </pc:sldMkLst>
        <pc:spChg chg="mod">
          <ac:chgData name="Freek Verkade" userId="60071d7c-64f5-481e-b697-85e49448cac2" providerId="ADAL" clId="{CC1E0670-932F-4184-8312-27BDCA132DA4}" dt="2026-06-26T07:24:32.672" v="3387" actId="207"/>
          <ac:spMkLst>
            <pc:docMk/>
            <pc:sldMk cId="2489764449" sldId="264"/>
            <ac:spMk id="2" creationId="{6A3D3204-59DE-7E46-9165-4E9E237CEF83}"/>
          </ac:spMkLst>
        </pc:spChg>
        <pc:spChg chg="add">
          <ac:chgData name="Freek Verkade" userId="60071d7c-64f5-481e-b697-85e49448cac2" providerId="ADAL" clId="{CC1E0670-932F-4184-8312-27BDCA132DA4}" dt="2026-06-26T07:24:20.410" v="3385" actId="26606"/>
          <ac:spMkLst>
            <pc:docMk/>
            <pc:sldMk cId="2489764449" sldId="264"/>
            <ac:spMk id="12" creationId="{9B7AD9F6-8CE7-4299-8FC6-328F4DCD3FF9}"/>
          </ac:spMkLst>
        </pc:spChg>
        <pc:spChg chg="add">
          <ac:chgData name="Freek Verkade" userId="60071d7c-64f5-481e-b697-85e49448cac2" providerId="ADAL" clId="{CC1E0670-932F-4184-8312-27BDCA132DA4}" dt="2026-06-26T07:24:20.410" v="3385" actId="26606"/>
          <ac:spMkLst>
            <pc:docMk/>
            <pc:sldMk cId="2489764449" sldId="264"/>
            <ac:spMk id="14" creationId="{F49775AF-8896-43EE-92C6-83497D6DC56F}"/>
          </ac:spMkLst>
        </pc:spChg>
        <pc:picChg chg="add mod">
          <ac:chgData name="Freek Verkade" userId="60071d7c-64f5-481e-b697-85e49448cac2" providerId="ADAL" clId="{CC1E0670-932F-4184-8312-27BDCA132DA4}" dt="2026-06-26T07:24:20.410" v="3385" actId="26606"/>
          <ac:picMkLst>
            <pc:docMk/>
            <pc:sldMk cId="2489764449" sldId="264"/>
            <ac:picMk id="7" creationId="{1C8A68A9-897A-6442-03DD-2DD80DF1681E}"/>
          </ac:picMkLst>
        </pc:picChg>
      </pc:sldChg>
      <pc:sldChg chg="modSp add mod modAnim modNotesTx">
        <pc:chgData name="Freek Verkade" userId="60071d7c-64f5-481e-b697-85e49448cac2" providerId="ADAL" clId="{CC1E0670-932F-4184-8312-27BDCA132DA4}" dt="2026-07-03T09:03:30.405" v="8209" actId="20577"/>
        <pc:sldMkLst>
          <pc:docMk/>
          <pc:sldMk cId="3722759347" sldId="265"/>
        </pc:sldMkLst>
        <pc:spChg chg="mod">
          <ac:chgData name="Freek Verkade" userId="60071d7c-64f5-481e-b697-85e49448cac2" providerId="ADAL" clId="{CC1E0670-932F-4184-8312-27BDCA132DA4}" dt="2026-07-03T08:56:03.268" v="7269" actId="20577"/>
          <ac:spMkLst>
            <pc:docMk/>
            <pc:sldMk cId="3722759347" sldId="265"/>
            <ac:spMk id="2" creationId="{B6C3802A-0D33-EA3C-7960-D53D26A6048C}"/>
          </ac:spMkLst>
        </pc:spChg>
        <pc:spChg chg="mod">
          <ac:chgData name="Freek Verkade" userId="60071d7c-64f5-481e-b697-85e49448cac2" providerId="ADAL" clId="{CC1E0670-932F-4184-8312-27BDCA132DA4}" dt="2026-07-03T09:01:43.999" v="7924" actId="13926"/>
          <ac:spMkLst>
            <pc:docMk/>
            <pc:sldMk cId="3722759347" sldId="265"/>
            <ac:spMk id="3" creationId="{66CC2890-1A0E-02E5-C004-7441B6CA501B}"/>
          </ac:spMkLst>
        </pc:spChg>
      </pc:sldChg>
      <pc:sldChg chg="addSp modSp new mod setBg addAnim modNotesTx">
        <pc:chgData name="Freek Verkade" userId="60071d7c-64f5-481e-b697-85e49448cac2" providerId="ADAL" clId="{CC1E0670-932F-4184-8312-27BDCA132DA4}" dt="2026-07-03T09:06:08.257" v="8528" actId="5793"/>
        <pc:sldMkLst>
          <pc:docMk/>
          <pc:sldMk cId="2953228906" sldId="266"/>
        </pc:sldMkLst>
        <pc:spChg chg="mod ord">
          <ac:chgData name="Freek Verkade" userId="60071d7c-64f5-481e-b697-85e49448cac2" providerId="ADAL" clId="{CC1E0670-932F-4184-8312-27BDCA132DA4}" dt="2026-06-26T07:27:17.862" v="3401" actId="26606"/>
          <ac:spMkLst>
            <pc:docMk/>
            <pc:sldMk cId="2953228906" sldId="266"/>
            <ac:spMk id="2" creationId="{34B29B2D-B598-A614-4C53-F7785FC3B920}"/>
          </ac:spMkLst>
        </pc:spChg>
        <pc:spChg chg="add">
          <ac:chgData name="Freek Verkade" userId="60071d7c-64f5-481e-b697-85e49448cac2" providerId="ADAL" clId="{CC1E0670-932F-4184-8312-27BDCA132DA4}" dt="2026-06-26T07:27:17.862" v="3401" actId="26606"/>
          <ac:spMkLst>
            <pc:docMk/>
            <pc:sldMk cId="2953228906" sldId="266"/>
            <ac:spMk id="9" creationId="{37C89E4B-3C9F-44B9-8B86-D9E3D112D8EC}"/>
          </ac:spMkLst>
        </pc:spChg>
        <pc:picChg chg="add mod">
          <ac:chgData name="Freek Verkade" userId="60071d7c-64f5-481e-b697-85e49448cac2" providerId="ADAL" clId="{CC1E0670-932F-4184-8312-27BDCA132DA4}" dt="2026-06-26T07:27:17.862" v="3401" actId="26606"/>
          <ac:picMkLst>
            <pc:docMk/>
            <pc:sldMk cId="2953228906" sldId="266"/>
            <ac:picMk id="4" creationId="{CEF63E4A-DF2F-5490-BFD0-D922571EDC5C}"/>
          </ac:picMkLst>
        </pc:picChg>
        <pc:cxnChg chg="add">
          <ac:chgData name="Freek Verkade" userId="60071d7c-64f5-481e-b697-85e49448cac2" providerId="ADAL" clId="{CC1E0670-932F-4184-8312-27BDCA132DA4}" dt="2026-06-26T07:27:17.862" v="3401" actId="26606"/>
          <ac:cxnSpMkLst>
            <pc:docMk/>
            <pc:sldMk cId="2953228906" sldId="266"/>
            <ac:cxnSpMk id="11" creationId="{AA2EAA10-076F-46BD-8F0F-B9A2FB77A85C}"/>
          </ac:cxnSpMkLst>
        </pc:cxnChg>
        <pc:cxnChg chg="add">
          <ac:chgData name="Freek Verkade" userId="60071d7c-64f5-481e-b697-85e49448cac2" providerId="ADAL" clId="{CC1E0670-932F-4184-8312-27BDCA132DA4}" dt="2026-06-26T07:27:17.862" v="3401" actId="26606"/>
          <ac:cxnSpMkLst>
            <pc:docMk/>
            <pc:sldMk cId="2953228906" sldId="266"/>
            <ac:cxnSpMk id="13" creationId="{D891E407-403B-4764-86C9-33A56D3BCAA3}"/>
          </ac:cxnSpMkLst>
        </pc:cxnChg>
      </pc:sldChg>
      <pc:sldChg chg="modSp new mod modAnim">
        <pc:chgData name="Freek Verkade" userId="60071d7c-64f5-481e-b697-85e49448cac2" providerId="ADAL" clId="{CC1E0670-932F-4184-8312-27BDCA132DA4}" dt="2026-07-03T09:04:59.891" v="8291" actId="20577"/>
        <pc:sldMkLst>
          <pc:docMk/>
          <pc:sldMk cId="140610753" sldId="267"/>
        </pc:sldMkLst>
        <pc:spChg chg="mod">
          <ac:chgData name="Freek Verkade" userId="60071d7c-64f5-481e-b697-85e49448cac2" providerId="ADAL" clId="{CC1E0670-932F-4184-8312-27BDCA132DA4}" dt="2026-07-03T09:04:18.631" v="8218" actId="20577"/>
          <ac:spMkLst>
            <pc:docMk/>
            <pc:sldMk cId="140610753" sldId="267"/>
            <ac:spMk id="2" creationId="{A409786E-6157-D1C1-FC10-3B75508EFD00}"/>
          </ac:spMkLst>
        </pc:spChg>
        <pc:spChg chg="mod">
          <ac:chgData name="Freek Verkade" userId="60071d7c-64f5-481e-b697-85e49448cac2" providerId="ADAL" clId="{CC1E0670-932F-4184-8312-27BDCA132DA4}" dt="2026-07-03T09:04:59.891" v="8291" actId="20577"/>
          <ac:spMkLst>
            <pc:docMk/>
            <pc:sldMk cId="140610753" sldId="267"/>
            <ac:spMk id="3" creationId="{0E62B7EF-26B6-CF69-E8DA-D310A6A5C82D}"/>
          </ac:spMkLst>
        </pc:spChg>
      </pc:sldChg>
      <pc:sldChg chg="modSp new mod modNotesTx">
        <pc:chgData name="Freek Verkade" userId="60071d7c-64f5-481e-b697-85e49448cac2" providerId="ADAL" clId="{CC1E0670-932F-4184-8312-27BDCA132DA4}" dt="2026-07-03T08:55:38.961" v="7264" actId="20577"/>
        <pc:sldMkLst>
          <pc:docMk/>
          <pc:sldMk cId="2665811909" sldId="268"/>
        </pc:sldMkLst>
        <pc:spChg chg="mod">
          <ac:chgData name="Freek Verkade" userId="60071d7c-64f5-481e-b697-85e49448cac2" providerId="ADAL" clId="{CC1E0670-932F-4184-8312-27BDCA132DA4}" dt="2026-07-03T08:55:09.570" v="7237" actId="20577"/>
          <ac:spMkLst>
            <pc:docMk/>
            <pc:sldMk cId="2665811909" sldId="268"/>
            <ac:spMk id="2" creationId="{2AD2D287-3E09-3665-B0DB-EF23D596F997}"/>
          </ac:spMkLst>
        </pc:spChg>
        <pc:spChg chg="mod">
          <ac:chgData name="Freek Verkade" userId="60071d7c-64f5-481e-b697-85e49448cac2" providerId="ADAL" clId="{CC1E0670-932F-4184-8312-27BDCA132DA4}" dt="2026-07-03T08:55:38.961" v="7264" actId="20577"/>
          <ac:spMkLst>
            <pc:docMk/>
            <pc:sldMk cId="2665811909" sldId="268"/>
            <ac:spMk id="3" creationId="{60C66398-8426-E5E6-A761-8A2E6679619A}"/>
          </ac:spMkLst>
        </pc:spChg>
      </pc:sldChg>
      <pc:sldChg chg="add">
        <pc:chgData name="Freek Verkade" userId="60071d7c-64f5-481e-b697-85e49448cac2" providerId="ADAL" clId="{CC1E0670-932F-4184-8312-27BDCA132DA4}" dt="2026-07-03T08:40:24.860" v="6663" actId="2890"/>
        <pc:sldMkLst>
          <pc:docMk/>
          <pc:sldMk cId="3428105425" sldId="269"/>
        </pc:sldMkLst>
      </pc:sldChg>
      <pc:sldChg chg="modSp add mod">
        <pc:chgData name="Freek Verkade" userId="60071d7c-64f5-481e-b697-85e49448cac2" providerId="ADAL" clId="{CC1E0670-932F-4184-8312-27BDCA132DA4}" dt="2026-07-03T08:48:42.356" v="7208" actId="20577"/>
        <pc:sldMkLst>
          <pc:docMk/>
          <pc:sldMk cId="3669139160" sldId="270"/>
        </pc:sldMkLst>
        <pc:spChg chg="mod">
          <ac:chgData name="Freek Verkade" userId="60071d7c-64f5-481e-b697-85e49448cac2" providerId="ADAL" clId="{CC1E0670-932F-4184-8312-27BDCA132DA4}" dt="2026-07-03T08:48:42.356" v="7208" actId="20577"/>
          <ac:spMkLst>
            <pc:docMk/>
            <pc:sldMk cId="3669139160" sldId="270"/>
            <ac:spMk id="3" creationId="{8D7CA9FB-B14D-D64D-7BE1-AB5397E8EA26}"/>
          </ac:spMkLst>
        </pc:spChg>
      </pc:sldChg>
      <pc:sldChg chg="new del">
        <pc:chgData name="Freek Verkade" userId="60071d7c-64f5-481e-b697-85e49448cac2" providerId="ADAL" clId="{CC1E0670-932F-4184-8312-27BDCA132DA4}" dt="2026-07-03T08:43:22.037" v="6780" actId="680"/>
        <pc:sldMkLst>
          <pc:docMk/>
          <pc:sldMk cId="863919198" sldId="271"/>
        </pc:sldMkLst>
      </pc:sldChg>
      <pc:sldChg chg="modSp new mod">
        <pc:chgData name="Freek Verkade" userId="60071d7c-64f5-481e-b697-85e49448cac2" providerId="ADAL" clId="{CC1E0670-932F-4184-8312-27BDCA132DA4}" dt="2026-07-03T09:12:25.014" v="9330" actId="20577"/>
        <pc:sldMkLst>
          <pc:docMk/>
          <pc:sldMk cId="1847993741" sldId="271"/>
        </pc:sldMkLst>
        <pc:spChg chg="mod">
          <ac:chgData name="Freek Verkade" userId="60071d7c-64f5-481e-b697-85e49448cac2" providerId="ADAL" clId="{CC1E0670-932F-4184-8312-27BDCA132DA4}" dt="2026-07-03T09:09:38.029" v="9016" actId="113"/>
          <ac:spMkLst>
            <pc:docMk/>
            <pc:sldMk cId="1847993741" sldId="271"/>
            <ac:spMk id="2" creationId="{C77EC04F-49FA-771C-1C32-051530D590E9}"/>
          </ac:spMkLst>
        </pc:spChg>
        <pc:spChg chg="mod">
          <ac:chgData name="Freek Verkade" userId="60071d7c-64f5-481e-b697-85e49448cac2" providerId="ADAL" clId="{CC1E0670-932F-4184-8312-27BDCA132DA4}" dt="2026-07-03T09:12:25.014" v="9330" actId="20577"/>
          <ac:spMkLst>
            <pc:docMk/>
            <pc:sldMk cId="1847993741" sldId="271"/>
            <ac:spMk id="3" creationId="{D8E26282-11E6-AE57-F6B7-45C63A58A9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627F51-92E0-47BA-81A3-9500D2A90054}" type="datetimeFigureOut">
              <a:rPr lang="nl-NL" smtClean="0"/>
              <a:t>3-7-2026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DD2C60-4C92-48BC-8372-972745AFFDED}" type="slidenum">
              <a:rPr lang="nl-NL" smtClean="0"/>
              <a:t>‹nr.›</a:t>
            </a:fld>
            <a:endParaRPr lang="nl-NL"/>
          </a:p>
        </p:txBody>
      </p:sp>
    </p:spTree>
    <p:extLst>
      <p:ext uri="{BB962C8B-B14F-4D97-AF65-F5344CB8AC3E}">
        <p14:creationId xmlns:p14="http://schemas.microsoft.com/office/powerpoint/2010/main" val="3699520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none" dirty="0"/>
              <a:t>Gebruik deze dia optioneel wanneer je al eerder </a:t>
            </a:r>
            <a:r>
              <a:rPr lang="nl-NL" u="none" dirty="0" err="1"/>
              <a:t>ethiekles</a:t>
            </a:r>
            <a:r>
              <a:rPr lang="nl-NL" u="none" dirty="0"/>
              <a:t>(sen) hebt gegeven. Even wat voorkennis ophalen kan geen kwaad. </a:t>
            </a:r>
          </a:p>
          <a:p>
            <a:endParaRPr lang="nl-NL" u="none" dirty="0"/>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6</a:t>
            </a:fld>
            <a:endParaRPr lang="nl-NL"/>
          </a:p>
        </p:txBody>
      </p:sp>
    </p:spTree>
    <p:extLst>
      <p:ext uri="{BB962C8B-B14F-4D97-AF65-F5344CB8AC3E}">
        <p14:creationId xmlns:p14="http://schemas.microsoft.com/office/powerpoint/2010/main" val="423089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E342E-EECD-43ED-336A-40A860D09C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7140A9-A1E9-DC37-A9EE-9DA8A0AF285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AD32CE-3EA1-4D2A-22D9-344285C00BDE}"/>
              </a:ext>
            </a:extLst>
          </p:cNvPr>
          <p:cNvSpPr>
            <a:spLocks noGrp="1"/>
          </p:cNvSpPr>
          <p:nvPr>
            <p:ph type="body" idx="1"/>
          </p:nvPr>
        </p:nvSpPr>
        <p:spPr/>
        <p:txBody>
          <a:bodyPr/>
          <a:lstStyle/>
          <a:p>
            <a:r>
              <a:rPr lang="nl-NL" dirty="0"/>
              <a:t>Vul hier het beroep in van het vakgebied waarin je les geeft.</a:t>
            </a:r>
          </a:p>
          <a:p>
            <a:endParaRPr lang="nl-NL" dirty="0"/>
          </a:p>
          <a:p>
            <a:r>
              <a:rPr lang="nl-NL" dirty="0"/>
              <a:t>Mogelijke vragen:</a:t>
            </a:r>
          </a:p>
          <a:p>
            <a:endParaRPr lang="nl-NL" dirty="0"/>
          </a:p>
          <a:p>
            <a:r>
              <a:rPr lang="nl-NL" dirty="0"/>
              <a:t>Wat is goed werkgeverschap?</a:t>
            </a:r>
          </a:p>
          <a:p>
            <a:r>
              <a:rPr lang="nl-NL" dirty="0"/>
              <a:t>Zou ik meer dan het minimum moeten doen voor mijn personeel?</a:t>
            </a:r>
          </a:p>
          <a:p>
            <a:r>
              <a:rPr lang="nl-NL" dirty="0"/>
              <a:t>In welke mate zou ik rekening moeten houden met “</a:t>
            </a:r>
            <a:r>
              <a:rPr lang="nl-NL" dirty="0" err="1"/>
              <a:t>people</a:t>
            </a:r>
            <a:r>
              <a:rPr lang="nl-NL" dirty="0"/>
              <a:t>, </a:t>
            </a:r>
            <a:r>
              <a:rPr lang="nl-NL" dirty="0" err="1"/>
              <a:t>planet</a:t>
            </a:r>
            <a:r>
              <a:rPr lang="nl-NL" dirty="0"/>
              <a:t>, </a:t>
            </a:r>
            <a:r>
              <a:rPr lang="nl-NL" dirty="0" err="1"/>
              <a:t>profit</a:t>
            </a:r>
            <a:r>
              <a:rPr lang="nl-NL" dirty="0"/>
              <a:t>”?</a:t>
            </a:r>
          </a:p>
        </p:txBody>
      </p:sp>
      <p:sp>
        <p:nvSpPr>
          <p:cNvPr id="4" name="Tijdelijke aanduiding voor dianummer 3">
            <a:extLst>
              <a:ext uri="{FF2B5EF4-FFF2-40B4-BE49-F238E27FC236}">
                <a16:creationId xmlns:a16="http://schemas.microsoft.com/office/drawing/2014/main" id="{16B8441D-B0EB-18DA-C347-935E23DE96DC}"/>
              </a:ext>
            </a:extLst>
          </p:cNvPr>
          <p:cNvSpPr>
            <a:spLocks noGrp="1"/>
          </p:cNvSpPr>
          <p:nvPr>
            <p:ph type="sldNum" sz="quarter" idx="5"/>
          </p:nvPr>
        </p:nvSpPr>
        <p:spPr/>
        <p:txBody>
          <a:bodyPr/>
          <a:lstStyle/>
          <a:p>
            <a:fld id="{84DD2C60-4C92-48BC-8372-972745AFFDED}" type="slidenum">
              <a:rPr lang="nl-NL" smtClean="0"/>
              <a:t>7</a:t>
            </a:fld>
            <a:endParaRPr lang="nl-NL"/>
          </a:p>
        </p:txBody>
      </p:sp>
    </p:spTree>
    <p:extLst>
      <p:ext uri="{BB962C8B-B14F-4D97-AF65-F5344CB8AC3E}">
        <p14:creationId xmlns:p14="http://schemas.microsoft.com/office/powerpoint/2010/main" val="2500872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Breng de casus kort in kaart. Dit kan klassikaal of in kleinere of grotere groepen, afhankelijk van jouw situatie.</a:t>
            </a:r>
          </a:p>
          <a:p>
            <a:endParaRPr lang="nl-NL" dirty="0"/>
          </a:p>
          <a:p>
            <a:r>
              <a:rPr lang="nl-NL" dirty="0"/>
              <a:t>Bij het in kaart brengen van stakeholders kun je heel breed denken: klanten, personeel, maatschappij, natuur, </a:t>
            </a:r>
            <a:r>
              <a:rPr lang="nl-NL" dirty="0" err="1"/>
              <a:t>etc</a:t>
            </a:r>
            <a:r>
              <a:rPr lang="nl-NL" dirty="0"/>
              <a:t>…</a:t>
            </a:r>
          </a:p>
          <a:p>
            <a:endParaRPr lang="nl-NL" dirty="0"/>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8</a:t>
            </a:fld>
            <a:endParaRPr lang="nl-NL"/>
          </a:p>
        </p:txBody>
      </p:sp>
    </p:spTree>
    <p:extLst>
      <p:ext uri="{BB962C8B-B14F-4D97-AF65-F5344CB8AC3E}">
        <p14:creationId xmlns:p14="http://schemas.microsoft.com/office/powerpoint/2010/main" val="126683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Deel vooraf blaadjes uit waar ze op kunnen schrijven (papier heeft de voorkeur boven een laptop of telefoon!).</a:t>
            </a:r>
          </a:p>
          <a:p>
            <a:r>
              <a:rPr lang="nl-NL" dirty="0"/>
              <a:t>Stel een vraag en laat ze voor zichzelf even opschrijven waarom ze dit tóch doen.</a:t>
            </a:r>
          </a:p>
          <a:p>
            <a:r>
              <a:rPr lang="nl-NL" dirty="0"/>
              <a:t>Verzamel daarna wat ze opgeschreven hebben en bespreek dit met de klas.</a:t>
            </a:r>
          </a:p>
          <a:p>
            <a:endParaRPr lang="nl-NL" dirty="0"/>
          </a:p>
          <a:p>
            <a:r>
              <a:rPr lang="nl-NL" dirty="0"/>
              <a:t>Benader dit als een leergesprek. We doen allemaal wel eens iets dat we rationaliseren.</a:t>
            </a:r>
          </a:p>
          <a:p>
            <a:r>
              <a:rPr lang="nl-NL" dirty="0"/>
              <a:t>Hoe we deze dingen goed praten voor onszelf en anderen is waar deze les om draait.</a:t>
            </a:r>
          </a:p>
          <a:p>
            <a:endParaRPr lang="nl-NL" dirty="0"/>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10</a:t>
            </a:fld>
            <a:endParaRPr lang="nl-NL"/>
          </a:p>
        </p:txBody>
      </p:sp>
    </p:spTree>
    <p:extLst>
      <p:ext uri="{BB962C8B-B14F-4D97-AF65-F5344CB8AC3E}">
        <p14:creationId xmlns:p14="http://schemas.microsoft.com/office/powerpoint/2010/main" val="4025318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Bespreek het begrip Morele Ontkoppeling. Dit klinkt erg zwaar, maar is in de praktijk wat er gebeurt als we iets rationaliseren.</a:t>
            </a:r>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11</a:t>
            </a:fld>
            <a:endParaRPr lang="nl-NL"/>
          </a:p>
        </p:txBody>
      </p:sp>
    </p:spTree>
    <p:extLst>
      <p:ext uri="{BB962C8B-B14F-4D97-AF65-F5344CB8AC3E}">
        <p14:creationId xmlns:p14="http://schemas.microsoft.com/office/powerpoint/2010/main" val="4151546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sng" dirty="0"/>
              <a:t>VOORBEELDEN</a:t>
            </a:r>
            <a:r>
              <a:rPr lang="nl-NL" dirty="0"/>
              <a:t>:</a:t>
            </a:r>
          </a:p>
          <a:p>
            <a:r>
              <a:rPr lang="nl-NL" dirty="0"/>
              <a:t>1. Je vertelt je vriend dat zijn vriendin vreemdgaat (eerlijkheid), waardoor hun relatie verbreekt.</a:t>
            </a:r>
          </a:p>
          <a:p>
            <a:r>
              <a:rPr lang="nl-NL" dirty="0"/>
              <a:t>2. Frauderende collega’s “boefjes” noemen; klanten niet “lastig vallen” met alle risico’s, maar “denken in mogelijkheden”.</a:t>
            </a:r>
          </a:p>
          <a:p>
            <a:r>
              <a:rPr lang="nl-NL" dirty="0"/>
              <a:t>3. Als je kijkt naar bedrijf X doen wij het helemaal zo slecht nog niet. Bij bedrijf Y gebeuren pas écht rare dingen.</a:t>
            </a:r>
          </a:p>
          <a:p>
            <a:r>
              <a:rPr lang="nl-NL" dirty="0"/>
              <a:t>4. Als de controleafdeling er niets over zegt. </a:t>
            </a:r>
          </a:p>
          <a:p>
            <a:r>
              <a:rPr lang="nl-NL" dirty="0"/>
              <a:t>5. Iedereen doet dit; dit hoort bij het vak; het was een teambeslissing.</a:t>
            </a:r>
          </a:p>
          <a:p>
            <a:r>
              <a:rPr lang="nl-NL" dirty="0"/>
              <a:t>6. Voor de klant heeft dit geen nadelen. In de echte wereld merkt niemand er iets van.</a:t>
            </a:r>
          </a:p>
          <a:p>
            <a:r>
              <a:rPr lang="nl-NL" dirty="0"/>
              <a:t>7. Niet “een klant helpen”, maar een “dossier aftikken”. </a:t>
            </a:r>
          </a:p>
          <a:p>
            <a:r>
              <a:rPr lang="nl-NL" dirty="0"/>
              <a:t>8. De kassière gaf teveel geld terug: “dan moet ze maar leren rekenen” / Dan moet de directie maar een beter systeem inkopen / dan moet school maar betere plagiaatdetectie gebruiken</a:t>
            </a:r>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12</a:t>
            </a:fld>
            <a:endParaRPr lang="nl-NL"/>
          </a:p>
        </p:txBody>
      </p:sp>
    </p:spTree>
    <p:extLst>
      <p:ext uri="{BB962C8B-B14F-4D97-AF65-F5344CB8AC3E}">
        <p14:creationId xmlns:p14="http://schemas.microsoft.com/office/powerpoint/2010/main" val="2724383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https://www.youtube.com/watch?v=ws4FIc7zoaY </a:t>
            </a:r>
          </a:p>
          <a:p>
            <a:endParaRPr lang="nl-NL" dirty="0"/>
          </a:p>
          <a:p>
            <a:r>
              <a:rPr lang="nl-NL" dirty="0"/>
              <a:t>Een korte video in het Engels over </a:t>
            </a:r>
            <a:r>
              <a:rPr lang="nl-NL" dirty="0" err="1"/>
              <a:t>Moral</a:t>
            </a:r>
            <a:r>
              <a:rPr lang="nl-NL" dirty="0"/>
              <a:t> Disengagement en de 8 mechanismen die </a:t>
            </a:r>
            <a:r>
              <a:rPr lang="nl-NL" dirty="0" err="1"/>
              <a:t>Bandura</a:t>
            </a:r>
            <a:r>
              <a:rPr lang="nl-NL" dirty="0"/>
              <a:t> beschrijft.</a:t>
            </a:r>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13</a:t>
            </a:fld>
            <a:endParaRPr lang="nl-NL"/>
          </a:p>
        </p:txBody>
      </p:sp>
    </p:spTree>
    <p:extLst>
      <p:ext uri="{BB962C8B-B14F-4D97-AF65-F5344CB8AC3E}">
        <p14:creationId xmlns:p14="http://schemas.microsoft.com/office/powerpoint/2010/main" val="2392473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ze dit opschrijven en bespreek het na.</a:t>
            </a:r>
          </a:p>
          <a:p>
            <a:r>
              <a:rPr lang="nl-NL" dirty="0"/>
              <a:t>Doel is bewustwording van morele ontkoppeling. </a:t>
            </a:r>
          </a:p>
          <a:p>
            <a:r>
              <a:rPr lang="nl-NL" dirty="0"/>
              <a:t>Bij het zijn van een “goede” werkgever spelen kosten ook een grote rol. Deze hebben een beperkende werking op de keuzes die Xavier zal maken. Dat studenten zich meer bewust worden van de mechanismen van morele ontkoppeling is hierbij het belangrijkste doel.</a:t>
            </a:r>
          </a:p>
        </p:txBody>
      </p:sp>
      <p:sp>
        <p:nvSpPr>
          <p:cNvPr id="4" name="Tijdelijke aanduiding voor dianummer 3"/>
          <p:cNvSpPr>
            <a:spLocks noGrp="1"/>
          </p:cNvSpPr>
          <p:nvPr>
            <p:ph type="sldNum" sz="quarter" idx="5"/>
          </p:nvPr>
        </p:nvSpPr>
        <p:spPr/>
        <p:txBody>
          <a:bodyPr/>
          <a:lstStyle/>
          <a:p>
            <a:fld id="{84DD2C60-4C92-48BC-8372-972745AFFDED}" type="slidenum">
              <a:rPr lang="nl-NL" smtClean="0"/>
              <a:t>14</a:t>
            </a:fld>
            <a:endParaRPr lang="nl-NL"/>
          </a:p>
        </p:txBody>
      </p:sp>
    </p:spTree>
    <p:extLst>
      <p:ext uri="{BB962C8B-B14F-4D97-AF65-F5344CB8AC3E}">
        <p14:creationId xmlns:p14="http://schemas.microsoft.com/office/powerpoint/2010/main" val="3521100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2AAD8-413A-16DE-DFEA-967E6A8FB93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E47C7E9-E51F-FC70-B0BF-3F119B17F2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E680DCE-C3EF-E2BA-B878-E301C1897729}"/>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665827B5-D5A1-5761-7B19-84B5F4773B0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F67C36A-35DA-FF11-8DED-9DFA4FA180ED}"/>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71216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C559B-F622-5502-094F-D67AF6546BE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30953CD-2ACF-DD87-257F-214D17EF8FF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465D2F7-DF3F-B17F-2946-6B8941EA34F9}"/>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3018D7D5-A50B-59BE-B0EC-9C834E3D385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201311-885A-316B-2969-6FF5081ED297}"/>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425597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6829AB-A1C7-83DB-ECC9-CC0DF97E778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1144A8D-64F6-B458-A2A1-2343839F64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8D14B3E-5462-8F69-5A9B-4CB40E05D15F}"/>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3BA65F75-5D48-BB53-2959-E417DCEEEFA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3F9E014-1A5B-F501-42E4-78687D5CE45C}"/>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489606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47AA43-30FC-36ED-23C4-727162F3C38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9406A88-8D3D-B874-4E1D-503683BDB4F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2A0C62B-9D66-1247-52A0-BBFE303832E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0D6E50B-67E9-6F4B-4FD3-4B44D60AA04D}"/>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6" name="Tijdelijke aanduiding voor voettekst 5">
            <a:extLst>
              <a:ext uri="{FF2B5EF4-FFF2-40B4-BE49-F238E27FC236}">
                <a16:creationId xmlns:a16="http://schemas.microsoft.com/office/drawing/2014/main" id="{A3E9E479-E205-99B7-BEFD-ED6E1011881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C4B60D9-DF0E-21B2-FDE2-4E4F5F73CFF9}"/>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1886578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189A43-66F3-600D-886E-06E1EB2222D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8BA5DCA-3270-E8D5-CED2-2FC25DA33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E4A8DD0-D5EE-D676-4A90-EE4485972CE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7A4BA9E-B3CA-1D76-75DC-E67B0EA31A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7843CD1-B7B6-94BD-AF5D-E97581891B2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9D7B74C-0B7F-9333-69AB-EE528E1CCAE8}"/>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8" name="Tijdelijke aanduiding voor voettekst 7">
            <a:extLst>
              <a:ext uri="{FF2B5EF4-FFF2-40B4-BE49-F238E27FC236}">
                <a16:creationId xmlns:a16="http://schemas.microsoft.com/office/drawing/2014/main" id="{792EBF5E-EB15-1A0A-76C3-64A2FEC33C7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1565CCD-6FC5-E66A-E187-BF8A88ED6D44}"/>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1506645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CA6347-B69F-395C-22FF-DCA007210CB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30A07066-EEA4-C329-8DB5-A1BD12D7364B}"/>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4" name="Tijdelijke aanduiding voor voettekst 3">
            <a:extLst>
              <a:ext uri="{FF2B5EF4-FFF2-40B4-BE49-F238E27FC236}">
                <a16:creationId xmlns:a16="http://schemas.microsoft.com/office/drawing/2014/main" id="{74CC2912-F8A9-D93D-D2A4-B1F068C4FEB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1D9CF3D-12C2-5A0E-9400-88BF13D48C70}"/>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3666462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A9F6F55-8FF8-79A8-5602-E9FAF155BA06}"/>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3" name="Tijdelijke aanduiding voor voettekst 2">
            <a:extLst>
              <a:ext uri="{FF2B5EF4-FFF2-40B4-BE49-F238E27FC236}">
                <a16:creationId xmlns:a16="http://schemas.microsoft.com/office/drawing/2014/main" id="{48E63C5C-5ACB-443F-7979-139F3DCB5A7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5D6AE4C-743F-0861-FC1E-6B87F64EB530}"/>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2389519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03A978-ABBB-9567-B633-2AC448597FF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9F9F4B16-28E2-BD74-1C5D-04E89162CE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0129168-0E97-E3CC-7ED5-CCAF06BF26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28ECE06-D95D-67A7-DDB6-40E36E8F63DC}"/>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6" name="Tijdelijke aanduiding voor voettekst 5">
            <a:extLst>
              <a:ext uri="{FF2B5EF4-FFF2-40B4-BE49-F238E27FC236}">
                <a16:creationId xmlns:a16="http://schemas.microsoft.com/office/drawing/2014/main" id="{02604D19-09C3-C768-2025-846C8BD3F8B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260E96D-5B66-915E-0DE1-DA1550B75CF2}"/>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3444259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D02497-86D4-72F7-0751-8FA0B77F2D1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E796C70-4BB5-F43B-882F-9C4F1EEE14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41F1D5A-49F7-AEF9-839A-E67EBB517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533E49C-2B06-1741-EF50-B9E8E3E5AB51}"/>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6" name="Tijdelijke aanduiding voor voettekst 5">
            <a:extLst>
              <a:ext uri="{FF2B5EF4-FFF2-40B4-BE49-F238E27FC236}">
                <a16:creationId xmlns:a16="http://schemas.microsoft.com/office/drawing/2014/main" id="{29DFAA3C-4842-034D-8986-7E30F2C4DFA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51A98A9-6555-A1AB-05C4-E7FDE7E6E11E}"/>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186482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B9D60-D34B-522D-1670-2C1003477C8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9A55F76-4F8E-6531-B8C4-2D385F1F027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6EF6CC0-F122-B329-8CFF-5F430D8F5784}"/>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222CBF66-6324-1566-581C-93277424CE2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279AD96-EDFE-52D2-986D-AC1DF7BB5404}"/>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1037630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502CC88F-B072-E7B2-9F88-7DD374B2EA6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7DB7A75-D90D-B2D7-21EA-39042A827C7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12AED16-0357-8A7B-A082-3925D557F22B}"/>
              </a:ext>
            </a:extLst>
          </p:cNvPr>
          <p:cNvSpPr>
            <a:spLocks noGrp="1"/>
          </p:cNvSpPr>
          <p:nvPr>
            <p:ph type="dt" sz="half" idx="10"/>
          </p:nvPr>
        </p:nvSpPr>
        <p:spPr/>
        <p:txBody>
          <a:body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0A822FCC-4AB5-BCDB-F934-DD90CCABC7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E700B48-7F59-5765-7BB8-B2BE6C0539CD}"/>
              </a:ext>
            </a:extLst>
          </p:cNvPr>
          <p:cNvSpPr>
            <a:spLocks noGrp="1"/>
          </p:cNvSpPr>
          <p:nvPr>
            <p:ph type="sldNum" sz="quarter" idx="12"/>
          </p:nvPr>
        </p:nvSpPr>
        <p:spPr/>
        <p:txBody>
          <a:bodyPr/>
          <a:lstStyle/>
          <a:p>
            <a:fld id="{7A64027A-85E0-47F4-BD4A-BDA3E67E0530}" type="slidenum">
              <a:rPr lang="nl-NL" smtClean="0"/>
              <a:t>‹nr.›</a:t>
            </a:fld>
            <a:endParaRPr lang="nl-NL"/>
          </a:p>
        </p:txBody>
      </p:sp>
    </p:spTree>
    <p:extLst>
      <p:ext uri="{BB962C8B-B14F-4D97-AF65-F5344CB8AC3E}">
        <p14:creationId xmlns:p14="http://schemas.microsoft.com/office/powerpoint/2010/main" val="71344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AE5E97C-5AF8-3A42-C5CD-8291CBAA56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1AD8674-606B-2CA4-8FE2-C5E9EC8065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F69034-E66B-91BE-CD51-38401B11CB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B985D3-40DA-4E81-852E-9934FB50698B}" type="datetimeFigureOut">
              <a:rPr lang="nl-NL" smtClean="0"/>
              <a:t>3-7-2026</a:t>
            </a:fld>
            <a:endParaRPr lang="nl-NL"/>
          </a:p>
        </p:txBody>
      </p:sp>
      <p:sp>
        <p:nvSpPr>
          <p:cNvPr id="5" name="Tijdelijke aanduiding voor voettekst 4">
            <a:extLst>
              <a:ext uri="{FF2B5EF4-FFF2-40B4-BE49-F238E27FC236}">
                <a16:creationId xmlns:a16="http://schemas.microsoft.com/office/drawing/2014/main" id="{672EC5EC-465D-F83C-505C-60B05E83DB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FE750DC6-ED31-13EF-9CAC-17BBDAB25B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64027A-85E0-47F4-BD4A-BDA3E67E0530}" type="slidenum">
              <a:rPr lang="nl-NL" smtClean="0"/>
              <a:t>‹nr.›</a:t>
            </a:fld>
            <a:endParaRPr lang="nl-NL"/>
          </a:p>
        </p:txBody>
      </p:sp>
    </p:spTree>
    <p:extLst>
      <p:ext uri="{BB962C8B-B14F-4D97-AF65-F5344CB8AC3E}">
        <p14:creationId xmlns:p14="http://schemas.microsoft.com/office/powerpoint/2010/main" val="3831023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ws4FIc7zoaY?feature=oembed" TargetMode="Externa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ws4FIc7zoa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2180F1-BD06-E038-0643-F0F3DE025DC5}"/>
              </a:ext>
            </a:extLst>
          </p:cNvPr>
          <p:cNvSpPr>
            <a:spLocks noGrp="1"/>
          </p:cNvSpPr>
          <p:nvPr>
            <p:ph type="title"/>
          </p:nvPr>
        </p:nvSpPr>
        <p:spPr>
          <a:xfrm>
            <a:off x="838200" y="365125"/>
            <a:ext cx="10515600" cy="968375"/>
          </a:xfrm>
        </p:spPr>
        <p:txBody>
          <a:bodyPr>
            <a:normAutofit/>
          </a:bodyPr>
          <a:lstStyle/>
          <a:p>
            <a:r>
              <a:rPr lang="nl-NL" b="1" dirty="0">
                <a:solidFill>
                  <a:srgbClr val="E20859"/>
                </a:solidFill>
              </a:rPr>
              <a:t>Inhoud</a:t>
            </a:r>
            <a:endParaRPr lang="nl-NL" dirty="0"/>
          </a:p>
        </p:txBody>
      </p:sp>
      <p:sp>
        <p:nvSpPr>
          <p:cNvPr id="3" name="Tijdelijke aanduiding voor inhoud 2">
            <a:extLst>
              <a:ext uri="{FF2B5EF4-FFF2-40B4-BE49-F238E27FC236}">
                <a16:creationId xmlns:a16="http://schemas.microsoft.com/office/drawing/2014/main" id="{B0AB06BA-2684-49F5-9A2C-61D1E6A1E69C}"/>
              </a:ext>
            </a:extLst>
          </p:cNvPr>
          <p:cNvSpPr>
            <a:spLocks noGrp="1"/>
          </p:cNvSpPr>
          <p:nvPr>
            <p:ph idx="1"/>
          </p:nvPr>
        </p:nvSpPr>
        <p:spPr>
          <a:xfrm>
            <a:off x="838200" y="1905001"/>
            <a:ext cx="10515600" cy="4271962"/>
          </a:xfrm>
        </p:spPr>
        <p:txBody>
          <a:bodyPr>
            <a:normAutofit/>
          </a:bodyPr>
          <a:lstStyle/>
          <a:p>
            <a:pPr marL="0" indent="0">
              <a:buNone/>
            </a:pPr>
            <a:r>
              <a:rPr lang="nl-NL" dirty="0"/>
              <a:t>Dia 2		Colofon</a:t>
            </a:r>
          </a:p>
          <a:p>
            <a:pPr marL="0" indent="0">
              <a:buNone/>
            </a:pPr>
            <a:r>
              <a:rPr lang="nl-NL" dirty="0"/>
              <a:t>Dia 3		Docentinstructie</a:t>
            </a:r>
          </a:p>
          <a:p>
            <a:pPr marL="0" indent="0">
              <a:buNone/>
            </a:pPr>
            <a:r>
              <a:rPr lang="nl-NL" dirty="0"/>
              <a:t>Dia 4-14	Lesinhoud</a:t>
            </a:r>
          </a:p>
          <a:p>
            <a:pPr marL="0" indent="0">
              <a:buNone/>
            </a:pPr>
            <a:r>
              <a:rPr lang="nl-NL" dirty="0"/>
              <a:t>Dia 15	Bronnenlijst</a:t>
            </a:r>
          </a:p>
        </p:txBody>
      </p:sp>
    </p:spTree>
    <p:extLst>
      <p:ext uri="{BB962C8B-B14F-4D97-AF65-F5344CB8AC3E}">
        <p14:creationId xmlns:p14="http://schemas.microsoft.com/office/powerpoint/2010/main" val="209320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540E1-57FC-3BD2-1DBE-9F3CD1CA35E2}"/>
              </a:ext>
            </a:extLst>
          </p:cNvPr>
          <p:cNvSpPr>
            <a:spLocks noGrp="1"/>
          </p:cNvSpPr>
          <p:nvPr>
            <p:ph type="title"/>
          </p:nvPr>
        </p:nvSpPr>
        <p:spPr>
          <a:xfrm>
            <a:off x="838200" y="365126"/>
            <a:ext cx="10515600" cy="692494"/>
          </a:xfrm>
        </p:spPr>
        <p:txBody>
          <a:bodyPr>
            <a:normAutofit fontScale="90000"/>
          </a:bodyPr>
          <a:lstStyle/>
          <a:p>
            <a:r>
              <a:rPr lang="nl-NL" dirty="0">
                <a:solidFill>
                  <a:srgbClr val="E50856"/>
                </a:solidFill>
              </a:rPr>
              <a:t>Colofon</a:t>
            </a:r>
          </a:p>
        </p:txBody>
      </p:sp>
      <p:sp>
        <p:nvSpPr>
          <p:cNvPr id="3" name="Tijdelijke aanduiding voor inhoud 2">
            <a:extLst>
              <a:ext uri="{FF2B5EF4-FFF2-40B4-BE49-F238E27FC236}">
                <a16:creationId xmlns:a16="http://schemas.microsoft.com/office/drawing/2014/main" id="{8D7CA9FB-B14D-D64D-7BE1-AB5397E8EA26}"/>
              </a:ext>
            </a:extLst>
          </p:cNvPr>
          <p:cNvSpPr>
            <a:spLocks noGrp="1"/>
          </p:cNvSpPr>
          <p:nvPr>
            <p:ph idx="1"/>
          </p:nvPr>
        </p:nvSpPr>
        <p:spPr>
          <a:xfrm>
            <a:off x="838200" y="1057620"/>
            <a:ext cx="10515600" cy="5570159"/>
          </a:xfrm>
        </p:spPr>
        <p:txBody>
          <a:bodyPr>
            <a:normAutofit fontScale="47500" lnSpcReduction="20000"/>
          </a:bodyPr>
          <a:lstStyle/>
          <a:p>
            <a:pPr marL="0" indent="0">
              <a:buNone/>
            </a:pPr>
            <a:r>
              <a:rPr lang="nl-NL" b="1" dirty="0"/>
              <a:t>Titel:</a:t>
            </a:r>
            <a:r>
              <a:rPr lang="nl-NL" dirty="0"/>
              <a:t>  “Ethiek – Morele Ontkoppeling”</a:t>
            </a:r>
          </a:p>
          <a:p>
            <a:pPr marL="0" indent="0">
              <a:buNone/>
            </a:pPr>
            <a:r>
              <a:rPr lang="nl-NL" b="1" dirty="0"/>
              <a:t>Auteurs: </a:t>
            </a:r>
            <a:r>
              <a:rPr lang="nl-NL" dirty="0"/>
              <a:t> Freek Verkade</a:t>
            </a:r>
            <a:br>
              <a:rPr lang="nl-NL" dirty="0"/>
            </a:br>
            <a:r>
              <a:rPr lang="en-US" b="1" dirty="0" err="1"/>
              <a:t>Uitgever</a:t>
            </a:r>
            <a:r>
              <a:rPr lang="en-US" b="1" dirty="0"/>
              <a:t>: </a:t>
            </a:r>
            <a:r>
              <a:rPr lang="en-US" dirty="0"/>
              <a:t>HAN University of Applied Sciences </a:t>
            </a:r>
            <a:br>
              <a:rPr lang="nl-NL" dirty="0"/>
            </a:br>
            <a:r>
              <a:rPr lang="nl-NL" b="1" dirty="0"/>
              <a:t>Plaats:</a:t>
            </a:r>
            <a:r>
              <a:rPr lang="nl-NL" dirty="0"/>
              <a:t> Nijmegen</a:t>
            </a:r>
            <a:br>
              <a:rPr lang="nl-NL" dirty="0"/>
            </a:br>
            <a:r>
              <a:rPr lang="nl-NL" b="1" dirty="0"/>
              <a:t>Afdeling:</a:t>
            </a:r>
            <a:r>
              <a:rPr lang="nl-NL" dirty="0"/>
              <a:t> Academie Financieel Management &amp; recht</a:t>
            </a:r>
            <a:br>
              <a:rPr lang="nl-NL" dirty="0"/>
            </a:br>
            <a:r>
              <a:rPr lang="nl-NL" b="1" dirty="0"/>
              <a:t>Publicatiedatum:</a:t>
            </a:r>
            <a:r>
              <a:rPr lang="nl-NL" dirty="0"/>
              <a:t> 03-07-2026</a:t>
            </a:r>
            <a:br>
              <a:rPr lang="nl-NL" dirty="0"/>
            </a:br>
            <a:r>
              <a:rPr lang="nl-NL" b="1" dirty="0"/>
              <a:t>Versie:</a:t>
            </a:r>
            <a:r>
              <a:rPr lang="nl-NL" dirty="0"/>
              <a:t>  1.0</a:t>
            </a:r>
            <a:br>
              <a:rPr lang="nl-NL" dirty="0"/>
            </a:br>
            <a:r>
              <a:rPr lang="nl-NL" b="1" dirty="0"/>
              <a:t>Taal:</a:t>
            </a:r>
            <a:r>
              <a:rPr lang="nl-NL" dirty="0"/>
              <a:t> Nederlands</a:t>
            </a:r>
          </a:p>
          <a:p>
            <a:pPr marL="0" indent="0">
              <a:buNone/>
            </a:pPr>
            <a:r>
              <a:rPr lang="en-US" b="1" dirty="0" err="1"/>
              <a:t>Licentie</a:t>
            </a:r>
            <a:r>
              <a:rPr lang="en-US" b="1" dirty="0"/>
              <a:t>: </a:t>
            </a:r>
            <a:br>
              <a:rPr lang="en-US" b="1" dirty="0"/>
            </a:br>
            <a:r>
              <a:rPr lang="nl-NL" dirty="0"/>
              <a:t>“Ethiek – Morele Ontkoppeling “</a:t>
            </a:r>
            <a:r>
              <a:rPr lang="en-US" dirty="0"/>
              <a:t>is </a:t>
            </a:r>
            <a:r>
              <a:rPr lang="en-US" dirty="0" err="1"/>
              <a:t>gepubliceerd</a:t>
            </a:r>
            <a:r>
              <a:rPr lang="en-US" dirty="0"/>
              <a:t> </a:t>
            </a:r>
            <a:r>
              <a:rPr lang="en-US" dirty="0" err="1"/>
              <a:t>onder</a:t>
            </a:r>
            <a:r>
              <a:rPr lang="en-US" dirty="0"/>
              <a:t> </a:t>
            </a:r>
            <a:r>
              <a:rPr lang="en-US" dirty="0" err="1"/>
              <a:t>een</a:t>
            </a:r>
            <a:r>
              <a:rPr lang="en-US" dirty="0"/>
              <a:t> Creative Commons Attribution 4.0 International (CC BY 4.0) license.  NB. </a:t>
            </a:r>
            <a:r>
              <a:rPr lang="en-US" dirty="0" err="1"/>
              <a:t>Gebruikte</a:t>
            </a:r>
            <a:r>
              <a:rPr lang="en-US" dirty="0"/>
              <a:t> </a:t>
            </a:r>
            <a:r>
              <a:rPr lang="en-US" dirty="0" err="1"/>
              <a:t>stockfoto’s</a:t>
            </a:r>
            <a:r>
              <a:rPr lang="en-US" dirty="0"/>
              <a:t> </a:t>
            </a:r>
            <a:r>
              <a:rPr lang="en-US" dirty="0" err="1"/>
              <a:t>vallen</a:t>
            </a:r>
            <a:r>
              <a:rPr lang="en-US" dirty="0"/>
              <a:t> </a:t>
            </a:r>
            <a:r>
              <a:rPr lang="en-US" dirty="0" err="1"/>
              <a:t>buiten</a:t>
            </a:r>
            <a:r>
              <a:rPr lang="en-US" dirty="0"/>
              <a:t> de </a:t>
            </a:r>
            <a:r>
              <a:rPr lang="en-US" dirty="0" err="1"/>
              <a:t>licentie</a:t>
            </a:r>
            <a:r>
              <a:rPr lang="en-US" dirty="0"/>
              <a:t> </a:t>
            </a:r>
            <a:r>
              <a:rPr lang="en-US" dirty="0" err="1"/>
              <a:t>en</a:t>
            </a:r>
            <a:r>
              <a:rPr lang="en-US" dirty="0"/>
              <a:t> </a:t>
            </a:r>
            <a:r>
              <a:rPr lang="en-US" dirty="0" err="1"/>
              <a:t>mogen</a:t>
            </a:r>
            <a:r>
              <a:rPr lang="en-US" dirty="0"/>
              <a:t> </a:t>
            </a:r>
            <a:r>
              <a:rPr lang="en-US" dirty="0" err="1"/>
              <a:t>enkel</a:t>
            </a:r>
            <a:r>
              <a:rPr lang="en-US" dirty="0"/>
              <a:t> (her)</a:t>
            </a:r>
            <a:r>
              <a:rPr lang="en-US" dirty="0" err="1"/>
              <a:t>gebruikt</a:t>
            </a:r>
            <a:r>
              <a:rPr lang="en-US" dirty="0"/>
              <a:t> </a:t>
            </a:r>
            <a:r>
              <a:rPr lang="en-US" dirty="0" err="1"/>
              <a:t>worden</a:t>
            </a:r>
            <a:r>
              <a:rPr lang="en-US" dirty="0"/>
              <a:t> </a:t>
            </a:r>
            <a:r>
              <a:rPr lang="en-US" dirty="0" err="1"/>
              <a:t>binnen</a:t>
            </a:r>
            <a:r>
              <a:rPr lang="en-US" dirty="0"/>
              <a:t> Microsoft </a:t>
            </a:r>
            <a:r>
              <a:rPr lang="en-US" dirty="0" err="1"/>
              <a:t>Powerpoint</a:t>
            </a:r>
            <a:r>
              <a:rPr lang="en-US" dirty="0"/>
              <a:t>.</a:t>
            </a:r>
          </a:p>
          <a:p>
            <a:pPr marL="0" indent="0">
              <a:buNone/>
            </a:pPr>
            <a:r>
              <a:rPr lang="nl-NL" b="1" dirty="0"/>
              <a:t>Omschrijving en leerdoelen: </a:t>
            </a:r>
            <a:br>
              <a:rPr lang="nl-NL" b="1" dirty="0"/>
            </a:br>
            <a:r>
              <a:rPr lang="nl-NL" i="1" dirty="0"/>
              <a:t>Deze les richt zich op Morele Ontkoppeling. De studenten leren wat dit is en dat dit iets alledaags is. Via een casus en oefeningen oefenen ze het herkennen van Morele Ontkoppeling.</a:t>
            </a:r>
            <a:endParaRPr lang="nl-NL" dirty="0"/>
          </a:p>
          <a:p>
            <a:pPr marL="457200" lvl="1" indent="0">
              <a:buNone/>
            </a:pPr>
            <a:r>
              <a:rPr lang="nl-NL" dirty="0"/>
              <a:t>1.3 	Kan begrip van ethische overwegingen inzetten bij het kritisch nadenken over morele kwesties</a:t>
            </a:r>
          </a:p>
          <a:p>
            <a:pPr marL="457200" lvl="1" indent="0">
              <a:buNone/>
            </a:pPr>
            <a:r>
              <a:rPr lang="nl-NL" dirty="0"/>
              <a:t>1.4	Kan begrip van de ethische overwegingen inzetten bij het ontwikkelen van de eigen morele standpunten</a:t>
            </a:r>
          </a:p>
          <a:p>
            <a:pPr marL="457200" lvl="1" indent="0">
              <a:buNone/>
            </a:pPr>
            <a:r>
              <a:rPr lang="nl-NL" dirty="0"/>
              <a:t>1.8	Reflecteert op de eigen gedachtegang en eigen gevoelens over een ethisch 	vraagstuk</a:t>
            </a:r>
          </a:p>
          <a:p>
            <a:pPr marL="457200" lvl="1" indent="0">
              <a:buNone/>
            </a:pPr>
            <a:r>
              <a:rPr lang="nl-NL" dirty="0"/>
              <a:t>1.12	Kent de mechanismen van morele ontkoppeling</a:t>
            </a:r>
          </a:p>
          <a:p>
            <a:pPr marL="457200" lvl="1" indent="0">
              <a:buNone/>
            </a:pPr>
            <a:r>
              <a:rPr lang="nl-NL" dirty="0"/>
              <a:t>1.13	Herkent het proces van morele ontkoppeling bij zichzelf en anderen</a:t>
            </a:r>
          </a:p>
          <a:p>
            <a:pPr marL="457200" lvl="1" indent="0">
              <a:buNone/>
            </a:pPr>
            <a:r>
              <a:rPr lang="nl-NL" dirty="0"/>
              <a:t>1.15	Luistert met een open houding naar de ander</a:t>
            </a:r>
          </a:p>
          <a:p>
            <a:pPr marL="457200" lvl="1" indent="0">
              <a:buNone/>
            </a:pPr>
            <a:r>
              <a:rPr lang="nl-NL" dirty="0"/>
              <a:t>1.17	Vertraagt het gesprek of de situatie om het gestructureerd in kaart te kunnen brengen</a:t>
            </a:r>
          </a:p>
          <a:p>
            <a:pPr marL="0" indent="0">
              <a:buNone/>
            </a:pPr>
            <a:endParaRPr lang="nl-NL" dirty="0"/>
          </a:p>
          <a:p>
            <a:pPr marL="0" indent="0">
              <a:buNone/>
            </a:pPr>
            <a:r>
              <a:rPr lang="nl-NL" b="1" dirty="0"/>
              <a:t>Trefwoorden:</a:t>
            </a:r>
            <a:r>
              <a:rPr lang="nl-NL" dirty="0"/>
              <a:t> ethiek, herkennen, bespreken, rationaliseren, morele ontkoppeling</a:t>
            </a:r>
          </a:p>
          <a:p>
            <a:pPr marL="0" indent="0">
              <a:buNone/>
            </a:pPr>
            <a:r>
              <a:rPr lang="nl-NL" b="1" dirty="0"/>
              <a:t>Gebruik de volgende referentie bij hergebruik van (delen van) deze publicatie: </a:t>
            </a:r>
          </a:p>
          <a:p>
            <a:pPr marL="0" indent="0">
              <a:buNone/>
            </a:pPr>
            <a:r>
              <a:rPr lang="nl-NL" dirty="0"/>
              <a:t>Verkade, F. (2025). Ethiek, Morele Ontkoppeling. HAN University of Applied Sciences</a:t>
            </a:r>
          </a:p>
          <a:p>
            <a:pPr marL="0" indent="0">
              <a:buNone/>
            </a:pPr>
            <a:br>
              <a:rPr lang="nl-NL" dirty="0"/>
            </a:br>
            <a:r>
              <a:rPr lang="nl-NL" i="1" dirty="0"/>
              <a:t>Dit leermateriaal is in alle zorgvuldigheid gemaakt en gecontroleerd. Mogelijk zijn er fouten aan onze aandacht ontsnapt. De HAN kan hiervoor niet verantwoordelijk worden gesteld. </a:t>
            </a:r>
            <a:endParaRPr lang="nl-NL" dirty="0"/>
          </a:p>
        </p:txBody>
      </p:sp>
      <p:pic>
        <p:nvPicPr>
          <p:cNvPr id="5" name="Afbeelding 4">
            <a:extLst>
              <a:ext uri="{FF2B5EF4-FFF2-40B4-BE49-F238E27FC236}">
                <a16:creationId xmlns:a16="http://schemas.microsoft.com/office/drawing/2014/main" id="{6F95E2AB-76BB-63D4-DE70-53674480E3BC}"/>
              </a:ext>
            </a:extLst>
          </p:cNvPr>
          <p:cNvPicPr>
            <a:picLocks noChangeAspect="1"/>
          </p:cNvPicPr>
          <p:nvPr/>
        </p:nvPicPr>
        <p:blipFill>
          <a:blip r:embed="rId2"/>
          <a:stretch>
            <a:fillRect/>
          </a:stretch>
        </p:blipFill>
        <p:spPr>
          <a:xfrm>
            <a:off x="10311319" y="6225072"/>
            <a:ext cx="1720514" cy="484416"/>
          </a:xfrm>
          <a:prstGeom prst="rect">
            <a:avLst/>
          </a:prstGeom>
        </p:spPr>
      </p:pic>
    </p:spTree>
    <p:extLst>
      <p:ext uri="{BB962C8B-B14F-4D97-AF65-F5344CB8AC3E}">
        <p14:creationId xmlns:p14="http://schemas.microsoft.com/office/powerpoint/2010/main" val="366913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7EC04F-49FA-771C-1C32-051530D590E9}"/>
              </a:ext>
            </a:extLst>
          </p:cNvPr>
          <p:cNvSpPr>
            <a:spLocks noGrp="1"/>
          </p:cNvSpPr>
          <p:nvPr>
            <p:ph type="title"/>
          </p:nvPr>
        </p:nvSpPr>
        <p:spPr/>
        <p:txBody>
          <a:bodyPr/>
          <a:lstStyle/>
          <a:p>
            <a:r>
              <a:rPr lang="nl-NL" b="1" dirty="0">
                <a:solidFill>
                  <a:srgbClr val="E20859"/>
                </a:solidFill>
              </a:rPr>
              <a:t>Docentinstructie</a:t>
            </a:r>
          </a:p>
        </p:txBody>
      </p:sp>
      <p:sp>
        <p:nvSpPr>
          <p:cNvPr id="3" name="Tijdelijke aanduiding voor inhoud 2">
            <a:extLst>
              <a:ext uri="{FF2B5EF4-FFF2-40B4-BE49-F238E27FC236}">
                <a16:creationId xmlns:a16="http://schemas.microsoft.com/office/drawing/2014/main" id="{D8E26282-11E6-AE57-F6B7-45C63A58A96C}"/>
              </a:ext>
            </a:extLst>
          </p:cNvPr>
          <p:cNvSpPr>
            <a:spLocks noGrp="1"/>
          </p:cNvSpPr>
          <p:nvPr>
            <p:ph idx="1"/>
          </p:nvPr>
        </p:nvSpPr>
        <p:spPr/>
        <p:txBody>
          <a:bodyPr>
            <a:normAutofit fontScale="92500"/>
          </a:bodyPr>
          <a:lstStyle/>
          <a:p>
            <a:pPr marL="0" indent="0">
              <a:buNone/>
            </a:pPr>
            <a:r>
              <a:rPr lang="nl-NL" dirty="0"/>
              <a:t>Er is weinig voorbereiding nodig voor deze les. </a:t>
            </a:r>
          </a:p>
          <a:p>
            <a:pPr marL="0" indent="0">
              <a:buNone/>
            </a:pPr>
            <a:r>
              <a:rPr lang="nl-NL" dirty="0"/>
              <a:t>Je zou kort het artikel (bronnenlijst) kunnen doorlezen voor wat context over Morele Ontkoppeling. Het filmpje in dia 13 is ook helpend.</a:t>
            </a:r>
          </a:p>
          <a:p>
            <a:pPr marL="0" indent="0">
              <a:buNone/>
            </a:pPr>
            <a:r>
              <a:rPr lang="nl-NL" dirty="0"/>
              <a:t>In dia 7 staat een casus waarin je nog het voor jouw relevante beroep moet invullen. Gebruik gerust een andere casus die beter passend is. </a:t>
            </a:r>
          </a:p>
          <a:p>
            <a:pPr marL="0" indent="0">
              <a:buNone/>
            </a:pPr>
            <a:r>
              <a:rPr lang="nl-NL" dirty="0"/>
              <a:t>Na het bekijken van het filmpje kun je natuurlijk ook (kort) het gesprek aan gaan met je studenten wat hun ervaringen zijn met Morele Ontkoppeling en zoek het </a:t>
            </a:r>
            <a:r>
              <a:rPr lang="nl-NL"/>
              <a:t>in kleine dingen.</a:t>
            </a:r>
            <a:endParaRPr lang="nl-NL" dirty="0"/>
          </a:p>
          <a:p>
            <a:pPr marL="0" indent="0">
              <a:buNone/>
            </a:pPr>
            <a:endParaRPr lang="nl-NL" dirty="0"/>
          </a:p>
          <a:p>
            <a:pPr marL="0" indent="0">
              <a:buNone/>
            </a:pPr>
            <a:r>
              <a:rPr lang="nl-NL" dirty="0"/>
              <a:t>Veel plezier met deze les!</a:t>
            </a:r>
          </a:p>
          <a:p>
            <a:pPr marL="0" indent="0">
              <a:buNone/>
            </a:pPr>
            <a:endParaRPr lang="nl-NL" dirty="0"/>
          </a:p>
        </p:txBody>
      </p:sp>
    </p:spTree>
    <p:extLst>
      <p:ext uri="{BB962C8B-B14F-4D97-AF65-F5344CB8AC3E}">
        <p14:creationId xmlns:p14="http://schemas.microsoft.com/office/powerpoint/2010/main" val="1847993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Gedachtenkronkels van kleine jongen">
            <a:extLst>
              <a:ext uri="{FF2B5EF4-FFF2-40B4-BE49-F238E27FC236}">
                <a16:creationId xmlns:a16="http://schemas.microsoft.com/office/drawing/2014/main" id="{5C9EA7AB-F15C-CB1C-264F-2EA6A8FC6195}"/>
              </a:ext>
            </a:extLst>
          </p:cNvPr>
          <p:cNvPicPr>
            <a:picLocks noChangeAspect="1"/>
          </p:cNvPicPr>
          <p:nvPr/>
        </p:nvPicPr>
        <p:blipFill>
          <a:blip r:embed="rId2">
            <a:extLst>
              <a:ext uri="{28A0092B-C50C-407E-A947-70E740481C1C}">
                <a14:useLocalDpi xmlns:a14="http://schemas.microsoft.com/office/drawing/2010/main" val="0"/>
              </a:ext>
            </a:extLst>
          </a:blip>
          <a:srcRect t="25987"/>
          <a:stretch>
            <a:fillRect/>
          </a:stretch>
        </p:blipFill>
        <p:spPr>
          <a:xfrm>
            <a:off x="20" y="10"/>
            <a:ext cx="12191980" cy="6857990"/>
          </a:xfrm>
          <a:prstGeom prst="rect">
            <a:avLst/>
          </a:prstGeom>
        </p:spPr>
      </p:pic>
      <p:sp>
        <p:nvSpPr>
          <p:cNvPr id="6" name="Rechthoek 5">
            <a:extLst>
              <a:ext uri="{FF2B5EF4-FFF2-40B4-BE49-F238E27FC236}">
                <a16:creationId xmlns:a16="http://schemas.microsoft.com/office/drawing/2014/main" id="{688F339C-7208-A2B7-499C-DC5DD2D0E275}"/>
              </a:ext>
            </a:extLst>
          </p:cNvPr>
          <p:cNvSpPr/>
          <p:nvPr/>
        </p:nvSpPr>
        <p:spPr>
          <a:xfrm>
            <a:off x="0" y="5614426"/>
            <a:ext cx="6096000" cy="124357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3A5423EA-37F4-18B7-BA27-3212C2C4775E}"/>
              </a:ext>
            </a:extLst>
          </p:cNvPr>
          <p:cNvSpPr>
            <a:spLocks noGrp="1"/>
          </p:cNvSpPr>
          <p:nvPr>
            <p:ph type="ctrTitle"/>
          </p:nvPr>
        </p:nvSpPr>
        <p:spPr>
          <a:xfrm>
            <a:off x="948689" y="5756143"/>
            <a:ext cx="4320541" cy="960120"/>
          </a:xfrm>
        </p:spPr>
        <p:txBody>
          <a:bodyPr anchor="ctr">
            <a:normAutofit/>
          </a:bodyPr>
          <a:lstStyle/>
          <a:p>
            <a:pPr algn="l"/>
            <a:r>
              <a:rPr lang="nl-NL" sz="2800" dirty="0">
                <a:solidFill>
                  <a:schemeClr val="bg1"/>
                </a:solidFill>
              </a:rPr>
              <a:t>MORELE ONTKOPPELING</a:t>
            </a:r>
          </a:p>
        </p:txBody>
      </p:sp>
      <p:sp>
        <p:nvSpPr>
          <p:cNvPr id="7" name="Rechthoek 6">
            <a:extLst>
              <a:ext uri="{FF2B5EF4-FFF2-40B4-BE49-F238E27FC236}">
                <a16:creationId xmlns:a16="http://schemas.microsoft.com/office/drawing/2014/main" id="{CBEECCF0-18A4-FA9D-4F2A-A656A0B6C7DF}"/>
              </a:ext>
            </a:extLst>
          </p:cNvPr>
          <p:cNvSpPr/>
          <p:nvPr/>
        </p:nvSpPr>
        <p:spPr>
          <a:xfrm>
            <a:off x="6096000" y="5614416"/>
            <a:ext cx="6096000" cy="12435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E7B84352-90A6-0176-619F-52F4B7438B88}"/>
              </a:ext>
            </a:extLst>
          </p:cNvPr>
          <p:cNvSpPr>
            <a:spLocks noGrp="1"/>
          </p:cNvSpPr>
          <p:nvPr>
            <p:ph type="subTitle" idx="1"/>
          </p:nvPr>
        </p:nvSpPr>
        <p:spPr>
          <a:xfrm>
            <a:off x="6353547" y="5756143"/>
            <a:ext cx="5011664" cy="955994"/>
          </a:xfrm>
        </p:spPr>
        <p:txBody>
          <a:bodyPr anchor="ctr">
            <a:normAutofit/>
          </a:bodyPr>
          <a:lstStyle/>
          <a:p>
            <a:pPr algn="r"/>
            <a:r>
              <a:rPr lang="nl-NL" sz="2800" dirty="0"/>
              <a:t>RECHT PRATEN WAT </a:t>
            </a:r>
            <a:r>
              <a:rPr lang="nl-NL" sz="2800" dirty="0">
                <a:latin typeface="Chiller" panose="04020404031007020602" pitchFamily="82" charset="0"/>
              </a:rPr>
              <a:t>KROM</a:t>
            </a:r>
            <a:r>
              <a:rPr lang="nl-NL" sz="2800" dirty="0"/>
              <a:t> IS</a:t>
            </a:r>
          </a:p>
        </p:txBody>
      </p:sp>
    </p:spTree>
    <p:extLst>
      <p:ext uri="{BB962C8B-B14F-4D97-AF65-F5344CB8AC3E}">
        <p14:creationId xmlns:p14="http://schemas.microsoft.com/office/powerpoint/2010/main" val="3513103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5025B-C020-47E3-CD89-96C26E1CC0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9F41EE-31FD-07ED-83F2-BFA89A558060}"/>
              </a:ext>
            </a:extLst>
          </p:cNvPr>
          <p:cNvSpPr>
            <a:spLocks noGrp="1"/>
          </p:cNvSpPr>
          <p:nvPr>
            <p:ph type="title"/>
          </p:nvPr>
        </p:nvSpPr>
        <p:spPr>
          <a:xfrm>
            <a:off x="838200" y="365125"/>
            <a:ext cx="10515600" cy="2149474"/>
          </a:xfrm>
        </p:spPr>
        <p:txBody>
          <a:bodyPr>
            <a:normAutofit/>
          </a:bodyPr>
          <a:lstStyle/>
          <a:p>
            <a:r>
              <a:rPr lang="nl-NL" b="1" dirty="0">
                <a:solidFill>
                  <a:srgbClr val="E20859"/>
                </a:solidFill>
              </a:rPr>
              <a:t>Leerdoelen</a:t>
            </a:r>
            <a:br>
              <a:rPr lang="nl-NL" dirty="0"/>
            </a:br>
            <a:br>
              <a:rPr lang="nl-NL" dirty="0"/>
            </a:br>
            <a:r>
              <a:rPr lang="nl-NL" sz="2800" dirty="0"/>
              <a:t>De student:</a:t>
            </a:r>
            <a:endParaRPr lang="nl-NL" dirty="0"/>
          </a:p>
        </p:txBody>
      </p:sp>
      <p:sp>
        <p:nvSpPr>
          <p:cNvPr id="3" name="Tijdelijke aanduiding voor inhoud 2">
            <a:extLst>
              <a:ext uri="{FF2B5EF4-FFF2-40B4-BE49-F238E27FC236}">
                <a16:creationId xmlns:a16="http://schemas.microsoft.com/office/drawing/2014/main" id="{70D9D8FE-695E-5351-418F-97DE8C2BEF6D}"/>
              </a:ext>
            </a:extLst>
          </p:cNvPr>
          <p:cNvSpPr>
            <a:spLocks noGrp="1"/>
          </p:cNvSpPr>
          <p:nvPr>
            <p:ph idx="1"/>
          </p:nvPr>
        </p:nvSpPr>
        <p:spPr>
          <a:xfrm>
            <a:off x="838200" y="2514599"/>
            <a:ext cx="10515600" cy="3662363"/>
          </a:xfrm>
        </p:spPr>
        <p:txBody>
          <a:bodyPr>
            <a:normAutofit fontScale="77500" lnSpcReduction="20000"/>
          </a:bodyPr>
          <a:lstStyle/>
          <a:p>
            <a:pPr marL="0" indent="0">
              <a:buNone/>
            </a:pPr>
            <a:r>
              <a:rPr lang="nl-NL" dirty="0"/>
              <a:t>1.3 	Kan begrip van ethische overwegingen inzetten bij het kritisch 	nadenken over morele kwesties</a:t>
            </a:r>
          </a:p>
          <a:p>
            <a:pPr marL="0" indent="0">
              <a:buNone/>
            </a:pPr>
            <a:r>
              <a:rPr lang="nl-NL" dirty="0"/>
              <a:t>1.4	Kan begrip van de ethische overwegingen inzetten bij het ontwikkelen van 	de eigen morele standpunten</a:t>
            </a:r>
          </a:p>
          <a:p>
            <a:pPr marL="0" indent="0">
              <a:buNone/>
            </a:pPr>
            <a:r>
              <a:rPr lang="nl-NL" dirty="0"/>
              <a:t>1.8	Reflecteert op de eigen gedachtegang en eigen gevoelens over een ethisch 	vraagstuk</a:t>
            </a:r>
          </a:p>
          <a:p>
            <a:pPr marL="0" indent="0">
              <a:buNone/>
            </a:pPr>
            <a:r>
              <a:rPr lang="nl-NL" dirty="0"/>
              <a:t>1.12	Kent de mechanismen van morele ontkoppeling</a:t>
            </a:r>
          </a:p>
          <a:p>
            <a:pPr marL="0" indent="0">
              <a:buNone/>
            </a:pPr>
            <a:r>
              <a:rPr lang="nl-NL" dirty="0"/>
              <a:t>1.13	Herkent het proces van morele ontkoppeling bij zichzelf en anderen</a:t>
            </a:r>
          </a:p>
          <a:p>
            <a:pPr marL="0" indent="0">
              <a:buNone/>
            </a:pPr>
            <a:r>
              <a:rPr lang="nl-NL" dirty="0"/>
              <a:t>1.15	Luistert met een open houding naar de ander</a:t>
            </a:r>
          </a:p>
          <a:p>
            <a:pPr marL="0" indent="0">
              <a:buNone/>
            </a:pPr>
            <a:r>
              <a:rPr lang="nl-NL" dirty="0"/>
              <a:t>1.17	Vertraagt het gesprek of de situatie om het gestructureerd in kaart te kunnen 	brengen</a:t>
            </a:r>
          </a:p>
        </p:txBody>
      </p:sp>
    </p:spTree>
    <p:extLst>
      <p:ext uri="{BB962C8B-B14F-4D97-AF65-F5344CB8AC3E}">
        <p14:creationId xmlns:p14="http://schemas.microsoft.com/office/powerpoint/2010/main" val="342810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A3D3204-59DE-7E46-9165-4E9E237CEF83}"/>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b="1" dirty="0" err="1">
                <a:solidFill>
                  <a:srgbClr val="E20859"/>
                </a:solidFill>
              </a:rPr>
              <a:t>Braindump</a:t>
            </a:r>
            <a:r>
              <a:rPr lang="en-US" sz="5400" b="1" dirty="0">
                <a:solidFill>
                  <a:srgbClr val="E20859"/>
                </a:solidFill>
              </a:rPr>
              <a:t> </a:t>
            </a:r>
            <a:r>
              <a:rPr lang="en-US" sz="5400" b="1" dirty="0" err="1">
                <a:solidFill>
                  <a:srgbClr val="E20859"/>
                </a:solidFill>
              </a:rPr>
              <a:t>ethiek</a:t>
            </a:r>
            <a:endParaRPr lang="en-US" sz="5400" b="1" dirty="0">
              <a:solidFill>
                <a:srgbClr val="E20859"/>
              </a:solidFill>
            </a:endParaRPr>
          </a:p>
        </p:txBody>
      </p:sp>
      <p:pic>
        <p:nvPicPr>
          <p:cNvPr id="7" name="Afbeelding 6" descr="Papieren kop met pijl">
            <a:extLst>
              <a:ext uri="{FF2B5EF4-FFF2-40B4-BE49-F238E27FC236}">
                <a16:creationId xmlns:a16="http://schemas.microsoft.com/office/drawing/2014/main" id="{1C8A68A9-897A-6442-03DD-2DD80DF1681E}"/>
              </a:ext>
            </a:extLst>
          </p:cNvPr>
          <p:cNvPicPr>
            <a:picLocks noChangeAspect="1"/>
          </p:cNvPicPr>
          <p:nvPr/>
        </p:nvPicPr>
        <p:blipFill>
          <a:blip r:embed="rId3">
            <a:extLst>
              <a:ext uri="{28A0092B-C50C-407E-A947-70E740481C1C}">
                <a14:useLocalDpi xmlns:a14="http://schemas.microsoft.com/office/drawing/2010/main" val="0"/>
              </a:ext>
            </a:extLst>
          </a:blip>
          <a:srcRect t="1710" r="-1"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76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B9C6A-472C-EF47-26A4-34A3D61607B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6C3802A-0D33-EA3C-7960-D53D26A6048C}"/>
              </a:ext>
            </a:extLst>
          </p:cNvPr>
          <p:cNvSpPr>
            <a:spLocks noGrp="1"/>
          </p:cNvSpPr>
          <p:nvPr>
            <p:ph type="title"/>
          </p:nvPr>
        </p:nvSpPr>
        <p:spPr/>
        <p:txBody>
          <a:bodyPr/>
          <a:lstStyle/>
          <a:p>
            <a:r>
              <a:rPr lang="nl-NL" b="1" dirty="0">
                <a:solidFill>
                  <a:srgbClr val="E20859"/>
                </a:solidFill>
              </a:rPr>
              <a:t>Casus</a:t>
            </a:r>
          </a:p>
        </p:txBody>
      </p:sp>
      <p:sp>
        <p:nvSpPr>
          <p:cNvPr id="3" name="Tijdelijke aanduiding voor inhoud 2">
            <a:extLst>
              <a:ext uri="{FF2B5EF4-FFF2-40B4-BE49-F238E27FC236}">
                <a16:creationId xmlns:a16="http://schemas.microsoft.com/office/drawing/2014/main" id="{66CC2890-1A0E-02E5-C004-7441B6CA501B}"/>
              </a:ext>
            </a:extLst>
          </p:cNvPr>
          <p:cNvSpPr>
            <a:spLocks noGrp="1"/>
          </p:cNvSpPr>
          <p:nvPr>
            <p:ph idx="1"/>
          </p:nvPr>
        </p:nvSpPr>
        <p:spPr/>
        <p:txBody>
          <a:bodyPr/>
          <a:lstStyle/>
          <a:p>
            <a:pPr marL="0" indent="0">
              <a:buNone/>
            </a:pPr>
            <a:r>
              <a:rPr lang="nl-NL" dirty="0"/>
              <a:t>Yvonne is [</a:t>
            </a:r>
            <a:r>
              <a:rPr lang="nl-NL" dirty="0">
                <a:highlight>
                  <a:srgbClr val="FFFF00"/>
                </a:highlight>
              </a:rPr>
              <a:t>beroep</a:t>
            </a:r>
            <a:r>
              <a:rPr lang="nl-NL" dirty="0"/>
              <a:t>] en werkt al enkele jaren voor haarzelf. Ze heeft een VOF, heeft één persoon in dienst en maakt goede winst. Het gaat zo goed dat ze denkt aan uitbreiden en binnenkort heeft ze hierover een gesprek met haar accountant.</a:t>
            </a:r>
          </a:p>
          <a:p>
            <a:pPr marL="0" indent="0">
              <a:buNone/>
            </a:pPr>
            <a:r>
              <a:rPr lang="nl-NL" dirty="0"/>
              <a:t>Ergens realiseert ze zich dat uitbreiden ook allerlei verantwoordelijkheden met zich mee gaat brengen en ze wil voor alle betrokkenen de goede keuzes maken. Ze weet alleen niet zo goed waar te beginnen en waar ze aan moet denken… </a:t>
            </a:r>
          </a:p>
          <a:p>
            <a:pPr marL="0" indent="0">
              <a:buNone/>
            </a:pPr>
            <a:endParaRPr lang="nl-NL" dirty="0"/>
          </a:p>
          <a:p>
            <a:pPr marL="0" indent="0">
              <a:buNone/>
            </a:pPr>
            <a:r>
              <a:rPr lang="nl-NL" dirty="0"/>
              <a:t>Welke (morele) vragen roept de casus van Yvonne op?</a:t>
            </a:r>
          </a:p>
        </p:txBody>
      </p:sp>
    </p:spTree>
    <p:extLst>
      <p:ext uri="{BB962C8B-B14F-4D97-AF65-F5344CB8AC3E}">
        <p14:creationId xmlns:p14="http://schemas.microsoft.com/office/powerpoint/2010/main" val="372275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descr="Stokfiguurfamilies die elkaars hand vasthouden">
            <a:extLst>
              <a:ext uri="{FF2B5EF4-FFF2-40B4-BE49-F238E27FC236}">
                <a16:creationId xmlns:a16="http://schemas.microsoft.com/office/drawing/2014/main" id="{CEF63E4A-DF2F-5490-BFD0-D922571EDC5C}"/>
              </a:ext>
            </a:extLst>
          </p:cNvPr>
          <p:cNvPicPr>
            <a:picLocks noChangeAspect="1"/>
          </p:cNvPicPr>
          <p:nvPr/>
        </p:nvPicPr>
        <p:blipFill>
          <a:blip r:embed="rId3">
            <a:extLst>
              <a:ext uri="{28A0092B-C50C-407E-A947-70E740481C1C}">
                <a14:useLocalDpi xmlns:a14="http://schemas.microsoft.com/office/drawing/2010/main" val="0"/>
              </a:ext>
            </a:extLst>
          </a:blip>
          <a:srcRect t="6764" b="8966"/>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B29B2D-B598-A614-4C53-F7785FC3B920}"/>
              </a:ext>
            </a:extLst>
          </p:cNvPr>
          <p:cNvSpPr>
            <a:spLocks noGrp="1"/>
          </p:cNvSpPr>
          <p:nvPr>
            <p:ph type="title"/>
          </p:nvPr>
        </p:nvSpPr>
        <p:spPr>
          <a:xfrm>
            <a:off x="523875" y="5317240"/>
            <a:ext cx="11210925" cy="744836"/>
          </a:xfrm>
        </p:spPr>
        <p:txBody>
          <a:bodyPr>
            <a:normAutofit/>
          </a:bodyPr>
          <a:lstStyle/>
          <a:p>
            <a:pPr algn="ctr"/>
            <a:r>
              <a:rPr lang="nl-NL" sz="3600">
                <a:solidFill>
                  <a:schemeClr val="tx1">
                    <a:lumMod val="85000"/>
                    <a:lumOff val="15000"/>
                  </a:schemeClr>
                </a:solidFill>
              </a:rPr>
              <a:t>Who’s who?</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2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09786E-6157-D1C1-FC10-3B75508EFD00}"/>
              </a:ext>
            </a:extLst>
          </p:cNvPr>
          <p:cNvSpPr>
            <a:spLocks noGrp="1"/>
          </p:cNvSpPr>
          <p:nvPr>
            <p:ph type="title"/>
          </p:nvPr>
        </p:nvSpPr>
        <p:spPr/>
        <p:txBody>
          <a:bodyPr/>
          <a:lstStyle/>
          <a:p>
            <a:r>
              <a:rPr lang="nl-NL" dirty="0" err="1"/>
              <a:t>Yvonne’s</a:t>
            </a:r>
            <a:r>
              <a:rPr lang="nl-NL" dirty="0"/>
              <a:t> keuzes</a:t>
            </a:r>
          </a:p>
        </p:txBody>
      </p:sp>
      <p:sp>
        <p:nvSpPr>
          <p:cNvPr id="3" name="Tijdelijke aanduiding voor inhoud 2">
            <a:extLst>
              <a:ext uri="{FF2B5EF4-FFF2-40B4-BE49-F238E27FC236}">
                <a16:creationId xmlns:a16="http://schemas.microsoft.com/office/drawing/2014/main" id="{0E62B7EF-26B6-CF69-E8DA-D310A6A5C82D}"/>
              </a:ext>
            </a:extLst>
          </p:cNvPr>
          <p:cNvSpPr>
            <a:spLocks noGrp="1"/>
          </p:cNvSpPr>
          <p:nvPr>
            <p:ph idx="1"/>
          </p:nvPr>
        </p:nvSpPr>
        <p:spPr/>
        <p:txBody>
          <a:bodyPr/>
          <a:lstStyle/>
          <a:p>
            <a:pPr marL="0" indent="0">
              <a:buNone/>
            </a:pPr>
            <a:r>
              <a:rPr lang="nl-NL" dirty="0"/>
              <a:t>Yvonne heeft keuzes te maken over hoe ze bepaalde wil gaan doen of inrichten voor haar bedrijf.</a:t>
            </a:r>
          </a:p>
          <a:p>
            <a:pPr marL="0" indent="0">
              <a:buNone/>
            </a:pPr>
            <a:endParaRPr lang="nl-NL" dirty="0"/>
          </a:p>
          <a:p>
            <a:pPr marL="0" indent="0">
              <a:buNone/>
            </a:pPr>
            <a:r>
              <a:rPr lang="nl-NL" dirty="0"/>
              <a:t>Waar ze voor kiest wil ze zich natuurlijk niet schuldig over voelen. Dus zal ze redenen hebben of maken die haar hierbij helpen.</a:t>
            </a:r>
          </a:p>
          <a:p>
            <a:pPr marL="0" indent="0">
              <a:buNone/>
            </a:pPr>
            <a:endParaRPr lang="nl-NL" dirty="0"/>
          </a:p>
          <a:p>
            <a:pPr marL="0" indent="0">
              <a:buNone/>
            </a:pPr>
            <a:r>
              <a:rPr lang="nl-NL" dirty="0"/>
              <a:t>Dit heet “rationaliseren”. Binnen ethiek ook “</a:t>
            </a:r>
            <a:r>
              <a:rPr lang="nl-NL" dirty="0" err="1"/>
              <a:t>moral</a:t>
            </a:r>
            <a:r>
              <a:rPr lang="nl-NL" dirty="0"/>
              <a:t> disengagement” genoemd. Hierover nu meer…</a:t>
            </a:r>
          </a:p>
        </p:txBody>
      </p:sp>
    </p:spTree>
    <p:extLst>
      <p:ext uri="{BB962C8B-B14F-4D97-AF65-F5344CB8AC3E}">
        <p14:creationId xmlns:p14="http://schemas.microsoft.com/office/powerpoint/2010/main" val="14061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D22E3A8-757A-211F-41A4-5D96A12029F3}"/>
              </a:ext>
            </a:extLst>
          </p:cNvPr>
          <p:cNvSpPr>
            <a:spLocks noGrp="1"/>
          </p:cNvSpPr>
          <p:nvPr>
            <p:ph idx="1"/>
          </p:nvPr>
        </p:nvSpPr>
        <p:spPr>
          <a:xfrm>
            <a:off x="838200" y="1378424"/>
            <a:ext cx="10515600" cy="5213445"/>
          </a:xfrm>
        </p:spPr>
        <p:txBody>
          <a:bodyPr>
            <a:normAutofit lnSpcReduction="10000"/>
          </a:bodyPr>
          <a:lstStyle/>
          <a:p>
            <a:r>
              <a:rPr lang="nl-NL" dirty="0"/>
              <a:t>Wie steekt er wel eens over als het licht nog rood is?</a:t>
            </a:r>
          </a:p>
          <a:p>
            <a:endParaRPr lang="nl-NL" dirty="0"/>
          </a:p>
          <a:p>
            <a:r>
              <a:rPr lang="nl-NL" dirty="0"/>
              <a:t>Wie vertelt er wel eens een leugentje om bestwil? Denk aan een complimentje over kleding, eten, iets nieuws dat een ander je laat zien…</a:t>
            </a:r>
          </a:p>
          <a:p>
            <a:endParaRPr lang="nl-NL" dirty="0"/>
          </a:p>
          <a:p>
            <a:r>
              <a:rPr lang="nl-NL" dirty="0"/>
              <a:t>Wie heeft er een rijbewijs? Houd je je altijd aan de snelheidslimiet?</a:t>
            </a:r>
          </a:p>
          <a:p>
            <a:endParaRPr lang="nl-NL" dirty="0"/>
          </a:p>
          <a:p>
            <a:r>
              <a:rPr lang="nl-NL" dirty="0"/>
              <a:t>Wie gaat er op vliegvakantie?</a:t>
            </a:r>
          </a:p>
          <a:p>
            <a:endParaRPr lang="nl-NL" dirty="0"/>
          </a:p>
          <a:p>
            <a:r>
              <a:rPr lang="nl-NL" dirty="0"/>
              <a:t>Wie gaat er altijd naar alle lessen toe?</a:t>
            </a:r>
          </a:p>
          <a:p>
            <a:endParaRPr lang="nl-NL" dirty="0"/>
          </a:p>
          <a:p>
            <a:endParaRPr lang="nl-NL" dirty="0"/>
          </a:p>
        </p:txBody>
      </p:sp>
      <p:sp>
        <p:nvSpPr>
          <p:cNvPr id="2" name="Tekstvak 1">
            <a:extLst>
              <a:ext uri="{FF2B5EF4-FFF2-40B4-BE49-F238E27FC236}">
                <a16:creationId xmlns:a16="http://schemas.microsoft.com/office/drawing/2014/main" id="{032C7775-7D15-D428-12F2-52A57E31CAE9}"/>
              </a:ext>
            </a:extLst>
          </p:cNvPr>
          <p:cNvSpPr txBox="1"/>
          <p:nvPr/>
        </p:nvSpPr>
        <p:spPr>
          <a:xfrm>
            <a:off x="1056564" y="388649"/>
            <a:ext cx="7773537" cy="584775"/>
          </a:xfrm>
          <a:prstGeom prst="rect">
            <a:avLst/>
          </a:prstGeom>
          <a:noFill/>
        </p:spPr>
        <p:txBody>
          <a:bodyPr wrap="square" rtlCol="0">
            <a:spAutoFit/>
          </a:bodyPr>
          <a:lstStyle/>
          <a:p>
            <a:r>
              <a:rPr lang="nl-NL" sz="3200" b="1" dirty="0">
                <a:solidFill>
                  <a:srgbClr val="E20859"/>
                </a:solidFill>
              </a:rPr>
              <a:t>Een paar voorbeelden</a:t>
            </a:r>
          </a:p>
        </p:txBody>
      </p:sp>
    </p:spTree>
    <p:extLst>
      <p:ext uri="{BB962C8B-B14F-4D97-AF65-F5344CB8AC3E}">
        <p14:creationId xmlns:p14="http://schemas.microsoft.com/office/powerpoint/2010/main" val="38450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965BB48-6AD5-2379-567E-A293B4B94010}"/>
              </a:ext>
            </a:extLst>
          </p:cNvPr>
          <p:cNvSpPr>
            <a:spLocks noGrp="1"/>
          </p:cNvSpPr>
          <p:nvPr>
            <p:ph idx="1"/>
          </p:nvPr>
        </p:nvSpPr>
        <p:spPr>
          <a:xfrm>
            <a:off x="838200" y="422910"/>
            <a:ext cx="10515600" cy="5754053"/>
          </a:xfrm>
        </p:spPr>
        <p:txBody>
          <a:bodyPr/>
          <a:lstStyle/>
          <a:p>
            <a:pPr marL="0" indent="0">
              <a:buNone/>
            </a:pPr>
            <a:r>
              <a:rPr lang="nl-NL" dirty="0">
                <a:solidFill>
                  <a:srgbClr val="E20859"/>
                </a:solidFill>
              </a:rPr>
              <a:t>Je zou… </a:t>
            </a:r>
            <a:r>
              <a:rPr lang="nl-NL" dirty="0"/>
              <a:t>	je aan de verkeersregel moeten houden, eerlijk moeten 		zijn, duurzame keuzes moeten maken, …</a:t>
            </a:r>
          </a:p>
          <a:p>
            <a:pPr marL="0" indent="0">
              <a:buNone/>
            </a:pPr>
            <a:endParaRPr lang="nl-NL" dirty="0"/>
          </a:p>
          <a:p>
            <a:pPr marL="0" indent="0">
              <a:buNone/>
            </a:pPr>
            <a:r>
              <a:rPr lang="nl-NL" dirty="0"/>
              <a:t>Als we hier van afwijken praten we dit goed. Dit heet </a:t>
            </a:r>
            <a:r>
              <a:rPr lang="nl-NL" b="1" dirty="0"/>
              <a:t>rationaliseren</a:t>
            </a:r>
            <a:r>
              <a:rPr lang="nl-NL" dirty="0"/>
              <a:t>. Zo hebben we zelf minder last van het overtreden van een morele grens.</a:t>
            </a:r>
          </a:p>
          <a:p>
            <a:pPr marL="0" indent="0">
              <a:buNone/>
            </a:pPr>
            <a:endParaRPr lang="nl-NL" dirty="0"/>
          </a:p>
          <a:p>
            <a:pPr marL="0" indent="0">
              <a:buNone/>
            </a:pPr>
            <a:r>
              <a:rPr lang="nl-NL" dirty="0"/>
              <a:t>Prof. Dr. Albert </a:t>
            </a:r>
            <a:r>
              <a:rPr lang="nl-NL" dirty="0" err="1"/>
              <a:t>Bandura</a:t>
            </a:r>
            <a:r>
              <a:rPr lang="nl-NL" dirty="0"/>
              <a:t> deed hier onderzoek naar en schreef een boek (2016):   “ </a:t>
            </a:r>
            <a:r>
              <a:rPr lang="nl-NL" dirty="0" err="1"/>
              <a:t>Moral</a:t>
            </a:r>
            <a:r>
              <a:rPr lang="nl-NL" dirty="0"/>
              <a:t> Disengagement: How </a:t>
            </a:r>
            <a:r>
              <a:rPr lang="nl-NL" dirty="0" err="1"/>
              <a:t>people</a:t>
            </a:r>
            <a:r>
              <a:rPr lang="nl-NL" dirty="0"/>
              <a:t> do </a:t>
            </a:r>
            <a:r>
              <a:rPr lang="nl-NL" dirty="0" err="1"/>
              <a:t>harm</a:t>
            </a:r>
            <a:r>
              <a:rPr lang="nl-NL" dirty="0"/>
              <a:t> </a:t>
            </a:r>
            <a:r>
              <a:rPr lang="nl-NL" dirty="0" err="1"/>
              <a:t>and</a:t>
            </a:r>
            <a:r>
              <a:rPr lang="nl-NL" dirty="0"/>
              <a:t> live </a:t>
            </a:r>
            <a:r>
              <a:rPr lang="nl-NL" dirty="0" err="1"/>
              <a:t>with</a:t>
            </a:r>
            <a:r>
              <a:rPr lang="nl-NL" dirty="0"/>
              <a:t> </a:t>
            </a:r>
            <a:r>
              <a:rPr lang="nl-NL" dirty="0" err="1"/>
              <a:t>themselves</a:t>
            </a:r>
            <a:r>
              <a:rPr lang="nl-NL" dirty="0"/>
              <a:t>.”</a:t>
            </a:r>
          </a:p>
          <a:p>
            <a:pPr marL="0" indent="0">
              <a:buNone/>
            </a:pPr>
            <a:endParaRPr lang="nl-NL" dirty="0"/>
          </a:p>
          <a:p>
            <a:pPr marL="0" indent="0">
              <a:buNone/>
            </a:pPr>
            <a:r>
              <a:rPr lang="nl-NL" dirty="0" err="1"/>
              <a:t>Moral</a:t>
            </a:r>
            <a:r>
              <a:rPr lang="nl-NL" dirty="0"/>
              <a:t> disengagement = morele ontkoppeling</a:t>
            </a:r>
          </a:p>
        </p:txBody>
      </p:sp>
    </p:spTree>
    <p:extLst>
      <p:ext uri="{BB962C8B-B14F-4D97-AF65-F5344CB8AC3E}">
        <p14:creationId xmlns:p14="http://schemas.microsoft.com/office/powerpoint/2010/main" val="65528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02E97E-9426-6576-96EC-A8FEBF375B80}"/>
              </a:ext>
            </a:extLst>
          </p:cNvPr>
          <p:cNvSpPr>
            <a:spLocks noGrp="1"/>
          </p:cNvSpPr>
          <p:nvPr>
            <p:ph type="title"/>
          </p:nvPr>
        </p:nvSpPr>
        <p:spPr>
          <a:xfrm>
            <a:off x="342900" y="365125"/>
            <a:ext cx="11010900" cy="732155"/>
          </a:xfrm>
        </p:spPr>
        <p:txBody>
          <a:bodyPr>
            <a:normAutofit/>
          </a:bodyPr>
          <a:lstStyle/>
          <a:p>
            <a:r>
              <a:rPr lang="nl-NL" sz="3600" dirty="0" err="1">
                <a:solidFill>
                  <a:srgbClr val="E20859"/>
                </a:solidFill>
              </a:rPr>
              <a:t>Bandura</a:t>
            </a:r>
            <a:r>
              <a:rPr lang="nl-NL" sz="3600" dirty="0">
                <a:solidFill>
                  <a:srgbClr val="E20859"/>
                </a:solidFill>
              </a:rPr>
              <a:t> onderscheidt 8 mechanismen:</a:t>
            </a:r>
          </a:p>
        </p:txBody>
      </p:sp>
      <p:sp>
        <p:nvSpPr>
          <p:cNvPr id="3" name="Tijdelijke aanduiding voor inhoud 2">
            <a:extLst>
              <a:ext uri="{FF2B5EF4-FFF2-40B4-BE49-F238E27FC236}">
                <a16:creationId xmlns:a16="http://schemas.microsoft.com/office/drawing/2014/main" id="{0A688173-5178-63D8-D549-8B1D244527E2}"/>
              </a:ext>
            </a:extLst>
          </p:cNvPr>
          <p:cNvSpPr>
            <a:spLocks noGrp="1"/>
          </p:cNvSpPr>
          <p:nvPr>
            <p:ph sz="half" idx="1"/>
          </p:nvPr>
        </p:nvSpPr>
        <p:spPr>
          <a:xfrm>
            <a:off x="342900" y="1223010"/>
            <a:ext cx="5676900" cy="5269865"/>
          </a:xfrm>
        </p:spPr>
        <p:txBody>
          <a:bodyPr>
            <a:normAutofit lnSpcReduction="10000"/>
          </a:bodyPr>
          <a:lstStyle/>
          <a:p>
            <a:pPr marL="514350" indent="-514350">
              <a:buFont typeface="+mj-lt"/>
              <a:buAutoNum type="arabicPeriod"/>
            </a:pPr>
            <a:r>
              <a:rPr lang="nl-NL" i="1" dirty="0" err="1"/>
              <a:t>Moral</a:t>
            </a:r>
            <a:r>
              <a:rPr lang="nl-NL" i="1" dirty="0"/>
              <a:t> </a:t>
            </a:r>
            <a:r>
              <a:rPr lang="nl-NL" i="1" dirty="0" err="1"/>
              <a:t>justification</a:t>
            </a:r>
            <a:endParaRPr lang="nl-NL" i="1" dirty="0"/>
          </a:p>
          <a:p>
            <a:pPr marL="514350" indent="-514350">
              <a:buFont typeface="+mj-lt"/>
              <a:buAutoNum type="arabicPeriod"/>
            </a:pPr>
            <a:r>
              <a:rPr lang="nl-NL" i="1" dirty="0" err="1"/>
              <a:t>Euphemistic</a:t>
            </a:r>
            <a:r>
              <a:rPr lang="nl-NL" i="1" dirty="0"/>
              <a:t> </a:t>
            </a:r>
            <a:r>
              <a:rPr lang="nl-NL" i="1" dirty="0" err="1"/>
              <a:t>labeling</a:t>
            </a:r>
            <a:endParaRPr lang="nl-NL" i="1" dirty="0"/>
          </a:p>
          <a:p>
            <a:pPr marL="514350" indent="-514350">
              <a:buFont typeface="+mj-lt"/>
              <a:buAutoNum type="arabicPeriod"/>
            </a:pPr>
            <a:r>
              <a:rPr lang="nl-NL" i="1" dirty="0" err="1"/>
              <a:t>Advantageous</a:t>
            </a:r>
            <a:r>
              <a:rPr lang="nl-NL" i="1" dirty="0"/>
              <a:t> </a:t>
            </a:r>
            <a:r>
              <a:rPr lang="nl-NL" i="1" dirty="0" err="1"/>
              <a:t>comparison</a:t>
            </a:r>
            <a:endParaRPr lang="nl-NL" i="1" dirty="0"/>
          </a:p>
          <a:p>
            <a:pPr marL="514350" indent="-514350">
              <a:buFont typeface="+mj-lt"/>
              <a:buAutoNum type="arabicPeriod"/>
            </a:pPr>
            <a:r>
              <a:rPr lang="nl-NL" i="1" dirty="0"/>
              <a:t>Displacement of </a:t>
            </a:r>
            <a:r>
              <a:rPr lang="nl-NL" i="1" dirty="0" err="1"/>
              <a:t>responsibility</a:t>
            </a:r>
            <a:endParaRPr lang="nl-NL" i="1" dirty="0"/>
          </a:p>
          <a:p>
            <a:pPr marL="514350" indent="-514350">
              <a:buFont typeface="+mj-lt"/>
              <a:buAutoNum type="arabicPeriod"/>
            </a:pPr>
            <a:endParaRPr lang="nl-NL" i="1" dirty="0"/>
          </a:p>
          <a:p>
            <a:pPr marL="514350" indent="-514350">
              <a:buFont typeface="+mj-lt"/>
              <a:buAutoNum type="arabicPeriod"/>
            </a:pPr>
            <a:r>
              <a:rPr lang="nl-NL" i="1" dirty="0" err="1"/>
              <a:t>Diffusion</a:t>
            </a:r>
            <a:r>
              <a:rPr lang="nl-NL" i="1" dirty="0"/>
              <a:t> of </a:t>
            </a:r>
            <a:r>
              <a:rPr lang="nl-NL" i="1" dirty="0" err="1"/>
              <a:t>responsibility</a:t>
            </a:r>
            <a:endParaRPr lang="nl-NL" i="1" dirty="0"/>
          </a:p>
          <a:p>
            <a:pPr marL="514350" indent="-514350">
              <a:buFont typeface="+mj-lt"/>
              <a:buAutoNum type="arabicPeriod"/>
            </a:pPr>
            <a:r>
              <a:rPr lang="nl-NL" i="1" dirty="0" err="1"/>
              <a:t>Disregarding</a:t>
            </a:r>
            <a:r>
              <a:rPr lang="nl-NL" i="1" dirty="0"/>
              <a:t> or </a:t>
            </a:r>
            <a:r>
              <a:rPr lang="nl-NL" i="1" dirty="0" err="1"/>
              <a:t>distorting</a:t>
            </a:r>
            <a:r>
              <a:rPr lang="nl-NL" i="1" dirty="0"/>
              <a:t> </a:t>
            </a:r>
            <a:r>
              <a:rPr lang="nl-NL" i="1" dirty="0" err="1"/>
              <a:t>the</a:t>
            </a:r>
            <a:r>
              <a:rPr lang="nl-NL" i="1" dirty="0"/>
              <a:t> </a:t>
            </a:r>
            <a:r>
              <a:rPr lang="nl-NL" i="1" dirty="0" err="1"/>
              <a:t>consequences</a:t>
            </a:r>
            <a:endParaRPr lang="nl-NL" i="1" dirty="0"/>
          </a:p>
          <a:p>
            <a:pPr marL="514350" indent="-514350">
              <a:buFont typeface="+mj-lt"/>
              <a:buAutoNum type="arabicPeriod"/>
            </a:pPr>
            <a:r>
              <a:rPr lang="nl-NL" i="1" dirty="0" err="1"/>
              <a:t>Dehumanization</a:t>
            </a:r>
            <a:endParaRPr lang="nl-NL" i="1" dirty="0"/>
          </a:p>
          <a:p>
            <a:pPr marL="514350" indent="-514350">
              <a:buFont typeface="+mj-lt"/>
              <a:buAutoNum type="arabicPeriod"/>
            </a:pPr>
            <a:r>
              <a:rPr lang="nl-NL" i="1" dirty="0" err="1"/>
              <a:t>Attribution</a:t>
            </a:r>
            <a:r>
              <a:rPr lang="nl-NL" i="1" dirty="0"/>
              <a:t> of </a:t>
            </a:r>
            <a:r>
              <a:rPr lang="nl-NL" i="1" dirty="0" err="1"/>
              <a:t>blame</a:t>
            </a:r>
            <a:endParaRPr lang="nl-NL" i="1" dirty="0"/>
          </a:p>
        </p:txBody>
      </p:sp>
      <p:sp>
        <p:nvSpPr>
          <p:cNvPr id="4" name="Tijdelijke aanduiding voor inhoud 3">
            <a:extLst>
              <a:ext uri="{FF2B5EF4-FFF2-40B4-BE49-F238E27FC236}">
                <a16:creationId xmlns:a16="http://schemas.microsoft.com/office/drawing/2014/main" id="{59A0B78A-5C00-EBBE-9C82-ECCB7B637254}"/>
              </a:ext>
            </a:extLst>
          </p:cNvPr>
          <p:cNvSpPr>
            <a:spLocks noGrp="1"/>
          </p:cNvSpPr>
          <p:nvPr>
            <p:ph sz="half" idx="2"/>
          </p:nvPr>
        </p:nvSpPr>
        <p:spPr>
          <a:xfrm>
            <a:off x="6172200" y="1223010"/>
            <a:ext cx="5676900" cy="5269865"/>
          </a:xfrm>
        </p:spPr>
        <p:txBody>
          <a:bodyPr>
            <a:normAutofit lnSpcReduction="10000"/>
          </a:bodyPr>
          <a:lstStyle/>
          <a:p>
            <a:pPr marL="514350" indent="-514350">
              <a:buFont typeface="+mj-lt"/>
              <a:buAutoNum type="arabicPeriod"/>
            </a:pPr>
            <a:r>
              <a:rPr lang="nl-NL" dirty="0"/>
              <a:t>Moreel goedpraten</a:t>
            </a:r>
          </a:p>
          <a:p>
            <a:pPr marL="514350" indent="-514350">
              <a:buFont typeface="+mj-lt"/>
              <a:buAutoNum type="arabicPeriod"/>
            </a:pPr>
            <a:r>
              <a:rPr lang="nl-NL" dirty="0"/>
              <a:t>Anders verwoorden</a:t>
            </a:r>
          </a:p>
          <a:p>
            <a:pPr marL="514350" indent="-514350">
              <a:buFont typeface="+mj-lt"/>
              <a:buAutoNum type="arabicPeriod"/>
            </a:pPr>
            <a:r>
              <a:rPr lang="nl-NL" dirty="0"/>
              <a:t>Voordelig vergelijken</a:t>
            </a:r>
          </a:p>
          <a:p>
            <a:pPr marL="514350" indent="-514350">
              <a:buFont typeface="+mj-lt"/>
              <a:buAutoNum type="arabicPeriod"/>
            </a:pPr>
            <a:r>
              <a:rPr lang="nl-NL" dirty="0"/>
              <a:t>Verantwoordelijkheid buiten jezelf leggen</a:t>
            </a:r>
          </a:p>
          <a:p>
            <a:pPr marL="514350" indent="-514350">
              <a:buFont typeface="+mj-lt"/>
              <a:buAutoNum type="arabicPeriod"/>
            </a:pPr>
            <a:r>
              <a:rPr lang="nl-NL" dirty="0"/>
              <a:t>Verantwoordelijkheid vervagen</a:t>
            </a:r>
          </a:p>
          <a:p>
            <a:pPr marL="514350" indent="-514350">
              <a:buFont typeface="+mj-lt"/>
              <a:buAutoNum type="arabicPeriod"/>
            </a:pPr>
            <a:r>
              <a:rPr lang="nl-NL" dirty="0"/>
              <a:t>Gevolgen wegwuiven/ontkennen</a:t>
            </a:r>
          </a:p>
          <a:p>
            <a:pPr marL="514350" indent="-514350">
              <a:buFont typeface="+mj-lt"/>
              <a:buAutoNum type="arabicPeriod"/>
            </a:pPr>
            <a:endParaRPr lang="nl-NL" dirty="0"/>
          </a:p>
          <a:p>
            <a:pPr marL="514350" indent="-514350">
              <a:buFont typeface="+mj-lt"/>
              <a:buAutoNum type="arabicPeriod"/>
            </a:pPr>
            <a:r>
              <a:rPr lang="nl-NL" dirty="0"/>
              <a:t>De ander objectiveren</a:t>
            </a:r>
          </a:p>
          <a:p>
            <a:pPr marL="514350" indent="-514350">
              <a:buFont typeface="+mj-lt"/>
              <a:buAutoNum type="arabicPeriod"/>
            </a:pPr>
            <a:r>
              <a:rPr lang="nl-NL" dirty="0"/>
              <a:t>De ander/slachtoffer de schuld geven</a:t>
            </a:r>
          </a:p>
        </p:txBody>
      </p:sp>
    </p:spTree>
    <p:extLst>
      <p:ext uri="{BB962C8B-B14F-4D97-AF65-F5344CB8AC3E}">
        <p14:creationId xmlns:p14="http://schemas.microsoft.com/office/powerpoint/2010/main" val="1126118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Onlinemedia 1" title="Moral Disengagement | Ethics Defined">
            <a:hlinkClick r:id="" action="ppaction://media"/>
            <a:extLst>
              <a:ext uri="{FF2B5EF4-FFF2-40B4-BE49-F238E27FC236}">
                <a16:creationId xmlns:a16="http://schemas.microsoft.com/office/drawing/2014/main" id="{F21F4CDB-E69F-850E-2343-1E1551CDB73D}"/>
              </a:ext>
            </a:extLst>
          </p:cNvPr>
          <p:cNvPicPr>
            <a:picLocks noRot="1" noChangeAspect="1"/>
          </p:cNvPicPr>
          <p:nvPr>
            <a:videoFile r:link="rId1"/>
          </p:nvPr>
        </p:nvPicPr>
        <p:blipFill>
          <a:blip r:embed="rId4"/>
          <a:stretch>
            <a:fillRect/>
          </a:stretch>
        </p:blipFill>
        <p:spPr>
          <a:xfrm>
            <a:off x="836177" y="457200"/>
            <a:ext cx="10519646" cy="5943600"/>
          </a:xfrm>
          <a:prstGeom prst="rect">
            <a:avLst/>
          </a:prstGeom>
        </p:spPr>
      </p:pic>
    </p:spTree>
    <p:extLst>
      <p:ext uri="{BB962C8B-B14F-4D97-AF65-F5344CB8AC3E}">
        <p14:creationId xmlns:p14="http://schemas.microsoft.com/office/powerpoint/2010/main" val="48234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D2D287-3E09-3665-B0DB-EF23D596F997}"/>
              </a:ext>
            </a:extLst>
          </p:cNvPr>
          <p:cNvSpPr>
            <a:spLocks noGrp="1"/>
          </p:cNvSpPr>
          <p:nvPr>
            <p:ph type="title"/>
          </p:nvPr>
        </p:nvSpPr>
        <p:spPr/>
        <p:txBody>
          <a:bodyPr/>
          <a:lstStyle/>
          <a:p>
            <a:r>
              <a:rPr lang="nl-NL" b="1" dirty="0">
                <a:solidFill>
                  <a:srgbClr val="E20859"/>
                </a:solidFill>
              </a:rPr>
              <a:t>Terug naar Yvonne</a:t>
            </a:r>
          </a:p>
        </p:txBody>
      </p:sp>
      <p:sp>
        <p:nvSpPr>
          <p:cNvPr id="3" name="Tijdelijke aanduiding voor inhoud 2">
            <a:extLst>
              <a:ext uri="{FF2B5EF4-FFF2-40B4-BE49-F238E27FC236}">
                <a16:creationId xmlns:a16="http://schemas.microsoft.com/office/drawing/2014/main" id="{60C66398-8426-E5E6-A761-8A2E6679619A}"/>
              </a:ext>
            </a:extLst>
          </p:cNvPr>
          <p:cNvSpPr>
            <a:spLocks noGrp="1"/>
          </p:cNvSpPr>
          <p:nvPr>
            <p:ph idx="1"/>
          </p:nvPr>
        </p:nvSpPr>
        <p:spPr>
          <a:xfrm>
            <a:off x="838200" y="2162431"/>
            <a:ext cx="10515600" cy="4014531"/>
          </a:xfrm>
        </p:spPr>
        <p:txBody>
          <a:bodyPr/>
          <a:lstStyle/>
          <a:p>
            <a:pPr marL="0" indent="0">
              <a:buNone/>
            </a:pPr>
            <a:r>
              <a:rPr lang="nl-NL" dirty="0"/>
              <a:t>Welke “morele smoesjes” zou Yvonne kunnen verzinnen om haar zakelijke keuzes uit te leggen op een feestje?</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2665811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8B4144-12AD-B5EF-EBEA-7712E62F1DCE}"/>
              </a:ext>
            </a:extLst>
          </p:cNvPr>
          <p:cNvSpPr>
            <a:spLocks noGrp="1"/>
          </p:cNvSpPr>
          <p:nvPr>
            <p:ph type="title"/>
          </p:nvPr>
        </p:nvSpPr>
        <p:spPr/>
        <p:txBody>
          <a:bodyPr/>
          <a:lstStyle/>
          <a:p>
            <a:r>
              <a:rPr lang="nl-NL" b="1" dirty="0">
                <a:solidFill>
                  <a:srgbClr val="E20859"/>
                </a:solidFill>
              </a:rPr>
              <a:t>Bronnenlijst</a:t>
            </a:r>
          </a:p>
        </p:txBody>
      </p:sp>
      <p:sp>
        <p:nvSpPr>
          <p:cNvPr id="3" name="Tijdelijke aanduiding voor inhoud 2">
            <a:extLst>
              <a:ext uri="{FF2B5EF4-FFF2-40B4-BE49-F238E27FC236}">
                <a16:creationId xmlns:a16="http://schemas.microsoft.com/office/drawing/2014/main" id="{C905C9A7-4CEA-8B27-AF64-981836487AC0}"/>
              </a:ext>
            </a:extLst>
          </p:cNvPr>
          <p:cNvSpPr>
            <a:spLocks noGrp="1"/>
          </p:cNvSpPr>
          <p:nvPr>
            <p:ph idx="1"/>
          </p:nvPr>
        </p:nvSpPr>
        <p:spPr/>
        <p:txBody>
          <a:bodyPr/>
          <a:lstStyle/>
          <a:p>
            <a:pPr marL="0" indent="0">
              <a:buNone/>
            </a:pPr>
            <a:r>
              <a:rPr lang="nl-NL" dirty="0"/>
              <a:t>The University of Texas (2024). </a:t>
            </a:r>
            <a:r>
              <a:rPr lang="nl-NL" i="1" dirty="0" err="1"/>
              <a:t>Moral</a:t>
            </a:r>
            <a:r>
              <a:rPr lang="nl-NL" i="1" dirty="0"/>
              <a:t> Disengagement, </a:t>
            </a:r>
            <a:r>
              <a:rPr lang="nl-NL" i="1" dirty="0" err="1"/>
              <a:t>Ethics</a:t>
            </a:r>
            <a:r>
              <a:rPr lang="nl-NL" i="1" dirty="0"/>
              <a:t> </a:t>
            </a:r>
            <a:r>
              <a:rPr lang="nl-NL" i="1" dirty="0" err="1"/>
              <a:t>Defined</a:t>
            </a:r>
            <a:r>
              <a:rPr lang="nl-NL" dirty="0"/>
              <a:t>. </a:t>
            </a:r>
            <a:r>
              <a:rPr lang="nl-NL" dirty="0" err="1"/>
              <a:t>Youtube</a:t>
            </a:r>
            <a:r>
              <a:rPr lang="nl-NL" dirty="0"/>
              <a:t>. Geraadpleegd op 7 mei 2026 van </a:t>
            </a:r>
            <a:r>
              <a:rPr lang="nl-NL" dirty="0">
                <a:hlinkClick r:id="rId2"/>
              </a:rPr>
              <a:t>https://www.youtube.com/watch?v=ws4FIc7zoaY</a:t>
            </a:r>
            <a:r>
              <a:rPr lang="nl-NL" dirty="0"/>
              <a:t> </a:t>
            </a:r>
          </a:p>
          <a:p>
            <a:pPr marL="0" indent="0">
              <a:buNone/>
            </a:pPr>
            <a:endParaRPr lang="nl-NL" dirty="0"/>
          </a:p>
          <a:p>
            <a:pPr marL="0" indent="0">
              <a:buNone/>
            </a:pPr>
            <a:r>
              <a:rPr lang="nl-NL" dirty="0" err="1"/>
              <a:t>Zsolnai</a:t>
            </a:r>
            <a:r>
              <a:rPr lang="nl-NL" dirty="0"/>
              <a:t>, L. (2016). </a:t>
            </a:r>
            <a:r>
              <a:rPr lang="nl-NL" dirty="0" err="1"/>
              <a:t>Moral</a:t>
            </a:r>
            <a:r>
              <a:rPr lang="nl-NL" dirty="0"/>
              <a:t> disengagement: How </a:t>
            </a:r>
            <a:r>
              <a:rPr lang="nl-NL" dirty="0" err="1"/>
              <a:t>people</a:t>
            </a:r>
            <a:r>
              <a:rPr lang="nl-NL" dirty="0"/>
              <a:t> do </a:t>
            </a:r>
            <a:r>
              <a:rPr lang="nl-NL" dirty="0" err="1"/>
              <a:t>harm</a:t>
            </a:r>
            <a:r>
              <a:rPr lang="nl-NL" dirty="0"/>
              <a:t> </a:t>
            </a:r>
            <a:r>
              <a:rPr lang="nl-NL" dirty="0" err="1"/>
              <a:t>and</a:t>
            </a:r>
            <a:r>
              <a:rPr lang="nl-NL" dirty="0"/>
              <a:t> live </a:t>
            </a:r>
            <a:r>
              <a:rPr lang="nl-NL" dirty="0" err="1"/>
              <a:t>with</a:t>
            </a:r>
            <a:r>
              <a:rPr lang="nl-NL" dirty="0"/>
              <a:t> </a:t>
            </a:r>
            <a:r>
              <a:rPr lang="nl-NL" dirty="0" err="1"/>
              <a:t>themselves</a:t>
            </a:r>
            <a:r>
              <a:rPr lang="nl-NL" dirty="0"/>
              <a:t>, </a:t>
            </a:r>
            <a:r>
              <a:rPr lang="nl-NL" dirty="0" err="1"/>
              <a:t>by</a:t>
            </a:r>
            <a:r>
              <a:rPr lang="nl-NL" dirty="0"/>
              <a:t> </a:t>
            </a:r>
            <a:r>
              <a:rPr lang="nl-NL" dirty="0" err="1"/>
              <a:t>albert</a:t>
            </a:r>
            <a:r>
              <a:rPr lang="nl-NL" dirty="0"/>
              <a:t> </a:t>
            </a:r>
            <a:r>
              <a:rPr lang="nl-NL" dirty="0" err="1"/>
              <a:t>bandura</a:t>
            </a:r>
            <a:r>
              <a:rPr lang="nl-NL" dirty="0"/>
              <a:t>. New York: </a:t>
            </a:r>
            <a:r>
              <a:rPr lang="nl-NL" dirty="0" err="1"/>
              <a:t>Macmillan</a:t>
            </a:r>
            <a:r>
              <a:rPr lang="nl-NL" dirty="0"/>
              <a:t>, 2016. 544 pp. ISBN: 978-1-4641-6005-9. </a:t>
            </a:r>
            <a:r>
              <a:rPr lang="nl-NL" i="1" dirty="0"/>
              <a:t>Business </a:t>
            </a:r>
            <a:r>
              <a:rPr lang="nl-NL" i="1" dirty="0" err="1"/>
              <a:t>Ethics</a:t>
            </a:r>
            <a:r>
              <a:rPr lang="nl-NL" i="1" dirty="0"/>
              <a:t> </a:t>
            </a:r>
            <a:r>
              <a:rPr lang="nl-NL" i="1" dirty="0" err="1"/>
              <a:t>Quarterly</a:t>
            </a:r>
            <a:r>
              <a:rPr lang="nl-NL" dirty="0"/>
              <a:t>, </a:t>
            </a:r>
            <a:r>
              <a:rPr lang="nl-NL" i="1" dirty="0"/>
              <a:t>26</a:t>
            </a:r>
            <a:r>
              <a:rPr lang="nl-NL" dirty="0"/>
              <a:t>(3), 426-429.</a:t>
            </a:r>
          </a:p>
        </p:txBody>
      </p:sp>
    </p:spTree>
    <p:extLst>
      <p:ext uri="{BB962C8B-B14F-4D97-AF65-F5344CB8AC3E}">
        <p14:creationId xmlns:p14="http://schemas.microsoft.com/office/powerpoint/2010/main" val="52195504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6EA80B72F8F542838EAA81B7148DEF" ma:contentTypeVersion="11" ma:contentTypeDescription="Een nieuw document maken." ma:contentTypeScope="" ma:versionID="999ebfa73584cff26a4e4920c67c1f67">
  <xsd:schema xmlns:xsd="http://www.w3.org/2001/XMLSchema" xmlns:xs="http://www.w3.org/2001/XMLSchema" xmlns:p="http://schemas.microsoft.com/office/2006/metadata/properties" xmlns:ns2="f7aa7ad1-cc1d-4c5f-aac4-555c8a68bd86" xmlns:ns3="ca769d2e-09cf-4351-9fd6-6af6e26eb269" targetNamespace="http://schemas.microsoft.com/office/2006/metadata/properties" ma:root="true" ma:fieldsID="c8e6ae173fee38e88cd73f7dec3ccc34" ns2:_="" ns3:_="">
    <xsd:import namespace="f7aa7ad1-cc1d-4c5f-aac4-555c8a68bd86"/>
    <xsd:import namespace="ca769d2e-09cf-4351-9fd6-6af6e26eb2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aa7ad1-cc1d-4c5f-aac4-555c8a68b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769d2e-09cf-4351-9fd6-6af6e26eb2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8c5898-42ff-463e-abba-1204b3f2587a}" ma:internalName="TaxCatchAll" ma:showField="CatchAllData" ma:web="ca769d2e-09cf-4351-9fd6-6af6e26eb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769d2e-09cf-4351-9fd6-6af6e26eb269" xsi:nil="true"/>
    <lcf76f155ced4ddcb4097134ff3c332f xmlns="f7aa7ad1-cc1d-4c5f-aac4-555c8a68bd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3A7EE2-BA3D-4DB4-AB63-9559D692FE37}"/>
</file>

<file path=customXml/itemProps2.xml><?xml version="1.0" encoding="utf-8"?>
<ds:datastoreItem xmlns:ds="http://schemas.openxmlformats.org/officeDocument/2006/customXml" ds:itemID="{CF2773BD-AE6C-40CC-8BC0-5702B1B3F66A}"/>
</file>

<file path=customXml/itemProps3.xml><?xml version="1.0" encoding="utf-8"?>
<ds:datastoreItem xmlns:ds="http://schemas.openxmlformats.org/officeDocument/2006/customXml" ds:itemID="{83AE2359-7470-40AB-8235-CED9473E6BBB}"/>
</file>

<file path=docProps/app.xml><?xml version="1.0" encoding="utf-8"?>
<Properties xmlns="http://schemas.openxmlformats.org/officeDocument/2006/extended-properties" xmlns:vt="http://schemas.openxmlformats.org/officeDocument/2006/docPropsVTypes">
  <TotalTime>287</TotalTime>
  <Words>1500</Words>
  <Application>Microsoft Office PowerPoint</Application>
  <PresentationFormat>Breedbeeld</PresentationFormat>
  <Paragraphs>135</Paragraphs>
  <Slides>15</Slides>
  <Notes>8</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Aptos</vt:lpstr>
      <vt:lpstr>Aptos Display</vt:lpstr>
      <vt:lpstr>Arial</vt:lpstr>
      <vt:lpstr>Chiller</vt:lpstr>
      <vt:lpstr>Kantoorthema</vt:lpstr>
      <vt:lpstr>Inhoud</vt:lpstr>
      <vt:lpstr>Colofon</vt:lpstr>
      <vt:lpstr>Docentinstructie</vt:lpstr>
      <vt:lpstr>MORELE ONTKOPPELING</vt:lpstr>
      <vt:lpstr>Leerdoelen  De student:</vt:lpstr>
      <vt:lpstr>Braindump ethiek</vt:lpstr>
      <vt:lpstr>Casus</vt:lpstr>
      <vt:lpstr>Who’s who?</vt:lpstr>
      <vt:lpstr>Yvonne’s keuzes</vt:lpstr>
      <vt:lpstr>PowerPoint-presentatie</vt:lpstr>
      <vt:lpstr>PowerPoint-presentatie</vt:lpstr>
      <vt:lpstr>Bandura onderscheidt 8 mechanismen:</vt:lpstr>
      <vt:lpstr>PowerPoint-presentatie</vt:lpstr>
      <vt:lpstr>Terug naar Yvonne</vt:lpstr>
      <vt:lpstr>Bronnenlijst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Freek Verkade</dc:creator>
  <cp:lastModifiedBy>Freek Verkade</cp:lastModifiedBy>
  <cp:revision>1</cp:revision>
  <dcterms:created xsi:type="dcterms:W3CDTF">2026-05-07T07:33:18Z</dcterms:created>
  <dcterms:modified xsi:type="dcterms:W3CDTF">2026-07-03T09:12:30Z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0x010100506EA80B72F8F542838EAA81B7148DEF</vt:lpwstr>
  </property>
</Properties>
</file>