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70" r:id="rId5"/>
    <p:sldId id="269" r:id="rId6"/>
    <p:sldId id="268" r:id="rId7"/>
    <p:sldId id="256" r:id="rId8"/>
    <p:sldId id="257" r:id="rId9"/>
    <p:sldId id="258" r:id="rId10"/>
    <p:sldId id="259" r:id="rId11"/>
    <p:sldId id="261" r:id="rId12"/>
    <p:sldId id="260" r:id="rId13"/>
    <p:sldId id="267" r:id="rId14"/>
    <p:sldId id="271" r:id="rId15"/>
    <p:sldId id="264" r:id="rId16"/>
    <p:sldId id="266" r:id="rId17"/>
    <p:sldId id="272" r:id="rId18"/>
    <p:sldId id="273" r:id="rId1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39B6719-7E41-446C-2C17-EB4E3CFD4019}" name="Kim Meijer" initials="KM" userId="S::kim.meijer@han.nl::49085131-4992-4dfd-82c7-7fbc21241fbf" providerId="AD"/>
  <p188:author id="{A4C3FE9C-D9D6-69F1-8280-8979F161C075}" name="Freek Verkade" initials="FV" userId="S::Freek.Verkade@han.nl::60071d7c-64f5-481e-b697-85e49448cac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0856"/>
    <a:srgbClr val="FFFFFF"/>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C0B434-713C-490B-9D1F-6E7DD3F13BCB}" v="2" dt="2026-06-09T08:41:54.0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293" autoAdjust="0"/>
  </p:normalViewPr>
  <p:slideViewPr>
    <p:cSldViewPr snapToGrid="0">
      <p:cViewPr varScale="1">
        <p:scale>
          <a:sx n="74" d="100"/>
          <a:sy n="74" d="100"/>
        </p:scale>
        <p:origin x="10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ek Verkade" userId="60071d7c-64f5-481e-b697-85e49448cac2" providerId="ADAL" clId="{CC1E0670-932F-4184-8312-27BDCA132DA4}"/>
    <pc:docChg chg="undo custSel addSld delSld modSld">
      <pc:chgData name="Freek Verkade" userId="60071d7c-64f5-481e-b697-85e49448cac2" providerId="ADAL" clId="{CC1E0670-932F-4184-8312-27BDCA132DA4}" dt="2026-06-09T08:42:41.852" v="1511" actId="20577"/>
      <pc:docMkLst>
        <pc:docMk/>
      </pc:docMkLst>
      <pc:sldChg chg="modSp mod modNotesTx">
        <pc:chgData name="Freek Verkade" userId="60071d7c-64f5-481e-b697-85e49448cac2" providerId="ADAL" clId="{CC1E0670-932F-4184-8312-27BDCA132DA4}" dt="2026-06-09T08:42:41.852" v="1511" actId="20577"/>
        <pc:sldMkLst>
          <pc:docMk/>
          <pc:sldMk cId="711228862" sldId="264"/>
        </pc:sldMkLst>
        <pc:spChg chg="mod">
          <ac:chgData name="Freek Verkade" userId="60071d7c-64f5-481e-b697-85e49448cac2" providerId="ADAL" clId="{CC1E0670-932F-4184-8312-27BDCA132DA4}" dt="2026-06-09T08:16:11.572" v="1287" actId="20577"/>
          <ac:spMkLst>
            <pc:docMk/>
            <pc:sldMk cId="711228862" sldId="264"/>
            <ac:spMk id="3" creationId="{12C23BF9-6152-31B1-56AB-46375C9CC67E}"/>
          </ac:spMkLst>
        </pc:spChg>
      </pc:sldChg>
      <pc:sldChg chg="modSp mod">
        <pc:chgData name="Freek Verkade" userId="60071d7c-64f5-481e-b697-85e49448cac2" providerId="ADAL" clId="{CC1E0670-932F-4184-8312-27BDCA132DA4}" dt="2026-06-09T08:41:02.564" v="1471" actId="20577"/>
        <pc:sldMkLst>
          <pc:docMk/>
          <pc:sldMk cId="1549994450" sldId="270"/>
        </pc:sldMkLst>
        <pc:spChg chg="mod">
          <ac:chgData name="Freek Verkade" userId="60071d7c-64f5-481e-b697-85e49448cac2" providerId="ADAL" clId="{CC1E0670-932F-4184-8312-27BDCA132DA4}" dt="2026-06-09T08:41:02.564" v="1471" actId="20577"/>
          <ac:spMkLst>
            <pc:docMk/>
            <pc:sldMk cId="1549994450" sldId="270"/>
            <ac:spMk id="3" creationId="{E2489D32-0B8E-6C40-52ED-DD8976D8524F}"/>
          </ac:spMkLst>
        </pc:spChg>
      </pc:sldChg>
      <pc:sldChg chg="modNotesTx">
        <pc:chgData name="Freek Verkade" userId="60071d7c-64f5-481e-b697-85e49448cac2" providerId="ADAL" clId="{CC1E0670-932F-4184-8312-27BDCA132DA4}" dt="2026-06-09T08:16:53.480" v="1399" actId="20577"/>
        <pc:sldMkLst>
          <pc:docMk/>
          <pc:sldMk cId="1510396102" sldId="271"/>
        </pc:sldMkLst>
      </pc:sldChg>
      <pc:sldChg chg="modSp mod">
        <pc:chgData name="Freek Verkade" userId="60071d7c-64f5-481e-b697-85e49448cac2" providerId="ADAL" clId="{CC1E0670-932F-4184-8312-27BDCA132DA4}" dt="2026-06-09T08:41:38.762" v="1473"/>
        <pc:sldMkLst>
          <pc:docMk/>
          <pc:sldMk cId="1297798621" sldId="272"/>
        </pc:sldMkLst>
        <pc:spChg chg="mod">
          <ac:chgData name="Freek Verkade" userId="60071d7c-64f5-481e-b697-85e49448cac2" providerId="ADAL" clId="{CC1E0670-932F-4184-8312-27BDCA132DA4}" dt="2026-06-09T08:41:38.762" v="1473"/>
          <ac:spMkLst>
            <pc:docMk/>
            <pc:sldMk cId="1297798621" sldId="272"/>
            <ac:spMk id="3" creationId="{6E36FBC5-38E0-1925-3899-46CECC60CC1A}"/>
          </ac:spMkLst>
        </pc:spChg>
      </pc:sldChg>
      <pc:sldChg chg="modSp add del mod">
        <pc:chgData name="Freek Verkade" userId="60071d7c-64f5-481e-b697-85e49448cac2" providerId="ADAL" clId="{CC1E0670-932F-4184-8312-27BDCA132DA4}" dt="2026-06-09T08:40:34.228" v="1408" actId="47"/>
        <pc:sldMkLst>
          <pc:docMk/>
          <pc:sldMk cId="1097849069" sldId="273"/>
        </pc:sldMkLst>
        <pc:spChg chg="mod">
          <ac:chgData name="Freek Verkade" userId="60071d7c-64f5-481e-b697-85e49448cac2" providerId="ADAL" clId="{CC1E0670-932F-4184-8312-27BDCA132DA4}" dt="2026-06-09T08:40:23.942" v="1407" actId="20577"/>
          <ac:spMkLst>
            <pc:docMk/>
            <pc:sldMk cId="1097849069" sldId="273"/>
            <ac:spMk id="2" creationId="{33956035-35DD-254B-B25D-A805B8E28D24}"/>
          </ac:spMkLst>
        </pc:spChg>
      </pc:sldChg>
      <pc:sldChg chg="add">
        <pc:chgData name="Freek Verkade" userId="60071d7c-64f5-481e-b697-85e49448cac2" providerId="ADAL" clId="{CC1E0670-932F-4184-8312-27BDCA132DA4}" dt="2026-06-09T08:41:54.083" v="1474"/>
        <pc:sldMkLst>
          <pc:docMk/>
          <pc:sldMk cId="3358154458" sldId="27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C2BB59-0877-4897-8CFC-22EC3232EC6F}" type="datetimeFigureOut">
              <a:rPr lang="nl-NL" smtClean="0"/>
              <a:t>28-8-2026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466CD0-C2D5-452F-823E-02E0C469A3A1}" type="slidenum">
              <a:rPr lang="nl-NL" smtClean="0"/>
              <a:t>‹#›</a:t>
            </a:fld>
            <a:endParaRPr lang="nl-NL"/>
          </a:p>
        </p:txBody>
      </p:sp>
    </p:spTree>
    <p:extLst>
      <p:ext uri="{BB962C8B-B14F-4D97-AF65-F5344CB8AC3E}">
        <p14:creationId xmlns:p14="http://schemas.microsoft.com/office/powerpoint/2010/main" val="1836248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12466CD0-C2D5-452F-823E-02E0C469A3A1}" type="slidenum">
              <a:rPr lang="nl-NL" smtClean="0"/>
              <a:t>4</a:t>
            </a:fld>
            <a:endParaRPr lang="nl-NL"/>
          </a:p>
        </p:txBody>
      </p:sp>
    </p:spTree>
    <p:extLst>
      <p:ext uri="{BB962C8B-B14F-4D97-AF65-F5344CB8AC3E}">
        <p14:creationId xmlns:p14="http://schemas.microsoft.com/office/powerpoint/2010/main" val="1655777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Ca 5 min open discussie in de klas. Om ze vooruit te helpen kun je de klas ook in twee groepen verdelen: één groep is voor en de andere groep is tegen de stelling. </a:t>
            </a:r>
            <a:br>
              <a:rPr lang="nl-NL" dirty="0"/>
            </a:br>
            <a:r>
              <a:rPr lang="nl-NL" dirty="0"/>
              <a:t>Het gaat om een open discussie. Het doel is om toe te werken naar dat ethiek iets alledaags is en vooral gaat over waarden. </a:t>
            </a:r>
          </a:p>
          <a:p>
            <a:r>
              <a:rPr lang="nl-NL" dirty="0"/>
              <a:t>De stelling komt later in de les weer terug.</a:t>
            </a:r>
          </a:p>
          <a:p>
            <a:endParaRPr lang="nl-NL" dirty="0"/>
          </a:p>
          <a:p>
            <a:r>
              <a:rPr lang="nl-NL" dirty="0"/>
              <a:t>Bron stelling: Debatunie.</a:t>
            </a:r>
          </a:p>
        </p:txBody>
      </p:sp>
      <p:sp>
        <p:nvSpPr>
          <p:cNvPr id="4" name="Tijdelijke aanduiding voor dianummer 3"/>
          <p:cNvSpPr>
            <a:spLocks noGrp="1"/>
          </p:cNvSpPr>
          <p:nvPr>
            <p:ph type="sldNum" sz="quarter" idx="5"/>
          </p:nvPr>
        </p:nvSpPr>
        <p:spPr/>
        <p:txBody>
          <a:bodyPr/>
          <a:lstStyle/>
          <a:p>
            <a:fld id="{12466CD0-C2D5-452F-823E-02E0C469A3A1}" type="slidenum">
              <a:rPr lang="nl-NL" smtClean="0"/>
              <a:t>6</a:t>
            </a:fld>
            <a:endParaRPr lang="nl-NL"/>
          </a:p>
        </p:txBody>
      </p:sp>
    </p:spTree>
    <p:extLst>
      <p:ext uri="{BB962C8B-B14F-4D97-AF65-F5344CB8AC3E}">
        <p14:creationId xmlns:p14="http://schemas.microsoft.com/office/powerpoint/2010/main" val="524703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Dia 4/5/6 ca 15 min totaal</a:t>
            </a:r>
          </a:p>
        </p:txBody>
      </p:sp>
      <p:sp>
        <p:nvSpPr>
          <p:cNvPr id="4" name="Tijdelijke aanduiding voor dianummer 3"/>
          <p:cNvSpPr>
            <a:spLocks noGrp="1"/>
          </p:cNvSpPr>
          <p:nvPr>
            <p:ph type="sldNum" sz="quarter" idx="5"/>
          </p:nvPr>
        </p:nvSpPr>
        <p:spPr/>
        <p:txBody>
          <a:bodyPr/>
          <a:lstStyle/>
          <a:p>
            <a:fld id="{12466CD0-C2D5-452F-823E-02E0C469A3A1}" type="slidenum">
              <a:rPr lang="nl-NL" smtClean="0"/>
              <a:t>7</a:t>
            </a:fld>
            <a:endParaRPr lang="nl-NL"/>
          </a:p>
        </p:txBody>
      </p:sp>
    </p:spTree>
    <p:extLst>
      <p:ext uri="{BB962C8B-B14F-4D97-AF65-F5344CB8AC3E}">
        <p14:creationId xmlns:p14="http://schemas.microsoft.com/office/powerpoint/2010/main" val="2700355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studenten hebben in de lessen al geoefend met gestructureerd nadenken over ethiek. Ze moesten stilstaan bij vragen als:</a:t>
            </a:r>
          </a:p>
          <a:p>
            <a:pPr marL="171450" indent="-171450">
              <a:buFont typeface="Arial" panose="020B0604020202020204" pitchFamily="34" charset="0"/>
              <a:buChar char="•"/>
            </a:pPr>
            <a:r>
              <a:rPr lang="nl-NL" dirty="0"/>
              <a:t>Wie zijn er betrokken?</a:t>
            </a:r>
          </a:p>
          <a:p>
            <a:pPr marL="171450" indent="-171450">
              <a:buFont typeface="Arial" panose="020B0604020202020204" pitchFamily="34" charset="0"/>
              <a:buChar char="•"/>
            </a:pPr>
            <a:r>
              <a:rPr lang="nl-NL" dirty="0"/>
              <a:t>Wie zijn van invloed of hebben een belang?</a:t>
            </a:r>
          </a:p>
          <a:p>
            <a:pPr marL="171450" indent="-171450">
              <a:buFont typeface="Arial" panose="020B0604020202020204" pitchFamily="34" charset="0"/>
              <a:buChar char="•"/>
            </a:pPr>
            <a:r>
              <a:rPr lang="nl-NL" dirty="0"/>
              <a:t>Mis ik informatie? Zo ja, wat dan?</a:t>
            </a:r>
          </a:p>
          <a:p>
            <a:pPr marL="171450" indent="-171450">
              <a:buFont typeface="Arial" panose="020B0604020202020204" pitchFamily="34" charset="0"/>
              <a:buChar char="•"/>
            </a:pPr>
            <a:r>
              <a:rPr lang="nl-NL" dirty="0"/>
              <a:t>Wat roept het bij mij op? (welke emoties?)</a:t>
            </a:r>
          </a:p>
          <a:p>
            <a:pPr marL="171450" indent="-171450">
              <a:buFont typeface="Arial" panose="020B0604020202020204" pitchFamily="34" charset="0"/>
              <a:buChar char="•"/>
            </a:pPr>
            <a:endParaRPr lang="nl-NL" dirty="0"/>
          </a:p>
          <a:p>
            <a:pPr marL="171450" indent="-171450">
              <a:buFont typeface="Arial" panose="020B0604020202020204" pitchFamily="34" charset="0"/>
              <a:buChar char="•"/>
            </a:pPr>
            <a:r>
              <a:rPr lang="nl-NL" dirty="0"/>
              <a:t>Deze stappen helpen je om te vertragen en zo voorkom je dat je te snel oplossingen zit te bedenken. </a:t>
            </a:r>
          </a:p>
        </p:txBody>
      </p:sp>
      <p:sp>
        <p:nvSpPr>
          <p:cNvPr id="4" name="Tijdelijke aanduiding voor dianummer 3"/>
          <p:cNvSpPr>
            <a:spLocks noGrp="1"/>
          </p:cNvSpPr>
          <p:nvPr>
            <p:ph type="sldNum" sz="quarter" idx="5"/>
          </p:nvPr>
        </p:nvSpPr>
        <p:spPr/>
        <p:txBody>
          <a:bodyPr/>
          <a:lstStyle/>
          <a:p>
            <a:fld id="{B12D3EA7-25C0-43AC-900D-536DF55C6FAE}" type="slidenum">
              <a:rPr lang="nl-NL" smtClean="0"/>
              <a:t>11</a:t>
            </a:fld>
            <a:endParaRPr lang="nl-NL"/>
          </a:p>
        </p:txBody>
      </p:sp>
    </p:spTree>
    <p:extLst>
      <p:ext uri="{BB962C8B-B14F-4D97-AF65-F5344CB8AC3E}">
        <p14:creationId xmlns:p14="http://schemas.microsoft.com/office/powerpoint/2010/main" val="3430034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Ca 45-60 min</a:t>
            </a:r>
          </a:p>
          <a:p>
            <a:r>
              <a:rPr lang="nl-NL" dirty="0"/>
              <a:t>30 min in groepjes werken, daarna nabespreken.</a:t>
            </a:r>
          </a:p>
          <a:p>
            <a:r>
              <a:rPr lang="nl-NL" dirty="0"/>
              <a:t>Deel de bijlage (dia 15) uit als hand-out.</a:t>
            </a:r>
          </a:p>
        </p:txBody>
      </p:sp>
      <p:sp>
        <p:nvSpPr>
          <p:cNvPr id="4" name="Tijdelijke aanduiding voor dianummer 3"/>
          <p:cNvSpPr>
            <a:spLocks noGrp="1"/>
          </p:cNvSpPr>
          <p:nvPr>
            <p:ph type="sldNum" sz="quarter" idx="5"/>
          </p:nvPr>
        </p:nvSpPr>
        <p:spPr/>
        <p:txBody>
          <a:bodyPr/>
          <a:lstStyle/>
          <a:p>
            <a:fld id="{12466CD0-C2D5-452F-823E-02E0C469A3A1}" type="slidenum">
              <a:rPr lang="nl-NL" smtClean="0"/>
              <a:t>12</a:t>
            </a:fld>
            <a:endParaRPr lang="nl-NL"/>
          </a:p>
        </p:txBody>
      </p:sp>
    </p:spTree>
    <p:extLst>
      <p:ext uri="{BB962C8B-B14F-4D97-AF65-F5344CB8AC3E}">
        <p14:creationId xmlns:p14="http://schemas.microsoft.com/office/powerpoint/2010/main" val="723017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Elk groepje van  werkt één dilemma uit (stap 1 en sta 2). Stap 3 mag worden overgeslagen. Wel de uiteindelijke keuze bespreken.</a:t>
            </a:r>
          </a:p>
        </p:txBody>
      </p:sp>
      <p:sp>
        <p:nvSpPr>
          <p:cNvPr id="4" name="Tijdelijke aanduiding voor dianummer 3"/>
          <p:cNvSpPr>
            <a:spLocks noGrp="1"/>
          </p:cNvSpPr>
          <p:nvPr>
            <p:ph type="sldNum" sz="quarter" idx="5"/>
          </p:nvPr>
        </p:nvSpPr>
        <p:spPr/>
        <p:txBody>
          <a:bodyPr/>
          <a:lstStyle/>
          <a:p>
            <a:fld id="{12466CD0-C2D5-452F-823E-02E0C469A3A1}" type="slidenum">
              <a:rPr lang="nl-NL" smtClean="0"/>
              <a:t>13</a:t>
            </a:fld>
            <a:endParaRPr lang="nl-NL"/>
          </a:p>
        </p:txBody>
      </p:sp>
    </p:spTree>
    <p:extLst>
      <p:ext uri="{BB962C8B-B14F-4D97-AF65-F5344CB8AC3E}">
        <p14:creationId xmlns:p14="http://schemas.microsoft.com/office/powerpoint/2010/main" val="3023877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u="sng" dirty="0"/>
              <a:t>Aangepaste/ingekorte versie van</a:t>
            </a:r>
            <a:r>
              <a:rPr lang="nl-NL" dirty="0"/>
              <a:t>: Verstegen, G. &amp; </a:t>
            </a:r>
            <a:r>
              <a:rPr lang="nl-NL" dirty="0" err="1"/>
              <a:t>Soppe</a:t>
            </a:r>
            <a:r>
              <a:rPr lang="nl-NL" dirty="0"/>
              <a:t>, A. (2020). </a:t>
            </a:r>
            <a:r>
              <a:rPr lang="nl-NL" i="1" dirty="0"/>
              <a:t>Ethiek voor Financieel Professionals</a:t>
            </a:r>
            <a:r>
              <a:rPr lang="nl-NL" i="0" dirty="0"/>
              <a:t>. Boom Uitgevers, Amsterdam.</a:t>
            </a:r>
          </a:p>
          <a:p>
            <a:endParaRPr lang="nl-NL" i="0" dirty="0"/>
          </a:p>
          <a:p>
            <a:r>
              <a:rPr lang="nl-NL" i="0" dirty="0"/>
              <a:t>Afbeeldingen zijn MS Office stockafbeeldingen en mogen niet buiten MS applicaties gebruikt worden.</a:t>
            </a:r>
            <a:endParaRPr lang="nl-NL" dirty="0"/>
          </a:p>
        </p:txBody>
      </p:sp>
      <p:sp>
        <p:nvSpPr>
          <p:cNvPr id="4" name="Tijdelijke aanduiding voor dianummer 3"/>
          <p:cNvSpPr>
            <a:spLocks noGrp="1"/>
          </p:cNvSpPr>
          <p:nvPr>
            <p:ph type="sldNum" sz="quarter" idx="5"/>
          </p:nvPr>
        </p:nvSpPr>
        <p:spPr/>
        <p:txBody>
          <a:bodyPr/>
          <a:lstStyle/>
          <a:p>
            <a:fld id="{627F9A93-3C3A-4254-B389-E98154057410}" type="slidenum">
              <a:rPr lang="nl-NL" smtClean="0"/>
              <a:t>15</a:t>
            </a:fld>
            <a:endParaRPr lang="nl-NL"/>
          </a:p>
        </p:txBody>
      </p:sp>
    </p:spTree>
    <p:extLst>
      <p:ext uri="{BB962C8B-B14F-4D97-AF65-F5344CB8AC3E}">
        <p14:creationId xmlns:p14="http://schemas.microsoft.com/office/powerpoint/2010/main" val="564607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0D192E-BC24-6E7C-F019-8441B5C37F1A}"/>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A32F9CCE-C266-0ABF-3868-909B72D808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1881ACE9-0B39-D80D-5BB8-12DF9AD45A01}"/>
              </a:ext>
            </a:extLst>
          </p:cNvPr>
          <p:cNvSpPr>
            <a:spLocks noGrp="1"/>
          </p:cNvSpPr>
          <p:nvPr>
            <p:ph type="dt" sz="half" idx="10"/>
          </p:nvPr>
        </p:nvSpPr>
        <p:spPr/>
        <p:txBody>
          <a:bodyPr/>
          <a:lstStyle/>
          <a:p>
            <a:fld id="{9F80CBE4-C2D7-4B7E-BF0D-8E11A4A4B561}" type="datetimeFigureOut">
              <a:rPr lang="nl-NL" smtClean="0"/>
              <a:t>28-8-2026</a:t>
            </a:fld>
            <a:endParaRPr lang="nl-NL"/>
          </a:p>
        </p:txBody>
      </p:sp>
      <p:sp>
        <p:nvSpPr>
          <p:cNvPr id="5" name="Tijdelijke aanduiding voor voettekst 4">
            <a:extLst>
              <a:ext uri="{FF2B5EF4-FFF2-40B4-BE49-F238E27FC236}">
                <a16:creationId xmlns:a16="http://schemas.microsoft.com/office/drawing/2014/main" id="{F061BAA9-0555-F11B-65D4-7892F8CE8B5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95175C4-3C65-46C6-A154-C812EB3F1919}"/>
              </a:ext>
            </a:extLst>
          </p:cNvPr>
          <p:cNvSpPr>
            <a:spLocks noGrp="1"/>
          </p:cNvSpPr>
          <p:nvPr>
            <p:ph type="sldNum" sz="quarter" idx="12"/>
          </p:nvPr>
        </p:nvSpPr>
        <p:spPr/>
        <p:txBody>
          <a:bodyPr/>
          <a:lstStyle/>
          <a:p>
            <a:fld id="{684162C0-3ACF-4CA8-9BA4-C55D82A54F8B}" type="slidenum">
              <a:rPr lang="nl-NL" smtClean="0"/>
              <a:t>‹#›</a:t>
            </a:fld>
            <a:endParaRPr lang="nl-NL"/>
          </a:p>
        </p:txBody>
      </p:sp>
    </p:spTree>
    <p:extLst>
      <p:ext uri="{BB962C8B-B14F-4D97-AF65-F5344CB8AC3E}">
        <p14:creationId xmlns:p14="http://schemas.microsoft.com/office/powerpoint/2010/main" val="4028297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1077A8-6951-353C-AE2F-D6A8D6E9C2A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73AD32E6-2DFB-CAC2-914D-6C1794A97646}"/>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522FE6A-ED5E-3693-04C1-751B9015C8A6}"/>
              </a:ext>
            </a:extLst>
          </p:cNvPr>
          <p:cNvSpPr>
            <a:spLocks noGrp="1"/>
          </p:cNvSpPr>
          <p:nvPr>
            <p:ph type="dt" sz="half" idx="10"/>
          </p:nvPr>
        </p:nvSpPr>
        <p:spPr/>
        <p:txBody>
          <a:bodyPr/>
          <a:lstStyle/>
          <a:p>
            <a:fld id="{9F80CBE4-C2D7-4B7E-BF0D-8E11A4A4B561}" type="datetimeFigureOut">
              <a:rPr lang="nl-NL" smtClean="0"/>
              <a:t>28-8-2026</a:t>
            </a:fld>
            <a:endParaRPr lang="nl-NL"/>
          </a:p>
        </p:txBody>
      </p:sp>
      <p:sp>
        <p:nvSpPr>
          <p:cNvPr id="5" name="Tijdelijke aanduiding voor voettekst 4">
            <a:extLst>
              <a:ext uri="{FF2B5EF4-FFF2-40B4-BE49-F238E27FC236}">
                <a16:creationId xmlns:a16="http://schemas.microsoft.com/office/drawing/2014/main" id="{420DBCAF-4822-AEFC-4C06-AFCC3A962D6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E3848B4-58FF-6CAA-0B3C-B2EE1C579D37}"/>
              </a:ext>
            </a:extLst>
          </p:cNvPr>
          <p:cNvSpPr>
            <a:spLocks noGrp="1"/>
          </p:cNvSpPr>
          <p:nvPr>
            <p:ph type="sldNum" sz="quarter" idx="12"/>
          </p:nvPr>
        </p:nvSpPr>
        <p:spPr/>
        <p:txBody>
          <a:bodyPr/>
          <a:lstStyle/>
          <a:p>
            <a:fld id="{684162C0-3ACF-4CA8-9BA4-C55D82A54F8B}" type="slidenum">
              <a:rPr lang="nl-NL" smtClean="0"/>
              <a:t>‹#›</a:t>
            </a:fld>
            <a:endParaRPr lang="nl-NL"/>
          </a:p>
        </p:txBody>
      </p:sp>
    </p:spTree>
    <p:extLst>
      <p:ext uri="{BB962C8B-B14F-4D97-AF65-F5344CB8AC3E}">
        <p14:creationId xmlns:p14="http://schemas.microsoft.com/office/powerpoint/2010/main" val="3727378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92584C-7B19-0625-A391-0D18636C8A4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8EB0E1C2-BC33-6AB7-1754-D123681B16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560F52E8-8121-D16C-6B5C-A8EFA55A6ACB}"/>
              </a:ext>
            </a:extLst>
          </p:cNvPr>
          <p:cNvSpPr>
            <a:spLocks noGrp="1"/>
          </p:cNvSpPr>
          <p:nvPr>
            <p:ph type="dt" sz="half" idx="10"/>
          </p:nvPr>
        </p:nvSpPr>
        <p:spPr/>
        <p:txBody>
          <a:bodyPr/>
          <a:lstStyle/>
          <a:p>
            <a:fld id="{9F80CBE4-C2D7-4B7E-BF0D-8E11A4A4B561}" type="datetimeFigureOut">
              <a:rPr lang="nl-NL" smtClean="0"/>
              <a:t>28-8-2026</a:t>
            </a:fld>
            <a:endParaRPr lang="nl-NL"/>
          </a:p>
        </p:txBody>
      </p:sp>
      <p:sp>
        <p:nvSpPr>
          <p:cNvPr id="5" name="Tijdelijke aanduiding voor voettekst 4">
            <a:extLst>
              <a:ext uri="{FF2B5EF4-FFF2-40B4-BE49-F238E27FC236}">
                <a16:creationId xmlns:a16="http://schemas.microsoft.com/office/drawing/2014/main" id="{9502A474-218E-CD4D-80C6-B3EE91C7AC3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5BDC22E-0E8B-CDF7-0C28-B2D4829895DA}"/>
              </a:ext>
            </a:extLst>
          </p:cNvPr>
          <p:cNvSpPr>
            <a:spLocks noGrp="1"/>
          </p:cNvSpPr>
          <p:nvPr>
            <p:ph type="sldNum" sz="quarter" idx="12"/>
          </p:nvPr>
        </p:nvSpPr>
        <p:spPr/>
        <p:txBody>
          <a:bodyPr/>
          <a:lstStyle/>
          <a:p>
            <a:fld id="{684162C0-3ACF-4CA8-9BA4-C55D82A54F8B}" type="slidenum">
              <a:rPr lang="nl-NL" smtClean="0"/>
              <a:t>‹#›</a:t>
            </a:fld>
            <a:endParaRPr lang="nl-NL"/>
          </a:p>
        </p:txBody>
      </p:sp>
    </p:spTree>
    <p:extLst>
      <p:ext uri="{BB962C8B-B14F-4D97-AF65-F5344CB8AC3E}">
        <p14:creationId xmlns:p14="http://schemas.microsoft.com/office/powerpoint/2010/main" val="595844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B96224-2194-F886-0E89-0D6B79338DF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CF27C7D9-F3ED-1FE7-CE7A-B4F03693E0C9}"/>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40DFB2B9-39AA-0D05-ED79-2458CF6F5DC6}"/>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981D3B0C-319F-07D5-0D4A-019DE3B8367A}"/>
              </a:ext>
            </a:extLst>
          </p:cNvPr>
          <p:cNvSpPr>
            <a:spLocks noGrp="1"/>
          </p:cNvSpPr>
          <p:nvPr>
            <p:ph type="dt" sz="half" idx="10"/>
          </p:nvPr>
        </p:nvSpPr>
        <p:spPr/>
        <p:txBody>
          <a:bodyPr/>
          <a:lstStyle/>
          <a:p>
            <a:fld id="{9F80CBE4-C2D7-4B7E-BF0D-8E11A4A4B561}" type="datetimeFigureOut">
              <a:rPr lang="nl-NL" smtClean="0"/>
              <a:t>28-8-2026</a:t>
            </a:fld>
            <a:endParaRPr lang="nl-NL"/>
          </a:p>
        </p:txBody>
      </p:sp>
      <p:sp>
        <p:nvSpPr>
          <p:cNvPr id="6" name="Tijdelijke aanduiding voor voettekst 5">
            <a:extLst>
              <a:ext uri="{FF2B5EF4-FFF2-40B4-BE49-F238E27FC236}">
                <a16:creationId xmlns:a16="http://schemas.microsoft.com/office/drawing/2014/main" id="{BA5C4F37-57CA-8238-8483-C48721BACE2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9A030DB-5799-2BBD-870B-80F6A581A5C6}"/>
              </a:ext>
            </a:extLst>
          </p:cNvPr>
          <p:cNvSpPr>
            <a:spLocks noGrp="1"/>
          </p:cNvSpPr>
          <p:nvPr>
            <p:ph type="sldNum" sz="quarter" idx="12"/>
          </p:nvPr>
        </p:nvSpPr>
        <p:spPr/>
        <p:txBody>
          <a:bodyPr/>
          <a:lstStyle/>
          <a:p>
            <a:fld id="{684162C0-3ACF-4CA8-9BA4-C55D82A54F8B}" type="slidenum">
              <a:rPr lang="nl-NL" smtClean="0"/>
              <a:t>‹#›</a:t>
            </a:fld>
            <a:endParaRPr lang="nl-NL"/>
          </a:p>
        </p:txBody>
      </p:sp>
    </p:spTree>
    <p:extLst>
      <p:ext uri="{BB962C8B-B14F-4D97-AF65-F5344CB8AC3E}">
        <p14:creationId xmlns:p14="http://schemas.microsoft.com/office/powerpoint/2010/main" val="1135383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382281-379F-CE37-5811-19D7A69000A9}"/>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EE437B47-9272-9417-4740-7C50E76D84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F17EDFCB-B3B2-912A-5AD6-C57D9386DC3D}"/>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C225EEB5-389E-0DE2-48DD-69225B7885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502FBED3-BE90-1B98-494A-4753E513AF65}"/>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468E323E-0417-0B24-A202-826F5B1C9467}"/>
              </a:ext>
            </a:extLst>
          </p:cNvPr>
          <p:cNvSpPr>
            <a:spLocks noGrp="1"/>
          </p:cNvSpPr>
          <p:nvPr>
            <p:ph type="dt" sz="half" idx="10"/>
          </p:nvPr>
        </p:nvSpPr>
        <p:spPr/>
        <p:txBody>
          <a:bodyPr/>
          <a:lstStyle/>
          <a:p>
            <a:fld id="{9F80CBE4-C2D7-4B7E-BF0D-8E11A4A4B561}" type="datetimeFigureOut">
              <a:rPr lang="nl-NL" smtClean="0"/>
              <a:t>28-8-2026</a:t>
            </a:fld>
            <a:endParaRPr lang="nl-NL"/>
          </a:p>
        </p:txBody>
      </p:sp>
      <p:sp>
        <p:nvSpPr>
          <p:cNvPr id="8" name="Tijdelijke aanduiding voor voettekst 7">
            <a:extLst>
              <a:ext uri="{FF2B5EF4-FFF2-40B4-BE49-F238E27FC236}">
                <a16:creationId xmlns:a16="http://schemas.microsoft.com/office/drawing/2014/main" id="{E91EBACF-2489-B4CE-57A0-66BC3D048973}"/>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304D0D9B-A671-7F26-68F1-D862984F3EC6}"/>
              </a:ext>
            </a:extLst>
          </p:cNvPr>
          <p:cNvSpPr>
            <a:spLocks noGrp="1"/>
          </p:cNvSpPr>
          <p:nvPr>
            <p:ph type="sldNum" sz="quarter" idx="12"/>
          </p:nvPr>
        </p:nvSpPr>
        <p:spPr/>
        <p:txBody>
          <a:bodyPr/>
          <a:lstStyle/>
          <a:p>
            <a:fld id="{684162C0-3ACF-4CA8-9BA4-C55D82A54F8B}" type="slidenum">
              <a:rPr lang="nl-NL" smtClean="0"/>
              <a:t>‹#›</a:t>
            </a:fld>
            <a:endParaRPr lang="nl-NL"/>
          </a:p>
        </p:txBody>
      </p:sp>
    </p:spTree>
    <p:extLst>
      <p:ext uri="{BB962C8B-B14F-4D97-AF65-F5344CB8AC3E}">
        <p14:creationId xmlns:p14="http://schemas.microsoft.com/office/powerpoint/2010/main" val="2210408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38801E-E456-9747-C544-95118D87C89D}"/>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1BFEC7DA-BDCC-B33E-44D5-2774D0075E71}"/>
              </a:ext>
            </a:extLst>
          </p:cNvPr>
          <p:cNvSpPr>
            <a:spLocks noGrp="1"/>
          </p:cNvSpPr>
          <p:nvPr>
            <p:ph type="dt" sz="half" idx="10"/>
          </p:nvPr>
        </p:nvSpPr>
        <p:spPr/>
        <p:txBody>
          <a:bodyPr/>
          <a:lstStyle/>
          <a:p>
            <a:fld id="{9F80CBE4-C2D7-4B7E-BF0D-8E11A4A4B561}" type="datetimeFigureOut">
              <a:rPr lang="nl-NL" smtClean="0"/>
              <a:t>28-8-2026</a:t>
            </a:fld>
            <a:endParaRPr lang="nl-NL"/>
          </a:p>
        </p:txBody>
      </p:sp>
      <p:sp>
        <p:nvSpPr>
          <p:cNvPr id="4" name="Tijdelijke aanduiding voor voettekst 3">
            <a:extLst>
              <a:ext uri="{FF2B5EF4-FFF2-40B4-BE49-F238E27FC236}">
                <a16:creationId xmlns:a16="http://schemas.microsoft.com/office/drawing/2014/main" id="{293FAC15-2E35-648C-EC60-623A36A52671}"/>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250898B5-D5E8-D856-5D93-65C4FCE80480}"/>
              </a:ext>
            </a:extLst>
          </p:cNvPr>
          <p:cNvSpPr>
            <a:spLocks noGrp="1"/>
          </p:cNvSpPr>
          <p:nvPr>
            <p:ph type="sldNum" sz="quarter" idx="12"/>
          </p:nvPr>
        </p:nvSpPr>
        <p:spPr/>
        <p:txBody>
          <a:bodyPr/>
          <a:lstStyle/>
          <a:p>
            <a:fld id="{684162C0-3ACF-4CA8-9BA4-C55D82A54F8B}" type="slidenum">
              <a:rPr lang="nl-NL" smtClean="0"/>
              <a:t>‹#›</a:t>
            </a:fld>
            <a:endParaRPr lang="nl-NL"/>
          </a:p>
        </p:txBody>
      </p:sp>
    </p:spTree>
    <p:extLst>
      <p:ext uri="{BB962C8B-B14F-4D97-AF65-F5344CB8AC3E}">
        <p14:creationId xmlns:p14="http://schemas.microsoft.com/office/powerpoint/2010/main" val="2288697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48FE973-3B28-F505-6B5C-71A20033EF29}"/>
              </a:ext>
            </a:extLst>
          </p:cNvPr>
          <p:cNvSpPr>
            <a:spLocks noGrp="1"/>
          </p:cNvSpPr>
          <p:nvPr>
            <p:ph type="dt" sz="half" idx="10"/>
          </p:nvPr>
        </p:nvSpPr>
        <p:spPr/>
        <p:txBody>
          <a:bodyPr/>
          <a:lstStyle/>
          <a:p>
            <a:fld id="{9F80CBE4-C2D7-4B7E-BF0D-8E11A4A4B561}" type="datetimeFigureOut">
              <a:rPr lang="nl-NL" smtClean="0"/>
              <a:t>28-8-2026</a:t>
            </a:fld>
            <a:endParaRPr lang="nl-NL"/>
          </a:p>
        </p:txBody>
      </p:sp>
      <p:sp>
        <p:nvSpPr>
          <p:cNvPr id="3" name="Tijdelijke aanduiding voor voettekst 2">
            <a:extLst>
              <a:ext uri="{FF2B5EF4-FFF2-40B4-BE49-F238E27FC236}">
                <a16:creationId xmlns:a16="http://schemas.microsoft.com/office/drawing/2014/main" id="{27BC939D-CA7A-D485-E67F-9B9871C459E6}"/>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D3B3FB21-BA90-07E5-7A39-D375B4DB52C9}"/>
              </a:ext>
            </a:extLst>
          </p:cNvPr>
          <p:cNvSpPr>
            <a:spLocks noGrp="1"/>
          </p:cNvSpPr>
          <p:nvPr>
            <p:ph type="sldNum" sz="quarter" idx="12"/>
          </p:nvPr>
        </p:nvSpPr>
        <p:spPr/>
        <p:txBody>
          <a:bodyPr/>
          <a:lstStyle/>
          <a:p>
            <a:fld id="{684162C0-3ACF-4CA8-9BA4-C55D82A54F8B}" type="slidenum">
              <a:rPr lang="nl-NL" smtClean="0"/>
              <a:t>‹#›</a:t>
            </a:fld>
            <a:endParaRPr lang="nl-NL"/>
          </a:p>
        </p:txBody>
      </p:sp>
    </p:spTree>
    <p:extLst>
      <p:ext uri="{BB962C8B-B14F-4D97-AF65-F5344CB8AC3E}">
        <p14:creationId xmlns:p14="http://schemas.microsoft.com/office/powerpoint/2010/main" val="3663507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8F3ADF-1A68-B4DA-8655-7B2FF3C3F90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DB9B7805-CF4A-97F1-DB3F-B84C348586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12C1711D-C377-C064-9B50-48B2C1C884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4D3F3142-3588-2F0C-72E7-ACAEDAC303B1}"/>
              </a:ext>
            </a:extLst>
          </p:cNvPr>
          <p:cNvSpPr>
            <a:spLocks noGrp="1"/>
          </p:cNvSpPr>
          <p:nvPr>
            <p:ph type="dt" sz="half" idx="10"/>
          </p:nvPr>
        </p:nvSpPr>
        <p:spPr/>
        <p:txBody>
          <a:bodyPr/>
          <a:lstStyle/>
          <a:p>
            <a:fld id="{9F80CBE4-C2D7-4B7E-BF0D-8E11A4A4B561}" type="datetimeFigureOut">
              <a:rPr lang="nl-NL" smtClean="0"/>
              <a:t>28-8-2026</a:t>
            </a:fld>
            <a:endParaRPr lang="nl-NL"/>
          </a:p>
        </p:txBody>
      </p:sp>
      <p:sp>
        <p:nvSpPr>
          <p:cNvPr id="6" name="Tijdelijke aanduiding voor voettekst 5">
            <a:extLst>
              <a:ext uri="{FF2B5EF4-FFF2-40B4-BE49-F238E27FC236}">
                <a16:creationId xmlns:a16="http://schemas.microsoft.com/office/drawing/2014/main" id="{5F092C1E-113F-F73E-6C17-0CA179B2A60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D7DDCF3-E7CF-FEFA-3F24-D8AAF6D4D495}"/>
              </a:ext>
            </a:extLst>
          </p:cNvPr>
          <p:cNvSpPr>
            <a:spLocks noGrp="1"/>
          </p:cNvSpPr>
          <p:nvPr>
            <p:ph type="sldNum" sz="quarter" idx="12"/>
          </p:nvPr>
        </p:nvSpPr>
        <p:spPr/>
        <p:txBody>
          <a:bodyPr/>
          <a:lstStyle/>
          <a:p>
            <a:fld id="{684162C0-3ACF-4CA8-9BA4-C55D82A54F8B}" type="slidenum">
              <a:rPr lang="nl-NL" smtClean="0"/>
              <a:t>‹#›</a:t>
            </a:fld>
            <a:endParaRPr lang="nl-NL"/>
          </a:p>
        </p:txBody>
      </p:sp>
    </p:spTree>
    <p:extLst>
      <p:ext uri="{BB962C8B-B14F-4D97-AF65-F5344CB8AC3E}">
        <p14:creationId xmlns:p14="http://schemas.microsoft.com/office/powerpoint/2010/main" val="2451791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F9DABE-3EB1-DBFB-5A75-FEE69336F5E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B546DF7A-F495-C690-F49F-DF5B791B6F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4F3BFBFE-3E3B-F4FC-3A49-F838BFB4BA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AA1D05DB-EAEC-755D-000A-80F0F1ED4E43}"/>
              </a:ext>
            </a:extLst>
          </p:cNvPr>
          <p:cNvSpPr>
            <a:spLocks noGrp="1"/>
          </p:cNvSpPr>
          <p:nvPr>
            <p:ph type="dt" sz="half" idx="10"/>
          </p:nvPr>
        </p:nvSpPr>
        <p:spPr/>
        <p:txBody>
          <a:bodyPr/>
          <a:lstStyle/>
          <a:p>
            <a:fld id="{9F80CBE4-C2D7-4B7E-BF0D-8E11A4A4B561}" type="datetimeFigureOut">
              <a:rPr lang="nl-NL" smtClean="0"/>
              <a:t>28-8-2026</a:t>
            </a:fld>
            <a:endParaRPr lang="nl-NL"/>
          </a:p>
        </p:txBody>
      </p:sp>
      <p:sp>
        <p:nvSpPr>
          <p:cNvPr id="6" name="Tijdelijke aanduiding voor voettekst 5">
            <a:extLst>
              <a:ext uri="{FF2B5EF4-FFF2-40B4-BE49-F238E27FC236}">
                <a16:creationId xmlns:a16="http://schemas.microsoft.com/office/drawing/2014/main" id="{799AB2FF-4888-E6D0-C74C-E7B90990A77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42B6F9D-6BF3-648D-1FE7-181359CE66AA}"/>
              </a:ext>
            </a:extLst>
          </p:cNvPr>
          <p:cNvSpPr>
            <a:spLocks noGrp="1"/>
          </p:cNvSpPr>
          <p:nvPr>
            <p:ph type="sldNum" sz="quarter" idx="12"/>
          </p:nvPr>
        </p:nvSpPr>
        <p:spPr/>
        <p:txBody>
          <a:bodyPr/>
          <a:lstStyle/>
          <a:p>
            <a:fld id="{684162C0-3ACF-4CA8-9BA4-C55D82A54F8B}" type="slidenum">
              <a:rPr lang="nl-NL" smtClean="0"/>
              <a:t>‹#›</a:t>
            </a:fld>
            <a:endParaRPr lang="nl-NL"/>
          </a:p>
        </p:txBody>
      </p:sp>
    </p:spTree>
    <p:extLst>
      <p:ext uri="{BB962C8B-B14F-4D97-AF65-F5344CB8AC3E}">
        <p14:creationId xmlns:p14="http://schemas.microsoft.com/office/powerpoint/2010/main" val="406627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982FE8-6D9B-5C2D-2AF6-7BF3B584BF0B}"/>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F39343E6-5FD8-9808-89CB-65AF4D81CCAC}"/>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B6EE3F9-0DA1-2DBC-2654-A56766A1AE80}"/>
              </a:ext>
            </a:extLst>
          </p:cNvPr>
          <p:cNvSpPr>
            <a:spLocks noGrp="1"/>
          </p:cNvSpPr>
          <p:nvPr>
            <p:ph type="dt" sz="half" idx="10"/>
          </p:nvPr>
        </p:nvSpPr>
        <p:spPr/>
        <p:txBody>
          <a:bodyPr/>
          <a:lstStyle/>
          <a:p>
            <a:fld id="{9F80CBE4-C2D7-4B7E-BF0D-8E11A4A4B561}" type="datetimeFigureOut">
              <a:rPr lang="nl-NL" smtClean="0"/>
              <a:t>28-8-2026</a:t>
            </a:fld>
            <a:endParaRPr lang="nl-NL"/>
          </a:p>
        </p:txBody>
      </p:sp>
      <p:sp>
        <p:nvSpPr>
          <p:cNvPr id="5" name="Tijdelijke aanduiding voor voettekst 4">
            <a:extLst>
              <a:ext uri="{FF2B5EF4-FFF2-40B4-BE49-F238E27FC236}">
                <a16:creationId xmlns:a16="http://schemas.microsoft.com/office/drawing/2014/main" id="{0D04B508-02DE-A146-974D-239553F1E7E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F847EC1-BF42-9D50-5C6D-1B4BA368C3BE}"/>
              </a:ext>
            </a:extLst>
          </p:cNvPr>
          <p:cNvSpPr>
            <a:spLocks noGrp="1"/>
          </p:cNvSpPr>
          <p:nvPr>
            <p:ph type="sldNum" sz="quarter" idx="12"/>
          </p:nvPr>
        </p:nvSpPr>
        <p:spPr/>
        <p:txBody>
          <a:bodyPr/>
          <a:lstStyle/>
          <a:p>
            <a:fld id="{684162C0-3ACF-4CA8-9BA4-C55D82A54F8B}" type="slidenum">
              <a:rPr lang="nl-NL" smtClean="0"/>
              <a:t>‹#›</a:t>
            </a:fld>
            <a:endParaRPr lang="nl-NL"/>
          </a:p>
        </p:txBody>
      </p:sp>
    </p:spTree>
    <p:extLst>
      <p:ext uri="{BB962C8B-B14F-4D97-AF65-F5344CB8AC3E}">
        <p14:creationId xmlns:p14="http://schemas.microsoft.com/office/powerpoint/2010/main" val="220812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9833570A-68C2-4F9D-D12A-27C5D6B6AC74}"/>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8912FF84-A67A-6755-8665-A5FE4312FC6D}"/>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D99A154-4C49-5727-4076-01F4E6A9CE46}"/>
              </a:ext>
            </a:extLst>
          </p:cNvPr>
          <p:cNvSpPr>
            <a:spLocks noGrp="1"/>
          </p:cNvSpPr>
          <p:nvPr>
            <p:ph type="dt" sz="half" idx="10"/>
          </p:nvPr>
        </p:nvSpPr>
        <p:spPr/>
        <p:txBody>
          <a:bodyPr/>
          <a:lstStyle/>
          <a:p>
            <a:fld id="{9F80CBE4-C2D7-4B7E-BF0D-8E11A4A4B561}" type="datetimeFigureOut">
              <a:rPr lang="nl-NL" smtClean="0"/>
              <a:t>28-8-2026</a:t>
            </a:fld>
            <a:endParaRPr lang="nl-NL"/>
          </a:p>
        </p:txBody>
      </p:sp>
      <p:sp>
        <p:nvSpPr>
          <p:cNvPr id="5" name="Tijdelijke aanduiding voor voettekst 4">
            <a:extLst>
              <a:ext uri="{FF2B5EF4-FFF2-40B4-BE49-F238E27FC236}">
                <a16:creationId xmlns:a16="http://schemas.microsoft.com/office/drawing/2014/main" id="{3420A514-AE12-1199-6087-95884F10E76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3A0621C-97F2-DDF3-10DD-DF2D7BFA5E74}"/>
              </a:ext>
            </a:extLst>
          </p:cNvPr>
          <p:cNvSpPr>
            <a:spLocks noGrp="1"/>
          </p:cNvSpPr>
          <p:nvPr>
            <p:ph type="sldNum" sz="quarter" idx="12"/>
          </p:nvPr>
        </p:nvSpPr>
        <p:spPr/>
        <p:txBody>
          <a:bodyPr/>
          <a:lstStyle/>
          <a:p>
            <a:fld id="{684162C0-3ACF-4CA8-9BA4-C55D82A54F8B}" type="slidenum">
              <a:rPr lang="nl-NL" smtClean="0"/>
              <a:t>‹#›</a:t>
            </a:fld>
            <a:endParaRPr lang="nl-NL"/>
          </a:p>
        </p:txBody>
      </p:sp>
    </p:spTree>
    <p:extLst>
      <p:ext uri="{BB962C8B-B14F-4D97-AF65-F5344CB8AC3E}">
        <p14:creationId xmlns:p14="http://schemas.microsoft.com/office/powerpoint/2010/main" val="804571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26C4871-91C2-D3DA-734C-0E9092B024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96BE7BCF-A79D-FE7A-8E40-86663FFFA4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E533BC5-0325-04BE-4009-AFA502A643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80CBE4-C2D7-4B7E-BF0D-8E11A4A4B561}" type="datetimeFigureOut">
              <a:rPr lang="nl-NL" smtClean="0"/>
              <a:t>28-8-2026</a:t>
            </a:fld>
            <a:endParaRPr lang="nl-NL"/>
          </a:p>
        </p:txBody>
      </p:sp>
      <p:sp>
        <p:nvSpPr>
          <p:cNvPr id="5" name="Tijdelijke aanduiding voor voettekst 4">
            <a:extLst>
              <a:ext uri="{FF2B5EF4-FFF2-40B4-BE49-F238E27FC236}">
                <a16:creationId xmlns:a16="http://schemas.microsoft.com/office/drawing/2014/main" id="{7FCD5EF6-BF83-7B9B-E371-D88A4B9E56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58A8D289-D95C-E876-DB17-CE4FD86BF7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4162C0-3ACF-4CA8-9BA4-C55D82A54F8B}" type="slidenum">
              <a:rPr lang="nl-NL" smtClean="0"/>
              <a:t>‹#›</a:t>
            </a:fld>
            <a:endParaRPr lang="nl-NL"/>
          </a:p>
        </p:txBody>
      </p:sp>
    </p:spTree>
    <p:extLst>
      <p:ext uri="{BB962C8B-B14F-4D97-AF65-F5344CB8AC3E}">
        <p14:creationId xmlns:p14="http://schemas.microsoft.com/office/powerpoint/2010/main" val="160238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https://debatstelling.nl/stellingen/resultaten?keywords=bejaarde"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jpeg"/><Relationship Id="rId3" Type="http://schemas.openxmlformats.org/officeDocument/2006/relationships/image" Target="../media/image10.jpeg"/><Relationship Id="rId7" Type="http://schemas.openxmlformats.org/officeDocument/2006/relationships/image" Target="../media/image14.jpeg"/><Relationship Id="rId12" Type="http://schemas.openxmlformats.org/officeDocument/2006/relationships/image" Target="../media/image19.jpeg"/><Relationship Id="rId2" Type="http://schemas.openxmlformats.org/officeDocument/2006/relationships/notesSlide" Target="../notesSlides/notesSlide7.xml"/><Relationship Id="rId16"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12.jpeg"/><Relationship Id="rId15" Type="http://schemas.openxmlformats.org/officeDocument/2006/relationships/image" Target="../media/image22.jpeg"/><Relationship Id="rId10" Type="http://schemas.openxmlformats.org/officeDocument/2006/relationships/image" Target="../media/image17.jpeg"/><Relationship Id="rId4" Type="http://schemas.openxmlformats.org/officeDocument/2006/relationships/image" Target="../media/image11.jpeg"/><Relationship Id="rId9" Type="http://schemas.openxmlformats.org/officeDocument/2006/relationships/image" Target="../media/image16.jpeg"/><Relationship Id="rId1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2E645C-0549-7426-36F4-13CDEBA9FC49}"/>
              </a:ext>
            </a:extLst>
          </p:cNvPr>
          <p:cNvSpPr>
            <a:spLocks noGrp="1"/>
          </p:cNvSpPr>
          <p:nvPr>
            <p:ph type="title"/>
          </p:nvPr>
        </p:nvSpPr>
        <p:spPr/>
        <p:txBody>
          <a:bodyPr/>
          <a:lstStyle/>
          <a:p>
            <a:r>
              <a:rPr lang="nl-NL" dirty="0">
                <a:solidFill>
                  <a:srgbClr val="E50856"/>
                </a:solidFill>
              </a:rPr>
              <a:t>Inhoud</a:t>
            </a:r>
          </a:p>
        </p:txBody>
      </p:sp>
      <p:sp>
        <p:nvSpPr>
          <p:cNvPr id="3" name="Tijdelijke aanduiding voor inhoud 2">
            <a:extLst>
              <a:ext uri="{FF2B5EF4-FFF2-40B4-BE49-F238E27FC236}">
                <a16:creationId xmlns:a16="http://schemas.microsoft.com/office/drawing/2014/main" id="{E2489D32-0B8E-6C40-52ED-DD8976D8524F}"/>
              </a:ext>
            </a:extLst>
          </p:cNvPr>
          <p:cNvSpPr>
            <a:spLocks noGrp="1"/>
          </p:cNvSpPr>
          <p:nvPr>
            <p:ph idx="1"/>
          </p:nvPr>
        </p:nvSpPr>
        <p:spPr/>
        <p:txBody>
          <a:bodyPr>
            <a:normAutofit/>
          </a:bodyPr>
          <a:lstStyle/>
          <a:p>
            <a:pPr marL="0" indent="0">
              <a:buNone/>
            </a:pPr>
            <a:r>
              <a:rPr lang="nl-NL" sz="1600" dirty="0"/>
              <a:t>Dia 2: 	colofon</a:t>
            </a:r>
          </a:p>
          <a:p>
            <a:pPr marL="0" indent="0">
              <a:buNone/>
            </a:pPr>
            <a:r>
              <a:rPr lang="nl-NL" sz="1600" dirty="0"/>
              <a:t>Dia 3: 	docentinstructie</a:t>
            </a:r>
          </a:p>
          <a:p>
            <a:pPr marL="0" indent="0">
              <a:buNone/>
            </a:pPr>
            <a:r>
              <a:rPr lang="nl-NL" sz="1600" dirty="0"/>
              <a:t>Dia 4-13: 	lesinhoud</a:t>
            </a:r>
          </a:p>
          <a:p>
            <a:pPr marL="0" indent="0">
              <a:buNone/>
            </a:pPr>
            <a:r>
              <a:rPr lang="nl-NL" sz="1600" dirty="0"/>
              <a:t>Dia 14:	bronnenlijst</a:t>
            </a:r>
          </a:p>
          <a:p>
            <a:pPr marL="0" indent="0">
              <a:buNone/>
            </a:pPr>
            <a:r>
              <a:rPr lang="nl-NL" sz="1600" dirty="0"/>
              <a:t>Dia 15: 	bijlage Model Moreel Redeneren</a:t>
            </a:r>
          </a:p>
        </p:txBody>
      </p:sp>
      <p:pic>
        <p:nvPicPr>
          <p:cNvPr id="6" name="Afbeelding 5">
            <a:extLst>
              <a:ext uri="{FF2B5EF4-FFF2-40B4-BE49-F238E27FC236}">
                <a16:creationId xmlns:a16="http://schemas.microsoft.com/office/drawing/2014/main" id="{1201B325-99C3-7BC3-5A18-D6C797AF9276}"/>
              </a:ext>
            </a:extLst>
          </p:cNvPr>
          <p:cNvPicPr>
            <a:picLocks noChangeAspect="1"/>
          </p:cNvPicPr>
          <p:nvPr/>
        </p:nvPicPr>
        <p:blipFill>
          <a:blip r:embed="rId2"/>
          <a:stretch>
            <a:fillRect/>
          </a:stretch>
        </p:blipFill>
        <p:spPr>
          <a:xfrm>
            <a:off x="10311319" y="6225072"/>
            <a:ext cx="1720514" cy="484416"/>
          </a:xfrm>
          <a:prstGeom prst="rect">
            <a:avLst/>
          </a:prstGeom>
        </p:spPr>
      </p:pic>
    </p:spTree>
    <p:extLst>
      <p:ext uri="{BB962C8B-B14F-4D97-AF65-F5344CB8AC3E}">
        <p14:creationId xmlns:p14="http://schemas.microsoft.com/office/powerpoint/2010/main" val="1549994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D540E1-57FC-3BD2-1DBE-9F3CD1CA35E2}"/>
              </a:ext>
            </a:extLst>
          </p:cNvPr>
          <p:cNvSpPr>
            <a:spLocks noGrp="1"/>
          </p:cNvSpPr>
          <p:nvPr>
            <p:ph type="title"/>
          </p:nvPr>
        </p:nvSpPr>
        <p:spPr>
          <a:xfrm>
            <a:off x="838200" y="365126"/>
            <a:ext cx="10515600" cy="692494"/>
          </a:xfrm>
        </p:spPr>
        <p:txBody>
          <a:bodyPr>
            <a:normAutofit fontScale="90000"/>
          </a:bodyPr>
          <a:lstStyle/>
          <a:p>
            <a:r>
              <a:rPr lang="nl-NL" dirty="0">
                <a:solidFill>
                  <a:srgbClr val="E50856"/>
                </a:solidFill>
              </a:rPr>
              <a:t>Colofon</a:t>
            </a:r>
          </a:p>
        </p:txBody>
      </p:sp>
      <p:sp>
        <p:nvSpPr>
          <p:cNvPr id="3" name="Tijdelijke aanduiding voor inhoud 2">
            <a:extLst>
              <a:ext uri="{FF2B5EF4-FFF2-40B4-BE49-F238E27FC236}">
                <a16:creationId xmlns:a16="http://schemas.microsoft.com/office/drawing/2014/main" id="{8D7CA9FB-B14D-D64D-7BE1-AB5397E8EA26}"/>
              </a:ext>
            </a:extLst>
          </p:cNvPr>
          <p:cNvSpPr>
            <a:spLocks noGrp="1"/>
          </p:cNvSpPr>
          <p:nvPr>
            <p:ph idx="1"/>
          </p:nvPr>
        </p:nvSpPr>
        <p:spPr>
          <a:xfrm>
            <a:off x="838200" y="1057620"/>
            <a:ext cx="10515600" cy="5570159"/>
          </a:xfrm>
        </p:spPr>
        <p:txBody>
          <a:bodyPr>
            <a:normAutofit fontScale="40000" lnSpcReduction="20000"/>
          </a:bodyPr>
          <a:lstStyle/>
          <a:p>
            <a:pPr marL="0" indent="0">
              <a:buNone/>
            </a:pPr>
            <a:r>
              <a:rPr lang="nl-NL" b="1" dirty="0"/>
              <a:t>Titel:</a:t>
            </a:r>
            <a:r>
              <a:rPr lang="nl-NL" dirty="0"/>
              <a:t>  “Ethiek – of: kan dat eigenlijk wel?”</a:t>
            </a:r>
          </a:p>
          <a:p>
            <a:pPr marL="0" indent="0">
              <a:buNone/>
            </a:pPr>
            <a:r>
              <a:rPr lang="nl-NL" b="1" dirty="0"/>
              <a:t>Auteurs: </a:t>
            </a:r>
            <a:r>
              <a:rPr lang="nl-NL" dirty="0"/>
              <a:t> Freek Verkade, Kim Meijer</a:t>
            </a:r>
          </a:p>
          <a:p>
            <a:pPr marL="0" indent="0">
              <a:buNone/>
            </a:pPr>
            <a:r>
              <a:rPr lang="en-US" b="1" dirty="0" err="1"/>
              <a:t>Uitgever</a:t>
            </a:r>
            <a:r>
              <a:rPr lang="en-US" b="1" dirty="0"/>
              <a:t>: </a:t>
            </a:r>
            <a:r>
              <a:rPr lang="en-US" dirty="0"/>
              <a:t>HAN University of Applied Sciences </a:t>
            </a:r>
            <a:endParaRPr lang="nl-NL" dirty="0"/>
          </a:p>
          <a:p>
            <a:pPr marL="0" indent="0">
              <a:buNone/>
            </a:pPr>
            <a:r>
              <a:rPr lang="nl-NL" b="1" dirty="0"/>
              <a:t>Plaats:</a:t>
            </a:r>
            <a:r>
              <a:rPr lang="nl-NL" dirty="0"/>
              <a:t> Nijmegen</a:t>
            </a:r>
          </a:p>
          <a:p>
            <a:pPr marL="0" indent="0">
              <a:buNone/>
            </a:pPr>
            <a:r>
              <a:rPr lang="nl-NL" b="1" dirty="0"/>
              <a:t>Afdeling:</a:t>
            </a:r>
            <a:r>
              <a:rPr lang="nl-NL" dirty="0"/>
              <a:t> Academie Financieel Management &amp; recht</a:t>
            </a:r>
          </a:p>
          <a:p>
            <a:pPr marL="0" indent="0">
              <a:buNone/>
            </a:pPr>
            <a:r>
              <a:rPr lang="nl-NL" b="1" dirty="0"/>
              <a:t>Publicatiedatum:</a:t>
            </a:r>
            <a:r>
              <a:rPr lang="nl-NL" dirty="0"/>
              <a:t> 21-10-2025</a:t>
            </a:r>
          </a:p>
          <a:p>
            <a:pPr marL="0" indent="0">
              <a:buNone/>
            </a:pPr>
            <a:r>
              <a:rPr lang="nl-NL" b="1" dirty="0"/>
              <a:t>Versie:</a:t>
            </a:r>
            <a:r>
              <a:rPr lang="nl-NL" dirty="0"/>
              <a:t>  1.0</a:t>
            </a:r>
          </a:p>
          <a:p>
            <a:pPr marL="0" indent="0">
              <a:buNone/>
            </a:pPr>
            <a:r>
              <a:rPr lang="nl-NL" b="1" dirty="0"/>
              <a:t>Taal:</a:t>
            </a:r>
            <a:r>
              <a:rPr lang="nl-NL" dirty="0"/>
              <a:t> Nederlands</a:t>
            </a:r>
          </a:p>
          <a:p>
            <a:pPr marL="0" indent="0">
              <a:buNone/>
            </a:pPr>
            <a:r>
              <a:rPr lang="en-US" b="1" dirty="0" err="1"/>
              <a:t>Licentie</a:t>
            </a:r>
            <a:r>
              <a:rPr lang="en-US" b="1" dirty="0"/>
              <a:t>: </a:t>
            </a:r>
            <a:br>
              <a:rPr lang="en-US" b="1" dirty="0"/>
            </a:br>
            <a:r>
              <a:rPr lang="nl-NL" dirty="0"/>
              <a:t>“Ethiek – of: kan dat eigenlijk wel?” </a:t>
            </a:r>
            <a:r>
              <a:rPr lang="en-US" dirty="0"/>
              <a:t>is </a:t>
            </a:r>
            <a:r>
              <a:rPr lang="en-US" dirty="0" err="1"/>
              <a:t>gepubliceerd</a:t>
            </a:r>
            <a:r>
              <a:rPr lang="en-US" dirty="0"/>
              <a:t> </a:t>
            </a:r>
            <a:r>
              <a:rPr lang="en-US" dirty="0" err="1"/>
              <a:t>onder</a:t>
            </a:r>
            <a:r>
              <a:rPr lang="en-US" dirty="0"/>
              <a:t> </a:t>
            </a:r>
            <a:r>
              <a:rPr lang="en-US" dirty="0" err="1"/>
              <a:t>een</a:t>
            </a:r>
            <a:r>
              <a:rPr lang="en-US" dirty="0"/>
              <a:t> Creative Commons Attribution 4.0 International (CC BY 4.0) license.  NB. </a:t>
            </a:r>
            <a:r>
              <a:rPr lang="en-US" dirty="0" err="1"/>
              <a:t>Gebruikte</a:t>
            </a:r>
            <a:r>
              <a:rPr lang="en-US" dirty="0"/>
              <a:t> </a:t>
            </a:r>
            <a:r>
              <a:rPr lang="en-US" dirty="0" err="1"/>
              <a:t>stockfoto’s</a:t>
            </a:r>
            <a:r>
              <a:rPr lang="en-US" dirty="0"/>
              <a:t> </a:t>
            </a:r>
            <a:r>
              <a:rPr lang="en-US" dirty="0" err="1"/>
              <a:t>vallen</a:t>
            </a:r>
            <a:r>
              <a:rPr lang="en-US" dirty="0"/>
              <a:t> </a:t>
            </a:r>
            <a:r>
              <a:rPr lang="en-US" dirty="0" err="1"/>
              <a:t>buiten</a:t>
            </a:r>
            <a:r>
              <a:rPr lang="en-US" dirty="0"/>
              <a:t> de </a:t>
            </a:r>
            <a:r>
              <a:rPr lang="en-US" dirty="0" err="1"/>
              <a:t>licentie</a:t>
            </a:r>
            <a:r>
              <a:rPr lang="en-US" dirty="0"/>
              <a:t> </a:t>
            </a:r>
            <a:r>
              <a:rPr lang="en-US" dirty="0" err="1"/>
              <a:t>en</a:t>
            </a:r>
            <a:r>
              <a:rPr lang="en-US" dirty="0"/>
              <a:t> </a:t>
            </a:r>
            <a:r>
              <a:rPr lang="en-US" dirty="0" err="1"/>
              <a:t>mogen</a:t>
            </a:r>
            <a:r>
              <a:rPr lang="en-US" dirty="0"/>
              <a:t> </a:t>
            </a:r>
            <a:r>
              <a:rPr lang="en-US" dirty="0" err="1"/>
              <a:t>enkel</a:t>
            </a:r>
            <a:r>
              <a:rPr lang="en-US" dirty="0"/>
              <a:t> (her)</a:t>
            </a:r>
            <a:r>
              <a:rPr lang="en-US" dirty="0" err="1"/>
              <a:t>gebruikt</a:t>
            </a:r>
            <a:r>
              <a:rPr lang="en-US" dirty="0"/>
              <a:t> </a:t>
            </a:r>
            <a:r>
              <a:rPr lang="en-US" dirty="0" err="1"/>
              <a:t>worden</a:t>
            </a:r>
            <a:r>
              <a:rPr lang="en-US" dirty="0"/>
              <a:t> </a:t>
            </a:r>
            <a:r>
              <a:rPr lang="en-US" dirty="0" err="1"/>
              <a:t>binnen</a:t>
            </a:r>
            <a:r>
              <a:rPr lang="en-US" dirty="0"/>
              <a:t> Microsoft </a:t>
            </a:r>
            <a:r>
              <a:rPr lang="en-US" dirty="0" err="1"/>
              <a:t>Powerpoint</a:t>
            </a:r>
            <a:r>
              <a:rPr lang="en-US" dirty="0"/>
              <a:t>.</a:t>
            </a:r>
          </a:p>
          <a:p>
            <a:pPr marL="0" indent="0">
              <a:buNone/>
            </a:pPr>
            <a:r>
              <a:rPr lang="nl-NL" b="1" dirty="0"/>
              <a:t>Omschrijving en leerdoelen: </a:t>
            </a:r>
            <a:br>
              <a:rPr lang="nl-NL" b="1" dirty="0"/>
            </a:br>
            <a:r>
              <a:rPr lang="nl-NL" i="1" dirty="0"/>
              <a:t>Dit is een inleidende les over ethiek. Er worden geen (filosofische) stromingen behandeld en er wordt geen voorkennis gevraagd. De nadruk ligt op het leren herkennen van ethische vraagstukken, dit wordt gedaan a.d.h.v. dagelijkse “dilemma’s”.</a:t>
            </a:r>
            <a:endParaRPr lang="nl-NL" dirty="0"/>
          </a:p>
          <a:p>
            <a:pPr lvl="1"/>
            <a:r>
              <a:rPr lang="nl-NL" u="sng" dirty="0"/>
              <a:t>De student:</a:t>
            </a:r>
          </a:p>
          <a:p>
            <a:pPr lvl="1"/>
            <a:r>
              <a:rPr lang="nl-NL" dirty="0"/>
              <a:t>Weet waar ethiek zich mee bezig houdt,</a:t>
            </a:r>
          </a:p>
          <a:p>
            <a:pPr lvl="1"/>
            <a:r>
              <a:rPr lang="nl-NL" dirty="0"/>
              <a:t>Heeft een beter beeld wanneer je te maken hebt met ethiek of ethische dilemma’s,</a:t>
            </a:r>
          </a:p>
          <a:p>
            <a:pPr lvl="1"/>
            <a:r>
              <a:rPr lang="nl-NL" dirty="0"/>
              <a:t>Heeft geleerd om denken over ethiek meer bewust en methodisch te doen.</a:t>
            </a:r>
          </a:p>
          <a:p>
            <a:pPr marL="0" indent="0">
              <a:buNone/>
            </a:pPr>
            <a:endParaRPr lang="nl-NL" dirty="0"/>
          </a:p>
          <a:p>
            <a:pPr marL="0" indent="0">
              <a:buNone/>
            </a:pPr>
            <a:r>
              <a:rPr lang="nl-NL" b="1" dirty="0"/>
              <a:t>Trefwoorden:</a:t>
            </a:r>
            <a:r>
              <a:rPr lang="nl-NL" dirty="0"/>
              <a:t> ethiek, herkennen, dilemma, kennismaking ethiek, </a:t>
            </a:r>
            <a:r>
              <a:rPr lang="nl-NL"/>
              <a:t>introductie ethiek</a:t>
            </a:r>
            <a:endParaRPr lang="nl-NL" dirty="0"/>
          </a:p>
          <a:p>
            <a:pPr marL="0" indent="0">
              <a:buNone/>
            </a:pPr>
            <a:endParaRPr lang="nl-NL" dirty="0"/>
          </a:p>
          <a:p>
            <a:pPr marL="0" indent="0">
              <a:buNone/>
            </a:pPr>
            <a:r>
              <a:rPr lang="nl-NL" b="1" dirty="0"/>
              <a:t>Gebruik de volgende referentie bij hergebruik van (delen van) deze publicatie: </a:t>
            </a:r>
            <a:endParaRPr lang="nl-NL" dirty="0"/>
          </a:p>
          <a:p>
            <a:pPr marL="0" indent="0">
              <a:buNone/>
            </a:pPr>
            <a:r>
              <a:rPr lang="nl-NL" dirty="0"/>
              <a:t>Meijer, K. &amp; Verkade, F. (2025). Ethiek, of: kan dat eigenlijk wel? HAN University of Applied Sciences</a:t>
            </a:r>
          </a:p>
          <a:p>
            <a:pPr marL="0" indent="0">
              <a:buNone/>
            </a:pPr>
            <a:br>
              <a:rPr lang="nl-NL" dirty="0"/>
            </a:br>
            <a:r>
              <a:rPr lang="nl-NL" i="1" dirty="0"/>
              <a:t>Dit leermateriaal is in alle zorgvuldigheid gemaakt en gecontroleerd. Mogelijk zijn er fouten aan onze aandacht ontsnapt. De HAN kan hiervoor niet verantwoordelijk worden gesteld. </a:t>
            </a:r>
            <a:endParaRPr lang="nl-NL" dirty="0"/>
          </a:p>
        </p:txBody>
      </p:sp>
      <p:pic>
        <p:nvPicPr>
          <p:cNvPr id="5" name="Afbeelding 4">
            <a:extLst>
              <a:ext uri="{FF2B5EF4-FFF2-40B4-BE49-F238E27FC236}">
                <a16:creationId xmlns:a16="http://schemas.microsoft.com/office/drawing/2014/main" id="{6F95E2AB-76BB-63D4-DE70-53674480E3BC}"/>
              </a:ext>
            </a:extLst>
          </p:cNvPr>
          <p:cNvPicPr>
            <a:picLocks noChangeAspect="1"/>
          </p:cNvPicPr>
          <p:nvPr/>
        </p:nvPicPr>
        <p:blipFill>
          <a:blip r:embed="rId2"/>
          <a:stretch>
            <a:fillRect/>
          </a:stretch>
        </p:blipFill>
        <p:spPr>
          <a:xfrm>
            <a:off x="10311319" y="6225072"/>
            <a:ext cx="1720514" cy="484416"/>
          </a:xfrm>
          <a:prstGeom prst="rect">
            <a:avLst/>
          </a:prstGeom>
        </p:spPr>
      </p:pic>
    </p:spTree>
    <p:extLst>
      <p:ext uri="{BB962C8B-B14F-4D97-AF65-F5344CB8AC3E}">
        <p14:creationId xmlns:p14="http://schemas.microsoft.com/office/powerpoint/2010/main" val="3669139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F08691-AD22-85D8-5584-0E12DA73AECF}"/>
              </a:ext>
            </a:extLst>
          </p:cNvPr>
          <p:cNvSpPr>
            <a:spLocks noGrp="1"/>
          </p:cNvSpPr>
          <p:nvPr>
            <p:ph type="title"/>
          </p:nvPr>
        </p:nvSpPr>
        <p:spPr/>
        <p:txBody>
          <a:bodyPr/>
          <a:lstStyle/>
          <a:p>
            <a:r>
              <a:rPr lang="nl-NL" dirty="0">
                <a:solidFill>
                  <a:srgbClr val="E50856"/>
                </a:solidFill>
              </a:rPr>
              <a:t>Docentinstructie</a:t>
            </a:r>
          </a:p>
        </p:txBody>
      </p:sp>
      <p:sp>
        <p:nvSpPr>
          <p:cNvPr id="3" name="Tijdelijke aanduiding voor inhoud 2">
            <a:extLst>
              <a:ext uri="{FF2B5EF4-FFF2-40B4-BE49-F238E27FC236}">
                <a16:creationId xmlns:a16="http://schemas.microsoft.com/office/drawing/2014/main" id="{9E1FA526-E973-76EF-9196-98A03998E7C5}"/>
              </a:ext>
            </a:extLst>
          </p:cNvPr>
          <p:cNvSpPr>
            <a:spLocks noGrp="1"/>
          </p:cNvSpPr>
          <p:nvPr>
            <p:ph idx="1"/>
          </p:nvPr>
        </p:nvSpPr>
        <p:spPr>
          <a:xfrm>
            <a:off x="838200" y="1355075"/>
            <a:ext cx="9473119" cy="5137799"/>
          </a:xfrm>
        </p:spPr>
        <p:txBody>
          <a:bodyPr>
            <a:normAutofit fontScale="40000" lnSpcReduction="20000"/>
          </a:bodyPr>
          <a:lstStyle/>
          <a:p>
            <a:pPr marL="0" indent="0">
              <a:buNone/>
            </a:pPr>
            <a:r>
              <a:rPr lang="nl-NL" b="1" dirty="0"/>
              <a:t>Leerdoelen</a:t>
            </a:r>
            <a:endParaRPr lang="nl-NL" dirty="0"/>
          </a:p>
          <a:p>
            <a:pPr marL="0" indent="0">
              <a:buNone/>
            </a:pPr>
            <a:r>
              <a:rPr lang="nl-NL" dirty="0"/>
              <a:t>De student:</a:t>
            </a:r>
          </a:p>
          <a:p>
            <a:pPr marL="0" lvl="0" indent="0">
              <a:buNone/>
            </a:pPr>
            <a:r>
              <a:rPr lang="nl-NL" dirty="0"/>
              <a:t>Weet waar ethiek zich mee bezig houdt,</a:t>
            </a:r>
          </a:p>
          <a:p>
            <a:pPr marL="0" lvl="0" indent="0">
              <a:buNone/>
            </a:pPr>
            <a:r>
              <a:rPr lang="nl-NL" dirty="0"/>
              <a:t>Heeft een beter beeld wanneer je te maken hebt met ethiek of ethische dilemma’s,</a:t>
            </a:r>
          </a:p>
          <a:p>
            <a:pPr marL="0" lvl="0" indent="0">
              <a:buNone/>
            </a:pPr>
            <a:r>
              <a:rPr lang="nl-NL" dirty="0"/>
              <a:t>Heeft geleerd om denken over ethiek meer bewust en methodisch te doen.</a:t>
            </a:r>
          </a:p>
          <a:p>
            <a:pPr marL="0" indent="0">
              <a:buNone/>
            </a:pPr>
            <a:r>
              <a:rPr lang="nl-NL" dirty="0"/>
              <a:t> </a:t>
            </a:r>
          </a:p>
          <a:p>
            <a:pPr marL="0" indent="0">
              <a:buNone/>
            </a:pPr>
            <a:r>
              <a:rPr lang="nl-NL" b="1" dirty="0"/>
              <a:t>Voorbereiding</a:t>
            </a:r>
            <a:endParaRPr lang="nl-NL" dirty="0"/>
          </a:p>
          <a:p>
            <a:pPr marL="0" indent="0">
              <a:buNone/>
            </a:pPr>
            <a:r>
              <a:rPr lang="nl-NL" dirty="0"/>
              <a:t>Eén van de dia’s is een model Moreel Redeneren. Deze is nodig voor de groepswerkvorm. Zorg voor uitgeprinte versies op A4 formaat van dit model. Eén exemplaar per groepje is voldoende, dus in totaal 9-10 stuks. De reden van deze analoge aanpak is dat het niet de bedoeling is dat er bij de werkvorm gebruik wordt gemaakt van digitale bronnen en/of (ai)tools. De studenten hebben niet meer nodig dan de hand-out, de dilemma’s (</a:t>
            </a:r>
            <a:r>
              <a:rPr lang="nl-NL" dirty="0" err="1"/>
              <a:t>ppt</a:t>
            </a:r>
            <a:r>
              <a:rPr lang="nl-NL" dirty="0"/>
              <a:t>) en hun eigen gezonde verstand.</a:t>
            </a:r>
          </a:p>
          <a:p>
            <a:pPr marL="0" indent="0">
              <a:buNone/>
            </a:pPr>
            <a:r>
              <a:rPr lang="nl-NL" dirty="0"/>
              <a:t>Zorg voor lege blaadjes (A4) waarop ze de opdracht kunnen uitwerken.</a:t>
            </a:r>
          </a:p>
          <a:p>
            <a:pPr marL="0" indent="0">
              <a:buNone/>
            </a:pPr>
            <a:r>
              <a:rPr lang="nl-NL" dirty="0"/>
              <a:t>Vanwege de laatste werkvorm is het aan te raden om de tafels bij aanvang in groepjes van vier te plaatsen. Dit zal de samenwerking ten goede komen.</a:t>
            </a:r>
          </a:p>
          <a:p>
            <a:pPr marL="0" indent="0">
              <a:buNone/>
            </a:pPr>
            <a:r>
              <a:rPr lang="nl-NL" dirty="0"/>
              <a:t> </a:t>
            </a:r>
          </a:p>
          <a:p>
            <a:pPr marL="0" indent="0">
              <a:buNone/>
            </a:pPr>
            <a:r>
              <a:rPr lang="nl-NL" b="1" dirty="0"/>
              <a:t>Lesopzet</a:t>
            </a:r>
            <a:endParaRPr lang="nl-NL" dirty="0"/>
          </a:p>
          <a:p>
            <a:pPr marL="0" indent="0">
              <a:buNone/>
            </a:pPr>
            <a:r>
              <a:rPr lang="nl-NL" dirty="0"/>
              <a:t>Deze bijeenkomst is niet bedoeld als theoretische verhandeling over wat ethiek is. Een belangrijk doel is om te komen tot het inzicht dat ethiek en dilemma’s vaak erg alledaags zijn. Daarnaast is de uiteindelijke werkvorm belangrijk omdat ze in een groepje gaan nadenken over een mini-casus / dilemma dat redelijk dicht bij hun belevingswereld staat.</a:t>
            </a:r>
          </a:p>
          <a:p>
            <a:pPr marL="0" indent="0">
              <a:buNone/>
            </a:pPr>
            <a:r>
              <a:rPr lang="nl-NL" dirty="0"/>
              <a:t>Jouw mening als docent doet er bij deze les niet toe. Het wordt sterk afgeraden om positie in te nemen als docent in een lessituatie. Redenen hiervoor zijn dat onze kijk/standpunt als waar wordt aangenomen en dat studenten stoppen met zelf nadenken. Daarnaast kan het ten koste gaan van de veiligheid: wat als je er anders over denkt dan de persoon die uiteindelijk gaat over jouw cijfer? </a:t>
            </a:r>
          </a:p>
          <a:p>
            <a:pPr marL="0" indent="0">
              <a:buNone/>
            </a:pPr>
            <a:r>
              <a:rPr lang="nl-NL" dirty="0"/>
              <a:t>Begeleid de discussie(s) door (open) vragen te stellen en een coachende didactiek te gebruiken. Vertrouw op het zelfreinigende vermogen van een klas.</a:t>
            </a:r>
          </a:p>
          <a:p>
            <a:pPr marL="0" indent="0">
              <a:buNone/>
            </a:pPr>
            <a:endParaRPr lang="nl-NL" dirty="0"/>
          </a:p>
        </p:txBody>
      </p:sp>
      <p:pic>
        <p:nvPicPr>
          <p:cNvPr id="4" name="Afbeelding 3">
            <a:extLst>
              <a:ext uri="{FF2B5EF4-FFF2-40B4-BE49-F238E27FC236}">
                <a16:creationId xmlns:a16="http://schemas.microsoft.com/office/drawing/2014/main" id="{E27AB8D4-DA94-F7DA-39AE-65AF023A0D15}"/>
              </a:ext>
            </a:extLst>
          </p:cNvPr>
          <p:cNvPicPr>
            <a:picLocks noChangeAspect="1"/>
          </p:cNvPicPr>
          <p:nvPr/>
        </p:nvPicPr>
        <p:blipFill>
          <a:blip r:embed="rId2"/>
          <a:stretch>
            <a:fillRect/>
          </a:stretch>
        </p:blipFill>
        <p:spPr>
          <a:xfrm>
            <a:off x="10311319" y="6225072"/>
            <a:ext cx="1720514" cy="484416"/>
          </a:xfrm>
          <a:prstGeom prst="rect">
            <a:avLst/>
          </a:prstGeom>
        </p:spPr>
      </p:pic>
    </p:spTree>
    <p:extLst>
      <p:ext uri="{BB962C8B-B14F-4D97-AF65-F5344CB8AC3E}">
        <p14:creationId xmlns:p14="http://schemas.microsoft.com/office/powerpoint/2010/main" val="3144458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descr="Getekend doolhof met wit krijt op schoolbord">
            <a:extLst>
              <a:ext uri="{FF2B5EF4-FFF2-40B4-BE49-F238E27FC236}">
                <a16:creationId xmlns:a16="http://schemas.microsoft.com/office/drawing/2014/main" id="{ED0C0B60-C549-593F-F811-9954FA626BC7}"/>
              </a:ext>
            </a:extLst>
          </p:cNvPr>
          <p:cNvPicPr>
            <a:picLocks noChangeAspect="1"/>
          </p:cNvPicPr>
          <p:nvPr/>
        </p:nvPicPr>
        <p:blipFill>
          <a:blip r:embed="rId3" cstate="screen">
            <a:alphaModFix amt="50000"/>
            <a:extLst>
              <a:ext uri="{28A0092B-C50C-407E-A947-70E740481C1C}">
                <a14:useLocalDpi xmlns:a14="http://schemas.microsoft.com/office/drawing/2010/main"/>
              </a:ext>
            </a:extLst>
          </a:blip>
          <a:srcRect r="-1"/>
          <a:stretch/>
        </p:blipFill>
        <p:spPr>
          <a:xfrm>
            <a:off x="20" y="10"/>
            <a:ext cx="12188930" cy="6857990"/>
          </a:xfrm>
          <a:prstGeom prst="rect">
            <a:avLst/>
          </a:prstGeom>
        </p:spPr>
      </p:pic>
      <p:sp>
        <p:nvSpPr>
          <p:cNvPr id="2" name="Titel 1">
            <a:extLst>
              <a:ext uri="{FF2B5EF4-FFF2-40B4-BE49-F238E27FC236}">
                <a16:creationId xmlns:a16="http://schemas.microsoft.com/office/drawing/2014/main" id="{FF06C1D9-F4DB-3886-9560-A692862A1E5F}"/>
              </a:ext>
            </a:extLst>
          </p:cNvPr>
          <p:cNvSpPr>
            <a:spLocks noGrp="1"/>
          </p:cNvSpPr>
          <p:nvPr>
            <p:ph type="ctrTitle"/>
          </p:nvPr>
        </p:nvSpPr>
        <p:spPr>
          <a:xfrm>
            <a:off x="1524000" y="1122363"/>
            <a:ext cx="9144000" cy="3063240"/>
          </a:xfrm>
        </p:spPr>
        <p:txBody>
          <a:bodyPr>
            <a:normAutofit/>
          </a:bodyPr>
          <a:lstStyle/>
          <a:p>
            <a:r>
              <a:rPr lang="nl-NL" sz="6600">
                <a:solidFill>
                  <a:srgbClr val="E50856"/>
                </a:solidFill>
              </a:rPr>
              <a:t>Ethiek</a:t>
            </a:r>
          </a:p>
        </p:txBody>
      </p:sp>
      <p:sp>
        <p:nvSpPr>
          <p:cNvPr id="3" name="Ondertitel 2">
            <a:extLst>
              <a:ext uri="{FF2B5EF4-FFF2-40B4-BE49-F238E27FC236}">
                <a16:creationId xmlns:a16="http://schemas.microsoft.com/office/drawing/2014/main" id="{24E3C22F-4CED-844C-A16A-DD6C01364B31}"/>
              </a:ext>
            </a:extLst>
          </p:cNvPr>
          <p:cNvSpPr>
            <a:spLocks noGrp="1"/>
          </p:cNvSpPr>
          <p:nvPr>
            <p:ph type="subTitle" idx="1"/>
          </p:nvPr>
        </p:nvSpPr>
        <p:spPr>
          <a:xfrm>
            <a:off x="1527048" y="4599432"/>
            <a:ext cx="9144000" cy="1536192"/>
          </a:xfrm>
        </p:spPr>
        <p:txBody>
          <a:bodyPr>
            <a:normAutofit/>
          </a:bodyPr>
          <a:lstStyle/>
          <a:p>
            <a:r>
              <a:rPr lang="nl-NL">
                <a:solidFill>
                  <a:srgbClr val="E50856"/>
                </a:solidFill>
              </a:rPr>
              <a:t>Of: kan dat eigenlijk wel?</a:t>
            </a:r>
          </a:p>
        </p:txBody>
      </p:sp>
      <p:sp>
        <p:nvSpPr>
          <p:cNvPr id="12"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5605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55E71F8-65AF-7D19-6F66-F97126FDDBEF}"/>
              </a:ext>
            </a:extLst>
          </p:cNvPr>
          <p:cNvSpPr>
            <a:spLocks noGrp="1"/>
          </p:cNvSpPr>
          <p:nvPr>
            <p:ph type="title"/>
          </p:nvPr>
        </p:nvSpPr>
        <p:spPr>
          <a:xfrm>
            <a:off x="640080" y="325369"/>
            <a:ext cx="4368602" cy="1956841"/>
          </a:xfrm>
        </p:spPr>
        <p:txBody>
          <a:bodyPr anchor="b">
            <a:normAutofit/>
          </a:bodyPr>
          <a:lstStyle/>
          <a:p>
            <a:r>
              <a:rPr lang="nl-NL" sz="5400" b="1">
                <a:solidFill>
                  <a:srgbClr val="E50856"/>
                </a:solidFill>
              </a:rPr>
              <a:t>Leerdoelen</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B0CF12BD-BA61-FF21-C73C-A1E7073FB3C3}"/>
              </a:ext>
            </a:extLst>
          </p:cNvPr>
          <p:cNvSpPr>
            <a:spLocks noGrp="1"/>
          </p:cNvSpPr>
          <p:nvPr>
            <p:ph idx="1"/>
          </p:nvPr>
        </p:nvSpPr>
        <p:spPr>
          <a:xfrm>
            <a:off x="640080" y="2872899"/>
            <a:ext cx="4243589" cy="3320668"/>
          </a:xfrm>
        </p:spPr>
        <p:txBody>
          <a:bodyPr>
            <a:normAutofit/>
          </a:bodyPr>
          <a:lstStyle/>
          <a:p>
            <a:r>
              <a:rPr lang="nl-NL" sz="2000"/>
              <a:t>Je weet waar ethiek zich mee bezig houdt,</a:t>
            </a:r>
          </a:p>
          <a:p>
            <a:r>
              <a:rPr lang="nl-NL" sz="2000"/>
              <a:t>Je hebt een beter beeld wanneer je te maken hebt met ethiek of ethische dilemma’s,</a:t>
            </a:r>
          </a:p>
          <a:p>
            <a:r>
              <a:rPr lang="nl-NL" sz="2000"/>
              <a:t>Je hebt geleerd om denken over ethiek meer bewust en methodisch te doen.</a:t>
            </a:r>
          </a:p>
        </p:txBody>
      </p:sp>
      <p:pic>
        <p:nvPicPr>
          <p:cNvPr id="5" name="Afbeelding 4" descr="Dartpijlen in het midden van een doel">
            <a:extLst>
              <a:ext uri="{FF2B5EF4-FFF2-40B4-BE49-F238E27FC236}">
                <a16:creationId xmlns:a16="http://schemas.microsoft.com/office/drawing/2014/main" id="{89B28A79-2536-34F8-0259-815339548A0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52001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descr="Oude vrouwen in bejaardentehuis">
            <a:extLst>
              <a:ext uri="{FF2B5EF4-FFF2-40B4-BE49-F238E27FC236}">
                <a16:creationId xmlns:a16="http://schemas.microsoft.com/office/drawing/2014/main" id="{E2427CA9-A1C7-F620-389C-C7F211368DA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7E34C7B-6C3C-39A6-2910-DB202747BCE7}"/>
              </a:ext>
            </a:extLst>
          </p:cNvPr>
          <p:cNvSpPr>
            <a:spLocks noGrp="1"/>
          </p:cNvSpPr>
          <p:nvPr>
            <p:ph type="title"/>
          </p:nvPr>
        </p:nvSpPr>
        <p:spPr>
          <a:xfrm>
            <a:off x="7000875" y="365125"/>
            <a:ext cx="5095875" cy="1899912"/>
          </a:xfrm>
        </p:spPr>
        <p:txBody>
          <a:bodyPr>
            <a:normAutofit/>
          </a:bodyPr>
          <a:lstStyle/>
          <a:p>
            <a:r>
              <a:rPr lang="nl-NL" sz="4000" b="1" i="1">
                <a:solidFill>
                  <a:srgbClr val="E50856"/>
                </a:solidFill>
              </a:rPr>
              <a:t>Kan dat eigenlijk wel?</a:t>
            </a:r>
          </a:p>
        </p:txBody>
      </p:sp>
      <p:sp>
        <p:nvSpPr>
          <p:cNvPr id="3" name="Tijdelijke aanduiding voor inhoud 2">
            <a:extLst>
              <a:ext uri="{FF2B5EF4-FFF2-40B4-BE49-F238E27FC236}">
                <a16:creationId xmlns:a16="http://schemas.microsoft.com/office/drawing/2014/main" id="{C8C1ECBF-6E29-DC42-66B5-316FD4DEDD99}"/>
              </a:ext>
            </a:extLst>
          </p:cNvPr>
          <p:cNvSpPr>
            <a:spLocks noGrp="1"/>
          </p:cNvSpPr>
          <p:nvPr>
            <p:ph idx="1"/>
          </p:nvPr>
        </p:nvSpPr>
        <p:spPr>
          <a:xfrm>
            <a:off x="7531610" y="2434201"/>
            <a:ext cx="4565140" cy="3742762"/>
          </a:xfrm>
        </p:spPr>
        <p:txBody>
          <a:bodyPr>
            <a:normAutofit/>
          </a:bodyPr>
          <a:lstStyle/>
          <a:p>
            <a:pPr marL="0" indent="0">
              <a:buNone/>
            </a:pPr>
            <a:r>
              <a:rPr lang="nl-NL"/>
              <a:t>“Bejaarde ouders moeten zoveel mogelijk bij hun kinderen in huis wonen”</a:t>
            </a:r>
          </a:p>
          <a:p>
            <a:pPr marL="0" indent="0">
              <a:buNone/>
            </a:pPr>
            <a:endParaRPr lang="nl-NL" sz="2000"/>
          </a:p>
          <a:p>
            <a:pPr marL="0" indent="0">
              <a:buNone/>
            </a:pPr>
            <a:endParaRPr lang="nl-NL" sz="2000"/>
          </a:p>
          <a:p>
            <a:pPr marL="0" indent="0">
              <a:buNone/>
            </a:pPr>
            <a:r>
              <a:rPr lang="nl-NL" sz="2000"/>
              <a:t>Waarom wel, waarom niet?</a:t>
            </a:r>
          </a:p>
        </p:txBody>
      </p:sp>
    </p:spTree>
    <p:extLst>
      <p:ext uri="{BB962C8B-B14F-4D97-AF65-F5344CB8AC3E}">
        <p14:creationId xmlns:p14="http://schemas.microsoft.com/office/powerpoint/2010/main" val="1769218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BABCAC-6392-AB82-1230-0AD92B60C8E9}"/>
              </a:ext>
            </a:extLst>
          </p:cNvPr>
          <p:cNvSpPr>
            <a:spLocks noGrp="1"/>
          </p:cNvSpPr>
          <p:nvPr>
            <p:ph type="title"/>
          </p:nvPr>
        </p:nvSpPr>
        <p:spPr/>
        <p:txBody>
          <a:bodyPr/>
          <a:lstStyle/>
          <a:p>
            <a:r>
              <a:rPr lang="nl-NL" b="1">
                <a:solidFill>
                  <a:srgbClr val="E50856"/>
                </a:solidFill>
              </a:rPr>
              <a:t>Wat is ethiek dan?</a:t>
            </a:r>
          </a:p>
        </p:txBody>
      </p:sp>
      <p:sp>
        <p:nvSpPr>
          <p:cNvPr id="3" name="Tijdelijke aanduiding voor inhoud 2">
            <a:extLst>
              <a:ext uri="{FF2B5EF4-FFF2-40B4-BE49-F238E27FC236}">
                <a16:creationId xmlns:a16="http://schemas.microsoft.com/office/drawing/2014/main" id="{611534D4-D118-88E3-96E7-0C3ECB2FF131}"/>
              </a:ext>
            </a:extLst>
          </p:cNvPr>
          <p:cNvSpPr>
            <a:spLocks noGrp="1"/>
          </p:cNvSpPr>
          <p:nvPr>
            <p:ph sz="half" idx="1"/>
          </p:nvPr>
        </p:nvSpPr>
        <p:spPr/>
        <p:txBody>
          <a:bodyPr/>
          <a:lstStyle/>
          <a:p>
            <a:pPr marL="0" indent="0">
              <a:buNone/>
            </a:pPr>
            <a:r>
              <a:rPr lang="nl-NL" u="sng"/>
              <a:t>In brede zin</a:t>
            </a:r>
            <a:r>
              <a:rPr lang="nl-NL"/>
              <a:t>: </a:t>
            </a:r>
          </a:p>
          <a:p>
            <a:r>
              <a:rPr lang="nl-NL"/>
              <a:t>wanneer is iets “goed” of “slecht”? </a:t>
            </a:r>
          </a:p>
          <a:p>
            <a:r>
              <a:rPr lang="nl-NL"/>
              <a:t>Wanneer ben je een “goed” mens?</a:t>
            </a:r>
          </a:p>
          <a:p>
            <a:r>
              <a:rPr lang="nl-NL"/>
              <a:t>Erg “filosofisch” en misschien zelfs zweverig.</a:t>
            </a:r>
          </a:p>
        </p:txBody>
      </p:sp>
      <p:sp>
        <p:nvSpPr>
          <p:cNvPr id="5" name="Ovaal 4">
            <a:extLst>
              <a:ext uri="{FF2B5EF4-FFF2-40B4-BE49-F238E27FC236}">
                <a16:creationId xmlns:a16="http://schemas.microsoft.com/office/drawing/2014/main" id="{225183E9-3394-F4BA-0F91-C41272C5E75E}"/>
              </a:ext>
            </a:extLst>
          </p:cNvPr>
          <p:cNvSpPr/>
          <p:nvPr/>
        </p:nvSpPr>
        <p:spPr>
          <a:xfrm>
            <a:off x="6172200" y="1027906"/>
            <a:ext cx="4421274" cy="4551904"/>
          </a:xfrm>
          <a:custGeom>
            <a:avLst/>
            <a:gdLst>
              <a:gd name="csX0" fmla="*/ 0 w 4421274"/>
              <a:gd name="csY0" fmla="*/ 2275952 h 4551904"/>
              <a:gd name="csX1" fmla="*/ 2210637 w 4421274"/>
              <a:gd name="csY1" fmla="*/ 0 h 4551904"/>
              <a:gd name="csX2" fmla="*/ 4421274 w 4421274"/>
              <a:gd name="csY2" fmla="*/ 2275952 h 4551904"/>
              <a:gd name="csX3" fmla="*/ 2210637 w 4421274"/>
              <a:gd name="csY3" fmla="*/ 4551904 h 4551904"/>
              <a:gd name="csX4" fmla="*/ 0 w 4421274"/>
              <a:gd name="csY4" fmla="*/ 2275952 h 4551904"/>
            </a:gdLst>
            <a:ahLst/>
            <a:cxnLst>
              <a:cxn ang="0">
                <a:pos x="csX0" y="csY0"/>
              </a:cxn>
              <a:cxn ang="0">
                <a:pos x="csX1" y="csY1"/>
              </a:cxn>
              <a:cxn ang="0">
                <a:pos x="csX2" y="csY2"/>
              </a:cxn>
              <a:cxn ang="0">
                <a:pos x="csX3" y="csY3"/>
              </a:cxn>
              <a:cxn ang="0">
                <a:pos x="csX4" y="csY4"/>
              </a:cxn>
            </a:cxnLst>
            <a:rect l="l" t="t" r="r" b="b"/>
            <a:pathLst>
              <a:path w="4421274" h="4551904" extrusionOk="0">
                <a:moveTo>
                  <a:pt x="0" y="2275952"/>
                </a:moveTo>
                <a:cubicBezTo>
                  <a:pt x="-10590" y="989373"/>
                  <a:pt x="973474" y="-197342"/>
                  <a:pt x="2210637" y="0"/>
                </a:cubicBezTo>
                <a:cubicBezTo>
                  <a:pt x="3267149" y="-39816"/>
                  <a:pt x="4197680" y="1061093"/>
                  <a:pt x="4421274" y="2275952"/>
                </a:cubicBezTo>
                <a:cubicBezTo>
                  <a:pt x="4523306" y="3748776"/>
                  <a:pt x="3523914" y="4513531"/>
                  <a:pt x="2210637" y="4551904"/>
                </a:cubicBezTo>
                <a:cubicBezTo>
                  <a:pt x="1177919" y="4560808"/>
                  <a:pt x="20276" y="3764584"/>
                  <a:pt x="0" y="2275952"/>
                </a:cubicBezTo>
                <a:close/>
              </a:path>
            </a:pathLst>
          </a:custGeom>
          <a:noFill/>
          <a:ln>
            <a:solidFill>
              <a:srgbClr val="E50856"/>
            </a:solidFill>
            <a:extLst>
              <a:ext uri="{C807C97D-BFC1-408E-A445-0C87EB9F89A2}">
                <ask:lineSketchStyleProps xmlns:ask="http://schemas.microsoft.com/office/drawing/2018/sketchyshapes" sd="264327539">
                  <a:prstGeom prst="ellipse">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jdelijke aanduiding voor inhoud 3">
            <a:extLst>
              <a:ext uri="{FF2B5EF4-FFF2-40B4-BE49-F238E27FC236}">
                <a16:creationId xmlns:a16="http://schemas.microsoft.com/office/drawing/2014/main" id="{DFFF1B2C-F14F-808A-95FF-08FE344CE65A}"/>
              </a:ext>
            </a:extLst>
          </p:cNvPr>
          <p:cNvSpPr>
            <a:spLocks noGrp="1"/>
          </p:cNvSpPr>
          <p:nvPr>
            <p:ph sz="half" idx="2"/>
          </p:nvPr>
        </p:nvSpPr>
        <p:spPr/>
        <p:txBody>
          <a:bodyPr/>
          <a:lstStyle/>
          <a:p>
            <a:pPr marL="0" indent="0">
              <a:buNone/>
            </a:pPr>
            <a:r>
              <a:rPr lang="nl-NL" u="sng"/>
              <a:t>Toegepaste ethiek</a:t>
            </a:r>
            <a:r>
              <a:rPr lang="nl-NL"/>
              <a:t>:</a:t>
            </a:r>
          </a:p>
          <a:p>
            <a:r>
              <a:rPr lang="nl-NL"/>
              <a:t>Hoe kun je handelen? En waarom?</a:t>
            </a:r>
          </a:p>
          <a:p>
            <a:r>
              <a:rPr lang="nl-NL"/>
              <a:t>Ook filosofisch, maar meer van alledag en bruikbaar.</a:t>
            </a:r>
          </a:p>
        </p:txBody>
      </p:sp>
    </p:spTree>
    <p:extLst>
      <p:ext uri="{BB962C8B-B14F-4D97-AF65-F5344CB8AC3E}">
        <p14:creationId xmlns:p14="http://schemas.microsoft.com/office/powerpoint/2010/main" val="56442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245ECC-FE17-D2A2-7C18-72BEAA531AEF}"/>
              </a:ext>
            </a:extLst>
          </p:cNvPr>
          <p:cNvSpPr>
            <a:spLocks noGrp="1"/>
          </p:cNvSpPr>
          <p:nvPr>
            <p:ph type="title"/>
          </p:nvPr>
        </p:nvSpPr>
        <p:spPr>
          <a:xfrm>
            <a:off x="6179736" y="490538"/>
            <a:ext cx="5828043" cy="1087054"/>
          </a:xfrm>
        </p:spPr>
        <p:txBody>
          <a:bodyPr anchor="b">
            <a:normAutofit/>
          </a:bodyPr>
          <a:lstStyle/>
          <a:p>
            <a:r>
              <a:rPr lang="nl-NL" sz="3600">
                <a:solidFill>
                  <a:srgbClr val="E50856"/>
                </a:solidFill>
              </a:rPr>
              <a:t>De rol van waarden en normen</a:t>
            </a:r>
          </a:p>
        </p:txBody>
      </p:sp>
      <p:pic>
        <p:nvPicPr>
          <p:cNvPr id="5" name="Afbeelding 4" descr="Close-up van kompas op hout">
            <a:extLst>
              <a:ext uri="{FF2B5EF4-FFF2-40B4-BE49-F238E27FC236}">
                <a16:creationId xmlns:a16="http://schemas.microsoft.com/office/drawing/2014/main" id="{FF3F5F9E-266E-7020-1A3E-4F10478093BF}"/>
              </a:ext>
            </a:extLst>
          </p:cNvPr>
          <p:cNvPicPr>
            <a:picLocks noChangeAspect="1"/>
          </p:cNvPicPr>
          <p:nvPr/>
        </p:nvPicPr>
        <p:blipFill>
          <a:blip r:embed="rId2" cstate="screen">
            <a:extLst>
              <a:ext uri="{28A0092B-C50C-407E-A947-70E740481C1C}">
                <a14:useLocalDpi xmlns:a14="http://schemas.microsoft.com/office/drawing/2010/main"/>
              </a:ext>
            </a:extLst>
          </a:blip>
          <a:srcRect b="-2"/>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Tijdelijke aanduiding voor inhoud 2">
            <a:extLst>
              <a:ext uri="{FF2B5EF4-FFF2-40B4-BE49-F238E27FC236}">
                <a16:creationId xmlns:a16="http://schemas.microsoft.com/office/drawing/2014/main" id="{78D99741-A066-F2B6-D6B1-1EDA6FD2BB6B}"/>
              </a:ext>
            </a:extLst>
          </p:cNvPr>
          <p:cNvSpPr>
            <a:spLocks noGrp="1"/>
          </p:cNvSpPr>
          <p:nvPr>
            <p:ph idx="1"/>
          </p:nvPr>
        </p:nvSpPr>
        <p:spPr>
          <a:xfrm>
            <a:off x="6179736" y="1808704"/>
            <a:ext cx="5828043" cy="4558758"/>
          </a:xfrm>
        </p:spPr>
        <p:txBody>
          <a:bodyPr>
            <a:normAutofit/>
          </a:bodyPr>
          <a:lstStyle/>
          <a:p>
            <a:pPr marL="0" indent="0">
              <a:buNone/>
            </a:pPr>
            <a:r>
              <a:rPr lang="nl-NL"/>
              <a:t>Wat zijn waarden?</a:t>
            </a:r>
          </a:p>
          <a:p>
            <a:pPr marL="0" indent="0">
              <a:buNone/>
            </a:pPr>
            <a:r>
              <a:rPr lang="nl-NL"/>
              <a:t>Wat zijn normen?</a:t>
            </a:r>
          </a:p>
          <a:p>
            <a:pPr marL="0" indent="0">
              <a:buNone/>
            </a:pPr>
            <a:endParaRPr lang="nl-NL"/>
          </a:p>
          <a:p>
            <a:pPr marL="0" indent="0">
              <a:buNone/>
            </a:pPr>
            <a:endParaRPr lang="nl-NL"/>
          </a:p>
          <a:p>
            <a:pPr marL="0" indent="0">
              <a:buNone/>
            </a:pPr>
            <a:r>
              <a:rPr lang="nl-NL"/>
              <a:t>Uiteindelijk draait het bij ethiek om wat voor jou</a:t>
            </a:r>
            <a:r>
              <a:rPr lang="nl-NL" i="1"/>
              <a:t> belangrijk</a:t>
            </a:r>
            <a:r>
              <a:rPr lang="nl-NL"/>
              <a:t> is en </a:t>
            </a:r>
            <a:r>
              <a:rPr lang="nl-NL" i="1"/>
              <a:t>waarom</a:t>
            </a:r>
            <a:r>
              <a:rPr lang="nl-NL"/>
              <a:t>. </a:t>
            </a:r>
          </a:p>
          <a:p>
            <a:pPr marL="0" indent="0">
              <a:buNone/>
            </a:pPr>
            <a:r>
              <a:rPr lang="nl-NL"/>
              <a:t>Meningsverschillen ontstaan doordat verschillende </a:t>
            </a:r>
            <a:r>
              <a:rPr lang="nl-NL" i="1"/>
              <a:t>waarden</a:t>
            </a:r>
            <a:r>
              <a:rPr lang="nl-NL"/>
              <a:t> botsen.</a:t>
            </a:r>
          </a:p>
        </p:txBody>
      </p:sp>
    </p:spTree>
    <p:extLst>
      <p:ext uri="{BB962C8B-B14F-4D97-AF65-F5344CB8AC3E}">
        <p14:creationId xmlns:p14="http://schemas.microsoft.com/office/powerpoint/2010/main" val="2655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8CD9C05-B4FA-9CD8-76DC-A26EDC850F1A}"/>
              </a:ext>
            </a:extLst>
          </p:cNvPr>
          <p:cNvSpPr>
            <a:spLocks noGrp="1"/>
          </p:cNvSpPr>
          <p:nvPr>
            <p:ph type="title"/>
          </p:nvPr>
        </p:nvSpPr>
        <p:spPr>
          <a:xfrm>
            <a:off x="432080" y="723898"/>
            <a:ext cx="6406709" cy="1495425"/>
          </a:xfrm>
        </p:spPr>
        <p:txBody>
          <a:bodyPr>
            <a:normAutofit/>
          </a:bodyPr>
          <a:lstStyle/>
          <a:p>
            <a:r>
              <a:rPr lang="nl-NL" sz="4000" b="1">
                <a:solidFill>
                  <a:srgbClr val="E50856"/>
                </a:solidFill>
              </a:rPr>
              <a:t>Dagelijkse voorbeelden</a:t>
            </a:r>
          </a:p>
        </p:txBody>
      </p:sp>
      <p:sp>
        <p:nvSpPr>
          <p:cNvPr id="3" name="Tijdelijke aanduiding voor inhoud 2">
            <a:extLst>
              <a:ext uri="{FF2B5EF4-FFF2-40B4-BE49-F238E27FC236}">
                <a16:creationId xmlns:a16="http://schemas.microsoft.com/office/drawing/2014/main" id="{3DBC4BA1-8EF9-E3BA-7358-FC401F31829F}"/>
              </a:ext>
            </a:extLst>
          </p:cNvPr>
          <p:cNvSpPr>
            <a:spLocks noGrp="1"/>
          </p:cNvSpPr>
          <p:nvPr>
            <p:ph idx="1"/>
          </p:nvPr>
        </p:nvSpPr>
        <p:spPr>
          <a:xfrm>
            <a:off x="432080" y="2405067"/>
            <a:ext cx="6631912" cy="3729034"/>
          </a:xfrm>
        </p:spPr>
        <p:txBody>
          <a:bodyPr>
            <a:normAutofit/>
          </a:bodyPr>
          <a:lstStyle/>
          <a:p>
            <a:r>
              <a:rPr lang="nl-NL" sz="2000"/>
              <a:t>Sta je op tijd op om naar je les te gaan of blijf je in bed?</a:t>
            </a:r>
          </a:p>
          <a:p>
            <a:r>
              <a:rPr lang="nl-NL" sz="2000"/>
              <a:t>Wat doe je op je brood: pindakaas (palmolie), hagelslag (cacao-slavernij), vlees of iets anders?</a:t>
            </a:r>
          </a:p>
          <a:p>
            <a:r>
              <a:rPr lang="nl-NL" sz="2000"/>
              <a:t>Je weet dat </a:t>
            </a:r>
            <a:r>
              <a:rPr lang="nl-NL" sz="2000" err="1"/>
              <a:t>kliko</a:t>
            </a:r>
            <a:r>
              <a:rPr lang="nl-NL" sz="2000"/>
              <a:t> vandaag geleegd wordt, je ouders zijn het vergeten. Zet je de </a:t>
            </a:r>
            <a:r>
              <a:rPr lang="nl-NL" sz="2000" err="1"/>
              <a:t>kliko</a:t>
            </a:r>
            <a:r>
              <a:rPr lang="nl-NL" sz="2000"/>
              <a:t> even aan de straat?</a:t>
            </a:r>
          </a:p>
          <a:p>
            <a:r>
              <a:rPr lang="nl-NL" sz="2000"/>
              <a:t>Boek je een vlieg-, auto-, trein- of fietsvakantie?</a:t>
            </a:r>
          </a:p>
          <a:p>
            <a:r>
              <a:rPr lang="nl-NL" sz="2000"/>
              <a:t>Vertel ik een leugentje aan een vriend(in)?</a:t>
            </a:r>
          </a:p>
          <a:p>
            <a:r>
              <a:rPr lang="nl-NL" sz="2000"/>
              <a:t>Maak ik melding van het niet-presteren van een student in een groepsopdracht aan de docent?</a:t>
            </a:r>
          </a:p>
        </p:txBody>
      </p:sp>
      <p:pic>
        <p:nvPicPr>
          <p:cNvPr id="5" name="Afbeelding 4" descr="Papieren hoofd met regenboogtandwielen">
            <a:extLst>
              <a:ext uri="{FF2B5EF4-FFF2-40B4-BE49-F238E27FC236}">
                <a16:creationId xmlns:a16="http://schemas.microsoft.com/office/drawing/2014/main" id="{C7A15739-6F6C-A90F-7014-B7836F40465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199440" y="10"/>
            <a:ext cx="4992560" cy="6857990"/>
          </a:xfrm>
          <a:prstGeom prst="rect">
            <a:avLst/>
          </a:prstGeom>
          <a:effectLst/>
        </p:spPr>
      </p:pic>
    </p:spTree>
    <p:extLst>
      <p:ext uri="{BB962C8B-B14F-4D97-AF65-F5344CB8AC3E}">
        <p14:creationId xmlns:p14="http://schemas.microsoft.com/office/powerpoint/2010/main" val="3966696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descr="Witte trap met een blauwe pijl die in het midden omhoog wijst">
            <a:extLst>
              <a:ext uri="{FF2B5EF4-FFF2-40B4-BE49-F238E27FC236}">
                <a16:creationId xmlns:a16="http://schemas.microsoft.com/office/drawing/2014/main" id="{A4015043-8D87-8BB4-66A9-0569DC814EEE}"/>
              </a:ext>
            </a:extLst>
          </p:cNvPr>
          <p:cNvPicPr>
            <a:picLocks noChangeAspect="1"/>
          </p:cNvPicPr>
          <p:nvPr/>
        </p:nvPicPr>
        <p:blipFill>
          <a:blip r:embed="rId2" cstate="screen">
            <a:extLst>
              <a:ext uri="{28A0092B-C50C-407E-A947-70E740481C1C}">
                <a14:useLocalDpi xmlns:a14="http://schemas.microsoft.com/office/drawing/2010/main"/>
              </a:ext>
            </a:extLst>
          </a:blip>
          <a:srcRect r="-2" b="-2"/>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Tijdelijke aanduiding voor inhoud 2">
            <a:extLst>
              <a:ext uri="{FF2B5EF4-FFF2-40B4-BE49-F238E27FC236}">
                <a16:creationId xmlns:a16="http://schemas.microsoft.com/office/drawing/2014/main" id="{5E9A0B13-AEC4-8FB2-17FB-C1FD544D2763}"/>
              </a:ext>
            </a:extLst>
          </p:cNvPr>
          <p:cNvSpPr>
            <a:spLocks noGrp="1"/>
          </p:cNvSpPr>
          <p:nvPr>
            <p:ph idx="1"/>
          </p:nvPr>
        </p:nvSpPr>
        <p:spPr>
          <a:xfrm>
            <a:off x="6782638" y="1438791"/>
            <a:ext cx="5134708" cy="4650510"/>
          </a:xfrm>
        </p:spPr>
        <p:txBody>
          <a:bodyPr>
            <a:normAutofit/>
          </a:bodyPr>
          <a:lstStyle/>
          <a:p>
            <a:pPr marL="0" indent="0" algn="r">
              <a:buNone/>
            </a:pPr>
            <a:r>
              <a:rPr lang="nl-NL" sz="2000"/>
              <a:t>Onderdeel van je algemene vorming als </a:t>
            </a:r>
            <a:r>
              <a:rPr lang="nl-NL" sz="2000" err="1"/>
              <a:t>HBO’er</a:t>
            </a:r>
            <a:r>
              <a:rPr lang="nl-NL" sz="2000"/>
              <a:t>.</a:t>
            </a:r>
          </a:p>
          <a:p>
            <a:pPr marL="0" indent="0" algn="r">
              <a:buNone/>
            </a:pPr>
            <a:endParaRPr lang="nl-NL" sz="2000"/>
          </a:p>
          <a:p>
            <a:pPr marL="0" indent="0" algn="r">
              <a:buNone/>
            </a:pPr>
            <a:r>
              <a:rPr lang="nl-NL" sz="2000"/>
              <a:t>Van professionals in de financiële sector wordt verwacht én gevraagd dat ze kunnen nadenken over ethiek en dilemma’s. </a:t>
            </a:r>
          </a:p>
          <a:p>
            <a:pPr marL="0" indent="0" algn="r">
              <a:buNone/>
            </a:pPr>
            <a:endParaRPr lang="nl-NL" sz="2000"/>
          </a:p>
          <a:p>
            <a:pPr marL="0" indent="0" algn="r">
              <a:buNone/>
            </a:pPr>
            <a:r>
              <a:rPr lang="nl-NL" sz="2000"/>
              <a:t>Ook wordt van je verwacht dat je lastige beslissingen kan nemen onder druk óf juist blijft handelen onder druk. Dit is integriteit en is een onderwerp voor een andere keer.</a:t>
            </a:r>
          </a:p>
        </p:txBody>
      </p:sp>
      <p:sp>
        <p:nvSpPr>
          <p:cNvPr id="2" name="Titel 1">
            <a:extLst>
              <a:ext uri="{FF2B5EF4-FFF2-40B4-BE49-F238E27FC236}">
                <a16:creationId xmlns:a16="http://schemas.microsoft.com/office/drawing/2014/main" id="{2D449F4C-FEE3-5B8C-6DE6-A591E3396E0A}"/>
              </a:ext>
            </a:extLst>
          </p:cNvPr>
          <p:cNvSpPr>
            <a:spLocks noGrp="1"/>
          </p:cNvSpPr>
          <p:nvPr>
            <p:ph type="title"/>
          </p:nvPr>
        </p:nvSpPr>
        <p:spPr>
          <a:xfrm>
            <a:off x="5755434" y="107952"/>
            <a:ext cx="6161911" cy="1330839"/>
          </a:xfrm>
        </p:spPr>
        <p:txBody>
          <a:bodyPr>
            <a:normAutofit/>
          </a:bodyPr>
          <a:lstStyle/>
          <a:p>
            <a:r>
              <a:rPr lang="nl-NL" sz="3700" b="1">
                <a:solidFill>
                  <a:srgbClr val="E50856"/>
                </a:solidFill>
              </a:rPr>
              <a:t>Waarom (toegepaste) ethiek?</a:t>
            </a:r>
          </a:p>
        </p:txBody>
      </p:sp>
    </p:spTree>
    <p:extLst>
      <p:ext uri="{BB962C8B-B14F-4D97-AF65-F5344CB8AC3E}">
        <p14:creationId xmlns:p14="http://schemas.microsoft.com/office/powerpoint/2010/main" val="1452390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E57238-22FD-7CF5-C9A2-2CE0888549A9}"/>
              </a:ext>
            </a:extLst>
          </p:cNvPr>
          <p:cNvSpPr>
            <a:spLocks noGrp="1"/>
          </p:cNvSpPr>
          <p:nvPr>
            <p:ph type="title"/>
          </p:nvPr>
        </p:nvSpPr>
        <p:spPr>
          <a:xfrm>
            <a:off x="572493" y="238539"/>
            <a:ext cx="11018520" cy="1434415"/>
          </a:xfrm>
        </p:spPr>
        <p:txBody>
          <a:bodyPr anchor="b">
            <a:normAutofit/>
          </a:bodyPr>
          <a:lstStyle/>
          <a:p>
            <a:r>
              <a:rPr lang="nl-NL" sz="5400" b="1" dirty="0">
                <a:solidFill>
                  <a:srgbClr val="E20859"/>
                </a:solidFill>
              </a:rPr>
              <a:t>Nadenken over ethiek: hoe dan?</a:t>
            </a:r>
          </a:p>
        </p:txBody>
      </p:sp>
      <p:sp>
        <p:nvSpPr>
          <p:cNvPr id="3" name="Tijdelijke aanduiding voor inhoud 2">
            <a:extLst>
              <a:ext uri="{FF2B5EF4-FFF2-40B4-BE49-F238E27FC236}">
                <a16:creationId xmlns:a16="http://schemas.microsoft.com/office/drawing/2014/main" id="{5C2D88E6-DCA0-70FB-EABA-BBDA61D777B2}"/>
              </a:ext>
            </a:extLst>
          </p:cNvPr>
          <p:cNvSpPr>
            <a:spLocks noGrp="1"/>
          </p:cNvSpPr>
          <p:nvPr>
            <p:ph idx="1"/>
          </p:nvPr>
        </p:nvSpPr>
        <p:spPr>
          <a:xfrm>
            <a:off x="572492" y="2071316"/>
            <a:ext cx="7103165" cy="4119172"/>
          </a:xfrm>
        </p:spPr>
        <p:txBody>
          <a:bodyPr anchor="t">
            <a:normAutofit/>
          </a:bodyPr>
          <a:lstStyle/>
          <a:p>
            <a:r>
              <a:rPr lang="nl-NL" sz="3200" dirty="0"/>
              <a:t>Welk besluit moet ik nemen?</a:t>
            </a:r>
          </a:p>
          <a:p>
            <a:r>
              <a:rPr lang="nl-NL" sz="3200" dirty="0"/>
              <a:t>Wie zijn erbij betrokken? En hoe dan?</a:t>
            </a:r>
            <a:endParaRPr lang="nl-NL" dirty="0"/>
          </a:p>
          <a:p>
            <a:r>
              <a:rPr lang="nl-NL" sz="3200" dirty="0"/>
              <a:t>Wie zijn van invloed of hebben een belang? En wat dan?</a:t>
            </a:r>
          </a:p>
          <a:p>
            <a:r>
              <a:rPr lang="nl-NL" sz="3200" dirty="0"/>
              <a:t>Mis ik informatie? Zo ja, wat dan?</a:t>
            </a:r>
          </a:p>
          <a:p>
            <a:r>
              <a:rPr lang="nl-NL" sz="3200" dirty="0"/>
              <a:t>Wat roept het bij mij op? (emoties)</a:t>
            </a:r>
          </a:p>
          <a:p>
            <a:r>
              <a:rPr lang="nl-NL" sz="3200" dirty="0"/>
              <a:t>Welke vragen heb ik dan nog?</a:t>
            </a:r>
          </a:p>
        </p:txBody>
      </p:sp>
      <p:pic>
        <p:nvPicPr>
          <p:cNvPr id="5" name="Afbeelding 4" descr="Jonge vrouw die denkt">
            <a:extLst>
              <a:ext uri="{FF2B5EF4-FFF2-40B4-BE49-F238E27FC236}">
                <a16:creationId xmlns:a16="http://schemas.microsoft.com/office/drawing/2014/main" id="{279865FD-713D-A48C-71EA-B774361638A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510396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68775D7-3087-DE53-E4FD-DF12FC480ECC}"/>
              </a:ext>
            </a:extLst>
          </p:cNvPr>
          <p:cNvSpPr>
            <a:spLocks noGrp="1"/>
          </p:cNvSpPr>
          <p:nvPr>
            <p:ph type="title"/>
          </p:nvPr>
        </p:nvSpPr>
        <p:spPr>
          <a:xfrm>
            <a:off x="1137033" y="670559"/>
            <a:ext cx="4683321" cy="2148841"/>
          </a:xfrm>
        </p:spPr>
        <p:txBody>
          <a:bodyPr anchor="t">
            <a:normAutofit/>
          </a:bodyPr>
          <a:lstStyle/>
          <a:p>
            <a:r>
              <a:rPr lang="nl-NL">
                <a:solidFill>
                  <a:srgbClr val="E50856"/>
                </a:solidFill>
              </a:rPr>
              <a:t>Aan de slag</a:t>
            </a:r>
          </a:p>
        </p:txBody>
      </p:sp>
      <p:pic>
        <p:nvPicPr>
          <p:cNvPr id="5" name="Afbeelding 4" descr="Afbeelding van personen die teamwork uitvoeren">
            <a:extLst>
              <a:ext uri="{FF2B5EF4-FFF2-40B4-BE49-F238E27FC236}">
                <a16:creationId xmlns:a16="http://schemas.microsoft.com/office/drawing/2014/main" id="{6FFCB1C7-0077-C8AB-D469-2DCF340D120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3" name="Tijdelijke aanduiding voor inhoud 2">
            <a:extLst>
              <a:ext uri="{FF2B5EF4-FFF2-40B4-BE49-F238E27FC236}">
                <a16:creationId xmlns:a16="http://schemas.microsoft.com/office/drawing/2014/main" id="{12C23BF9-6152-31B1-56AB-46375C9CC67E}"/>
              </a:ext>
            </a:extLst>
          </p:cNvPr>
          <p:cNvSpPr>
            <a:spLocks noGrp="1"/>
          </p:cNvSpPr>
          <p:nvPr>
            <p:ph idx="1"/>
          </p:nvPr>
        </p:nvSpPr>
        <p:spPr>
          <a:xfrm>
            <a:off x="5820354" y="670559"/>
            <a:ext cx="6177378" cy="5445076"/>
          </a:xfrm>
        </p:spPr>
        <p:txBody>
          <a:bodyPr anchor="t">
            <a:normAutofit/>
          </a:bodyPr>
          <a:lstStyle/>
          <a:p>
            <a:r>
              <a:rPr lang="nl-NL" dirty="0"/>
              <a:t>Groepjes van 3-4</a:t>
            </a:r>
          </a:p>
          <a:p>
            <a:r>
              <a:rPr lang="nl-NL" dirty="0"/>
              <a:t>Geen laptops of telefoons: gebruik de hand-out.</a:t>
            </a:r>
          </a:p>
          <a:p>
            <a:r>
              <a:rPr lang="nl-NL" dirty="0"/>
              <a:t>Je krijgt een casus/stelling (volgende dia), werk stap 1 uit.</a:t>
            </a:r>
          </a:p>
          <a:p>
            <a:r>
              <a:rPr lang="nl-NL" dirty="0"/>
              <a:t>Stap 2 en 3 werk je niet uit. Je komt als groepje wel met een besluit.</a:t>
            </a:r>
          </a:p>
          <a:p>
            <a:endParaRPr lang="nl-NL" dirty="0"/>
          </a:p>
          <a:p>
            <a:r>
              <a:rPr lang="nl-NL" dirty="0"/>
              <a:t>LET OP: schrijf de tussenstappen uit, straks moet je ze toelichten.</a:t>
            </a:r>
          </a:p>
        </p:txBody>
      </p:sp>
    </p:spTree>
    <p:extLst>
      <p:ext uri="{BB962C8B-B14F-4D97-AF65-F5344CB8AC3E}">
        <p14:creationId xmlns:p14="http://schemas.microsoft.com/office/powerpoint/2010/main" val="711228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5AD42369-078B-AA1F-ADBB-20B985FD3D2C}"/>
              </a:ext>
            </a:extLst>
          </p:cNvPr>
          <p:cNvSpPr txBox="1"/>
          <p:nvPr/>
        </p:nvSpPr>
        <p:spPr>
          <a:xfrm>
            <a:off x="170822" y="180870"/>
            <a:ext cx="3798277" cy="1754326"/>
          </a:xfrm>
          <a:prstGeom prst="rect">
            <a:avLst/>
          </a:prstGeom>
          <a:solidFill>
            <a:schemeClr val="bg1">
              <a:lumMod val="95000"/>
            </a:schemeClr>
          </a:solidFill>
          <a:ln>
            <a:solidFill>
              <a:srgbClr val="E50856"/>
            </a:solidFill>
          </a:ln>
        </p:spPr>
        <p:txBody>
          <a:bodyPr wrap="square" rtlCol="0">
            <a:spAutoFit/>
          </a:bodyPr>
          <a:lstStyle/>
          <a:p>
            <a:r>
              <a:rPr lang="nl-NL"/>
              <a:t>1.</a:t>
            </a:r>
          </a:p>
          <a:p>
            <a:r>
              <a:rPr lang="nl-NL"/>
              <a:t>Van een klasgenoot krijg je het aanbod om een opdracht van vorig jaar toegestuurd te krijgen. Met minimale aanpassingen zou je de inleveropdracht kunnen behalen.</a:t>
            </a:r>
          </a:p>
        </p:txBody>
      </p:sp>
      <p:sp>
        <p:nvSpPr>
          <p:cNvPr id="3" name="Tekstvak 2">
            <a:extLst>
              <a:ext uri="{FF2B5EF4-FFF2-40B4-BE49-F238E27FC236}">
                <a16:creationId xmlns:a16="http://schemas.microsoft.com/office/drawing/2014/main" id="{FCF0723C-F305-0C71-DE91-89E9C174BB9B}"/>
              </a:ext>
            </a:extLst>
          </p:cNvPr>
          <p:cNvSpPr txBox="1"/>
          <p:nvPr/>
        </p:nvSpPr>
        <p:spPr>
          <a:xfrm>
            <a:off x="170821" y="2413337"/>
            <a:ext cx="3798277" cy="1754326"/>
          </a:xfrm>
          <a:prstGeom prst="rect">
            <a:avLst/>
          </a:prstGeom>
          <a:solidFill>
            <a:schemeClr val="accent3">
              <a:lumMod val="20000"/>
              <a:lumOff val="80000"/>
            </a:schemeClr>
          </a:solidFill>
          <a:ln>
            <a:solidFill>
              <a:srgbClr val="E50856"/>
            </a:solidFill>
          </a:ln>
        </p:spPr>
        <p:txBody>
          <a:bodyPr wrap="square" rtlCol="0">
            <a:spAutoFit/>
          </a:bodyPr>
          <a:lstStyle/>
          <a:p>
            <a:r>
              <a:rPr lang="nl-NL"/>
              <a:t>4.</a:t>
            </a:r>
          </a:p>
          <a:p>
            <a:r>
              <a:rPr lang="nl-NL"/>
              <a:t>Je vindt een rijbewijs op straat en je kent de persoon niet. Een rijbewijs kost die persoon €50,- Het gemeentehuis en politiebureau zijn 8 kilometer verder. </a:t>
            </a:r>
          </a:p>
        </p:txBody>
      </p:sp>
      <p:sp>
        <p:nvSpPr>
          <p:cNvPr id="4" name="Tekstvak 3">
            <a:extLst>
              <a:ext uri="{FF2B5EF4-FFF2-40B4-BE49-F238E27FC236}">
                <a16:creationId xmlns:a16="http://schemas.microsoft.com/office/drawing/2014/main" id="{07DDF1E7-F8FE-8CC5-C333-059FC4CFF1A7}"/>
              </a:ext>
            </a:extLst>
          </p:cNvPr>
          <p:cNvSpPr txBox="1"/>
          <p:nvPr/>
        </p:nvSpPr>
        <p:spPr>
          <a:xfrm>
            <a:off x="170821" y="4643897"/>
            <a:ext cx="3798277" cy="1754326"/>
          </a:xfrm>
          <a:prstGeom prst="rect">
            <a:avLst/>
          </a:prstGeom>
          <a:solidFill>
            <a:schemeClr val="accent4">
              <a:lumMod val="20000"/>
              <a:lumOff val="80000"/>
            </a:schemeClr>
          </a:solidFill>
          <a:ln>
            <a:solidFill>
              <a:srgbClr val="E50856"/>
            </a:solidFill>
          </a:ln>
        </p:spPr>
        <p:txBody>
          <a:bodyPr wrap="square" rtlCol="0">
            <a:spAutoFit/>
          </a:bodyPr>
          <a:lstStyle/>
          <a:p>
            <a:r>
              <a:rPr lang="nl-NL"/>
              <a:t>7.</a:t>
            </a:r>
          </a:p>
          <a:p>
            <a:r>
              <a:rPr lang="nl-NL"/>
              <a:t>Je moet naar een tentamen en je fiets blijkt kapot. Je mag van je beste vriend(in) de </a:t>
            </a:r>
            <a:r>
              <a:rPr lang="nl-NL" err="1"/>
              <a:t>fatbike</a:t>
            </a:r>
            <a:r>
              <a:rPr lang="nl-NL"/>
              <a:t> lenen, deze is echter opgevoerd. Een auto is niet voorhanden en de bus is net weg.</a:t>
            </a:r>
          </a:p>
        </p:txBody>
      </p:sp>
      <p:sp>
        <p:nvSpPr>
          <p:cNvPr id="5" name="Tekstvak 4">
            <a:extLst>
              <a:ext uri="{FF2B5EF4-FFF2-40B4-BE49-F238E27FC236}">
                <a16:creationId xmlns:a16="http://schemas.microsoft.com/office/drawing/2014/main" id="{71700EA2-CBB8-E04C-18B2-7D876A6742E9}"/>
              </a:ext>
            </a:extLst>
          </p:cNvPr>
          <p:cNvSpPr txBox="1"/>
          <p:nvPr/>
        </p:nvSpPr>
        <p:spPr>
          <a:xfrm>
            <a:off x="4196861" y="180870"/>
            <a:ext cx="3798277" cy="1754326"/>
          </a:xfrm>
          <a:prstGeom prst="rect">
            <a:avLst/>
          </a:prstGeom>
          <a:solidFill>
            <a:schemeClr val="accent2">
              <a:lumMod val="20000"/>
              <a:lumOff val="80000"/>
            </a:schemeClr>
          </a:solidFill>
          <a:ln>
            <a:solidFill>
              <a:srgbClr val="E50856"/>
            </a:solidFill>
          </a:ln>
        </p:spPr>
        <p:txBody>
          <a:bodyPr wrap="square" rtlCol="0">
            <a:spAutoFit/>
          </a:bodyPr>
          <a:lstStyle/>
          <a:p>
            <a:r>
              <a:rPr lang="nl-NL"/>
              <a:t>2.</a:t>
            </a:r>
          </a:p>
          <a:p>
            <a:r>
              <a:rPr lang="nl-NL"/>
              <a:t>Je tante die bijstand ontvangt vraagt je om wat makkelijker om te gaan met de -35% stickers op de versafdeling van de supermarkt waar je werkt als teamleider Vers.</a:t>
            </a:r>
          </a:p>
        </p:txBody>
      </p:sp>
      <p:sp>
        <p:nvSpPr>
          <p:cNvPr id="6" name="Tekstvak 5">
            <a:extLst>
              <a:ext uri="{FF2B5EF4-FFF2-40B4-BE49-F238E27FC236}">
                <a16:creationId xmlns:a16="http://schemas.microsoft.com/office/drawing/2014/main" id="{AF1CF10A-0912-B51D-AE1A-559A9C11233E}"/>
              </a:ext>
            </a:extLst>
          </p:cNvPr>
          <p:cNvSpPr txBox="1"/>
          <p:nvPr/>
        </p:nvSpPr>
        <p:spPr>
          <a:xfrm>
            <a:off x="8222900" y="180870"/>
            <a:ext cx="3798277" cy="1754326"/>
          </a:xfrm>
          <a:prstGeom prst="rect">
            <a:avLst/>
          </a:prstGeom>
          <a:solidFill>
            <a:schemeClr val="tx2">
              <a:lumMod val="10000"/>
              <a:lumOff val="90000"/>
            </a:schemeClr>
          </a:solidFill>
          <a:ln>
            <a:solidFill>
              <a:srgbClr val="E50856"/>
            </a:solidFill>
          </a:ln>
        </p:spPr>
        <p:txBody>
          <a:bodyPr wrap="square" rtlCol="0">
            <a:spAutoFit/>
          </a:bodyPr>
          <a:lstStyle/>
          <a:p>
            <a:r>
              <a:rPr lang="nl-NL"/>
              <a:t>3.</a:t>
            </a:r>
          </a:p>
          <a:p>
            <a:r>
              <a:rPr lang="nl-NL"/>
              <a:t>Tijdens een klassenuitje heeft een klasgenoot €20,- voorgeschoten voor je. Deze persoon lijkt dit helemaal vergeten te zijn en komt er in de weken erna niet op terug.</a:t>
            </a:r>
          </a:p>
        </p:txBody>
      </p:sp>
      <p:sp>
        <p:nvSpPr>
          <p:cNvPr id="7" name="Tekstvak 6">
            <a:extLst>
              <a:ext uri="{FF2B5EF4-FFF2-40B4-BE49-F238E27FC236}">
                <a16:creationId xmlns:a16="http://schemas.microsoft.com/office/drawing/2014/main" id="{C7F53848-FA93-1E7D-39BA-D93A5A35F799}"/>
              </a:ext>
            </a:extLst>
          </p:cNvPr>
          <p:cNvSpPr txBox="1"/>
          <p:nvPr/>
        </p:nvSpPr>
        <p:spPr>
          <a:xfrm>
            <a:off x="4196861" y="2413337"/>
            <a:ext cx="3798277" cy="1754326"/>
          </a:xfrm>
          <a:prstGeom prst="rect">
            <a:avLst/>
          </a:prstGeom>
          <a:solidFill>
            <a:schemeClr val="accent5">
              <a:lumMod val="20000"/>
              <a:lumOff val="80000"/>
            </a:schemeClr>
          </a:solidFill>
          <a:ln>
            <a:solidFill>
              <a:srgbClr val="E50856"/>
            </a:solidFill>
          </a:ln>
        </p:spPr>
        <p:txBody>
          <a:bodyPr wrap="square" rtlCol="0">
            <a:spAutoFit/>
          </a:bodyPr>
          <a:lstStyle/>
          <a:p>
            <a:r>
              <a:rPr lang="nl-NL"/>
              <a:t>5.</a:t>
            </a:r>
          </a:p>
          <a:p>
            <a:r>
              <a:rPr lang="nl-NL"/>
              <a:t>Morgen zou je met je projectgroep aan het project gaan werken. Er moeten nog wat belangrijke zaken af. Je vrienden willen uitgaan en dat zal wel laat/vroeg worden.</a:t>
            </a:r>
          </a:p>
        </p:txBody>
      </p:sp>
      <p:sp>
        <p:nvSpPr>
          <p:cNvPr id="8" name="Tekstvak 7">
            <a:extLst>
              <a:ext uri="{FF2B5EF4-FFF2-40B4-BE49-F238E27FC236}">
                <a16:creationId xmlns:a16="http://schemas.microsoft.com/office/drawing/2014/main" id="{99BA7DFA-108B-49E6-063E-18322A1ED489}"/>
              </a:ext>
            </a:extLst>
          </p:cNvPr>
          <p:cNvSpPr txBox="1"/>
          <p:nvPr/>
        </p:nvSpPr>
        <p:spPr>
          <a:xfrm>
            <a:off x="4196860" y="4643896"/>
            <a:ext cx="3798277" cy="2031325"/>
          </a:xfrm>
          <a:prstGeom prst="rect">
            <a:avLst/>
          </a:prstGeom>
          <a:solidFill>
            <a:schemeClr val="tx2">
              <a:lumMod val="10000"/>
              <a:lumOff val="90000"/>
            </a:schemeClr>
          </a:solidFill>
          <a:ln>
            <a:solidFill>
              <a:srgbClr val="E50856"/>
            </a:solidFill>
          </a:ln>
        </p:spPr>
        <p:txBody>
          <a:bodyPr wrap="square" rtlCol="0">
            <a:spAutoFit/>
          </a:bodyPr>
          <a:lstStyle/>
          <a:p>
            <a:r>
              <a:rPr lang="nl-NL"/>
              <a:t>8.</a:t>
            </a:r>
          </a:p>
          <a:p>
            <a:r>
              <a:rPr lang="nl-NL"/>
              <a:t>Je fietst ‘s nachts naar huis na een avond stappen. Je fietst, enigszins aangeschoten, tegen een geparkeerde auto aan. Laat je een briefje/bericht achter of ga je naar huis?</a:t>
            </a:r>
          </a:p>
        </p:txBody>
      </p:sp>
      <p:sp>
        <p:nvSpPr>
          <p:cNvPr id="9" name="Tekstvak 8">
            <a:extLst>
              <a:ext uri="{FF2B5EF4-FFF2-40B4-BE49-F238E27FC236}">
                <a16:creationId xmlns:a16="http://schemas.microsoft.com/office/drawing/2014/main" id="{1CF296F4-2A0C-AA5A-6A8D-094DEAF3EF07}"/>
              </a:ext>
            </a:extLst>
          </p:cNvPr>
          <p:cNvSpPr txBox="1"/>
          <p:nvPr/>
        </p:nvSpPr>
        <p:spPr>
          <a:xfrm>
            <a:off x="8222900" y="2413337"/>
            <a:ext cx="3798277" cy="1754326"/>
          </a:xfrm>
          <a:prstGeom prst="rect">
            <a:avLst/>
          </a:prstGeom>
          <a:solidFill>
            <a:schemeClr val="bg1">
              <a:lumMod val="85000"/>
            </a:schemeClr>
          </a:solidFill>
          <a:ln>
            <a:solidFill>
              <a:srgbClr val="E50856"/>
            </a:solidFill>
          </a:ln>
        </p:spPr>
        <p:txBody>
          <a:bodyPr wrap="square" rtlCol="0">
            <a:spAutoFit/>
          </a:bodyPr>
          <a:lstStyle/>
          <a:p>
            <a:r>
              <a:rPr lang="nl-NL"/>
              <a:t>6.</a:t>
            </a:r>
          </a:p>
          <a:p>
            <a:r>
              <a:rPr lang="nl-NL"/>
              <a:t>Als je een nieuwe collega aandraagt, krijg je €250,- bonus. Je beste vriend wordt via jou aangenomen. Als je hem/haar vertelt van deze bonus dan zul je deze moeten delen.</a:t>
            </a:r>
          </a:p>
        </p:txBody>
      </p:sp>
      <p:sp>
        <p:nvSpPr>
          <p:cNvPr id="10" name="Tekstvak 9">
            <a:extLst>
              <a:ext uri="{FF2B5EF4-FFF2-40B4-BE49-F238E27FC236}">
                <a16:creationId xmlns:a16="http://schemas.microsoft.com/office/drawing/2014/main" id="{FF2A589A-582B-D77C-E599-2BCC79E4CD7E}"/>
              </a:ext>
            </a:extLst>
          </p:cNvPr>
          <p:cNvSpPr txBox="1"/>
          <p:nvPr/>
        </p:nvSpPr>
        <p:spPr>
          <a:xfrm>
            <a:off x="8222900" y="4643896"/>
            <a:ext cx="3798277" cy="1754326"/>
          </a:xfrm>
          <a:prstGeom prst="rect">
            <a:avLst/>
          </a:prstGeom>
          <a:solidFill>
            <a:schemeClr val="accent6">
              <a:lumMod val="20000"/>
              <a:lumOff val="80000"/>
            </a:schemeClr>
          </a:solidFill>
          <a:ln>
            <a:solidFill>
              <a:srgbClr val="E50856"/>
            </a:solidFill>
          </a:ln>
        </p:spPr>
        <p:txBody>
          <a:bodyPr wrap="square" rtlCol="0">
            <a:spAutoFit/>
          </a:bodyPr>
          <a:lstStyle/>
          <a:p>
            <a:r>
              <a:rPr lang="nl-NL"/>
              <a:t>9.</a:t>
            </a:r>
          </a:p>
          <a:p>
            <a:r>
              <a:rPr lang="nl-NL"/>
              <a:t>De vriend(in) van je beste vriend(in) gaat vreemd. </a:t>
            </a:r>
            <a:r>
              <a:rPr lang="nl-NL" i="1"/>
              <a:t>Jij</a:t>
            </a:r>
            <a:r>
              <a:rPr lang="nl-NL"/>
              <a:t> weet dit maar je vriend(in) niet. Ergens gaat het je niks aan, maar niets zeggen kan je de vriendschap kosten.</a:t>
            </a:r>
          </a:p>
        </p:txBody>
      </p:sp>
    </p:spTree>
    <p:extLst>
      <p:ext uri="{BB962C8B-B14F-4D97-AF65-F5344CB8AC3E}">
        <p14:creationId xmlns:p14="http://schemas.microsoft.com/office/powerpoint/2010/main" val="3978839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55BC67-5B91-B732-2B06-E30A0B2CCD0C}"/>
              </a:ext>
            </a:extLst>
          </p:cNvPr>
          <p:cNvSpPr>
            <a:spLocks noGrp="1"/>
          </p:cNvSpPr>
          <p:nvPr>
            <p:ph type="title"/>
          </p:nvPr>
        </p:nvSpPr>
        <p:spPr/>
        <p:txBody>
          <a:bodyPr/>
          <a:lstStyle/>
          <a:p>
            <a:r>
              <a:rPr lang="nl-NL" dirty="0">
                <a:solidFill>
                  <a:srgbClr val="E50856"/>
                </a:solidFill>
              </a:rPr>
              <a:t>Bronnen</a:t>
            </a:r>
          </a:p>
        </p:txBody>
      </p:sp>
      <p:sp>
        <p:nvSpPr>
          <p:cNvPr id="3" name="Tijdelijke aanduiding voor inhoud 2">
            <a:extLst>
              <a:ext uri="{FF2B5EF4-FFF2-40B4-BE49-F238E27FC236}">
                <a16:creationId xmlns:a16="http://schemas.microsoft.com/office/drawing/2014/main" id="{6E36FBC5-38E0-1925-3899-46CECC60CC1A}"/>
              </a:ext>
            </a:extLst>
          </p:cNvPr>
          <p:cNvSpPr>
            <a:spLocks noGrp="1"/>
          </p:cNvSpPr>
          <p:nvPr>
            <p:ph idx="1"/>
          </p:nvPr>
        </p:nvSpPr>
        <p:spPr/>
        <p:txBody>
          <a:bodyPr>
            <a:normAutofit/>
          </a:bodyPr>
          <a:lstStyle/>
          <a:p>
            <a:pPr marL="265113" indent="-265113">
              <a:buNone/>
            </a:pPr>
            <a:r>
              <a:rPr lang="nl-NL" sz="2000" dirty="0"/>
              <a:t>Debatunie. (2025). </a:t>
            </a:r>
            <a:r>
              <a:rPr lang="nl-NL" sz="2000" i="1" dirty="0"/>
              <a:t>400+ debatstellingen voor in de klas</a:t>
            </a:r>
            <a:r>
              <a:rPr lang="nl-NL" sz="2000" dirty="0"/>
              <a:t>. Debatunie. Geraadpleegd op 20 november 2025 van </a:t>
            </a:r>
            <a:r>
              <a:rPr lang="nl-NL" sz="2000" dirty="0">
                <a:hlinkClick r:id="rId2"/>
              </a:rPr>
              <a:t>https://debatstelling.nl/stellingen/resultaten?keywords=bejaarde</a:t>
            </a:r>
            <a:r>
              <a:rPr lang="nl-NL" sz="2000" dirty="0"/>
              <a:t>  </a:t>
            </a:r>
          </a:p>
          <a:p>
            <a:pPr marL="0" indent="0">
              <a:buNone/>
            </a:pPr>
            <a:r>
              <a:rPr lang="nl-NL" sz="2000" dirty="0"/>
              <a:t>Microsoft. (2025). </a:t>
            </a:r>
            <a:r>
              <a:rPr lang="nl-NL" sz="2000" i="1" dirty="0"/>
              <a:t>Stockfoto’s</a:t>
            </a:r>
            <a:r>
              <a:rPr lang="nl-NL" sz="2000" dirty="0"/>
              <a:t>. Microsoft Corporation.</a:t>
            </a:r>
          </a:p>
          <a:p>
            <a:pPr marL="0" indent="0">
              <a:buNone/>
            </a:pPr>
            <a:r>
              <a:rPr lang="nl-NL" sz="2000" dirty="0"/>
              <a:t>Verstegen, G. &amp; </a:t>
            </a:r>
            <a:r>
              <a:rPr lang="nl-NL" sz="2000" dirty="0" err="1"/>
              <a:t>Soppe</a:t>
            </a:r>
            <a:r>
              <a:rPr lang="nl-NL" sz="2000" dirty="0"/>
              <a:t>, A. (2020). </a:t>
            </a:r>
            <a:r>
              <a:rPr lang="nl-NL" sz="2000" i="1" dirty="0"/>
              <a:t>Ethiek voor Financieel Professionals</a:t>
            </a:r>
            <a:r>
              <a:rPr lang="nl-NL" sz="2000" dirty="0"/>
              <a:t>. Boom Uitgevers, Amsterdam</a:t>
            </a:r>
          </a:p>
        </p:txBody>
      </p:sp>
    </p:spTree>
    <p:extLst>
      <p:ext uri="{BB962C8B-B14F-4D97-AF65-F5344CB8AC3E}">
        <p14:creationId xmlns:p14="http://schemas.microsoft.com/office/powerpoint/2010/main" val="1297798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01FCC4F4-EA10-07D7-09DA-E2523DDCB361}"/>
              </a:ext>
            </a:extLst>
          </p:cNvPr>
          <p:cNvSpPr txBox="1"/>
          <p:nvPr/>
        </p:nvSpPr>
        <p:spPr>
          <a:xfrm>
            <a:off x="93406" y="147484"/>
            <a:ext cx="12005187" cy="369332"/>
          </a:xfrm>
          <a:prstGeom prst="rect">
            <a:avLst/>
          </a:prstGeom>
          <a:solidFill>
            <a:srgbClr val="E50856"/>
          </a:solidFill>
          <a:ln>
            <a:solidFill>
              <a:srgbClr val="E20859"/>
            </a:solidFill>
          </a:ln>
        </p:spPr>
        <p:txBody>
          <a:bodyPr wrap="square" rtlCol="0">
            <a:spAutoFit/>
          </a:bodyPr>
          <a:lstStyle/>
          <a:p>
            <a:pPr algn="ctr"/>
            <a:r>
              <a:rPr lang="nl-NL" b="1" dirty="0">
                <a:solidFill>
                  <a:schemeClr val="bg1"/>
                </a:solidFill>
              </a:rPr>
              <a:t>DRIE STAPPEN VAN MOREEL REDENEREN</a:t>
            </a:r>
          </a:p>
        </p:txBody>
      </p:sp>
      <p:sp>
        <p:nvSpPr>
          <p:cNvPr id="3" name="Rechthoek 2">
            <a:extLst>
              <a:ext uri="{FF2B5EF4-FFF2-40B4-BE49-F238E27FC236}">
                <a16:creationId xmlns:a16="http://schemas.microsoft.com/office/drawing/2014/main" id="{42B21F37-947A-400F-7979-FD2BD7D4808D}"/>
              </a:ext>
            </a:extLst>
          </p:cNvPr>
          <p:cNvSpPr/>
          <p:nvPr/>
        </p:nvSpPr>
        <p:spPr>
          <a:xfrm>
            <a:off x="93407" y="629265"/>
            <a:ext cx="3859162" cy="6154993"/>
          </a:xfrm>
          <a:prstGeom prst="rect">
            <a:avLst/>
          </a:prstGeom>
          <a:solidFill>
            <a:schemeClr val="bg2"/>
          </a:solidFill>
          <a:ln w="9525">
            <a:solidFill>
              <a:srgbClr val="E208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AE78CB58-3BDF-A1F3-F6EE-0D575FD022A0}"/>
              </a:ext>
            </a:extLst>
          </p:cNvPr>
          <p:cNvSpPr/>
          <p:nvPr/>
        </p:nvSpPr>
        <p:spPr>
          <a:xfrm>
            <a:off x="8239431" y="629265"/>
            <a:ext cx="3859162" cy="6154993"/>
          </a:xfrm>
          <a:prstGeom prst="rect">
            <a:avLst/>
          </a:prstGeom>
          <a:solidFill>
            <a:schemeClr val="bg2"/>
          </a:solidFill>
          <a:ln w="9525">
            <a:solidFill>
              <a:srgbClr val="E208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A733CC1E-10F3-0C80-9F8F-C8674D251636}"/>
              </a:ext>
            </a:extLst>
          </p:cNvPr>
          <p:cNvSpPr/>
          <p:nvPr/>
        </p:nvSpPr>
        <p:spPr>
          <a:xfrm>
            <a:off x="4166418" y="629265"/>
            <a:ext cx="3859162" cy="6154993"/>
          </a:xfrm>
          <a:prstGeom prst="rect">
            <a:avLst/>
          </a:prstGeom>
          <a:solidFill>
            <a:schemeClr val="bg2"/>
          </a:solidFill>
          <a:ln w="9525">
            <a:solidFill>
              <a:srgbClr val="E208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43ABF1E3-E686-E939-2BE4-415B0E76C479}"/>
              </a:ext>
            </a:extLst>
          </p:cNvPr>
          <p:cNvSpPr txBox="1"/>
          <p:nvPr/>
        </p:nvSpPr>
        <p:spPr>
          <a:xfrm>
            <a:off x="231673" y="703007"/>
            <a:ext cx="3582630" cy="307777"/>
          </a:xfrm>
          <a:prstGeom prst="rect">
            <a:avLst/>
          </a:prstGeom>
          <a:solidFill>
            <a:srgbClr val="E50856"/>
          </a:solidFill>
          <a:ln>
            <a:solidFill>
              <a:srgbClr val="E20859"/>
            </a:solidFill>
          </a:ln>
        </p:spPr>
        <p:txBody>
          <a:bodyPr wrap="square" rtlCol="0">
            <a:spAutoFit/>
          </a:bodyPr>
          <a:lstStyle/>
          <a:p>
            <a:pPr algn="ctr"/>
            <a:r>
              <a:rPr lang="nl-NL" sz="1400" dirty="0">
                <a:solidFill>
                  <a:schemeClr val="bg1"/>
                </a:solidFill>
              </a:rPr>
              <a:t>1. BEELDVORMING</a:t>
            </a:r>
            <a:endParaRPr lang="nl-NL" dirty="0">
              <a:solidFill>
                <a:schemeClr val="bg1"/>
              </a:solidFill>
            </a:endParaRPr>
          </a:p>
        </p:txBody>
      </p:sp>
      <p:sp>
        <p:nvSpPr>
          <p:cNvPr id="8" name="Tekstvak 7">
            <a:extLst>
              <a:ext uri="{FF2B5EF4-FFF2-40B4-BE49-F238E27FC236}">
                <a16:creationId xmlns:a16="http://schemas.microsoft.com/office/drawing/2014/main" id="{C65B0FE2-C097-A77D-918C-22356016B6BC}"/>
              </a:ext>
            </a:extLst>
          </p:cNvPr>
          <p:cNvSpPr txBox="1"/>
          <p:nvPr/>
        </p:nvSpPr>
        <p:spPr>
          <a:xfrm>
            <a:off x="4304684" y="703007"/>
            <a:ext cx="3582630" cy="307777"/>
          </a:xfrm>
          <a:prstGeom prst="rect">
            <a:avLst/>
          </a:prstGeom>
          <a:solidFill>
            <a:srgbClr val="E50856"/>
          </a:solidFill>
          <a:ln>
            <a:solidFill>
              <a:srgbClr val="E20859"/>
            </a:solidFill>
          </a:ln>
        </p:spPr>
        <p:txBody>
          <a:bodyPr wrap="square" rtlCol="0">
            <a:spAutoFit/>
          </a:bodyPr>
          <a:lstStyle/>
          <a:p>
            <a:pPr algn="ctr"/>
            <a:r>
              <a:rPr lang="nl-NL" sz="1400" dirty="0">
                <a:solidFill>
                  <a:schemeClr val="bg1"/>
                </a:solidFill>
              </a:rPr>
              <a:t>2. OORDEELSVORMING</a:t>
            </a:r>
            <a:endParaRPr lang="nl-NL" dirty="0">
              <a:solidFill>
                <a:schemeClr val="bg1"/>
              </a:solidFill>
            </a:endParaRPr>
          </a:p>
        </p:txBody>
      </p:sp>
      <p:sp>
        <p:nvSpPr>
          <p:cNvPr id="9" name="Tekstvak 8">
            <a:extLst>
              <a:ext uri="{FF2B5EF4-FFF2-40B4-BE49-F238E27FC236}">
                <a16:creationId xmlns:a16="http://schemas.microsoft.com/office/drawing/2014/main" id="{BF0045E4-11B3-E6FD-65F6-9CEB33989DD9}"/>
              </a:ext>
            </a:extLst>
          </p:cNvPr>
          <p:cNvSpPr txBox="1"/>
          <p:nvPr/>
        </p:nvSpPr>
        <p:spPr>
          <a:xfrm>
            <a:off x="8377697" y="703007"/>
            <a:ext cx="3582630" cy="307777"/>
          </a:xfrm>
          <a:prstGeom prst="rect">
            <a:avLst/>
          </a:prstGeom>
          <a:solidFill>
            <a:srgbClr val="E50856"/>
          </a:solidFill>
          <a:ln>
            <a:solidFill>
              <a:srgbClr val="E20859"/>
            </a:solidFill>
          </a:ln>
        </p:spPr>
        <p:txBody>
          <a:bodyPr wrap="square" rtlCol="0">
            <a:spAutoFit/>
          </a:bodyPr>
          <a:lstStyle/>
          <a:p>
            <a:pPr algn="ctr"/>
            <a:r>
              <a:rPr lang="nl-NL" sz="1400" dirty="0">
                <a:solidFill>
                  <a:schemeClr val="bg1"/>
                </a:solidFill>
              </a:rPr>
              <a:t>3. BESLUITVORMING</a:t>
            </a:r>
            <a:endParaRPr lang="nl-NL" dirty="0">
              <a:solidFill>
                <a:schemeClr val="bg1"/>
              </a:solidFill>
            </a:endParaRPr>
          </a:p>
        </p:txBody>
      </p:sp>
      <p:pic>
        <p:nvPicPr>
          <p:cNvPr id="11" name="Afbeelding 10" descr="Houten figuur">
            <a:extLst>
              <a:ext uri="{FF2B5EF4-FFF2-40B4-BE49-F238E27FC236}">
                <a16:creationId xmlns:a16="http://schemas.microsoft.com/office/drawing/2014/main" id="{BF0BCA9D-0A37-D109-B9AA-BEDD161E680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31673" y="1171317"/>
            <a:ext cx="781050" cy="814799"/>
          </a:xfrm>
          <a:prstGeom prst="rect">
            <a:avLst/>
          </a:prstGeom>
          <a:ln w="12700">
            <a:solidFill>
              <a:srgbClr val="E50856"/>
            </a:solidFill>
            <a:extLst>
              <a:ext uri="{C807C97D-BFC1-408E-A445-0C87EB9F89A2}">
                <ask:lineSketchStyleProps xmlns:ask="http://schemas.microsoft.com/office/drawing/2018/sketchyshapes" sd="4100166795">
                  <a:custGeom>
                    <a:avLst/>
                    <a:gdLst>
                      <a:gd name="connsiteX0" fmla="*/ 0 w 631015"/>
                      <a:gd name="connsiteY0" fmla="*/ 0 h 658281"/>
                      <a:gd name="connsiteX1" fmla="*/ 631015 w 631015"/>
                      <a:gd name="connsiteY1" fmla="*/ 0 h 658281"/>
                      <a:gd name="connsiteX2" fmla="*/ 631015 w 631015"/>
                      <a:gd name="connsiteY2" fmla="*/ 658281 h 658281"/>
                      <a:gd name="connsiteX3" fmla="*/ 0 w 631015"/>
                      <a:gd name="connsiteY3" fmla="*/ 658281 h 658281"/>
                      <a:gd name="connsiteX4" fmla="*/ 0 w 631015"/>
                      <a:gd name="connsiteY4" fmla="*/ 0 h 658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015" h="658281" fill="none" extrusionOk="0">
                        <a:moveTo>
                          <a:pt x="0" y="0"/>
                        </a:moveTo>
                        <a:cubicBezTo>
                          <a:pt x="118266" y="-47266"/>
                          <a:pt x="544825" y="-6605"/>
                          <a:pt x="631015" y="0"/>
                        </a:cubicBezTo>
                        <a:cubicBezTo>
                          <a:pt x="581096" y="316254"/>
                          <a:pt x="573960" y="589851"/>
                          <a:pt x="631015" y="658281"/>
                        </a:cubicBezTo>
                        <a:cubicBezTo>
                          <a:pt x="438600" y="642724"/>
                          <a:pt x="131966" y="675727"/>
                          <a:pt x="0" y="658281"/>
                        </a:cubicBezTo>
                        <a:cubicBezTo>
                          <a:pt x="-18554" y="540402"/>
                          <a:pt x="25708" y="122841"/>
                          <a:pt x="0" y="0"/>
                        </a:cubicBezTo>
                        <a:close/>
                      </a:path>
                      <a:path w="631015" h="658281" stroke="0" extrusionOk="0">
                        <a:moveTo>
                          <a:pt x="0" y="0"/>
                        </a:moveTo>
                        <a:cubicBezTo>
                          <a:pt x="303682" y="-5861"/>
                          <a:pt x="335835" y="-26052"/>
                          <a:pt x="631015" y="0"/>
                        </a:cubicBezTo>
                        <a:cubicBezTo>
                          <a:pt x="607159" y="310770"/>
                          <a:pt x="612439" y="552051"/>
                          <a:pt x="631015" y="658281"/>
                        </a:cubicBezTo>
                        <a:cubicBezTo>
                          <a:pt x="529687" y="601842"/>
                          <a:pt x="267917" y="673183"/>
                          <a:pt x="0" y="658281"/>
                        </a:cubicBezTo>
                        <a:cubicBezTo>
                          <a:pt x="-50996" y="569134"/>
                          <a:pt x="17644" y="237872"/>
                          <a:pt x="0" y="0"/>
                        </a:cubicBezTo>
                        <a:close/>
                      </a:path>
                    </a:pathLst>
                  </a:custGeom>
                  <ask:type>
                    <ask:lineSketchNone/>
                  </ask:type>
                </ask:lineSketchStyleProps>
              </a:ext>
            </a:extLst>
          </a:ln>
          <a:effectLst>
            <a:outerShdw blurRad="292100" dist="139700" dir="2700000" algn="tl" rotWithShape="0">
              <a:srgbClr val="333333">
                <a:alpha val="65000"/>
              </a:srgbClr>
            </a:outerShdw>
          </a:effectLst>
        </p:spPr>
      </p:pic>
      <p:pic>
        <p:nvPicPr>
          <p:cNvPr id="13" name="Afbeelding 12" descr="3D-puzzelstukken">
            <a:extLst>
              <a:ext uri="{FF2B5EF4-FFF2-40B4-BE49-F238E27FC236}">
                <a16:creationId xmlns:a16="http://schemas.microsoft.com/office/drawing/2014/main" id="{976C7EBA-A744-F35E-8FB8-2ED71C020E0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31672" y="2168987"/>
            <a:ext cx="781050" cy="814798"/>
          </a:xfrm>
          <a:prstGeom prst="rect">
            <a:avLst/>
          </a:prstGeom>
          <a:ln w="12700">
            <a:solidFill>
              <a:srgbClr val="E50856"/>
            </a:solidFill>
            <a:extLst>
              <a:ext uri="{C807C97D-BFC1-408E-A445-0C87EB9F89A2}">
                <ask:lineSketchStyleProps xmlns:ask="http://schemas.microsoft.com/office/drawing/2018/sketchyshapes" sd="864400468">
                  <a:custGeom>
                    <a:avLst/>
                    <a:gdLst>
                      <a:gd name="connsiteX0" fmla="*/ 0 w 631017"/>
                      <a:gd name="connsiteY0" fmla="*/ 0 h 658282"/>
                      <a:gd name="connsiteX1" fmla="*/ 631017 w 631017"/>
                      <a:gd name="connsiteY1" fmla="*/ 0 h 658282"/>
                      <a:gd name="connsiteX2" fmla="*/ 631017 w 631017"/>
                      <a:gd name="connsiteY2" fmla="*/ 658282 h 658282"/>
                      <a:gd name="connsiteX3" fmla="*/ 0 w 631017"/>
                      <a:gd name="connsiteY3" fmla="*/ 658282 h 658282"/>
                      <a:gd name="connsiteX4" fmla="*/ 0 w 631017"/>
                      <a:gd name="connsiteY4" fmla="*/ 0 h 6582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017" h="658282" fill="none" extrusionOk="0">
                        <a:moveTo>
                          <a:pt x="0" y="0"/>
                        </a:moveTo>
                        <a:cubicBezTo>
                          <a:pt x="224395" y="-24303"/>
                          <a:pt x="517751" y="-7631"/>
                          <a:pt x="631017" y="0"/>
                        </a:cubicBezTo>
                        <a:cubicBezTo>
                          <a:pt x="658020" y="132992"/>
                          <a:pt x="578261" y="366087"/>
                          <a:pt x="631017" y="658282"/>
                        </a:cubicBezTo>
                        <a:cubicBezTo>
                          <a:pt x="366589" y="608846"/>
                          <a:pt x="116759" y="666657"/>
                          <a:pt x="0" y="658282"/>
                        </a:cubicBezTo>
                        <a:cubicBezTo>
                          <a:pt x="13659" y="564134"/>
                          <a:pt x="31637" y="161242"/>
                          <a:pt x="0" y="0"/>
                        </a:cubicBezTo>
                        <a:close/>
                      </a:path>
                      <a:path w="631017" h="658282" stroke="0" extrusionOk="0">
                        <a:moveTo>
                          <a:pt x="0" y="0"/>
                        </a:moveTo>
                        <a:cubicBezTo>
                          <a:pt x="223777" y="4552"/>
                          <a:pt x="395172" y="-8047"/>
                          <a:pt x="631017" y="0"/>
                        </a:cubicBezTo>
                        <a:cubicBezTo>
                          <a:pt x="624717" y="205813"/>
                          <a:pt x="683236" y="464442"/>
                          <a:pt x="631017" y="658282"/>
                        </a:cubicBezTo>
                        <a:cubicBezTo>
                          <a:pt x="351715" y="702737"/>
                          <a:pt x="285407" y="634981"/>
                          <a:pt x="0" y="658282"/>
                        </a:cubicBezTo>
                        <a:cubicBezTo>
                          <a:pt x="-33446" y="576975"/>
                          <a:pt x="26824" y="251087"/>
                          <a:pt x="0" y="0"/>
                        </a:cubicBezTo>
                        <a:close/>
                      </a:path>
                    </a:pathLst>
                  </a:custGeom>
                  <ask:type>
                    <ask:lineSketchNone/>
                  </ask:type>
                </ask:lineSketchStyleProps>
              </a:ext>
            </a:extLst>
          </a:ln>
        </p:spPr>
      </p:pic>
      <p:sp>
        <p:nvSpPr>
          <p:cNvPr id="16" name="Tekstvak 15">
            <a:extLst>
              <a:ext uri="{FF2B5EF4-FFF2-40B4-BE49-F238E27FC236}">
                <a16:creationId xmlns:a16="http://schemas.microsoft.com/office/drawing/2014/main" id="{B3CE1334-63B5-7604-E67F-10B557E703D2}"/>
              </a:ext>
            </a:extLst>
          </p:cNvPr>
          <p:cNvSpPr txBox="1"/>
          <p:nvPr/>
        </p:nvSpPr>
        <p:spPr>
          <a:xfrm>
            <a:off x="1012722" y="1216975"/>
            <a:ext cx="2598854" cy="276999"/>
          </a:xfrm>
          <a:prstGeom prst="rect">
            <a:avLst/>
          </a:prstGeom>
          <a:noFill/>
        </p:spPr>
        <p:txBody>
          <a:bodyPr wrap="square" rtlCol="0">
            <a:spAutoFit/>
          </a:bodyPr>
          <a:lstStyle/>
          <a:p>
            <a:r>
              <a:rPr lang="nl-NL" sz="1200" dirty="0"/>
              <a:t>Wat is de situatie?</a:t>
            </a:r>
          </a:p>
        </p:txBody>
      </p:sp>
      <p:sp>
        <p:nvSpPr>
          <p:cNvPr id="17" name="Tekstvak 16">
            <a:extLst>
              <a:ext uri="{FF2B5EF4-FFF2-40B4-BE49-F238E27FC236}">
                <a16:creationId xmlns:a16="http://schemas.microsoft.com/office/drawing/2014/main" id="{4A822522-4664-5128-9607-C6DFE0EAAB39}"/>
              </a:ext>
            </a:extLst>
          </p:cNvPr>
          <p:cNvSpPr txBox="1"/>
          <p:nvPr/>
        </p:nvSpPr>
        <p:spPr>
          <a:xfrm>
            <a:off x="1038804" y="2183355"/>
            <a:ext cx="2356057" cy="276999"/>
          </a:xfrm>
          <a:prstGeom prst="rect">
            <a:avLst/>
          </a:prstGeom>
          <a:noFill/>
        </p:spPr>
        <p:txBody>
          <a:bodyPr wrap="square" rtlCol="0">
            <a:spAutoFit/>
          </a:bodyPr>
          <a:lstStyle/>
          <a:p>
            <a:r>
              <a:rPr lang="nl-NL" sz="1200" dirty="0"/>
              <a:t>Mis je informatie?</a:t>
            </a:r>
          </a:p>
        </p:txBody>
      </p:sp>
      <p:sp>
        <p:nvSpPr>
          <p:cNvPr id="18" name="Tekstvak 17">
            <a:extLst>
              <a:ext uri="{FF2B5EF4-FFF2-40B4-BE49-F238E27FC236}">
                <a16:creationId xmlns:a16="http://schemas.microsoft.com/office/drawing/2014/main" id="{C904CA20-B37C-AF10-C1C9-8AD8AAA2C883}"/>
              </a:ext>
            </a:extLst>
          </p:cNvPr>
          <p:cNvSpPr txBox="1"/>
          <p:nvPr/>
        </p:nvSpPr>
        <p:spPr>
          <a:xfrm>
            <a:off x="1035122" y="3193987"/>
            <a:ext cx="2388625" cy="276999"/>
          </a:xfrm>
          <a:prstGeom prst="rect">
            <a:avLst/>
          </a:prstGeom>
          <a:noFill/>
        </p:spPr>
        <p:txBody>
          <a:bodyPr wrap="square" rtlCol="0">
            <a:spAutoFit/>
          </a:bodyPr>
          <a:lstStyle/>
          <a:p>
            <a:r>
              <a:rPr lang="nl-NL" sz="1200" dirty="0"/>
              <a:t>Wie zijn erbij betrokken?</a:t>
            </a:r>
          </a:p>
        </p:txBody>
      </p:sp>
      <p:sp>
        <p:nvSpPr>
          <p:cNvPr id="19" name="Pijl: omlaag 18">
            <a:extLst>
              <a:ext uri="{FF2B5EF4-FFF2-40B4-BE49-F238E27FC236}">
                <a16:creationId xmlns:a16="http://schemas.microsoft.com/office/drawing/2014/main" id="{6AD40F7B-A1B5-FF4D-4443-47762A017F28}"/>
              </a:ext>
            </a:extLst>
          </p:cNvPr>
          <p:cNvSpPr/>
          <p:nvPr/>
        </p:nvSpPr>
        <p:spPr>
          <a:xfrm>
            <a:off x="431529" y="1986116"/>
            <a:ext cx="265471" cy="317051"/>
          </a:xfrm>
          <a:custGeom>
            <a:avLst/>
            <a:gdLst>
              <a:gd name="csX0" fmla="*/ 0 w 265471"/>
              <a:gd name="csY0" fmla="*/ 184316 h 317051"/>
              <a:gd name="csX1" fmla="*/ 66368 w 265471"/>
              <a:gd name="csY1" fmla="*/ 184316 h 317051"/>
              <a:gd name="csX2" fmla="*/ 66368 w 265471"/>
              <a:gd name="csY2" fmla="*/ 0 h 317051"/>
              <a:gd name="csX3" fmla="*/ 199103 w 265471"/>
              <a:gd name="csY3" fmla="*/ 0 h 317051"/>
              <a:gd name="csX4" fmla="*/ 199103 w 265471"/>
              <a:gd name="csY4" fmla="*/ 184316 h 317051"/>
              <a:gd name="csX5" fmla="*/ 265471 w 265471"/>
              <a:gd name="csY5" fmla="*/ 184316 h 317051"/>
              <a:gd name="csX6" fmla="*/ 132736 w 265471"/>
              <a:gd name="csY6" fmla="*/ 317051 h 317051"/>
              <a:gd name="csX7" fmla="*/ 0 w 265471"/>
              <a:gd name="csY7" fmla="*/ 184316 h 3170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65471" h="317051" fill="none" extrusionOk="0">
                <a:moveTo>
                  <a:pt x="0" y="184316"/>
                </a:moveTo>
                <a:cubicBezTo>
                  <a:pt x="23495" y="184925"/>
                  <a:pt x="51760" y="183137"/>
                  <a:pt x="66368" y="184316"/>
                </a:cubicBezTo>
                <a:cubicBezTo>
                  <a:pt x="58102" y="130022"/>
                  <a:pt x="69077" y="43347"/>
                  <a:pt x="66368" y="0"/>
                </a:cubicBezTo>
                <a:cubicBezTo>
                  <a:pt x="105404" y="5273"/>
                  <a:pt x="161632" y="1708"/>
                  <a:pt x="199103" y="0"/>
                </a:cubicBezTo>
                <a:cubicBezTo>
                  <a:pt x="204402" y="84238"/>
                  <a:pt x="190119" y="124725"/>
                  <a:pt x="199103" y="184316"/>
                </a:cubicBezTo>
                <a:cubicBezTo>
                  <a:pt x="231201" y="181207"/>
                  <a:pt x="249537" y="184054"/>
                  <a:pt x="265471" y="184316"/>
                </a:cubicBezTo>
                <a:cubicBezTo>
                  <a:pt x="233583" y="208590"/>
                  <a:pt x="173191" y="275809"/>
                  <a:pt x="132736" y="317051"/>
                </a:cubicBezTo>
                <a:cubicBezTo>
                  <a:pt x="83647" y="269977"/>
                  <a:pt x="47119" y="239539"/>
                  <a:pt x="0" y="184316"/>
                </a:cubicBezTo>
                <a:close/>
              </a:path>
              <a:path w="265471" h="317051" stroke="0" extrusionOk="0">
                <a:moveTo>
                  <a:pt x="0" y="184316"/>
                </a:moveTo>
                <a:cubicBezTo>
                  <a:pt x="24508" y="181587"/>
                  <a:pt x="39835" y="183808"/>
                  <a:pt x="66368" y="184316"/>
                </a:cubicBezTo>
                <a:cubicBezTo>
                  <a:pt x="71375" y="142263"/>
                  <a:pt x="60768" y="90092"/>
                  <a:pt x="66368" y="0"/>
                </a:cubicBezTo>
                <a:cubicBezTo>
                  <a:pt x="124944" y="1427"/>
                  <a:pt x="144870" y="-5512"/>
                  <a:pt x="199103" y="0"/>
                </a:cubicBezTo>
                <a:cubicBezTo>
                  <a:pt x="206682" y="42086"/>
                  <a:pt x="196493" y="109942"/>
                  <a:pt x="199103" y="184316"/>
                </a:cubicBezTo>
                <a:cubicBezTo>
                  <a:pt x="231882" y="182345"/>
                  <a:pt x="250989" y="183631"/>
                  <a:pt x="265471" y="184316"/>
                </a:cubicBezTo>
                <a:cubicBezTo>
                  <a:pt x="239903" y="214167"/>
                  <a:pt x="198556" y="256122"/>
                  <a:pt x="132736" y="317051"/>
                </a:cubicBezTo>
                <a:cubicBezTo>
                  <a:pt x="108156" y="282896"/>
                  <a:pt x="32460" y="215815"/>
                  <a:pt x="0" y="184316"/>
                </a:cubicBezTo>
                <a:close/>
              </a:path>
            </a:pathLst>
          </a:custGeom>
          <a:solidFill>
            <a:schemeClr val="bg1"/>
          </a:solidFill>
          <a:ln>
            <a:solidFill>
              <a:schemeClr val="tx1"/>
            </a:solidFill>
            <a:extLst>
              <a:ext uri="{C807C97D-BFC1-408E-A445-0C87EB9F89A2}">
                <ask:lineSketchStyleProps xmlns:ask="http://schemas.microsoft.com/office/drawing/2018/sketchyshapes" sd="4267116148">
                  <a:prstGeom prst="downArrow">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2" name="Afbeelding 21" descr="Emoji-emoticontoetsenbord">
            <a:extLst>
              <a:ext uri="{FF2B5EF4-FFF2-40B4-BE49-F238E27FC236}">
                <a16:creationId xmlns:a16="http://schemas.microsoft.com/office/drawing/2014/main" id="{A18876D2-BB62-F0FA-F366-0A7F813CC8E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809136" y="3750466"/>
            <a:ext cx="2073993" cy="643416"/>
          </a:xfrm>
          <a:prstGeom prst="rect">
            <a:avLst/>
          </a:prstGeom>
          <a:ln w="12700">
            <a:solidFill>
              <a:srgbClr val="E50856"/>
            </a:solidFill>
            <a:extLst>
              <a:ext uri="{C807C97D-BFC1-408E-A445-0C87EB9F89A2}">
                <ask:lineSketchStyleProps xmlns:ask="http://schemas.microsoft.com/office/drawing/2018/sketchyshapes" sd="854208664">
                  <a:custGeom>
                    <a:avLst/>
                    <a:gdLst>
                      <a:gd name="connsiteX0" fmla="*/ 0 w 2073993"/>
                      <a:gd name="connsiteY0" fmla="*/ 0 h 643416"/>
                      <a:gd name="connsiteX1" fmla="*/ 2073993 w 2073993"/>
                      <a:gd name="connsiteY1" fmla="*/ 0 h 643416"/>
                      <a:gd name="connsiteX2" fmla="*/ 2073993 w 2073993"/>
                      <a:gd name="connsiteY2" fmla="*/ 643416 h 643416"/>
                      <a:gd name="connsiteX3" fmla="*/ 0 w 2073993"/>
                      <a:gd name="connsiteY3" fmla="*/ 643416 h 643416"/>
                      <a:gd name="connsiteX4" fmla="*/ 0 w 2073993"/>
                      <a:gd name="connsiteY4" fmla="*/ 0 h 643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3993" h="643416" fill="none" extrusionOk="0">
                        <a:moveTo>
                          <a:pt x="0" y="0"/>
                        </a:moveTo>
                        <a:cubicBezTo>
                          <a:pt x="900571" y="-127531"/>
                          <a:pt x="1732803" y="141530"/>
                          <a:pt x="2073993" y="0"/>
                        </a:cubicBezTo>
                        <a:cubicBezTo>
                          <a:pt x="2128964" y="172363"/>
                          <a:pt x="2064586" y="446139"/>
                          <a:pt x="2073993" y="643416"/>
                        </a:cubicBezTo>
                        <a:cubicBezTo>
                          <a:pt x="1272515" y="682892"/>
                          <a:pt x="868896" y="495910"/>
                          <a:pt x="0" y="643416"/>
                        </a:cubicBezTo>
                        <a:cubicBezTo>
                          <a:pt x="-47710" y="573444"/>
                          <a:pt x="28120" y="304649"/>
                          <a:pt x="0" y="0"/>
                        </a:cubicBezTo>
                        <a:close/>
                      </a:path>
                      <a:path w="2073993" h="643416" stroke="0" extrusionOk="0">
                        <a:moveTo>
                          <a:pt x="0" y="0"/>
                        </a:moveTo>
                        <a:cubicBezTo>
                          <a:pt x="376021" y="121877"/>
                          <a:pt x="1288947" y="98675"/>
                          <a:pt x="2073993" y="0"/>
                        </a:cubicBezTo>
                        <a:cubicBezTo>
                          <a:pt x="2019922" y="82963"/>
                          <a:pt x="2027310" y="420600"/>
                          <a:pt x="2073993" y="643416"/>
                        </a:cubicBezTo>
                        <a:cubicBezTo>
                          <a:pt x="1329942" y="791410"/>
                          <a:pt x="1016348" y="631663"/>
                          <a:pt x="0" y="643416"/>
                        </a:cubicBezTo>
                        <a:cubicBezTo>
                          <a:pt x="-21948" y="331350"/>
                          <a:pt x="-29112" y="183925"/>
                          <a:pt x="0" y="0"/>
                        </a:cubicBezTo>
                        <a:close/>
                      </a:path>
                    </a:pathLst>
                  </a:custGeom>
                  <ask:type>
                    <ask:lineSketchNone/>
                  </ask:type>
                </ask:lineSketchStyleProps>
              </a:ext>
            </a:extLst>
          </a:ln>
        </p:spPr>
      </p:pic>
      <p:sp>
        <p:nvSpPr>
          <p:cNvPr id="23" name="Tekstvak 22">
            <a:extLst>
              <a:ext uri="{FF2B5EF4-FFF2-40B4-BE49-F238E27FC236}">
                <a16:creationId xmlns:a16="http://schemas.microsoft.com/office/drawing/2014/main" id="{9525FD01-28E3-9AD0-5B03-1CEFFCF07818}"/>
              </a:ext>
            </a:extLst>
          </p:cNvPr>
          <p:cNvSpPr txBox="1"/>
          <p:nvPr/>
        </p:nvSpPr>
        <p:spPr>
          <a:xfrm>
            <a:off x="1284275" y="4437700"/>
            <a:ext cx="2598854" cy="276999"/>
          </a:xfrm>
          <a:prstGeom prst="rect">
            <a:avLst/>
          </a:prstGeom>
          <a:noFill/>
        </p:spPr>
        <p:txBody>
          <a:bodyPr wrap="square" rtlCol="0">
            <a:spAutoFit/>
          </a:bodyPr>
          <a:lstStyle/>
          <a:p>
            <a:pPr algn="r"/>
            <a:r>
              <a:rPr lang="nl-NL" sz="1200" dirty="0"/>
              <a:t>Roept de casus iets bij je op?</a:t>
            </a:r>
          </a:p>
        </p:txBody>
      </p:sp>
      <p:pic>
        <p:nvPicPr>
          <p:cNvPr id="26" name="Afbeelding 25" descr="Vergrootglas en vraagteken">
            <a:extLst>
              <a:ext uri="{FF2B5EF4-FFF2-40B4-BE49-F238E27FC236}">
                <a16:creationId xmlns:a16="http://schemas.microsoft.com/office/drawing/2014/main" id="{B540D2A9-1093-9141-0EE9-EF7B2D369EC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14703" y="4393841"/>
            <a:ext cx="573305" cy="1047004"/>
          </a:xfrm>
          <a:prstGeom prst="rect">
            <a:avLst/>
          </a:prstGeom>
          <a:ln w="12700">
            <a:solidFill>
              <a:srgbClr val="E50856"/>
            </a:solidFill>
          </a:ln>
        </p:spPr>
      </p:pic>
      <p:sp>
        <p:nvSpPr>
          <p:cNvPr id="27" name="Pijl: omlaag 26">
            <a:extLst>
              <a:ext uri="{FF2B5EF4-FFF2-40B4-BE49-F238E27FC236}">
                <a16:creationId xmlns:a16="http://schemas.microsoft.com/office/drawing/2014/main" id="{37AC97C0-521E-858F-AE12-6BDAA7A87C6F}"/>
              </a:ext>
            </a:extLst>
          </p:cNvPr>
          <p:cNvSpPr/>
          <p:nvPr/>
        </p:nvSpPr>
        <p:spPr>
          <a:xfrm rot="5400000">
            <a:off x="1381444" y="4126190"/>
            <a:ext cx="265471" cy="665186"/>
          </a:xfrm>
          <a:custGeom>
            <a:avLst/>
            <a:gdLst>
              <a:gd name="csX0" fmla="*/ 0 w 265471"/>
              <a:gd name="csY0" fmla="*/ 532451 h 665186"/>
              <a:gd name="csX1" fmla="*/ 66368 w 265471"/>
              <a:gd name="csY1" fmla="*/ 532451 h 665186"/>
              <a:gd name="csX2" fmla="*/ 66368 w 265471"/>
              <a:gd name="csY2" fmla="*/ 0 h 665186"/>
              <a:gd name="csX3" fmla="*/ 199103 w 265471"/>
              <a:gd name="csY3" fmla="*/ 0 h 665186"/>
              <a:gd name="csX4" fmla="*/ 199103 w 265471"/>
              <a:gd name="csY4" fmla="*/ 532451 h 665186"/>
              <a:gd name="csX5" fmla="*/ 265471 w 265471"/>
              <a:gd name="csY5" fmla="*/ 532451 h 665186"/>
              <a:gd name="csX6" fmla="*/ 132736 w 265471"/>
              <a:gd name="csY6" fmla="*/ 665186 h 665186"/>
              <a:gd name="csX7" fmla="*/ 0 w 265471"/>
              <a:gd name="csY7" fmla="*/ 532451 h 6651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65471" h="665186" fill="none" extrusionOk="0">
                <a:moveTo>
                  <a:pt x="0" y="532451"/>
                </a:moveTo>
                <a:cubicBezTo>
                  <a:pt x="19246" y="533236"/>
                  <a:pt x="46164" y="531745"/>
                  <a:pt x="66368" y="532451"/>
                </a:cubicBezTo>
                <a:cubicBezTo>
                  <a:pt x="75043" y="271088"/>
                  <a:pt x="41253" y="130803"/>
                  <a:pt x="66368" y="0"/>
                </a:cubicBezTo>
                <a:cubicBezTo>
                  <a:pt x="118471" y="-4081"/>
                  <a:pt x="139264" y="374"/>
                  <a:pt x="199103" y="0"/>
                </a:cubicBezTo>
                <a:cubicBezTo>
                  <a:pt x="197458" y="239171"/>
                  <a:pt x="193032" y="339247"/>
                  <a:pt x="199103" y="532451"/>
                </a:cubicBezTo>
                <a:cubicBezTo>
                  <a:pt x="223914" y="530279"/>
                  <a:pt x="251999" y="532785"/>
                  <a:pt x="265471" y="532451"/>
                </a:cubicBezTo>
                <a:cubicBezTo>
                  <a:pt x="216008" y="593441"/>
                  <a:pt x="167169" y="631409"/>
                  <a:pt x="132736" y="665186"/>
                </a:cubicBezTo>
                <a:cubicBezTo>
                  <a:pt x="97440" y="626152"/>
                  <a:pt x="55894" y="601586"/>
                  <a:pt x="0" y="532451"/>
                </a:cubicBezTo>
                <a:close/>
              </a:path>
              <a:path w="265471" h="665186" stroke="0" extrusionOk="0">
                <a:moveTo>
                  <a:pt x="0" y="532451"/>
                </a:moveTo>
                <a:cubicBezTo>
                  <a:pt x="17751" y="534563"/>
                  <a:pt x="43170" y="532629"/>
                  <a:pt x="66368" y="532451"/>
                </a:cubicBezTo>
                <a:cubicBezTo>
                  <a:pt x="62997" y="337210"/>
                  <a:pt x="63056" y="178051"/>
                  <a:pt x="66368" y="0"/>
                </a:cubicBezTo>
                <a:cubicBezTo>
                  <a:pt x="123191" y="3910"/>
                  <a:pt x="143639" y="1324"/>
                  <a:pt x="199103" y="0"/>
                </a:cubicBezTo>
                <a:cubicBezTo>
                  <a:pt x="178835" y="122697"/>
                  <a:pt x="198519" y="311894"/>
                  <a:pt x="199103" y="532451"/>
                </a:cubicBezTo>
                <a:cubicBezTo>
                  <a:pt x="219517" y="529795"/>
                  <a:pt x="248806" y="530238"/>
                  <a:pt x="265471" y="532451"/>
                </a:cubicBezTo>
                <a:cubicBezTo>
                  <a:pt x="199807" y="594917"/>
                  <a:pt x="184944" y="610771"/>
                  <a:pt x="132736" y="665186"/>
                </a:cubicBezTo>
                <a:cubicBezTo>
                  <a:pt x="65160" y="610208"/>
                  <a:pt x="52780" y="584374"/>
                  <a:pt x="0" y="532451"/>
                </a:cubicBezTo>
                <a:close/>
              </a:path>
            </a:pathLst>
          </a:custGeom>
          <a:solidFill>
            <a:schemeClr val="bg1"/>
          </a:solidFill>
          <a:ln>
            <a:solidFill>
              <a:schemeClr val="tx1"/>
            </a:solidFill>
            <a:extLst>
              <a:ext uri="{C807C97D-BFC1-408E-A445-0C87EB9F89A2}">
                <ask:lineSketchStyleProps xmlns:ask="http://schemas.microsoft.com/office/drawing/2018/sketchyshapes" sd="1036365276">
                  <a:prstGeom prst="downArrow">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Tekstvak 27">
            <a:extLst>
              <a:ext uri="{FF2B5EF4-FFF2-40B4-BE49-F238E27FC236}">
                <a16:creationId xmlns:a16="http://schemas.microsoft.com/office/drawing/2014/main" id="{88219F4A-A094-708D-5AE8-C87A554BF9A9}"/>
              </a:ext>
            </a:extLst>
          </p:cNvPr>
          <p:cNvSpPr txBox="1"/>
          <p:nvPr/>
        </p:nvSpPr>
        <p:spPr>
          <a:xfrm>
            <a:off x="795396" y="4826352"/>
            <a:ext cx="1049928" cy="646331"/>
          </a:xfrm>
          <a:prstGeom prst="rect">
            <a:avLst/>
          </a:prstGeom>
          <a:noFill/>
        </p:spPr>
        <p:txBody>
          <a:bodyPr wrap="square" rtlCol="0">
            <a:spAutoFit/>
          </a:bodyPr>
          <a:lstStyle/>
          <a:p>
            <a:r>
              <a:rPr lang="nl-NL" sz="1200" dirty="0"/>
              <a:t>Formuleer de morele vraag.</a:t>
            </a:r>
          </a:p>
        </p:txBody>
      </p:sp>
      <p:pic>
        <p:nvPicPr>
          <p:cNvPr id="36" name="Afbeelding 35" descr="Handen die elkaar vasthouden">
            <a:extLst>
              <a:ext uri="{FF2B5EF4-FFF2-40B4-BE49-F238E27FC236}">
                <a16:creationId xmlns:a16="http://schemas.microsoft.com/office/drawing/2014/main" id="{F43A13F0-D990-1194-9EA6-2E52D0F99536}"/>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231672" y="3190143"/>
            <a:ext cx="781050" cy="830878"/>
          </a:xfrm>
          <a:prstGeom prst="rect">
            <a:avLst/>
          </a:prstGeom>
          <a:ln w="12700">
            <a:solidFill>
              <a:srgbClr val="E20859"/>
            </a:solidFill>
          </a:ln>
        </p:spPr>
      </p:pic>
      <p:sp>
        <p:nvSpPr>
          <p:cNvPr id="34" name="Pijl: omlaag 33">
            <a:extLst>
              <a:ext uri="{FF2B5EF4-FFF2-40B4-BE49-F238E27FC236}">
                <a16:creationId xmlns:a16="http://schemas.microsoft.com/office/drawing/2014/main" id="{9F5BB072-B224-CE2B-9E5F-E4F76A66B31D}"/>
              </a:ext>
            </a:extLst>
          </p:cNvPr>
          <p:cNvSpPr/>
          <p:nvPr/>
        </p:nvSpPr>
        <p:spPr>
          <a:xfrm>
            <a:off x="368619" y="5440181"/>
            <a:ext cx="265471" cy="317051"/>
          </a:xfrm>
          <a:custGeom>
            <a:avLst/>
            <a:gdLst>
              <a:gd name="csX0" fmla="*/ 0 w 265471"/>
              <a:gd name="csY0" fmla="*/ 184316 h 317051"/>
              <a:gd name="csX1" fmla="*/ 66368 w 265471"/>
              <a:gd name="csY1" fmla="*/ 184316 h 317051"/>
              <a:gd name="csX2" fmla="*/ 66368 w 265471"/>
              <a:gd name="csY2" fmla="*/ 0 h 317051"/>
              <a:gd name="csX3" fmla="*/ 199103 w 265471"/>
              <a:gd name="csY3" fmla="*/ 0 h 317051"/>
              <a:gd name="csX4" fmla="*/ 199103 w 265471"/>
              <a:gd name="csY4" fmla="*/ 184316 h 317051"/>
              <a:gd name="csX5" fmla="*/ 265471 w 265471"/>
              <a:gd name="csY5" fmla="*/ 184316 h 317051"/>
              <a:gd name="csX6" fmla="*/ 132736 w 265471"/>
              <a:gd name="csY6" fmla="*/ 317051 h 317051"/>
              <a:gd name="csX7" fmla="*/ 0 w 265471"/>
              <a:gd name="csY7" fmla="*/ 184316 h 3170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65471" h="317051" fill="none" extrusionOk="0">
                <a:moveTo>
                  <a:pt x="0" y="184316"/>
                </a:moveTo>
                <a:cubicBezTo>
                  <a:pt x="19246" y="185101"/>
                  <a:pt x="46164" y="183610"/>
                  <a:pt x="66368" y="184316"/>
                </a:cubicBezTo>
                <a:cubicBezTo>
                  <a:pt x="70582" y="121756"/>
                  <a:pt x="62746" y="49446"/>
                  <a:pt x="66368" y="0"/>
                </a:cubicBezTo>
                <a:cubicBezTo>
                  <a:pt x="118471" y="-4081"/>
                  <a:pt x="139264" y="374"/>
                  <a:pt x="199103" y="0"/>
                </a:cubicBezTo>
                <a:cubicBezTo>
                  <a:pt x="204943" y="71737"/>
                  <a:pt x="201332" y="100478"/>
                  <a:pt x="199103" y="184316"/>
                </a:cubicBezTo>
                <a:cubicBezTo>
                  <a:pt x="223914" y="182144"/>
                  <a:pt x="251999" y="184650"/>
                  <a:pt x="265471" y="184316"/>
                </a:cubicBezTo>
                <a:cubicBezTo>
                  <a:pt x="216008" y="245306"/>
                  <a:pt x="167169" y="283274"/>
                  <a:pt x="132736" y="317051"/>
                </a:cubicBezTo>
                <a:cubicBezTo>
                  <a:pt x="97440" y="278017"/>
                  <a:pt x="55894" y="253451"/>
                  <a:pt x="0" y="184316"/>
                </a:cubicBezTo>
                <a:close/>
              </a:path>
              <a:path w="265471" h="317051" stroke="0" extrusionOk="0">
                <a:moveTo>
                  <a:pt x="0" y="184316"/>
                </a:moveTo>
                <a:cubicBezTo>
                  <a:pt x="17751" y="186428"/>
                  <a:pt x="43170" y="184494"/>
                  <a:pt x="66368" y="184316"/>
                </a:cubicBezTo>
                <a:cubicBezTo>
                  <a:pt x="59729" y="99544"/>
                  <a:pt x="63991" y="45074"/>
                  <a:pt x="66368" y="0"/>
                </a:cubicBezTo>
                <a:cubicBezTo>
                  <a:pt x="123191" y="3910"/>
                  <a:pt x="143639" y="1324"/>
                  <a:pt x="199103" y="0"/>
                </a:cubicBezTo>
                <a:cubicBezTo>
                  <a:pt x="193561" y="45074"/>
                  <a:pt x="207546" y="94571"/>
                  <a:pt x="199103" y="184316"/>
                </a:cubicBezTo>
                <a:cubicBezTo>
                  <a:pt x="219517" y="181660"/>
                  <a:pt x="248806" y="182103"/>
                  <a:pt x="265471" y="184316"/>
                </a:cubicBezTo>
                <a:cubicBezTo>
                  <a:pt x="199807" y="246782"/>
                  <a:pt x="184944" y="262636"/>
                  <a:pt x="132736" y="317051"/>
                </a:cubicBezTo>
                <a:cubicBezTo>
                  <a:pt x="65160" y="262073"/>
                  <a:pt x="52780" y="236239"/>
                  <a:pt x="0" y="184316"/>
                </a:cubicBezTo>
                <a:close/>
              </a:path>
            </a:pathLst>
          </a:custGeom>
          <a:solidFill>
            <a:schemeClr val="bg1"/>
          </a:solidFill>
          <a:ln>
            <a:solidFill>
              <a:schemeClr val="tx1"/>
            </a:solidFill>
            <a:extLst>
              <a:ext uri="{C807C97D-BFC1-408E-A445-0C87EB9F89A2}">
                <ask:lineSketchStyleProps xmlns:ask="http://schemas.microsoft.com/office/drawing/2018/sketchyshapes" sd="1036365276">
                  <a:prstGeom prst="downArrow">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Pijl: omlaag 23">
            <a:extLst>
              <a:ext uri="{FF2B5EF4-FFF2-40B4-BE49-F238E27FC236}">
                <a16:creationId xmlns:a16="http://schemas.microsoft.com/office/drawing/2014/main" id="{65D33363-FE71-301B-3734-75AF53057738}"/>
              </a:ext>
            </a:extLst>
          </p:cNvPr>
          <p:cNvSpPr/>
          <p:nvPr/>
        </p:nvSpPr>
        <p:spPr>
          <a:xfrm rot="16200000">
            <a:off x="1093836" y="3667662"/>
            <a:ext cx="265471" cy="665186"/>
          </a:xfrm>
          <a:custGeom>
            <a:avLst/>
            <a:gdLst>
              <a:gd name="csX0" fmla="*/ 0 w 265471"/>
              <a:gd name="csY0" fmla="*/ 532451 h 665186"/>
              <a:gd name="csX1" fmla="*/ 66368 w 265471"/>
              <a:gd name="csY1" fmla="*/ 532451 h 665186"/>
              <a:gd name="csX2" fmla="*/ 66368 w 265471"/>
              <a:gd name="csY2" fmla="*/ 0 h 665186"/>
              <a:gd name="csX3" fmla="*/ 199103 w 265471"/>
              <a:gd name="csY3" fmla="*/ 0 h 665186"/>
              <a:gd name="csX4" fmla="*/ 199103 w 265471"/>
              <a:gd name="csY4" fmla="*/ 532451 h 665186"/>
              <a:gd name="csX5" fmla="*/ 265471 w 265471"/>
              <a:gd name="csY5" fmla="*/ 532451 h 665186"/>
              <a:gd name="csX6" fmla="*/ 132736 w 265471"/>
              <a:gd name="csY6" fmla="*/ 665186 h 665186"/>
              <a:gd name="csX7" fmla="*/ 0 w 265471"/>
              <a:gd name="csY7" fmla="*/ 532451 h 6651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65471" h="665186" fill="none" extrusionOk="0">
                <a:moveTo>
                  <a:pt x="0" y="532451"/>
                </a:moveTo>
                <a:cubicBezTo>
                  <a:pt x="19246" y="533236"/>
                  <a:pt x="46164" y="531745"/>
                  <a:pt x="66368" y="532451"/>
                </a:cubicBezTo>
                <a:cubicBezTo>
                  <a:pt x="75043" y="271088"/>
                  <a:pt x="41253" y="130803"/>
                  <a:pt x="66368" y="0"/>
                </a:cubicBezTo>
                <a:cubicBezTo>
                  <a:pt x="118471" y="-4081"/>
                  <a:pt x="139264" y="374"/>
                  <a:pt x="199103" y="0"/>
                </a:cubicBezTo>
                <a:cubicBezTo>
                  <a:pt x="197458" y="239171"/>
                  <a:pt x="193032" y="339247"/>
                  <a:pt x="199103" y="532451"/>
                </a:cubicBezTo>
                <a:cubicBezTo>
                  <a:pt x="223914" y="530279"/>
                  <a:pt x="251999" y="532785"/>
                  <a:pt x="265471" y="532451"/>
                </a:cubicBezTo>
                <a:cubicBezTo>
                  <a:pt x="216008" y="593441"/>
                  <a:pt x="167169" y="631409"/>
                  <a:pt x="132736" y="665186"/>
                </a:cubicBezTo>
                <a:cubicBezTo>
                  <a:pt x="97440" y="626152"/>
                  <a:pt x="55894" y="601586"/>
                  <a:pt x="0" y="532451"/>
                </a:cubicBezTo>
                <a:close/>
              </a:path>
              <a:path w="265471" h="665186" stroke="0" extrusionOk="0">
                <a:moveTo>
                  <a:pt x="0" y="532451"/>
                </a:moveTo>
                <a:cubicBezTo>
                  <a:pt x="17751" y="534563"/>
                  <a:pt x="43170" y="532629"/>
                  <a:pt x="66368" y="532451"/>
                </a:cubicBezTo>
                <a:cubicBezTo>
                  <a:pt x="62997" y="337210"/>
                  <a:pt x="63056" y="178051"/>
                  <a:pt x="66368" y="0"/>
                </a:cubicBezTo>
                <a:cubicBezTo>
                  <a:pt x="123191" y="3910"/>
                  <a:pt x="143639" y="1324"/>
                  <a:pt x="199103" y="0"/>
                </a:cubicBezTo>
                <a:cubicBezTo>
                  <a:pt x="178835" y="122697"/>
                  <a:pt x="198519" y="311894"/>
                  <a:pt x="199103" y="532451"/>
                </a:cubicBezTo>
                <a:cubicBezTo>
                  <a:pt x="219517" y="529795"/>
                  <a:pt x="248806" y="530238"/>
                  <a:pt x="265471" y="532451"/>
                </a:cubicBezTo>
                <a:cubicBezTo>
                  <a:pt x="199807" y="594917"/>
                  <a:pt x="184944" y="610771"/>
                  <a:pt x="132736" y="665186"/>
                </a:cubicBezTo>
                <a:cubicBezTo>
                  <a:pt x="65160" y="610208"/>
                  <a:pt x="52780" y="584374"/>
                  <a:pt x="0" y="532451"/>
                </a:cubicBezTo>
                <a:close/>
              </a:path>
            </a:pathLst>
          </a:custGeom>
          <a:solidFill>
            <a:schemeClr val="bg1"/>
          </a:solidFill>
          <a:ln>
            <a:solidFill>
              <a:schemeClr val="tx1"/>
            </a:solidFill>
            <a:extLst>
              <a:ext uri="{C807C97D-BFC1-408E-A445-0C87EB9F89A2}">
                <ask:lineSketchStyleProps xmlns:ask="http://schemas.microsoft.com/office/drawing/2018/sketchyshapes" sd="1036365276">
                  <a:prstGeom prst="downArrow">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Pijl: omlaag 19">
            <a:extLst>
              <a:ext uri="{FF2B5EF4-FFF2-40B4-BE49-F238E27FC236}">
                <a16:creationId xmlns:a16="http://schemas.microsoft.com/office/drawing/2014/main" id="{C8D7ABAD-4421-A4BF-F159-44F036DD8121}"/>
              </a:ext>
            </a:extLst>
          </p:cNvPr>
          <p:cNvSpPr/>
          <p:nvPr/>
        </p:nvSpPr>
        <p:spPr>
          <a:xfrm>
            <a:off x="431529" y="2927976"/>
            <a:ext cx="265471" cy="317051"/>
          </a:xfrm>
          <a:custGeom>
            <a:avLst/>
            <a:gdLst>
              <a:gd name="csX0" fmla="*/ 0 w 265471"/>
              <a:gd name="csY0" fmla="*/ 184316 h 317051"/>
              <a:gd name="csX1" fmla="*/ 66368 w 265471"/>
              <a:gd name="csY1" fmla="*/ 184316 h 317051"/>
              <a:gd name="csX2" fmla="*/ 66368 w 265471"/>
              <a:gd name="csY2" fmla="*/ 0 h 317051"/>
              <a:gd name="csX3" fmla="*/ 199103 w 265471"/>
              <a:gd name="csY3" fmla="*/ 0 h 317051"/>
              <a:gd name="csX4" fmla="*/ 199103 w 265471"/>
              <a:gd name="csY4" fmla="*/ 184316 h 317051"/>
              <a:gd name="csX5" fmla="*/ 265471 w 265471"/>
              <a:gd name="csY5" fmla="*/ 184316 h 317051"/>
              <a:gd name="csX6" fmla="*/ 132736 w 265471"/>
              <a:gd name="csY6" fmla="*/ 317051 h 317051"/>
              <a:gd name="csX7" fmla="*/ 0 w 265471"/>
              <a:gd name="csY7" fmla="*/ 184316 h 3170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65471" h="317051" fill="none" extrusionOk="0">
                <a:moveTo>
                  <a:pt x="0" y="184316"/>
                </a:moveTo>
                <a:cubicBezTo>
                  <a:pt x="19246" y="185101"/>
                  <a:pt x="46164" y="183610"/>
                  <a:pt x="66368" y="184316"/>
                </a:cubicBezTo>
                <a:cubicBezTo>
                  <a:pt x="70582" y="121756"/>
                  <a:pt x="62746" y="49446"/>
                  <a:pt x="66368" y="0"/>
                </a:cubicBezTo>
                <a:cubicBezTo>
                  <a:pt x="118471" y="-4081"/>
                  <a:pt x="139264" y="374"/>
                  <a:pt x="199103" y="0"/>
                </a:cubicBezTo>
                <a:cubicBezTo>
                  <a:pt x="204943" y="71737"/>
                  <a:pt x="201332" y="100478"/>
                  <a:pt x="199103" y="184316"/>
                </a:cubicBezTo>
                <a:cubicBezTo>
                  <a:pt x="223914" y="182144"/>
                  <a:pt x="251999" y="184650"/>
                  <a:pt x="265471" y="184316"/>
                </a:cubicBezTo>
                <a:cubicBezTo>
                  <a:pt x="216008" y="245306"/>
                  <a:pt x="167169" y="283274"/>
                  <a:pt x="132736" y="317051"/>
                </a:cubicBezTo>
                <a:cubicBezTo>
                  <a:pt x="97440" y="278017"/>
                  <a:pt x="55894" y="253451"/>
                  <a:pt x="0" y="184316"/>
                </a:cubicBezTo>
                <a:close/>
              </a:path>
              <a:path w="265471" h="317051" stroke="0" extrusionOk="0">
                <a:moveTo>
                  <a:pt x="0" y="184316"/>
                </a:moveTo>
                <a:cubicBezTo>
                  <a:pt x="17751" y="186428"/>
                  <a:pt x="43170" y="184494"/>
                  <a:pt x="66368" y="184316"/>
                </a:cubicBezTo>
                <a:cubicBezTo>
                  <a:pt x="59729" y="99544"/>
                  <a:pt x="63991" y="45074"/>
                  <a:pt x="66368" y="0"/>
                </a:cubicBezTo>
                <a:cubicBezTo>
                  <a:pt x="123191" y="3910"/>
                  <a:pt x="143639" y="1324"/>
                  <a:pt x="199103" y="0"/>
                </a:cubicBezTo>
                <a:cubicBezTo>
                  <a:pt x="193561" y="45074"/>
                  <a:pt x="207546" y="94571"/>
                  <a:pt x="199103" y="184316"/>
                </a:cubicBezTo>
                <a:cubicBezTo>
                  <a:pt x="219517" y="181660"/>
                  <a:pt x="248806" y="182103"/>
                  <a:pt x="265471" y="184316"/>
                </a:cubicBezTo>
                <a:cubicBezTo>
                  <a:pt x="199807" y="246782"/>
                  <a:pt x="184944" y="262636"/>
                  <a:pt x="132736" y="317051"/>
                </a:cubicBezTo>
                <a:cubicBezTo>
                  <a:pt x="65160" y="262073"/>
                  <a:pt x="52780" y="236239"/>
                  <a:pt x="0" y="184316"/>
                </a:cubicBezTo>
                <a:close/>
              </a:path>
            </a:pathLst>
          </a:custGeom>
          <a:solidFill>
            <a:schemeClr val="bg1"/>
          </a:solidFill>
          <a:ln>
            <a:solidFill>
              <a:schemeClr val="tx1"/>
            </a:solidFill>
            <a:extLst>
              <a:ext uri="{C807C97D-BFC1-408E-A445-0C87EB9F89A2}">
                <ask:lineSketchStyleProps xmlns:ask="http://schemas.microsoft.com/office/drawing/2018/sketchyshapes" sd="1036365276">
                  <a:prstGeom prst="downArrow">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8" name="Afbeelding 37" descr="Ketting van personen van papier en hun schaduwen">
            <a:extLst>
              <a:ext uri="{FF2B5EF4-FFF2-40B4-BE49-F238E27FC236}">
                <a16:creationId xmlns:a16="http://schemas.microsoft.com/office/drawing/2014/main" id="{C3CEF72B-8D08-D6F7-AFE6-7EBC5AC04E0E}"/>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5061769" y="1123233"/>
            <a:ext cx="1254705" cy="923294"/>
          </a:xfrm>
          <a:prstGeom prst="rect">
            <a:avLst/>
          </a:prstGeom>
          <a:ln w="12700">
            <a:solidFill>
              <a:srgbClr val="E20859"/>
            </a:solidFill>
          </a:ln>
        </p:spPr>
      </p:pic>
      <p:pic>
        <p:nvPicPr>
          <p:cNvPr id="40" name="Afbeelding 39" descr="Persoon die de weegschaal balanceert">
            <a:extLst>
              <a:ext uri="{FF2B5EF4-FFF2-40B4-BE49-F238E27FC236}">
                <a16:creationId xmlns:a16="http://schemas.microsoft.com/office/drawing/2014/main" id="{A7A31CBA-EB4B-3D77-223F-E7FF8F8AC873}"/>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4336094" y="2138655"/>
            <a:ext cx="1254704" cy="875463"/>
          </a:xfrm>
          <a:prstGeom prst="rect">
            <a:avLst/>
          </a:prstGeom>
          <a:ln w="12700">
            <a:solidFill>
              <a:srgbClr val="E20859"/>
            </a:solidFill>
          </a:ln>
        </p:spPr>
      </p:pic>
      <p:pic>
        <p:nvPicPr>
          <p:cNvPr id="42" name="Afbeelding 41" descr="Richtingsteken met kleurrijke pijlen">
            <a:extLst>
              <a:ext uri="{FF2B5EF4-FFF2-40B4-BE49-F238E27FC236}">
                <a16:creationId xmlns:a16="http://schemas.microsoft.com/office/drawing/2014/main" id="{13712BFF-3761-6953-91F4-50A162386248}"/>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5885012" y="2138273"/>
            <a:ext cx="899950" cy="948946"/>
          </a:xfrm>
          <a:prstGeom prst="rect">
            <a:avLst/>
          </a:prstGeom>
          <a:ln w="12700">
            <a:solidFill>
              <a:srgbClr val="E20859"/>
            </a:solidFill>
          </a:ln>
        </p:spPr>
      </p:pic>
      <p:sp>
        <p:nvSpPr>
          <p:cNvPr id="43" name="Pijl: gekromd omhoog 42">
            <a:extLst>
              <a:ext uri="{FF2B5EF4-FFF2-40B4-BE49-F238E27FC236}">
                <a16:creationId xmlns:a16="http://schemas.microsoft.com/office/drawing/2014/main" id="{A1822DDC-E2DD-1769-E4D5-BC6EA99AE11C}"/>
              </a:ext>
            </a:extLst>
          </p:cNvPr>
          <p:cNvSpPr/>
          <p:nvPr/>
        </p:nvSpPr>
        <p:spPr>
          <a:xfrm>
            <a:off x="5458432" y="2296472"/>
            <a:ext cx="607687" cy="365526"/>
          </a:xfrm>
          <a:prstGeom prst="curvedUpArrow">
            <a:avLst/>
          </a:prstGeom>
          <a:solidFill>
            <a:schemeClr val="bg1"/>
          </a:solidFill>
          <a:ln>
            <a:solidFill>
              <a:srgbClr val="E208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45" name="Pijl: gekromd omhoog 44">
            <a:extLst>
              <a:ext uri="{FF2B5EF4-FFF2-40B4-BE49-F238E27FC236}">
                <a16:creationId xmlns:a16="http://schemas.microsoft.com/office/drawing/2014/main" id="{70A92A72-A897-93CD-3127-F15CE969EA40}"/>
              </a:ext>
            </a:extLst>
          </p:cNvPr>
          <p:cNvSpPr/>
          <p:nvPr/>
        </p:nvSpPr>
        <p:spPr>
          <a:xfrm flipH="1" flipV="1">
            <a:off x="5444227" y="1898892"/>
            <a:ext cx="607687" cy="365526"/>
          </a:xfrm>
          <a:prstGeom prst="curvedUpArrow">
            <a:avLst/>
          </a:prstGeom>
          <a:solidFill>
            <a:schemeClr val="bg1"/>
          </a:solidFill>
          <a:ln>
            <a:solidFill>
              <a:srgbClr val="E208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46" name="Tekstvak 45">
            <a:extLst>
              <a:ext uri="{FF2B5EF4-FFF2-40B4-BE49-F238E27FC236}">
                <a16:creationId xmlns:a16="http://schemas.microsoft.com/office/drawing/2014/main" id="{23ED8D2B-5E9C-5304-9700-FD156B51658A}"/>
              </a:ext>
            </a:extLst>
          </p:cNvPr>
          <p:cNvSpPr txBox="1"/>
          <p:nvPr/>
        </p:nvSpPr>
        <p:spPr>
          <a:xfrm>
            <a:off x="6334987" y="1136043"/>
            <a:ext cx="1254705" cy="461665"/>
          </a:xfrm>
          <a:prstGeom prst="rect">
            <a:avLst/>
          </a:prstGeom>
          <a:noFill/>
        </p:spPr>
        <p:txBody>
          <a:bodyPr wrap="square" rtlCol="0">
            <a:spAutoFit/>
          </a:bodyPr>
          <a:lstStyle/>
          <a:p>
            <a:r>
              <a:rPr lang="nl-NL" sz="1200" dirty="0"/>
              <a:t>Wie zijn de betrokkenen?</a:t>
            </a:r>
          </a:p>
        </p:txBody>
      </p:sp>
      <p:sp>
        <p:nvSpPr>
          <p:cNvPr id="47" name="Tekstvak 46">
            <a:extLst>
              <a:ext uri="{FF2B5EF4-FFF2-40B4-BE49-F238E27FC236}">
                <a16:creationId xmlns:a16="http://schemas.microsoft.com/office/drawing/2014/main" id="{91C9C73C-914D-9A39-1DB0-D674AEAA1E05}"/>
              </a:ext>
            </a:extLst>
          </p:cNvPr>
          <p:cNvSpPr txBox="1"/>
          <p:nvPr/>
        </p:nvSpPr>
        <p:spPr>
          <a:xfrm>
            <a:off x="4270836" y="3060976"/>
            <a:ext cx="1397462" cy="1200329"/>
          </a:xfrm>
          <a:prstGeom prst="rect">
            <a:avLst/>
          </a:prstGeom>
          <a:noFill/>
        </p:spPr>
        <p:txBody>
          <a:bodyPr wrap="square" rtlCol="0">
            <a:spAutoFit/>
          </a:bodyPr>
          <a:lstStyle/>
          <a:p>
            <a:pPr marL="171450" indent="-171450">
              <a:buFont typeface="Wingdings" panose="05000000000000000000" pitchFamily="2" charset="2"/>
              <a:buChar char="ü"/>
            </a:pPr>
            <a:r>
              <a:rPr lang="nl-NL" sz="1200" dirty="0"/>
              <a:t>Welke waarden spelen een rol?</a:t>
            </a:r>
          </a:p>
          <a:p>
            <a:pPr marL="171450" indent="-171450">
              <a:buFont typeface="Wingdings" panose="05000000000000000000" pitchFamily="2" charset="2"/>
              <a:buChar char="ü"/>
            </a:pPr>
            <a:r>
              <a:rPr lang="nl-NL" sz="1200" dirty="0"/>
              <a:t>Van jezelf én de ander?</a:t>
            </a:r>
          </a:p>
          <a:p>
            <a:pPr marL="171450" indent="-171450">
              <a:buFont typeface="Wingdings" panose="05000000000000000000" pitchFamily="2" charset="2"/>
              <a:buChar char="ü"/>
            </a:pPr>
            <a:r>
              <a:rPr lang="nl-NL" sz="1200" dirty="0"/>
              <a:t>Geldt er een beroepscode?</a:t>
            </a:r>
          </a:p>
        </p:txBody>
      </p:sp>
      <p:sp>
        <p:nvSpPr>
          <p:cNvPr id="48" name="Tekstvak 47">
            <a:extLst>
              <a:ext uri="{FF2B5EF4-FFF2-40B4-BE49-F238E27FC236}">
                <a16:creationId xmlns:a16="http://schemas.microsoft.com/office/drawing/2014/main" id="{430D39AF-130B-630C-622F-DC1140F9FBF3}"/>
              </a:ext>
            </a:extLst>
          </p:cNvPr>
          <p:cNvSpPr txBox="1"/>
          <p:nvPr/>
        </p:nvSpPr>
        <p:spPr>
          <a:xfrm>
            <a:off x="6784962" y="2486523"/>
            <a:ext cx="1102352" cy="646331"/>
          </a:xfrm>
          <a:prstGeom prst="rect">
            <a:avLst/>
          </a:prstGeom>
          <a:noFill/>
        </p:spPr>
        <p:txBody>
          <a:bodyPr wrap="square" rtlCol="0">
            <a:spAutoFit/>
          </a:bodyPr>
          <a:lstStyle/>
          <a:p>
            <a:r>
              <a:rPr lang="nl-NL" sz="1200" dirty="0"/>
              <a:t>Welke handelings- opties heb je?</a:t>
            </a:r>
          </a:p>
        </p:txBody>
      </p:sp>
      <p:sp>
        <p:nvSpPr>
          <p:cNvPr id="49" name="Rechteraccolade 48">
            <a:extLst>
              <a:ext uri="{FF2B5EF4-FFF2-40B4-BE49-F238E27FC236}">
                <a16:creationId xmlns:a16="http://schemas.microsoft.com/office/drawing/2014/main" id="{C7962342-B55F-513F-8FBE-38F99D249CC0}"/>
              </a:ext>
            </a:extLst>
          </p:cNvPr>
          <p:cNvSpPr/>
          <p:nvPr/>
        </p:nvSpPr>
        <p:spPr>
          <a:xfrm rot="5400000">
            <a:off x="5839371" y="2543576"/>
            <a:ext cx="509233" cy="3586652"/>
          </a:xfrm>
          <a:prstGeom prst="rightBrace">
            <a:avLst>
              <a:gd name="adj1" fmla="val 8333"/>
              <a:gd name="adj2" fmla="val 50548"/>
            </a:avLst>
          </a:prstGeom>
          <a:ln>
            <a:solidFill>
              <a:srgbClr val="E20859"/>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a:p>
        </p:txBody>
      </p:sp>
      <p:pic>
        <p:nvPicPr>
          <p:cNvPr id="51" name="Afbeelding 50" descr="Persoon die wereldkaart opent">
            <a:extLst>
              <a:ext uri="{FF2B5EF4-FFF2-40B4-BE49-F238E27FC236}">
                <a16:creationId xmlns:a16="http://schemas.microsoft.com/office/drawing/2014/main" id="{249D34CC-7D9D-6B23-A5B4-A29B5E00266B}"/>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rot="21194887">
            <a:off x="4650989" y="4829681"/>
            <a:ext cx="1234795" cy="114879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3" name="Afbeelding 52" descr="Twee personen met spraakballonnen">
            <a:extLst>
              <a:ext uri="{FF2B5EF4-FFF2-40B4-BE49-F238E27FC236}">
                <a16:creationId xmlns:a16="http://schemas.microsoft.com/office/drawing/2014/main" id="{53B0C0B8-2EB3-E64C-35B0-F0E2CD7FF265}"/>
              </a:ext>
            </a:extLst>
          </p:cNvPr>
          <p:cNvPicPr>
            <a:picLocks noChangeAspect="1"/>
          </p:cNvPicPr>
          <p:nvPr/>
        </p:nvPicPr>
        <p:blipFill>
          <a:blip r:embed="rId12" cstate="screen">
            <a:extLst>
              <a:ext uri="{28A0092B-C50C-407E-A947-70E740481C1C}">
                <a14:useLocalDpi xmlns:a14="http://schemas.microsoft.com/office/drawing/2010/main"/>
              </a:ext>
            </a:extLst>
          </a:blip>
          <a:srcRect b="-2250"/>
          <a:stretch/>
        </p:blipFill>
        <p:spPr>
          <a:xfrm rot="726181">
            <a:off x="6181301" y="4749372"/>
            <a:ext cx="1083667" cy="121359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4" name="Tekstvak 53">
            <a:extLst>
              <a:ext uri="{FF2B5EF4-FFF2-40B4-BE49-F238E27FC236}">
                <a16:creationId xmlns:a16="http://schemas.microsoft.com/office/drawing/2014/main" id="{BA0038ED-ADCE-63BC-85C7-EC92792C0D6E}"/>
              </a:ext>
            </a:extLst>
          </p:cNvPr>
          <p:cNvSpPr txBox="1"/>
          <p:nvPr/>
        </p:nvSpPr>
        <p:spPr>
          <a:xfrm>
            <a:off x="4483510" y="6285169"/>
            <a:ext cx="3195484" cy="276999"/>
          </a:xfrm>
          <a:prstGeom prst="rect">
            <a:avLst/>
          </a:prstGeom>
          <a:noFill/>
        </p:spPr>
        <p:txBody>
          <a:bodyPr wrap="square" rtlCol="0">
            <a:spAutoFit/>
          </a:bodyPr>
          <a:lstStyle/>
          <a:p>
            <a:r>
              <a:rPr lang="nl-NL" sz="1200" dirty="0"/>
              <a:t>Breng het (samen) in kaart en praat er over.</a:t>
            </a:r>
          </a:p>
        </p:txBody>
      </p:sp>
      <p:pic>
        <p:nvPicPr>
          <p:cNvPr id="58" name="Afbeelding 57" descr="Emoji-emoticontoetsenbord">
            <a:extLst>
              <a:ext uri="{FF2B5EF4-FFF2-40B4-BE49-F238E27FC236}">
                <a16:creationId xmlns:a16="http://schemas.microsoft.com/office/drawing/2014/main" id="{88235656-5F48-B2D7-4FA2-D9392CBC2912}"/>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9478296" y="2932397"/>
            <a:ext cx="1042220" cy="643416"/>
          </a:xfrm>
          <a:prstGeom prst="rect">
            <a:avLst/>
          </a:prstGeom>
          <a:ln w="12700">
            <a:solidFill>
              <a:srgbClr val="E50856"/>
            </a:solidFill>
            <a:extLst>
              <a:ext uri="{C807C97D-BFC1-408E-A445-0C87EB9F89A2}">
                <ask:lineSketchStyleProps xmlns:ask="http://schemas.microsoft.com/office/drawing/2018/sketchyshapes" sd="854208664">
                  <a:custGeom>
                    <a:avLst/>
                    <a:gdLst>
                      <a:gd name="connsiteX0" fmla="*/ 0 w 2073993"/>
                      <a:gd name="connsiteY0" fmla="*/ 0 h 643416"/>
                      <a:gd name="connsiteX1" fmla="*/ 2073993 w 2073993"/>
                      <a:gd name="connsiteY1" fmla="*/ 0 h 643416"/>
                      <a:gd name="connsiteX2" fmla="*/ 2073993 w 2073993"/>
                      <a:gd name="connsiteY2" fmla="*/ 643416 h 643416"/>
                      <a:gd name="connsiteX3" fmla="*/ 0 w 2073993"/>
                      <a:gd name="connsiteY3" fmla="*/ 643416 h 643416"/>
                      <a:gd name="connsiteX4" fmla="*/ 0 w 2073993"/>
                      <a:gd name="connsiteY4" fmla="*/ 0 h 643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3993" h="643416" fill="none" extrusionOk="0">
                        <a:moveTo>
                          <a:pt x="0" y="0"/>
                        </a:moveTo>
                        <a:cubicBezTo>
                          <a:pt x="900571" y="-127531"/>
                          <a:pt x="1732803" y="141530"/>
                          <a:pt x="2073993" y="0"/>
                        </a:cubicBezTo>
                        <a:cubicBezTo>
                          <a:pt x="2128964" y="172363"/>
                          <a:pt x="2064586" y="446139"/>
                          <a:pt x="2073993" y="643416"/>
                        </a:cubicBezTo>
                        <a:cubicBezTo>
                          <a:pt x="1272515" y="682892"/>
                          <a:pt x="868896" y="495910"/>
                          <a:pt x="0" y="643416"/>
                        </a:cubicBezTo>
                        <a:cubicBezTo>
                          <a:pt x="-47710" y="573444"/>
                          <a:pt x="28120" y="304649"/>
                          <a:pt x="0" y="0"/>
                        </a:cubicBezTo>
                        <a:close/>
                      </a:path>
                      <a:path w="2073993" h="643416" stroke="0" extrusionOk="0">
                        <a:moveTo>
                          <a:pt x="0" y="0"/>
                        </a:moveTo>
                        <a:cubicBezTo>
                          <a:pt x="376021" y="121877"/>
                          <a:pt x="1288947" y="98675"/>
                          <a:pt x="2073993" y="0"/>
                        </a:cubicBezTo>
                        <a:cubicBezTo>
                          <a:pt x="2019922" y="82963"/>
                          <a:pt x="2027310" y="420600"/>
                          <a:pt x="2073993" y="643416"/>
                        </a:cubicBezTo>
                        <a:cubicBezTo>
                          <a:pt x="1329942" y="791410"/>
                          <a:pt x="1016348" y="631663"/>
                          <a:pt x="0" y="643416"/>
                        </a:cubicBezTo>
                        <a:cubicBezTo>
                          <a:pt x="-21948" y="331350"/>
                          <a:pt x="-29112" y="183925"/>
                          <a:pt x="0" y="0"/>
                        </a:cubicBezTo>
                        <a:close/>
                      </a:path>
                    </a:pathLst>
                  </a:custGeom>
                  <ask:type>
                    <ask:lineSketchNone/>
                  </ask:type>
                </ask:lineSketchStyleProps>
              </a:ext>
            </a:extLst>
          </a:ln>
        </p:spPr>
      </p:pic>
      <p:sp>
        <p:nvSpPr>
          <p:cNvPr id="61" name="Tekstvak 60">
            <a:extLst>
              <a:ext uri="{FF2B5EF4-FFF2-40B4-BE49-F238E27FC236}">
                <a16:creationId xmlns:a16="http://schemas.microsoft.com/office/drawing/2014/main" id="{592B8DDC-6A98-C26E-3EE2-E7685E77EE0F}"/>
              </a:ext>
            </a:extLst>
          </p:cNvPr>
          <p:cNvSpPr txBox="1"/>
          <p:nvPr/>
        </p:nvSpPr>
        <p:spPr>
          <a:xfrm>
            <a:off x="8161164" y="2887474"/>
            <a:ext cx="1331656" cy="461665"/>
          </a:xfrm>
          <a:prstGeom prst="rect">
            <a:avLst/>
          </a:prstGeom>
          <a:noFill/>
        </p:spPr>
        <p:txBody>
          <a:bodyPr wrap="square" rtlCol="0">
            <a:spAutoFit/>
          </a:bodyPr>
          <a:lstStyle/>
          <a:p>
            <a:pPr algn="r"/>
            <a:r>
              <a:rPr lang="nl-NL" sz="1200" dirty="0"/>
              <a:t>Welke emoties spelen een rol?</a:t>
            </a:r>
          </a:p>
        </p:txBody>
      </p:sp>
      <p:sp>
        <p:nvSpPr>
          <p:cNvPr id="65" name="Pijl: gekromd links 64">
            <a:extLst>
              <a:ext uri="{FF2B5EF4-FFF2-40B4-BE49-F238E27FC236}">
                <a16:creationId xmlns:a16="http://schemas.microsoft.com/office/drawing/2014/main" id="{F26C5872-259B-E640-1A70-9ADB27AC4E9F}"/>
              </a:ext>
            </a:extLst>
          </p:cNvPr>
          <p:cNvSpPr/>
          <p:nvPr/>
        </p:nvSpPr>
        <p:spPr>
          <a:xfrm>
            <a:off x="10314495" y="2183355"/>
            <a:ext cx="889429" cy="2116539"/>
          </a:xfrm>
          <a:prstGeom prst="curvedLeftArrow">
            <a:avLst>
              <a:gd name="adj1" fmla="val 22754"/>
              <a:gd name="adj2" fmla="val 42200"/>
              <a:gd name="adj3" fmla="val 16156"/>
            </a:avLst>
          </a:prstGeom>
          <a:solidFill>
            <a:schemeClr val="bg1"/>
          </a:solidFill>
          <a:ln>
            <a:solidFill>
              <a:srgbClr val="E208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pic>
        <p:nvPicPr>
          <p:cNvPr id="67" name="Afbeelding 66" descr="Licht uit open deur">
            <a:extLst>
              <a:ext uri="{FF2B5EF4-FFF2-40B4-BE49-F238E27FC236}">
                <a16:creationId xmlns:a16="http://schemas.microsoft.com/office/drawing/2014/main" id="{8FBD6E72-5398-1D76-5372-509227E8C767}"/>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8674663" y="3983300"/>
            <a:ext cx="1451351" cy="1242529"/>
          </a:xfrm>
          <a:prstGeom prst="rect">
            <a:avLst/>
          </a:prstGeom>
          <a:ln w="12700">
            <a:solidFill>
              <a:srgbClr val="E50856"/>
            </a:solidFill>
          </a:ln>
        </p:spPr>
      </p:pic>
      <p:pic>
        <p:nvPicPr>
          <p:cNvPr id="56" name="Afbeelding 55" descr="Afbeelding van personen die teamwork uitvoeren">
            <a:extLst>
              <a:ext uri="{FF2B5EF4-FFF2-40B4-BE49-F238E27FC236}">
                <a16:creationId xmlns:a16="http://schemas.microsoft.com/office/drawing/2014/main" id="{65E39DA4-FC3F-68A1-38C2-F3787101D8A6}"/>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377697" y="1221949"/>
            <a:ext cx="2142819" cy="1353885"/>
          </a:xfrm>
          <a:prstGeom prst="rect">
            <a:avLst/>
          </a:prstGeom>
          <a:ln w="12700">
            <a:solidFill>
              <a:srgbClr val="E20859"/>
            </a:solidFill>
          </a:ln>
        </p:spPr>
      </p:pic>
      <p:sp>
        <p:nvSpPr>
          <p:cNvPr id="57" name="Tekstvak 56">
            <a:extLst>
              <a:ext uri="{FF2B5EF4-FFF2-40B4-BE49-F238E27FC236}">
                <a16:creationId xmlns:a16="http://schemas.microsoft.com/office/drawing/2014/main" id="{9CE44732-C361-E293-FC7B-A6FC9E125541}"/>
              </a:ext>
            </a:extLst>
          </p:cNvPr>
          <p:cNvSpPr txBox="1"/>
          <p:nvPr/>
        </p:nvSpPr>
        <p:spPr>
          <a:xfrm>
            <a:off x="10513450" y="1216975"/>
            <a:ext cx="1331656" cy="461665"/>
          </a:xfrm>
          <a:prstGeom prst="rect">
            <a:avLst/>
          </a:prstGeom>
          <a:noFill/>
        </p:spPr>
        <p:txBody>
          <a:bodyPr wrap="square" rtlCol="0">
            <a:spAutoFit/>
          </a:bodyPr>
          <a:lstStyle/>
          <a:p>
            <a:r>
              <a:rPr lang="nl-NL" sz="1200" dirty="0"/>
              <a:t>Welke positie neem je in?</a:t>
            </a:r>
          </a:p>
        </p:txBody>
      </p:sp>
      <p:sp>
        <p:nvSpPr>
          <p:cNvPr id="62" name="Pijl: omlaag 61">
            <a:extLst>
              <a:ext uri="{FF2B5EF4-FFF2-40B4-BE49-F238E27FC236}">
                <a16:creationId xmlns:a16="http://schemas.microsoft.com/office/drawing/2014/main" id="{47946221-BDBC-1469-82FF-AF47426E12E0}"/>
              </a:ext>
            </a:extLst>
          </p:cNvPr>
          <p:cNvSpPr/>
          <p:nvPr/>
        </p:nvSpPr>
        <p:spPr>
          <a:xfrm>
            <a:off x="9731514" y="2529757"/>
            <a:ext cx="265471" cy="454028"/>
          </a:xfrm>
          <a:custGeom>
            <a:avLst/>
            <a:gdLst>
              <a:gd name="csX0" fmla="*/ 0 w 265471"/>
              <a:gd name="csY0" fmla="*/ 321293 h 454028"/>
              <a:gd name="csX1" fmla="*/ 66368 w 265471"/>
              <a:gd name="csY1" fmla="*/ 321293 h 454028"/>
              <a:gd name="csX2" fmla="*/ 66368 w 265471"/>
              <a:gd name="csY2" fmla="*/ 0 h 454028"/>
              <a:gd name="csX3" fmla="*/ 199103 w 265471"/>
              <a:gd name="csY3" fmla="*/ 0 h 454028"/>
              <a:gd name="csX4" fmla="*/ 199103 w 265471"/>
              <a:gd name="csY4" fmla="*/ 321293 h 454028"/>
              <a:gd name="csX5" fmla="*/ 265471 w 265471"/>
              <a:gd name="csY5" fmla="*/ 321293 h 454028"/>
              <a:gd name="csX6" fmla="*/ 132736 w 265471"/>
              <a:gd name="csY6" fmla="*/ 454028 h 454028"/>
              <a:gd name="csX7" fmla="*/ 0 w 265471"/>
              <a:gd name="csY7" fmla="*/ 321293 h 4540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65471" h="454028" fill="none" extrusionOk="0">
                <a:moveTo>
                  <a:pt x="0" y="321293"/>
                </a:moveTo>
                <a:cubicBezTo>
                  <a:pt x="19246" y="322078"/>
                  <a:pt x="46164" y="320587"/>
                  <a:pt x="66368" y="321293"/>
                </a:cubicBezTo>
                <a:cubicBezTo>
                  <a:pt x="78679" y="201400"/>
                  <a:pt x="80829" y="82501"/>
                  <a:pt x="66368" y="0"/>
                </a:cubicBezTo>
                <a:cubicBezTo>
                  <a:pt x="118471" y="-4081"/>
                  <a:pt x="139264" y="374"/>
                  <a:pt x="199103" y="0"/>
                </a:cubicBezTo>
                <a:cubicBezTo>
                  <a:pt x="196945" y="138720"/>
                  <a:pt x="198114" y="212674"/>
                  <a:pt x="199103" y="321293"/>
                </a:cubicBezTo>
                <a:cubicBezTo>
                  <a:pt x="223914" y="319121"/>
                  <a:pt x="251999" y="321627"/>
                  <a:pt x="265471" y="321293"/>
                </a:cubicBezTo>
                <a:cubicBezTo>
                  <a:pt x="216008" y="382283"/>
                  <a:pt x="167169" y="420251"/>
                  <a:pt x="132736" y="454028"/>
                </a:cubicBezTo>
                <a:cubicBezTo>
                  <a:pt x="97440" y="414994"/>
                  <a:pt x="55894" y="390428"/>
                  <a:pt x="0" y="321293"/>
                </a:cubicBezTo>
                <a:close/>
              </a:path>
              <a:path w="265471" h="454028" stroke="0" extrusionOk="0">
                <a:moveTo>
                  <a:pt x="0" y="321293"/>
                </a:moveTo>
                <a:cubicBezTo>
                  <a:pt x="17751" y="323405"/>
                  <a:pt x="43170" y="321471"/>
                  <a:pt x="66368" y="321293"/>
                </a:cubicBezTo>
                <a:cubicBezTo>
                  <a:pt x="77927" y="222204"/>
                  <a:pt x="64907" y="111730"/>
                  <a:pt x="66368" y="0"/>
                </a:cubicBezTo>
                <a:cubicBezTo>
                  <a:pt x="123191" y="3910"/>
                  <a:pt x="143639" y="1324"/>
                  <a:pt x="199103" y="0"/>
                </a:cubicBezTo>
                <a:cubicBezTo>
                  <a:pt x="187827" y="143632"/>
                  <a:pt x="214906" y="175781"/>
                  <a:pt x="199103" y="321293"/>
                </a:cubicBezTo>
                <a:cubicBezTo>
                  <a:pt x="219517" y="318637"/>
                  <a:pt x="248806" y="319080"/>
                  <a:pt x="265471" y="321293"/>
                </a:cubicBezTo>
                <a:cubicBezTo>
                  <a:pt x="199807" y="383759"/>
                  <a:pt x="184944" y="399613"/>
                  <a:pt x="132736" y="454028"/>
                </a:cubicBezTo>
                <a:cubicBezTo>
                  <a:pt x="65160" y="399050"/>
                  <a:pt x="52780" y="373216"/>
                  <a:pt x="0" y="321293"/>
                </a:cubicBezTo>
                <a:close/>
              </a:path>
            </a:pathLst>
          </a:custGeom>
          <a:solidFill>
            <a:schemeClr val="bg1"/>
          </a:solidFill>
          <a:ln>
            <a:solidFill>
              <a:schemeClr val="tx1"/>
            </a:solidFill>
            <a:extLst>
              <a:ext uri="{C807C97D-BFC1-408E-A445-0C87EB9F89A2}">
                <ask:lineSketchStyleProps xmlns:ask="http://schemas.microsoft.com/office/drawing/2018/sketchyshapes" sd="1036365276">
                  <a:prstGeom prst="downArrow">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4" name="Pijl: omlaag 63">
            <a:extLst>
              <a:ext uri="{FF2B5EF4-FFF2-40B4-BE49-F238E27FC236}">
                <a16:creationId xmlns:a16="http://schemas.microsoft.com/office/drawing/2014/main" id="{9DE2ADEC-BB56-81F0-A2A3-93C71581A505}"/>
              </a:ext>
            </a:extLst>
          </p:cNvPr>
          <p:cNvSpPr/>
          <p:nvPr/>
        </p:nvSpPr>
        <p:spPr>
          <a:xfrm rot="10800000">
            <a:off x="9993279" y="2505068"/>
            <a:ext cx="265471" cy="454028"/>
          </a:xfrm>
          <a:custGeom>
            <a:avLst/>
            <a:gdLst>
              <a:gd name="csX0" fmla="*/ 0 w 265471"/>
              <a:gd name="csY0" fmla="*/ 321293 h 454028"/>
              <a:gd name="csX1" fmla="*/ 66368 w 265471"/>
              <a:gd name="csY1" fmla="*/ 321293 h 454028"/>
              <a:gd name="csX2" fmla="*/ 66368 w 265471"/>
              <a:gd name="csY2" fmla="*/ 0 h 454028"/>
              <a:gd name="csX3" fmla="*/ 199103 w 265471"/>
              <a:gd name="csY3" fmla="*/ 0 h 454028"/>
              <a:gd name="csX4" fmla="*/ 199103 w 265471"/>
              <a:gd name="csY4" fmla="*/ 321293 h 454028"/>
              <a:gd name="csX5" fmla="*/ 265471 w 265471"/>
              <a:gd name="csY5" fmla="*/ 321293 h 454028"/>
              <a:gd name="csX6" fmla="*/ 132736 w 265471"/>
              <a:gd name="csY6" fmla="*/ 454028 h 454028"/>
              <a:gd name="csX7" fmla="*/ 0 w 265471"/>
              <a:gd name="csY7" fmla="*/ 321293 h 4540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65471" h="454028" fill="none" extrusionOk="0">
                <a:moveTo>
                  <a:pt x="0" y="321293"/>
                </a:moveTo>
                <a:cubicBezTo>
                  <a:pt x="19246" y="322078"/>
                  <a:pt x="46164" y="320587"/>
                  <a:pt x="66368" y="321293"/>
                </a:cubicBezTo>
                <a:cubicBezTo>
                  <a:pt x="78679" y="201400"/>
                  <a:pt x="80829" y="82501"/>
                  <a:pt x="66368" y="0"/>
                </a:cubicBezTo>
                <a:cubicBezTo>
                  <a:pt x="118471" y="-4081"/>
                  <a:pt x="139264" y="374"/>
                  <a:pt x="199103" y="0"/>
                </a:cubicBezTo>
                <a:cubicBezTo>
                  <a:pt x="196945" y="138720"/>
                  <a:pt x="198114" y="212674"/>
                  <a:pt x="199103" y="321293"/>
                </a:cubicBezTo>
                <a:cubicBezTo>
                  <a:pt x="223914" y="319121"/>
                  <a:pt x="251999" y="321627"/>
                  <a:pt x="265471" y="321293"/>
                </a:cubicBezTo>
                <a:cubicBezTo>
                  <a:pt x="216008" y="382283"/>
                  <a:pt x="167169" y="420251"/>
                  <a:pt x="132736" y="454028"/>
                </a:cubicBezTo>
                <a:cubicBezTo>
                  <a:pt x="97440" y="414994"/>
                  <a:pt x="55894" y="390428"/>
                  <a:pt x="0" y="321293"/>
                </a:cubicBezTo>
                <a:close/>
              </a:path>
              <a:path w="265471" h="454028" stroke="0" extrusionOk="0">
                <a:moveTo>
                  <a:pt x="0" y="321293"/>
                </a:moveTo>
                <a:cubicBezTo>
                  <a:pt x="17751" y="323405"/>
                  <a:pt x="43170" y="321471"/>
                  <a:pt x="66368" y="321293"/>
                </a:cubicBezTo>
                <a:cubicBezTo>
                  <a:pt x="77927" y="222204"/>
                  <a:pt x="64907" y="111730"/>
                  <a:pt x="66368" y="0"/>
                </a:cubicBezTo>
                <a:cubicBezTo>
                  <a:pt x="123191" y="3910"/>
                  <a:pt x="143639" y="1324"/>
                  <a:pt x="199103" y="0"/>
                </a:cubicBezTo>
                <a:cubicBezTo>
                  <a:pt x="187827" y="143632"/>
                  <a:pt x="214906" y="175781"/>
                  <a:pt x="199103" y="321293"/>
                </a:cubicBezTo>
                <a:cubicBezTo>
                  <a:pt x="219517" y="318637"/>
                  <a:pt x="248806" y="319080"/>
                  <a:pt x="265471" y="321293"/>
                </a:cubicBezTo>
                <a:cubicBezTo>
                  <a:pt x="199807" y="383759"/>
                  <a:pt x="184944" y="399613"/>
                  <a:pt x="132736" y="454028"/>
                </a:cubicBezTo>
                <a:cubicBezTo>
                  <a:pt x="65160" y="399050"/>
                  <a:pt x="52780" y="373216"/>
                  <a:pt x="0" y="321293"/>
                </a:cubicBezTo>
                <a:close/>
              </a:path>
            </a:pathLst>
          </a:custGeom>
          <a:solidFill>
            <a:schemeClr val="bg1"/>
          </a:solidFill>
          <a:ln>
            <a:solidFill>
              <a:schemeClr val="tx1"/>
            </a:solidFill>
            <a:extLst>
              <a:ext uri="{C807C97D-BFC1-408E-A445-0C87EB9F89A2}">
                <ask:lineSketchStyleProps xmlns:ask="http://schemas.microsoft.com/office/drawing/2018/sketchyshapes" sd="1036365276">
                  <a:prstGeom prst="downArrow">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8" name="Tekstvak 67">
            <a:extLst>
              <a:ext uri="{FF2B5EF4-FFF2-40B4-BE49-F238E27FC236}">
                <a16:creationId xmlns:a16="http://schemas.microsoft.com/office/drawing/2014/main" id="{7735597F-58C0-4EC4-FEA9-616928FE99A5}"/>
              </a:ext>
            </a:extLst>
          </p:cNvPr>
          <p:cNvSpPr txBox="1"/>
          <p:nvPr/>
        </p:nvSpPr>
        <p:spPr>
          <a:xfrm>
            <a:off x="10126014" y="4767557"/>
            <a:ext cx="1586356" cy="461665"/>
          </a:xfrm>
          <a:prstGeom prst="rect">
            <a:avLst/>
          </a:prstGeom>
          <a:noFill/>
        </p:spPr>
        <p:txBody>
          <a:bodyPr wrap="square" rtlCol="0">
            <a:spAutoFit/>
          </a:bodyPr>
          <a:lstStyle/>
          <a:p>
            <a:r>
              <a:rPr lang="nl-NL" sz="1200" dirty="0"/>
              <a:t>Welke </a:t>
            </a:r>
            <a:r>
              <a:rPr lang="nl-NL" sz="1200" b="1" dirty="0"/>
              <a:t>actie</a:t>
            </a:r>
            <a:r>
              <a:rPr lang="nl-NL" sz="1200" dirty="0"/>
              <a:t> onderneem je?</a:t>
            </a:r>
          </a:p>
        </p:txBody>
      </p:sp>
      <p:sp>
        <p:nvSpPr>
          <p:cNvPr id="71" name="Rechthoek 70">
            <a:extLst>
              <a:ext uri="{FF2B5EF4-FFF2-40B4-BE49-F238E27FC236}">
                <a16:creationId xmlns:a16="http://schemas.microsoft.com/office/drawing/2014/main" id="{08E45BFB-DB62-30F0-DF21-B041FB938397}"/>
              </a:ext>
            </a:extLst>
          </p:cNvPr>
          <p:cNvSpPr/>
          <p:nvPr/>
        </p:nvSpPr>
        <p:spPr>
          <a:xfrm>
            <a:off x="9101777" y="5847085"/>
            <a:ext cx="2805349" cy="796121"/>
          </a:xfrm>
          <a:prstGeom prst="rect">
            <a:avLst/>
          </a:prstGeom>
          <a:solidFill>
            <a:schemeClr val="bg1">
              <a:lumMod val="85000"/>
            </a:schemeClr>
          </a:solidFill>
          <a:ln w="12700">
            <a:solidFill>
              <a:srgbClr val="E508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9" name="Afbeelding 68" descr="Persoon die spiegel vasthoudt">
            <a:extLst>
              <a:ext uri="{FF2B5EF4-FFF2-40B4-BE49-F238E27FC236}">
                <a16:creationId xmlns:a16="http://schemas.microsoft.com/office/drawing/2014/main" id="{5246D8B1-71CF-46E7-4BB7-31C5E6459535}"/>
              </a:ext>
            </a:extLst>
          </p:cNvPr>
          <p:cNvPicPr>
            <a:picLocks noChangeAspect="1"/>
          </p:cNvPicPr>
          <p:nvPr/>
        </p:nvPicPr>
        <p:blipFill>
          <a:blip r:embed="rId16" cstate="screen">
            <a:extLst>
              <a:ext uri="{28A0092B-C50C-407E-A947-70E740481C1C}">
                <a14:useLocalDpi xmlns:a14="http://schemas.microsoft.com/office/drawing/2010/main"/>
              </a:ext>
            </a:extLst>
          </a:blip>
          <a:srcRect/>
          <a:stretch/>
        </p:blipFill>
        <p:spPr>
          <a:xfrm rot="584267">
            <a:off x="11031308" y="5490962"/>
            <a:ext cx="911211" cy="111007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2" name="Tekstvak 71">
            <a:extLst>
              <a:ext uri="{FF2B5EF4-FFF2-40B4-BE49-F238E27FC236}">
                <a16:creationId xmlns:a16="http://schemas.microsoft.com/office/drawing/2014/main" id="{8876E30B-6237-1787-9888-B5A7F1E7DF03}"/>
              </a:ext>
            </a:extLst>
          </p:cNvPr>
          <p:cNvSpPr txBox="1"/>
          <p:nvPr/>
        </p:nvSpPr>
        <p:spPr>
          <a:xfrm>
            <a:off x="8734165" y="5911100"/>
            <a:ext cx="2087120" cy="646331"/>
          </a:xfrm>
          <a:prstGeom prst="rect">
            <a:avLst/>
          </a:prstGeom>
          <a:noFill/>
        </p:spPr>
        <p:txBody>
          <a:bodyPr wrap="square" rtlCol="0">
            <a:spAutoFit/>
          </a:bodyPr>
          <a:lstStyle/>
          <a:p>
            <a:pPr algn="r"/>
            <a:r>
              <a:rPr lang="nl-NL" sz="1200" b="1" dirty="0"/>
              <a:t>Morele toets</a:t>
            </a:r>
            <a:br>
              <a:rPr lang="nl-NL" sz="1200" dirty="0"/>
            </a:br>
            <a:r>
              <a:rPr lang="nl-NL" sz="1200" dirty="0"/>
              <a:t>Kun je jezelf nog in de spiegel aankijken?</a:t>
            </a:r>
          </a:p>
        </p:txBody>
      </p:sp>
      <p:cxnSp>
        <p:nvCxnSpPr>
          <p:cNvPr id="74" name="Rechte verbindingslijn met pijl 73">
            <a:extLst>
              <a:ext uri="{FF2B5EF4-FFF2-40B4-BE49-F238E27FC236}">
                <a16:creationId xmlns:a16="http://schemas.microsoft.com/office/drawing/2014/main" id="{C876D8B8-6826-DFB4-4484-15F88801B7E0}"/>
              </a:ext>
            </a:extLst>
          </p:cNvPr>
          <p:cNvCxnSpPr/>
          <p:nvPr/>
        </p:nvCxnSpPr>
        <p:spPr>
          <a:xfrm>
            <a:off x="9449106" y="5356167"/>
            <a:ext cx="0" cy="454080"/>
          </a:xfrm>
          <a:prstGeom prst="straightConnector1">
            <a:avLst/>
          </a:prstGeom>
          <a:ln w="28575">
            <a:solidFill>
              <a:srgbClr val="E20859"/>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76" name="Rechte verbindingslijn met pijl 75">
            <a:extLst>
              <a:ext uri="{FF2B5EF4-FFF2-40B4-BE49-F238E27FC236}">
                <a16:creationId xmlns:a16="http://schemas.microsoft.com/office/drawing/2014/main" id="{D9F94202-C4C0-C2C9-4401-CC57C07F8DFC}"/>
              </a:ext>
            </a:extLst>
          </p:cNvPr>
          <p:cNvCxnSpPr>
            <a:cxnSpLocks/>
          </p:cNvCxnSpPr>
          <p:nvPr/>
        </p:nvCxnSpPr>
        <p:spPr>
          <a:xfrm flipV="1">
            <a:off x="9521209" y="5258524"/>
            <a:ext cx="0" cy="498708"/>
          </a:xfrm>
          <a:prstGeom prst="straightConnector1">
            <a:avLst/>
          </a:prstGeom>
          <a:ln w="28575">
            <a:solidFill>
              <a:srgbClr val="E20859"/>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4" name="Tekstvak 3">
            <a:extLst>
              <a:ext uri="{FF2B5EF4-FFF2-40B4-BE49-F238E27FC236}">
                <a16:creationId xmlns:a16="http://schemas.microsoft.com/office/drawing/2014/main" id="{B92D7CE6-FBEE-5346-1F39-2CA32CB1F248}"/>
              </a:ext>
            </a:extLst>
          </p:cNvPr>
          <p:cNvSpPr txBox="1"/>
          <p:nvPr/>
        </p:nvSpPr>
        <p:spPr>
          <a:xfrm>
            <a:off x="305741" y="5906197"/>
            <a:ext cx="1049928" cy="646331"/>
          </a:xfrm>
          <a:prstGeom prst="rect">
            <a:avLst/>
          </a:prstGeom>
          <a:noFill/>
        </p:spPr>
        <p:txBody>
          <a:bodyPr wrap="square" rtlCol="0">
            <a:spAutoFit/>
          </a:bodyPr>
          <a:lstStyle/>
          <a:p>
            <a:r>
              <a:rPr lang="nl-NL" sz="1200" i="1" dirty="0"/>
              <a:t>Mag ik…..</a:t>
            </a:r>
          </a:p>
          <a:p>
            <a:r>
              <a:rPr lang="nl-NL" sz="1200" i="1" dirty="0"/>
              <a:t>Behoor ik…</a:t>
            </a:r>
          </a:p>
          <a:p>
            <a:r>
              <a:rPr lang="nl-NL" sz="1200" i="1" dirty="0"/>
              <a:t>Moet ik….</a:t>
            </a:r>
          </a:p>
        </p:txBody>
      </p:sp>
      <p:sp>
        <p:nvSpPr>
          <p:cNvPr id="10" name="Tekstvak 9">
            <a:extLst>
              <a:ext uri="{FF2B5EF4-FFF2-40B4-BE49-F238E27FC236}">
                <a16:creationId xmlns:a16="http://schemas.microsoft.com/office/drawing/2014/main" id="{56BCD1D1-E373-86BA-1877-C97F454757F9}"/>
              </a:ext>
            </a:extLst>
          </p:cNvPr>
          <p:cNvSpPr txBox="1"/>
          <p:nvPr/>
        </p:nvSpPr>
        <p:spPr>
          <a:xfrm>
            <a:off x="1723281" y="5905569"/>
            <a:ext cx="1336376" cy="646331"/>
          </a:xfrm>
          <a:prstGeom prst="rect">
            <a:avLst/>
          </a:prstGeom>
          <a:noFill/>
          <a:ln>
            <a:solidFill>
              <a:schemeClr val="accent1"/>
            </a:solidFill>
          </a:ln>
        </p:spPr>
        <p:txBody>
          <a:bodyPr wrap="square" rtlCol="0">
            <a:spAutoFit/>
          </a:bodyPr>
          <a:lstStyle/>
          <a:p>
            <a:r>
              <a:rPr lang="nl-NL" sz="1200" dirty="0"/>
              <a:t>Noem de specifieke actie of keuze</a:t>
            </a:r>
          </a:p>
        </p:txBody>
      </p:sp>
      <p:sp>
        <p:nvSpPr>
          <p:cNvPr id="12" name="Rechteraccolade 11">
            <a:extLst>
              <a:ext uri="{FF2B5EF4-FFF2-40B4-BE49-F238E27FC236}">
                <a16:creationId xmlns:a16="http://schemas.microsoft.com/office/drawing/2014/main" id="{0373303A-2080-BA8D-E4FA-9FE5290BAF88}"/>
              </a:ext>
            </a:extLst>
          </p:cNvPr>
          <p:cNvSpPr/>
          <p:nvPr/>
        </p:nvSpPr>
        <p:spPr>
          <a:xfrm>
            <a:off x="1355669" y="5905569"/>
            <a:ext cx="153761" cy="646331"/>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a:p>
        </p:txBody>
      </p:sp>
    </p:spTree>
    <p:extLst>
      <p:ext uri="{BB962C8B-B14F-4D97-AF65-F5344CB8AC3E}">
        <p14:creationId xmlns:p14="http://schemas.microsoft.com/office/powerpoint/2010/main" val="3358154458"/>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06EA80B72F8F542838EAA81B7148DEF" ma:contentTypeVersion="11" ma:contentTypeDescription="Een nieuw document maken." ma:contentTypeScope="" ma:versionID="999ebfa73584cff26a4e4920c67c1f67">
  <xsd:schema xmlns:xsd="http://www.w3.org/2001/XMLSchema" xmlns:xs="http://www.w3.org/2001/XMLSchema" xmlns:p="http://schemas.microsoft.com/office/2006/metadata/properties" xmlns:ns2="f7aa7ad1-cc1d-4c5f-aac4-555c8a68bd86" xmlns:ns3="ca769d2e-09cf-4351-9fd6-6af6e26eb269" targetNamespace="http://schemas.microsoft.com/office/2006/metadata/properties" ma:root="true" ma:fieldsID="c8e6ae173fee38e88cd73f7dec3ccc34" ns2:_="" ns3:_="">
    <xsd:import namespace="f7aa7ad1-cc1d-4c5f-aac4-555c8a68bd86"/>
    <xsd:import namespace="ca769d2e-09cf-4351-9fd6-6af6e26eb26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aa7ad1-cc1d-4c5f-aac4-555c8a68bd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f6aa0a0a-ab1b-4084-9454-0fab0472597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a769d2e-09cf-4351-9fd6-6af6e26eb26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58c5898-42ff-463e-abba-1204b3f2587a}" ma:internalName="TaxCatchAll" ma:showField="CatchAllData" ma:web="ca769d2e-09cf-4351-9fd6-6af6e26eb26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a769d2e-09cf-4351-9fd6-6af6e26eb269" xsi:nil="true"/>
    <lcf76f155ced4ddcb4097134ff3c332f xmlns="f7aa7ad1-cc1d-4c5f-aac4-555c8a68bd8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A6D800-C5D5-4F01-8B16-3F430E4817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aa7ad1-cc1d-4c5f-aac4-555c8a68bd86"/>
    <ds:schemaRef ds:uri="ca769d2e-09cf-4351-9fd6-6af6e26eb2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D432523-31F2-4D26-AC9C-338BE2A11A3D}">
  <ds:schemaRefs>
    <ds:schemaRef ds:uri="ca769d2e-09cf-4351-9fd6-6af6e26eb269"/>
    <ds:schemaRef ds:uri="f7aa7ad1-cc1d-4c5f-aac4-555c8a68bd8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7FFAF6B-331B-4E6D-88D6-6208547C75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1875</Words>
  <Application>Microsoft Office PowerPoint</Application>
  <PresentationFormat>Widescreen</PresentationFormat>
  <Paragraphs>167</Paragraphs>
  <Slides>15</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vt:lpstr>
      <vt:lpstr>Aptos Display</vt:lpstr>
      <vt:lpstr>Arial</vt:lpstr>
      <vt:lpstr>Wingdings</vt:lpstr>
      <vt:lpstr>Kantoorthema</vt:lpstr>
      <vt:lpstr>Inhoud</vt:lpstr>
      <vt:lpstr>Colofon</vt:lpstr>
      <vt:lpstr>Docentinstructie</vt:lpstr>
      <vt:lpstr>Ethiek</vt:lpstr>
      <vt:lpstr>Leerdoelen</vt:lpstr>
      <vt:lpstr>Kan dat eigenlijk wel?</vt:lpstr>
      <vt:lpstr>Wat is ethiek dan?</vt:lpstr>
      <vt:lpstr>De rol van waarden en normen</vt:lpstr>
      <vt:lpstr>Dagelijkse voorbeelden</vt:lpstr>
      <vt:lpstr>Waarom (toegepaste) ethiek?</vt:lpstr>
      <vt:lpstr>Nadenken over ethiek: hoe dan?</vt:lpstr>
      <vt:lpstr>Aan de slag</vt:lpstr>
      <vt:lpstr>PowerPoint Presentation</vt:lpstr>
      <vt:lpstr>Bronnen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Freek Verkade</dc:creator>
  <cp:lastModifiedBy>Niek Abbes</cp:lastModifiedBy>
  <cp:revision>1</cp:revision>
  <dcterms:created xsi:type="dcterms:W3CDTF">2024-12-17T10:58:46Z</dcterms:created>
  <dcterms:modified xsi:type="dcterms:W3CDTF">2026-08-28T13:49:13Z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0x010100506EA80B72F8F542838EAA81B7148DEF</vt:lpwstr>
  </property>
  <property fmtid="{D5CDD505-2E9C-101B-9397-08002B2CF9AE}" pid="3" name="MediaServiceImageTags">
    <vt:lpwstr/>
  </property>
</Properties>
</file>