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5"/>
  </p:notesMasterIdLst>
  <p:sldIdLst>
    <p:sldId id="274" r:id="rId5"/>
    <p:sldId id="275" r:id="rId6"/>
    <p:sldId id="276" r:id="rId7"/>
    <p:sldId id="272" r:id="rId8"/>
    <p:sldId id="269" r:id="rId9"/>
    <p:sldId id="257" r:id="rId10"/>
    <p:sldId id="259" r:id="rId11"/>
    <p:sldId id="273" r:id="rId12"/>
    <p:sldId id="260" r:id="rId13"/>
    <p:sldId id="270" r:id="rId14"/>
    <p:sldId id="261" r:id="rId15"/>
    <p:sldId id="262" r:id="rId16"/>
    <p:sldId id="263" r:id="rId17"/>
    <p:sldId id="264" r:id="rId18"/>
    <p:sldId id="265" r:id="rId19"/>
    <p:sldId id="271" r:id="rId20"/>
    <p:sldId id="266" r:id="rId21"/>
    <p:sldId id="267" r:id="rId22"/>
    <p:sldId id="268" r:id="rId23"/>
    <p:sldId id="277" r:id="rId2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39B6719-7E41-446C-2C17-EB4E3CFD4019}" name="Kim Meijer" initials="KM" userId="S::kim.meijer@han.nl::49085131-4992-4dfd-82c7-7fbc21241fb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208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9427" autoAdjust="0"/>
  </p:normalViewPr>
  <p:slideViewPr>
    <p:cSldViewPr snapToGrid="0">
      <p:cViewPr varScale="1">
        <p:scale>
          <a:sx n="122" d="100"/>
          <a:sy n="122" d="100"/>
        </p:scale>
        <p:origin x="305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8D6E7-5190-42B1-BB6B-10F949A7D6A1}" type="datetimeFigureOut">
              <a:rPr lang="nl-NL" smtClean="0"/>
              <a:t>25-9-2026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2D3EA7-25C0-43AC-900D-536DF55C6FAE}" type="slidenum">
              <a:rPr lang="nl-NL" smtClean="0"/>
              <a:t>‹#›</a:t>
            </a:fld>
            <a:endParaRPr lang="nl-NL"/>
          </a:p>
        </p:txBody>
      </p:sp>
    </p:spTree>
    <p:extLst>
      <p:ext uri="{BB962C8B-B14F-4D97-AF65-F5344CB8AC3E}">
        <p14:creationId xmlns:p14="http://schemas.microsoft.com/office/powerpoint/2010/main" val="37663958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Aangezien dit een hoorcollege betreft is interactie een belangrijk aspect. Dit doen we o.a. door de studenten te laten staan of zitten bij bepaalde vragen of onderwerpen.</a:t>
            </a:r>
            <a:br>
              <a:rPr lang="nl-NL" dirty="0"/>
            </a:br>
            <a:r>
              <a:rPr lang="nl-NL" dirty="0"/>
              <a:t>Het gaat hier om een korte warming-up oefening, een beetje ludiek uiteraard. Maak er gerust een grapje van ;)</a:t>
            </a:r>
          </a:p>
        </p:txBody>
      </p:sp>
      <p:sp>
        <p:nvSpPr>
          <p:cNvPr id="4" name="Tijdelijke aanduiding voor dianummer 3"/>
          <p:cNvSpPr>
            <a:spLocks noGrp="1"/>
          </p:cNvSpPr>
          <p:nvPr>
            <p:ph type="sldNum" sz="quarter" idx="5"/>
          </p:nvPr>
        </p:nvSpPr>
        <p:spPr/>
        <p:txBody>
          <a:bodyPr/>
          <a:lstStyle/>
          <a:p>
            <a:fld id="{B12D3EA7-25C0-43AC-900D-536DF55C6FAE}" type="slidenum">
              <a:rPr lang="nl-NL" smtClean="0"/>
              <a:t>6</a:t>
            </a:fld>
            <a:endParaRPr lang="nl-NL"/>
          </a:p>
        </p:txBody>
      </p:sp>
    </p:spTree>
    <p:extLst>
      <p:ext uri="{BB962C8B-B14F-4D97-AF65-F5344CB8AC3E}">
        <p14:creationId xmlns:p14="http://schemas.microsoft.com/office/powerpoint/2010/main" val="7950974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12D3EA7-25C0-43AC-900D-536DF55C6FAE}" type="slidenum">
              <a:rPr lang="nl-NL" smtClean="0"/>
              <a:t>7</a:t>
            </a:fld>
            <a:endParaRPr lang="nl-NL"/>
          </a:p>
        </p:txBody>
      </p:sp>
    </p:spTree>
    <p:extLst>
      <p:ext uri="{BB962C8B-B14F-4D97-AF65-F5344CB8AC3E}">
        <p14:creationId xmlns:p14="http://schemas.microsoft.com/office/powerpoint/2010/main" val="20679646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Deze drie zijn behandeld in de les. Leg ze nog niet uit, de volgende dia’s gaan hier op door.</a:t>
            </a:r>
          </a:p>
          <a:p>
            <a:r>
              <a:rPr lang="nl-NL" dirty="0"/>
              <a:t>Er wordt telkens een voorbeeld gegeven, laat ze met zitten/staan aangeven welk van de drie het is. </a:t>
            </a:r>
          </a:p>
          <a:p>
            <a:r>
              <a:rPr lang="nl-NL" dirty="0"/>
              <a:t>Gebruik de kubusmicrofoon om extra vragen te stellen.</a:t>
            </a:r>
          </a:p>
          <a:p>
            <a:endParaRPr lang="nl-NL" dirty="0"/>
          </a:p>
        </p:txBody>
      </p:sp>
      <p:sp>
        <p:nvSpPr>
          <p:cNvPr id="4" name="Tijdelijke aanduiding voor dianummer 3"/>
          <p:cNvSpPr>
            <a:spLocks noGrp="1"/>
          </p:cNvSpPr>
          <p:nvPr>
            <p:ph type="sldNum" sz="quarter" idx="5"/>
          </p:nvPr>
        </p:nvSpPr>
        <p:spPr/>
        <p:txBody>
          <a:bodyPr/>
          <a:lstStyle/>
          <a:p>
            <a:fld id="{B12D3EA7-25C0-43AC-900D-536DF55C6FAE}" type="slidenum">
              <a:rPr lang="nl-NL" smtClean="0"/>
              <a:t>9</a:t>
            </a:fld>
            <a:endParaRPr lang="nl-NL"/>
          </a:p>
        </p:txBody>
      </p:sp>
    </p:spTree>
    <p:extLst>
      <p:ext uri="{BB962C8B-B14F-4D97-AF65-F5344CB8AC3E}">
        <p14:creationId xmlns:p14="http://schemas.microsoft.com/office/powerpoint/2010/main" val="36487966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12D3EA7-25C0-43AC-900D-536DF55C6FAE}" type="slidenum">
              <a:rPr lang="nl-NL" smtClean="0"/>
              <a:t>10</a:t>
            </a:fld>
            <a:endParaRPr lang="nl-NL"/>
          </a:p>
        </p:txBody>
      </p:sp>
    </p:spTree>
    <p:extLst>
      <p:ext uri="{BB962C8B-B14F-4D97-AF65-F5344CB8AC3E}">
        <p14:creationId xmlns:p14="http://schemas.microsoft.com/office/powerpoint/2010/main" val="19682016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Morele motivatie: je weet dat BTW betaalt moet worden, maar dan kost de fiets je 21% meer en hoe zit het met eventuele garantie?</a:t>
            </a:r>
          </a:p>
        </p:txBody>
      </p:sp>
      <p:sp>
        <p:nvSpPr>
          <p:cNvPr id="4" name="Tijdelijke aanduiding voor dianummer 3"/>
          <p:cNvSpPr>
            <a:spLocks noGrp="1"/>
          </p:cNvSpPr>
          <p:nvPr>
            <p:ph type="sldNum" sz="quarter" idx="5"/>
          </p:nvPr>
        </p:nvSpPr>
        <p:spPr/>
        <p:txBody>
          <a:bodyPr/>
          <a:lstStyle/>
          <a:p>
            <a:fld id="{B12D3EA7-25C0-43AC-900D-536DF55C6FAE}" type="slidenum">
              <a:rPr lang="nl-NL" smtClean="0"/>
              <a:t>11</a:t>
            </a:fld>
            <a:endParaRPr lang="nl-NL"/>
          </a:p>
        </p:txBody>
      </p:sp>
    </p:spTree>
    <p:extLst>
      <p:ext uri="{BB962C8B-B14F-4D97-AF65-F5344CB8AC3E}">
        <p14:creationId xmlns:p14="http://schemas.microsoft.com/office/powerpoint/2010/main" val="42046286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Moreel verdrietig: je weet wat je moet doen, maar dit bezorgd de ander(en) verdriet.</a:t>
            </a:r>
          </a:p>
        </p:txBody>
      </p:sp>
      <p:sp>
        <p:nvSpPr>
          <p:cNvPr id="4" name="Tijdelijke aanduiding voor dianummer 3"/>
          <p:cNvSpPr>
            <a:spLocks noGrp="1"/>
          </p:cNvSpPr>
          <p:nvPr>
            <p:ph type="sldNum" sz="quarter" idx="5"/>
          </p:nvPr>
        </p:nvSpPr>
        <p:spPr/>
        <p:txBody>
          <a:bodyPr/>
          <a:lstStyle/>
          <a:p>
            <a:fld id="{B12D3EA7-25C0-43AC-900D-536DF55C6FAE}" type="slidenum">
              <a:rPr lang="nl-NL" smtClean="0"/>
              <a:t>12</a:t>
            </a:fld>
            <a:endParaRPr lang="nl-NL"/>
          </a:p>
        </p:txBody>
      </p:sp>
    </p:spTree>
    <p:extLst>
      <p:ext uri="{BB962C8B-B14F-4D97-AF65-F5344CB8AC3E}">
        <p14:creationId xmlns:p14="http://schemas.microsoft.com/office/powerpoint/2010/main" val="13110754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Moreel moeilijk: het antwoord is hier niet duidelijk. Er kunnen allerlei botsende waarden spelen, ook tussen persoonlijke en maatschappelijke waarden.</a:t>
            </a:r>
          </a:p>
        </p:txBody>
      </p:sp>
      <p:sp>
        <p:nvSpPr>
          <p:cNvPr id="4" name="Tijdelijke aanduiding voor dianummer 3"/>
          <p:cNvSpPr>
            <a:spLocks noGrp="1"/>
          </p:cNvSpPr>
          <p:nvPr>
            <p:ph type="sldNum" sz="quarter" idx="5"/>
          </p:nvPr>
        </p:nvSpPr>
        <p:spPr/>
        <p:txBody>
          <a:bodyPr/>
          <a:lstStyle/>
          <a:p>
            <a:fld id="{B12D3EA7-25C0-43AC-900D-536DF55C6FAE}" type="slidenum">
              <a:rPr lang="nl-NL" smtClean="0"/>
              <a:t>13</a:t>
            </a:fld>
            <a:endParaRPr lang="nl-NL"/>
          </a:p>
        </p:txBody>
      </p:sp>
    </p:spTree>
    <p:extLst>
      <p:ext uri="{BB962C8B-B14F-4D97-AF65-F5344CB8AC3E}">
        <p14:creationId xmlns:p14="http://schemas.microsoft.com/office/powerpoint/2010/main" val="20855875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studenten hebben in de lessen al geoefend met gestructureerd nadenken over ethiek. Ze moesten stilstaan bij vragen als:</a:t>
            </a:r>
          </a:p>
          <a:p>
            <a:pPr marL="171450" indent="-171450">
              <a:buFont typeface="Arial" panose="020B0604020202020204" pitchFamily="34" charset="0"/>
              <a:buChar char="•"/>
            </a:pPr>
            <a:r>
              <a:rPr lang="nl-NL" dirty="0"/>
              <a:t>Wie zijn er betrokken?</a:t>
            </a:r>
          </a:p>
          <a:p>
            <a:pPr marL="171450" indent="-171450">
              <a:buFont typeface="Arial" panose="020B0604020202020204" pitchFamily="34" charset="0"/>
              <a:buChar char="•"/>
            </a:pPr>
            <a:r>
              <a:rPr lang="nl-NL" dirty="0"/>
              <a:t>Wie zijn van invloed of hebben een belang?</a:t>
            </a:r>
          </a:p>
          <a:p>
            <a:pPr marL="171450" indent="-171450">
              <a:buFont typeface="Arial" panose="020B0604020202020204" pitchFamily="34" charset="0"/>
              <a:buChar char="•"/>
            </a:pPr>
            <a:r>
              <a:rPr lang="nl-NL" dirty="0"/>
              <a:t>Mis ik informatie? Zo ja, wat dan?</a:t>
            </a:r>
          </a:p>
          <a:p>
            <a:pPr marL="171450" indent="-171450">
              <a:buFont typeface="Arial" panose="020B0604020202020204" pitchFamily="34" charset="0"/>
              <a:buChar char="•"/>
            </a:pPr>
            <a:r>
              <a:rPr lang="nl-NL" dirty="0"/>
              <a:t>Wat roept het bij mij op? (welke emoties?)</a:t>
            </a:r>
          </a:p>
        </p:txBody>
      </p:sp>
      <p:sp>
        <p:nvSpPr>
          <p:cNvPr id="4" name="Tijdelijke aanduiding voor dianummer 3"/>
          <p:cNvSpPr>
            <a:spLocks noGrp="1"/>
          </p:cNvSpPr>
          <p:nvPr>
            <p:ph type="sldNum" sz="quarter" idx="5"/>
          </p:nvPr>
        </p:nvSpPr>
        <p:spPr/>
        <p:txBody>
          <a:bodyPr/>
          <a:lstStyle/>
          <a:p>
            <a:fld id="{B12D3EA7-25C0-43AC-900D-536DF55C6FAE}" type="slidenum">
              <a:rPr lang="nl-NL" smtClean="0"/>
              <a:t>14</a:t>
            </a:fld>
            <a:endParaRPr lang="nl-NL"/>
          </a:p>
        </p:txBody>
      </p:sp>
    </p:spTree>
    <p:extLst>
      <p:ext uri="{BB962C8B-B14F-4D97-AF65-F5344CB8AC3E}">
        <p14:creationId xmlns:p14="http://schemas.microsoft.com/office/powerpoint/2010/main" val="34300349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Laat de microfoon rondgaan en verzamel wat input op het whiteboard. (gebruik de eerdere vragen als leidraad).</a:t>
            </a:r>
          </a:p>
          <a:p>
            <a:r>
              <a:rPr lang="nl-NL" dirty="0"/>
              <a:t>Het oefenen met het herkennen van het dilemma is het doel. Het precies toepassen van de financieel-fiscale spelregels is bijzaak.</a:t>
            </a:r>
          </a:p>
          <a:p>
            <a:endParaRPr lang="nl-NL" dirty="0"/>
          </a:p>
          <a:p>
            <a:r>
              <a:rPr lang="nl-NL" dirty="0"/>
              <a:t>Geef een aanvullend voorbeeld uit je eigen werkpraktijk of werkervaring. Het zou mooi zijn als je meerdere voorbeelden hebt waarbij het juist goed ging of juist fout ging, ter illustratie dat er dus niet één duidelijk antwoord te geven is.</a:t>
            </a:r>
          </a:p>
        </p:txBody>
      </p:sp>
      <p:sp>
        <p:nvSpPr>
          <p:cNvPr id="4" name="Tijdelijke aanduiding voor dianummer 3"/>
          <p:cNvSpPr>
            <a:spLocks noGrp="1"/>
          </p:cNvSpPr>
          <p:nvPr>
            <p:ph type="sldNum" sz="quarter" idx="5"/>
          </p:nvPr>
        </p:nvSpPr>
        <p:spPr/>
        <p:txBody>
          <a:bodyPr/>
          <a:lstStyle/>
          <a:p>
            <a:fld id="{B12D3EA7-25C0-43AC-900D-536DF55C6FAE}" type="slidenum">
              <a:rPr lang="nl-NL" smtClean="0"/>
              <a:t>15</a:t>
            </a:fld>
            <a:endParaRPr lang="nl-NL"/>
          </a:p>
        </p:txBody>
      </p:sp>
    </p:spTree>
    <p:extLst>
      <p:ext uri="{BB962C8B-B14F-4D97-AF65-F5344CB8AC3E}">
        <p14:creationId xmlns:p14="http://schemas.microsoft.com/office/powerpoint/2010/main" val="15739844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F19C-40C0-9E2A-BB9A-CB22B54912F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961B15D-BBE3-877C-2C01-36E40CC3570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1D7380D-A1B4-1707-FD24-F13E07734E50}"/>
              </a:ext>
            </a:extLst>
          </p:cNvPr>
          <p:cNvSpPr>
            <a:spLocks noGrp="1"/>
          </p:cNvSpPr>
          <p:nvPr>
            <p:ph type="body" idx="1"/>
          </p:nvPr>
        </p:nvSpPr>
        <p:spPr/>
        <p:txBody>
          <a:bodyPr/>
          <a:lstStyle/>
          <a:p>
            <a:r>
              <a:rPr lang="nl-NL" dirty="0"/>
              <a:t>Geef indien nodig een aanvullend voorbeeld uit je eigen werkpraktijk of werkervaring. Het zou mooi zijn als je meerdere voorbeelden hebt waarbij het juist goed ging of juist fout ging, ter illustratie dat er dus niet één duidelijk antwoord te geven is.</a:t>
            </a:r>
          </a:p>
        </p:txBody>
      </p:sp>
      <p:sp>
        <p:nvSpPr>
          <p:cNvPr id="4" name="Tijdelijke aanduiding voor dianummer 3">
            <a:extLst>
              <a:ext uri="{FF2B5EF4-FFF2-40B4-BE49-F238E27FC236}">
                <a16:creationId xmlns:a16="http://schemas.microsoft.com/office/drawing/2014/main" id="{CB95DCCF-EF28-DCD5-68AD-3923FF425834}"/>
              </a:ext>
            </a:extLst>
          </p:cNvPr>
          <p:cNvSpPr>
            <a:spLocks noGrp="1"/>
          </p:cNvSpPr>
          <p:nvPr>
            <p:ph type="sldNum" sz="quarter" idx="5"/>
          </p:nvPr>
        </p:nvSpPr>
        <p:spPr/>
        <p:txBody>
          <a:bodyPr/>
          <a:lstStyle/>
          <a:p>
            <a:fld id="{B12D3EA7-25C0-43AC-900D-536DF55C6FAE}" type="slidenum">
              <a:rPr lang="nl-NL" smtClean="0"/>
              <a:t>16</a:t>
            </a:fld>
            <a:endParaRPr lang="nl-NL"/>
          </a:p>
        </p:txBody>
      </p:sp>
    </p:spTree>
    <p:extLst>
      <p:ext uri="{BB962C8B-B14F-4D97-AF65-F5344CB8AC3E}">
        <p14:creationId xmlns:p14="http://schemas.microsoft.com/office/powerpoint/2010/main" val="28880020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3ADDE-35F0-CE9B-676C-7A6D9135DD5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BF1C855-B2EA-361A-B540-56988EC45CD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16FBDEB-7ACA-F209-5F21-545BD5A54AD0}"/>
              </a:ext>
            </a:extLst>
          </p:cNvPr>
          <p:cNvSpPr>
            <a:spLocks noGrp="1"/>
          </p:cNvSpPr>
          <p:nvPr>
            <p:ph type="body" idx="1"/>
          </p:nvPr>
        </p:nvSpPr>
        <p:spPr/>
        <p:txBody>
          <a:bodyPr/>
          <a:lstStyle/>
          <a:p>
            <a:r>
              <a:rPr lang="nl-NL" dirty="0"/>
              <a:t>Geef eventueel ook hier weer een aanvullend voorbeeld uit je eigen werkpraktijk of werkervaring. Het zou mooi zijn als je meerdere voorbeelden hebt waarbij het juist goed ging of juist fout ging, ter illustratie dat er dus niet één duidelijk antwoord te geven is.</a:t>
            </a:r>
          </a:p>
        </p:txBody>
      </p:sp>
      <p:sp>
        <p:nvSpPr>
          <p:cNvPr id="4" name="Tijdelijke aanduiding voor dianummer 3">
            <a:extLst>
              <a:ext uri="{FF2B5EF4-FFF2-40B4-BE49-F238E27FC236}">
                <a16:creationId xmlns:a16="http://schemas.microsoft.com/office/drawing/2014/main" id="{46104849-7F1F-9680-448C-1620F5D458DC}"/>
              </a:ext>
            </a:extLst>
          </p:cNvPr>
          <p:cNvSpPr>
            <a:spLocks noGrp="1"/>
          </p:cNvSpPr>
          <p:nvPr>
            <p:ph type="sldNum" sz="quarter" idx="5"/>
          </p:nvPr>
        </p:nvSpPr>
        <p:spPr/>
        <p:txBody>
          <a:bodyPr/>
          <a:lstStyle/>
          <a:p>
            <a:fld id="{B12D3EA7-25C0-43AC-900D-536DF55C6FAE}" type="slidenum">
              <a:rPr lang="nl-NL" smtClean="0"/>
              <a:t>17</a:t>
            </a:fld>
            <a:endParaRPr lang="nl-NL"/>
          </a:p>
        </p:txBody>
      </p:sp>
    </p:spTree>
    <p:extLst>
      <p:ext uri="{BB962C8B-B14F-4D97-AF65-F5344CB8AC3E}">
        <p14:creationId xmlns:p14="http://schemas.microsoft.com/office/powerpoint/2010/main" val="3552892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825D0-807D-A1DF-6DDA-2949C27FF92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DC876B4-9489-99A2-A05E-93F934DA99C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FDFC1C4-926C-0596-6A71-27780D238CFE}"/>
              </a:ext>
            </a:extLst>
          </p:cNvPr>
          <p:cNvSpPr>
            <a:spLocks noGrp="1"/>
          </p:cNvSpPr>
          <p:nvPr>
            <p:ph type="body" idx="1"/>
          </p:nvPr>
        </p:nvSpPr>
        <p:spPr/>
        <p:txBody>
          <a:bodyPr/>
          <a:lstStyle/>
          <a:p>
            <a:r>
              <a:rPr lang="nl-NL" dirty="0"/>
              <a:t>Geef ook hier weer een aanvullend voorbeeld uit je eigen werkpraktijk of werkervaring. Het zou mooi zijn als je meerdere voorbeelden hebt waarbij het juist goed ging of juist fout ging, ter illustratie dat er dus niet één duidelijk antwoord te geven is.</a:t>
            </a:r>
          </a:p>
        </p:txBody>
      </p:sp>
      <p:sp>
        <p:nvSpPr>
          <p:cNvPr id="4" name="Tijdelijke aanduiding voor dianummer 3">
            <a:extLst>
              <a:ext uri="{FF2B5EF4-FFF2-40B4-BE49-F238E27FC236}">
                <a16:creationId xmlns:a16="http://schemas.microsoft.com/office/drawing/2014/main" id="{D1FAD1C4-5605-93C8-91D4-9F4F339B1B32}"/>
              </a:ext>
            </a:extLst>
          </p:cNvPr>
          <p:cNvSpPr>
            <a:spLocks noGrp="1"/>
          </p:cNvSpPr>
          <p:nvPr>
            <p:ph type="sldNum" sz="quarter" idx="5"/>
          </p:nvPr>
        </p:nvSpPr>
        <p:spPr/>
        <p:txBody>
          <a:bodyPr/>
          <a:lstStyle/>
          <a:p>
            <a:fld id="{B12D3EA7-25C0-43AC-900D-536DF55C6FAE}" type="slidenum">
              <a:rPr lang="nl-NL" smtClean="0"/>
              <a:t>18</a:t>
            </a:fld>
            <a:endParaRPr lang="nl-NL"/>
          </a:p>
        </p:txBody>
      </p:sp>
    </p:spTree>
    <p:extLst>
      <p:ext uri="{BB962C8B-B14F-4D97-AF65-F5344CB8AC3E}">
        <p14:creationId xmlns:p14="http://schemas.microsoft.com/office/powerpoint/2010/main" val="2008533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21F895-CAC6-7F9C-3DCE-4178DDD1B620}"/>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B82C6AEE-2718-9326-B2F2-6C6AC03551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BDB61DDA-A5CE-49CB-4992-DC83FD6A32BE}"/>
              </a:ext>
            </a:extLst>
          </p:cNvPr>
          <p:cNvSpPr>
            <a:spLocks noGrp="1"/>
          </p:cNvSpPr>
          <p:nvPr>
            <p:ph type="dt" sz="half" idx="10"/>
          </p:nvPr>
        </p:nvSpPr>
        <p:spPr/>
        <p:txBody>
          <a:bodyPr/>
          <a:lstStyle/>
          <a:p>
            <a:fld id="{F575A329-192A-4E57-91A2-7B492F54B148}" type="datetimeFigureOut">
              <a:rPr lang="nl-NL" smtClean="0"/>
              <a:t>25-9-2026</a:t>
            </a:fld>
            <a:endParaRPr lang="nl-NL"/>
          </a:p>
        </p:txBody>
      </p:sp>
      <p:sp>
        <p:nvSpPr>
          <p:cNvPr id="5" name="Tijdelijke aanduiding voor voettekst 4">
            <a:extLst>
              <a:ext uri="{FF2B5EF4-FFF2-40B4-BE49-F238E27FC236}">
                <a16:creationId xmlns:a16="http://schemas.microsoft.com/office/drawing/2014/main" id="{9F2739D8-E5B0-F2FE-08D2-97C966FAF32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F65D95A-2291-93C5-5788-1E6C2745232E}"/>
              </a:ext>
            </a:extLst>
          </p:cNvPr>
          <p:cNvSpPr>
            <a:spLocks noGrp="1"/>
          </p:cNvSpPr>
          <p:nvPr>
            <p:ph type="sldNum" sz="quarter" idx="12"/>
          </p:nvPr>
        </p:nvSpPr>
        <p:spPr/>
        <p:txBody>
          <a:bodyPr/>
          <a:lstStyle/>
          <a:p>
            <a:fld id="{04EA9189-2642-4CD4-A849-EE4610D9F78B}" type="slidenum">
              <a:rPr lang="nl-NL" smtClean="0"/>
              <a:t>‹#›</a:t>
            </a:fld>
            <a:endParaRPr lang="nl-NL"/>
          </a:p>
        </p:txBody>
      </p:sp>
    </p:spTree>
    <p:extLst>
      <p:ext uri="{BB962C8B-B14F-4D97-AF65-F5344CB8AC3E}">
        <p14:creationId xmlns:p14="http://schemas.microsoft.com/office/powerpoint/2010/main" val="1734136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B2062E-4A4D-113B-360F-48065E9D6C4C}"/>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2D223869-B06B-8438-3C61-1BDA9F46E1B5}"/>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E51BF6F9-EB25-12B2-530D-435C3E951A0F}"/>
              </a:ext>
            </a:extLst>
          </p:cNvPr>
          <p:cNvSpPr>
            <a:spLocks noGrp="1"/>
          </p:cNvSpPr>
          <p:nvPr>
            <p:ph type="dt" sz="half" idx="10"/>
          </p:nvPr>
        </p:nvSpPr>
        <p:spPr/>
        <p:txBody>
          <a:bodyPr/>
          <a:lstStyle/>
          <a:p>
            <a:fld id="{F575A329-192A-4E57-91A2-7B492F54B148}" type="datetimeFigureOut">
              <a:rPr lang="nl-NL" smtClean="0"/>
              <a:t>25-9-2026</a:t>
            </a:fld>
            <a:endParaRPr lang="nl-NL"/>
          </a:p>
        </p:txBody>
      </p:sp>
      <p:sp>
        <p:nvSpPr>
          <p:cNvPr id="5" name="Tijdelijke aanduiding voor voettekst 4">
            <a:extLst>
              <a:ext uri="{FF2B5EF4-FFF2-40B4-BE49-F238E27FC236}">
                <a16:creationId xmlns:a16="http://schemas.microsoft.com/office/drawing/2014/main" id="{93EF9B07-1D22-D696-D016-5638877447E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443A5C2-5A93-AC54-0461-2E4E39D29229}"/>
              </a:ext>
            </a:extLst>
          </p:cNvPr>
          <p:cNvSpPr>
            <a:spLocks noGrp="1"/>
          </p:cNvSpPr>
          <p:nvPr>
            <p:ph type="sldNum" sz="quarter" idx="12"/>
          </p:nvPr>
        </p:nvSpPr>
        <p:spPr/>
        <p:txBody>
          <a:bodyPr/>
          <a:lstStyle/>
          <a:p>
            <a:fld id="{04EA9189-2642-4CD4-A849-EE4610D9F78B}" type="slidenum">
              <a:rPr lang="nl-NL" smtClean="0"/>
              <a:t>‹#›</a:t>
            </a:fld>
            <a:endParaRPr lang="nl-NL"/>
          </a:p>
        </p:txBody>
      </p:sp>
    </p:spTree>
    <p:extLst>
      <p:ext uri="{BB962C8B-B14F-4D97-AF65-F5344CB8AC3E}">
        <p14:creationId xmlns:p14="http://schemas.microsoft.com/office/powerpoint/2010/main" val="1675374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9250F9-D210-BC66-393C-D82887542B7E}"/>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17115474-F2DB-4BF2-B41E-B15872544B1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0760F7E1-09BF-D181-8B67-8A5DA517678B}"/>
              </a:ext>
            </a:extLst>
          </p:cNvPr>
          <p:cNvSpPr>
            <a:spLocks noGrp="1"/>
          </p:cNvSpPr>
          <p:nvPr>
            <p:ph type="dt" sz="half" idx="10"/>
          </p:nvPr>
        </p:nvSpPr>
        <p:spPr/>
        <p:txBody>
          <a:bodyPr/>
          <a:lstStyle/>
          <a:p>
            <a:fld id="{F575A329-192A-4E57-91A2-7B492F54B148}" type="datetimeFigureOut">
              <a:rPr lang="nl-NL" smtClean="0"/>
              <a:t>25-9-2026</a:t>
            </a:fld>
            <a:endParaRPr lang="nl-NL"/>
          </a:p>
        </p:txBody>
      </p:sp>
      <p:sp>
        <p:nvSpPr>
          <p:cNvPr id="5" name="Tijdelijke aanduiding voor voettekst 4">
            <a:extLst>
              <a:ext uri="{FF2B5EF4-FFF2-40B4-BE49-F238E27FC236}">
                <a16:creationId xmlns:a16="http://schemas.microsoft.com/office/drawing/2014/main" id="{8FC8C0F7-501E-AB2C-2C0A-62A108A2072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1F833EC-E9D2-8F43-C949-FA22E5556971}"/>
              </a:ext>
            </a:extLst>
          </p:cNvPr>
          <p:cNvSpPr>
            <a:spLocks noGrp="1"/>
          </p:cNvSpPr>
          <p:nvPr>
            <p:ph type="sldNum" sz="quarter" idx="12"/>
          </p:nvPr>
        </p:nvSpPr>
        <p:spPr/>
        <p:txBody>
          <a:bodyPr/>
          <a:lstStyle/>
          <a:p>
            <a:fld id="{04EA9189-2642-4CD4-A849-EE4610D9F78B}" type="slidenum">
              <a:rPr lang="nl-NL" smtClean="0"/>
              <a:t>‹#›</a:t>
            </a:fld>
            <a:endParaRPr lang="nl-NL"/>
          </a:p>
        </p:txBody>
      </p:sp>
    </p:spTree>
    <p:extLst>
      <p:ext uri="{BB962C8B-B14F-4D97-AF65-F5344CB8AC3E}">
        <p14:creationId xmlns:p14="http://schemas.microsoft.com/office/powerpoint/2010/main" val="1174173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7686FB-4064-94A2-F69A-0218AB17730F}"/>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78FC287C-4242-037F-63DE-889B9C55434F}"/>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390571D3-6DD5-40AF-D1DB-E8B71D74ACB2}"/>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7CABBB81-22CA-BBF0-2593-38794A930867}"/>
              </a:ext>
            </a:extLst>
          </p:cNvPr>
          <p:cNvSpPr>
            <a:spLocks noGrp="1"/>
          </p:cNvSpPr>
          <p:nvPr>
            <p:ph type="dt" sz="half" idx="10"/>
          </p:nvPr>
        </p:nvSpPr>
        <p:spPr/>
        <p:txBody>
          <a:bodyPr/>
          <a:lstStyle/>
          <a:p>
            <a:fld id="{F575A329-192A-4E57-91A2-7B492F54B148}" type="datetimeFigureOut">
              <a:rPr lang="nl-NL" smtClean="0"/>
              <a:t>25-9-2026</a:t>
            </a:fld>
            <a:endParaRPr lang="nl-NL"/>
          </a:p>
        </p:txBody>
      </p:sp>
      <p:sp>
        <p:nvSpPr>
          <p:cNvPr id="6" name="Tijdelijke aanduiding voor voettekst 5">
            <a:extLst>
              <a:ext uri="{FF2B5EF4-FFF2-40B4-BE49-F238E27FC236}">
                <a16:creationId xmlns:a16="http://schemas.microsoft.com/office/drawing/2014/main" id="{2CA517B5-EE60-8414-A02F-B3FC77D8431C}"/>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90B45D96-2D44-06C8-AF13-179030FFD3C2}"/>
              </a:ext>
            </a:extLst>
          </p:cNvPr>
          <p:cNvSpPr>
            <a:spLocks noGrp="1"/>
          </p:cNvSpPr>
          <p:nvPr>
            <p:ph type="sldNum" sz="quarter" idx="12"/>
          </p:nvPr>
        </p:nvSpPr>
        <p:spPr/>
        <p:txBody>
          <a:bodyPr/>
          <a:lstStyle/>
          <a:p>
            <a:fld id="{04EA9189-2642-4CD4-A849-EE4610D9F78B}" type="slidenum">
              <a:rPr lang="nl-NL" smtClean="0"/>
              <a:t>‹#›</a:t>
            </a:fld>
            <a:endParaRPr lang="nl-NL"/>
          </a:p>
        </p:txBody>
      </p:sp>
    </p:spTree>
    <p:extLst>
      <p:ext uri="{BB962C8B-B14F-4D97-AF65-F5344CB8AC3E}">
        <p14:creationId xmlns:p14="http://schemas.microsoft.com/office/powerpoint/2010/main" val="1880983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BBD208-4A18-6617-4963-15472FE71CC1}"/>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66BF9D56-DD69-E7CA-5095-BAC31B8421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8501010D-35FE-2BA9-D57F-1888FA0352C1}"/>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5086038C-4F4C-48F5-6D49-CEEEC887BA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05E94A72-9AED-01C0-20B2-62B7A2BE728C}"/>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9E63D73B-7A9A-B4C2-AA0A-EE934B270BFD}"/>
              </a:ext>
            </a:extLst>
          </p:cNvPr>
          <p:cNvSpPr>
            <a:spLocks noGrp="1"/>
          </p:cNvSpPr>
          <p:nvPr>
            <p:ph type="dt" sz="half" idx="10"/>
          </p:nvPr>
        </p:nvSpPr>
        <p:spPr/>
        <p:txBody>
          <a:bodyPr/>
          <a:lstStyle/>
          <a:p>
            <a:fld id="{F575A329-192A-4E57-91A2-7B492F54B148}" type="datetimeFigureOut">
              <a:rPr lang="nl-NL" smtClean="0"/>
              <a:t>25-9-2026</a:t>
            </a:fld>
            <a:endParaRPr lang="nl-NL"/>
          </a:p>
        </p:txBody>
      </p:sp>
      <p:sp>
        <p:nvSpPr>
          <p:cNvPr id="8" name="Tijdelijke aanduiding voor voettekst 7">
            <a:extLst>
              <a:ext uri="{FF2B5EF4-FFF2-40B4-BE49-F238E27FC236}">
                <a16:creationId xmlns:a16="http://schemas.microsoft.com/office/drawing/2014/main" id="{6DC483B0-988C-3E3E-C32F-78594048DAB8}"/>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0CDECECA-0C6E-E46A-B6DE-B9182C279FA1}"/>
              </a:ext>
            </a:extLst>
          </p:cNvPr>
          <p:cNvSpPr>
            <a:spLocks noGrp="1"/>
          </p:cNvSpPr>
          <p:nvPr>
            <p:ph type="sldNum" sz="quarter" idx="12"/>
          </p:nvPr>
        </p:nvSpPr>
        <p:spPr/>
        <p:txBody>
          <a:bodyPr/>
          <a:lstStyle/>
          <a:p>
            <a:fld id="{04EA9189-2642-4CD4-A849-EE4610D9F78B}" type="slidenum">
              <a:rPr lang="nl-NL" smtClean="0"/>
              <a:t>‹#›</a:t>
            </a:fld>
            <a:endParaRPr lang="nl-NL"/>
          </a:p>
        </p:txBody>
      </p:sp>
    </p:spTree>
    <p:extLst>
      <p:ext uri="{BB962C8B-B14F-4D97-AF65-F5344CB8AC3E}">
        <p14:creationId xmlns:p14="http://schemas.microsoft.com/office/powerpoint/2010/main" val="3522957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C0509A-8A63-5CAB-CCDD-04D09DC6DB10}"/>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2D006ED2-B2A9-BF56-9C81-114DEE54A672}"/>
              </a:ext>
            </a:extLst>
          </p:cNvPr>
          <p:cNvSpPr>
            <a:spLocks noGrp="1"/>
          </p:cNvSpPr>
          <p:nvPr>
            <p:ph type="dt" sz="half" idx="10"/>
          </p:nvPr>
        </p:nvSpPr>
        <p:spPr/>
        <p:txBody>
          <a:bodyPr/>
          <a:lstStyle/>
          <a:p>
            <a:fld id="{F575A329-192A-4E57-91A2-7B492F54B148}" type="datetimeFigureOut">
              <a:rPr lang="nl-NL" smtClean="0"/>
              <a:t>25-9-2026</a:t>
            </a:fld>
            <a:endParaRPr lang="nl-NL"/>
          </a:p>
        </p:txBody>
      </p:sp>
      <p:sp>
        <p:nvSpPr>
          <p:cNvPr id="4" name="Tijdelijke aanduiding voor voettekst 3">
            <a:extLst>
              <a:ext uri="{FF2B5EF4-FFF2-40B4-BE49-F238E27FC236}">
                <a16:creationId xmlns:a16="http://schemas.microsoft.com/office/drawing/2014/main" id="{3A266629-44ED-F32D-ECC7-88C92F237C64}"/>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0768497F-AEBE-0F5D-29A7-6687AD190791}"/>
              </a:ext>
            </a:extLst>
          </p:cNvPr>
          <p:cNvSpPr>
            <a:spLocks noGrp="1"/>
          </p:cNvSpPr>
          <p:nvPr>
            <p:ph type="sldNum" sz="quarter" idx="12"/>
          </p:nvPr>
        </p:nvSpPr>
        <p:spPr/>
        <p:txBody>
          <a:bodyPr/>
          <a:lstStyle/>
          <a:p>
            <a:fld id="{04EA9189-2642-4CD4-A849-EE4610D9F78B}" type="slidenum">
              <a:rPr lang="nl-NL" smtClean="0"/>
              <a:t>‹#›</a:t>
            </a:fld>
            <a:endParaRPr lang="nl-NL"/>
          </a:p>
        </p:txBody>
      </p:sp>
    </p:spTree>
    <p:extLst>
      <p:ext uri="{BB962C8B-B14F-4D97-AF65-F5344CB8AC3E}">
        <p14:creationId xmlns:p14="http://schemas.microsoft.com/office/powerpoint/2010/main" val="3175526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ABF5C357-0D35-AF5D-51F3-CEFB6A312A08}"/>
              </a:ext>
            </a:extLst>
          </p:cNvPr>
          <p:cNvSpPr>
            <a:spLocks noGrp="1"/>
          </p:cNvSpPr>
          <p:nvPr>
            <p:ph type="dt" sz="half" idx="10"/>
          </p:nvPr>
        </p:nvSpPr>
        <p:spPr/>
        <p:txBody>
          <a:bodyPr/>
          <a:lstStyle/>
          <a:p>
            <a:fld id="{F575A329-192A-4E57-91A2-7B492F54B148}" type="datetimeFigureOut">
              <a:rPr lang="nl-NL" smtClean="0"/>
              <a:t>25-9-2026</a:t>
            </a:fld>
            <a:endParaRPr lang="nl-NL"/>
          </a:p>
        </p:txBody>
      </p:sp>
      <p:sp>
        <p:nvSpPr>
          <p:cNvPr id="3" name="Tijdelijke aanduiding voor voettekst 2">
            <a:extLst>
              <a:ext uri="{FF2B5EF4-FFF2-40B4-BE49-F238E27FC236}">
                <a16:creationId xmlns:a16="http://schemas.microsoft.com/office/drawing/2014/main" id="{AD7081A7-2243-CCED-D7D9-A3C77FCB3CAB}"/>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E0CC51E7-5983-6BF9-F726-18C712341C7A}"/>
              </a:ext>
            </a:extLst>
          </p:cNvPr>
          <p:cNvSpPr>
            <a:spLocks noGrp="1"/>
          </p:cNvSpPr>
          <p:nvPr>
            <p:ph type="sldNum" sz="quarter" idx="12"/>
          </p:nvPr>
        </p:nvSpPr>
        <p:spPr/>
        <p:txBody>
          <a:bodyPr/>
          <a:lstStyle/>
          <a:p>
            <a:fld id="{04EA9189-2642-4CD4-A849-EE4610D9F78B}" type="slidenum">
              <a:rPr lang="nl-NL" smtClean="0"/>
              <a:t>‹#›</a:t>
            </a:fld>
            <a:endParaRPr lang="nl-NL"/>
          </a:p>
        </p:txBody>
      </p:sp>
    </p:spTree>
    <p:extLst>
      <p:ext uri="{BB962C8B-B14F-4D97-AF65-F5344CB8AC3E}">
        <p14:creationId xmlns:p14="http://schemas.microsoft.com/office/powerpoint/2010/main" val="4257626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5CAC46-1B1B-0720-D63C-02CCAB0BCD27}"/>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C544482A-AB3F-D772-887E-931B1DA684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EC4D1EE6-7F1E-25BA-0479-AC6A24B46E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0D504F48-47E0-3536-3CA9-9F9C0112497F}"/>
              </a:ext>
            </a:extLst>
          </p:cNvPr>
          <p:cNvSpPr>
            <a:spLocks noGrp="1"/>
          </p:cNvSpPr>
          <p:nvPr>
            <p:ph type="dt" sz="half" idx="10"/>
          </p:nvPr>
        </p:nvSpPr>
        <p:spPr/>
        <p:txBody>
          <a:bodyPr/>
          <a:lstStyle/>
          <a:p>
            <a:fld id="{F575A329-192A-4E57-91A2-7B492F54B148}" type="datetimeFigureOut">
              <a:rPr lang="nl-NL" smtClean="0"/>
              <a:t>25-9-2026</a:t>
            </a:fld>
            <a:endParaRPr lang="nl-NL"/>
          </a:p>
        </p:txBody>
      </p:sp>
      <p:sp>
        <p:nvSpPr>
          <p:cNvPr id="6" name="Tijdelijke aanduiding voor voettekst 5">
            <a:extLst>
              <a:ext uri="{FF2B5EF4-FFF2-40B4-BE49-F238E27FC236}">
                <a16:creationId xmlns:a16="http://schemas.microsoft.com/office/drawing/2014/main" id="{FC0E21AB-F7C3-28E7-3FD6-5212E4158A5C}"/>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34FBF920-090E-AEA7-6C20-6B6648D10A20}"/>
              </a:ext>
            </a:extLst>
          </p:cNvPr>
          <p:cNvSpPr>
            <a:spLocks noGrp="1"/>
          </p:cNvSpPr>
          <p:nvPr>
            <p:ph type="sldNum" sz="quarter" idx="12"/>
          </p:nvPr>
        </p:nvSpPr>
        <p:spPr/>
        <p:txBody>
          <a:bodyPr/>
          <a:lstStyle/>
          <a:p>
            <a:fld id="{04EA9189-2642-4CD4-A849-EE4610D9F78B}" type="slidenum">
              <a:rPr lang="nl-NL" smtClean="0"/>
              <a:t>‹#›</a:t>
            </a:fld>
            <a:endParaRPr lang="nl-NL"/>
          </a:p>
        </p:txBody>
      </p:sp>
    </p:spTree>
    <p:extLst>
      <p:ext uri="{BB962C8B-B14F-4D97-AF65-F5344CB8AC3E}">
        <p14:creationId xmlns:p14="http://schemas.microsoft.com/office/powerpoint/2010/main" val="727660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F36360-304F-C702-531C-AE658DE9E51B}"/>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D0F4B750-229E-6204-4F5D-9F1CB153F4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E8859828-1052-273A-9660-DAFE90220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1F862F3B-93DA-2087-5F0F-0F464D4A8939}"/>
              </a:ext>
            </a:extLst>
          </p:cNvPr>
          <p:cNvSpPr>
            <a:spLocks noGrp="1"/>
          </p:cNvSpPr>
          <p:nvPr>
            <p:ph type="dt" sz="half" idx="10"/>
          </p:nvPr>
        </p:nvSpPr>
        <p:spPr/>
        <p:txBody>
          <a:bodyPr/>
          <a:lstStyle/>
          <a:p>
            <a:fld id="{F575A329-192A-4E57-91A2-7B492F54B148}" type="datetimeFigureOut">
              <a:rPr lang="nl-NL" smtClean="0"/>
              <a:t>25-9-2026</a:t>
            </a:fld>
            <a:endParaRPr lang="nl-NL"/>
          </a:p>
        </p:txBody>
      </p:sp>
      <p:sp>
        <p:nvSpPr>
          <p:cNvPr id="6" name="Tijdelijke aanduiding voor voettekst 5">
            <a:extLst>
              <a:ext uri="{FF2B5EF4-FFF2-40B4-BE49-F238E27FC236}">
                <a16:creationId xmlns:a16="http://schemas.microsoft.com/office/drawing/2014/main" id="{E1776319-3234-D533-BFD2-568813BB2775}"/>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F387874F-8A78-57D9-1B48-8D7FB9087013}"/>
              </a:ext>
            </a:extLst>
          </p:cNvPr>
          <p:cNvSpPr>
            <a:spLocks noGrp="1"/>
          </p:cNvSpPr>
          <p:nvPr>
            <p:ph type="sldNum" sz="quarter" idx="12"/>
          </p:nvPr>
        </p:nvSpPr>
        <p:spPr/>
        <p:txBody>
          <a:bodyPr/>
          <a:lstStyle/>
          <a:p>
            <a:fld id="{04EA9189-2642-4CD4-A849-EE4610D9F78B}" type="slidenum">
              <a:rPr lang="nl-NL" smtClean="0"/>
              <a:t>‹#›</a:t>
            </a:fld>
            <a:endParaRPr lang="nl-NL"/>
          </a:p>
        </p:txBody>
      </p:sp>
    </p:spTree>
    <p:extLst>
      <p:ext uri="{BB962C8B-B14F-4D97-AF65-F5344CB8AC3E}">
        <p14:creationId xmlns:p14="http://schemas.microsoft.com/office/powerpoint/2010/main" val="3551950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F943A9-3FAF-20E3-58DF-DA0592D83789}"/>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0F73F5DA-B23D-8DD6-1D0D-A7515BA05D2A}"/>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0CC4531D-174F-8342-773A-44C7062038D8}"/>
              </a:ext>
            </a:extLst>
          </p:cNvPr>
          <p:cNvSpPr>
            <a:spLocks noGrp="1"/>
          </p:cNvSpPr>
          <p:nvPr>
            <p:ph type="dt" sz="half" idx="10"/>
          </p:nvPr>
        </p:nvSpPr>
        <p:spPr/>
        <p:txBody>
          <a:bodyPr/>
          <a:lstStyle/>
          <a:p>
            <a:fld id="{F575A329-192A-4E57-91A2-7B492F54B148}" type="datetimeFigureOut">
              <a:rPr lang="nl-NL" smtClean="0"/>
              <a:t>25-9-2026</a:t>
            </a:fld>
            <a:endParaRPr lang="nl-NL"/>
          </a:p>
        </p:txBody>
      </p:sp>
      <p:sp>
        <p:nvSpPr>
          <p:cNvPr id="5" name="Tijdelijke aanduiding voor voettekst 4">
            <a:extLst>
              <a:ext uri="{FF2B5EF4-FFF2-40B4-BE49-F238E27FC236}">
                <a16:creationId xmlns:a16="http://schemas.microsoft.com/office/drawing/2014/main" id="{4CA055A3-4214-CDD9-1FAB-66FE4B52945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05F414F-2F38-3D92-667F-4DFA5A61E3CC}"/>
              </a:ext>
            </a:extLst>
          </p:cNvPr>
          <p:cNvSpPr>
            <a:spLocks noGrp="1"/>
          </p:cNvSpPr>
          <p:nvPr>
            <p:ph type="sldNum" sz="quarter" idx="12"/>
          </p:nvPr>
        </p:nvSpPr>
        <p:spPr/>
        <p:txBody>
          <a:bodyPr/>
          <a:lstStyle/>
          <a:p>
            <a:fld id="{04EA9189-2642-4CD4-A849-EE4610D9F78B}" type="slidenum">
              <a:rPr lang="nl-NL" smtClean="0"/>
              <a:t>‹#›</a:t>
            </a:fld>
            <a:endParaRPr lang="nl-NL"/>
          </a:p>
        </p:txBody>
      </p:sp>
    </p:spTree>
    <p:extLst>
      <p:ext uri="{BB962C8B-B14F-4D97-AF65-F5344CB8AC3E}">
        <p14:creationId xmlns:p14="http://schemas.microsoft.com/office/powerpoint/2010/main" val="1030428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D8F56CAC-5238-C493-970E-F19375D3C13A}"/>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BABAD531-6801-9BFB-9DE5-93B3917685F8}"/>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E5350C8-4F2C-01CE-77DF-CAB410AA1951}"/>
              </a:ext>
            </a:extLst>
          </p:cNvPr>
          <p:cNvSpPr>
            <a:spLocks noGrp="1"/>
          </p:cNvSpPr>
          <p:nvPr>
            <p:ph type="dt" sz="half" idx="10"/>
          </p:nvPr>
        </p:nvSpPr>
        <p:spPr/>
        <p:txBody>
          <a:bodyPr/>
          <a:lstStyle/>
          <a:p>
            <a:fld id="{F575A329-192A-4E57-91A2-7B492F54B148}" type="datetimeFigureOut">
              <a:rPr lang="nl-NL" smtClean="0"/>
              <a:t>25-9-2026</a:t>
            </a:fld>
            <a:endParaRPr lang="nl-NL"/>
          </a:p>
        </p:txBody>
      </p:sp>
      <p:sp>
        <p:nvSpPr>
          <p:cNvPr id="5" name="Tijdelijke aanduiding voor voettekst 4">
            <a:extLst>
              <a:ext uri="{FF2B5EF4-FFF2-40B4-BE49-F238E27FC236}">
                <a16:creationId xmlns:a16="http://schemas.microsoft.com/office/drawing/2014/main" id="{3B7F18F4-AA08-668B-7FF1-6934C0B920B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7F87C8C-0047-3611-7BB4-5947126A91FD}"/>
              </a:ext>
            </a:extLst>
          </p:cNvPr>
          <p:cNvSpPr>
            <a:spLocks noGrp="1"/>
          </p:cNvSpPr>
          <p:nvPr>
            <p:ph type="sldNum" sz="quarter" idx="12"/>
          </p:nvPr>
        </p:nvSpPr>
        <p:spPr/>
        <p:txBody>
          <a:bodyPr/>
          <a:lstStyle/>
          <a:p>
            <a:fld id="{04EA9189-2642-4CD4-A849-EE4610D9F78B}" type="slidenum">
              <a:rPr lang="nl-NL" smtClean="0"/>
              <a:t>‹#›</a:t>
            </a:fld>
            <a:endParaRPr lang="nl-NL"/>
          </a:p>
        </p:txBody>
      </p:sp>
    </p:spTree>
    <p:extLst>
      <p:ext uri="{BB962C8B-B14F-4D97-AF65-F5344CB8AC3E}">
        <p14:creationId xmlns:p14="http://schemas.microsoft.com/office/powerpoint/2010/main" val="4028815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BF385EE5-C7FB-856B-AAC1-915569C51C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C4A4C8AD-F8CF-03E9-2A98-858DC8EEC6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239171F-45A6-04D3-65D1-AAAEF56F8D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575A329-192A-4E57-91A2-7B492F54B148}" type="datetimeFigureOut">
              <a:rPr lang="nl-NL" smtClean="0"/>
              <a:t>25-9-2026</a:t>
            </a:fld>
            <a:endParaRPr lang="nl-NL"/>
          </a:p>
        </p:txBody>
      </p:sp>
      <p:sp>
        <p:nvSpPr>
          <p:cNvPr id="5" name="Tijdelijke aanduiding voor voettekst 4">
            <a:extLst>
              <a:ext uri="{FF2B5EF4-FFF2-40B4-BE49-F238E27FC236}">
                <a16:creationId xmlns:a16="http://schemas.microsoft.com/office/drawing/2014/main" id="{D235BD72-9579-E514-1435-88E793FE37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054296CD-FB3C-B740-9360-AA74BD77BB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4EA9189-2642-4CD4-A849-EE4610D9F78B}" type="slidenum">
              <a:rPr lang="nl-NL" smtClean="0"/>
              <a:t>‹#›</a:t>
            </a:fld>
            <a:endParaRPr lang="nl-NL"/>
          </a:p>
        </p:txBody>
      </p:sp>
    </p:spTree>
    <p:extLst>
      <p:ext uri="{BB962C8B-B14F-4D97-AF65-F5344CB8AC3E}">
        <p14:creationId xmlns:p14="http://schemas.microsoft.com/office/powerpoint/2010/main" val="1727091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2E645C-0549-7426-36F4-13CDEBA9FC49}"/>
              </a:ext>
            </a:extLst>
          </p:cNvPr>
          <p:cNvSpPr>
            <a:spLocks noGrp="1"/>
          </p:cNvSpPr>
          <p:nvPr>
            <p:ph type="title"/>
          </p:nvPr>
        </p:nvSpPr>
        <p:spPr/>
        <p:txBody>
          <a:bodyPr/>
          <a:lstStyle/>
          <a:p>
            <a:r>
              <a:rPr lang="nl-NL" dirty="0">
                <a:solidFill>
                  <a:srgbClr val="E50856"/>
                </a:solidFill>
              </a:rPr>
              <a:t>Inhoud</a:t>
            </a:r>
          </a:p>
        </p:txBody>
      </p:sp>
      <p:sp>
        <p:nvSpPr>
          <p:cNvPr id="3" name="Tijdelijke aanduiding voor inhoud 2">
            <a:extLst>
              <a:ext uri="{FF2B5EF4-FFF2-40B4-BE49-F238E27FC236}">
                <a16:creationId xmlns:a16="http://schemas.microsoft.com/office/drawing/2014/main" id="{E2489D32-0B8E-6C40-52ED-DD8976D8524F}"/>
              </a:ext>
            </a:extLst>
          </p:cNvPr>
          <p:cNvSpPr>
            <a:spLocks noGrp="1"/>
          </p:cNvSpPr>
          <p:nvPr>
            <p:ph idx="1"/>
          </p:nvPr>
        </p:nvSpPr>
        <p:spPr/>
        <p:txBody>
          <a:bodyPr>
            <a:normAutofit/>
          </a:bodyPr>
          <a:lstStyle/>
          <a:p>
            <a:pPr marL="0" indent="0">
              <a:buNone/>
            </a:pPr>
            <a:r>
              <a:rPr lang="nl-NL" sz="1600" dirty="0"/>
              <a:t>Dia 2: 	colofon</a:t>
            </a:r>
          </a:p>
          <a:p>
            <a:pPr marL="0" indent="0">
              <a:buNone/>
            </a:pPr>
            <a:r>
              <a:rPr lang="nl-NL" sz="1600" dirty="0"/>
              <a:t>Dia 3: 	docentinstructie</a:t>
            </a:r>
          </a:p>
          <a:p>
            <a:pPr marL="0" indent="0">
              <a:buNone/>
            </a:pPr>
            <a:r>
              <a:rPr lang="nl-NL" sz="1600" dirty="0"/>
              <a:t>Dia 4-19: 	lesinhoud</a:t>
            </a:r>
          </a:p>
          <a:p>
            <a:pPr marL="0" indent="0">
              <a:buNone/>
            </a:pPr>
            <a:r>
              <a:rPr lang="nl-NL" sz="1600" dirty="0"/>
              <a:t>Dia 20:	bronnenlijst</a:t>
            </a:r>
          </a:p>
        </p:txBody>
      </p:sp>
      <p:pic>
        <p:nvPicPr>
          <p:cNvPr id="6" name="Afbeelding 5">
            <a:extLst>
              <a:ext uri="{FF2B5EF4-FFF2-40B4-BE49-F238E27FC236}">
                <a16:creationId xmlns:a16="http://schemas.microsoft.com/office/drawing/2014/main" id="{1201B325-99C3-7BC3-5A18-D6C797AF9276}"/>
              </a:ext>
            </a:extLst>
          </p:cNvPr>
          <p:cNvPicPr>
            <a:picLocks noChangeAspect="1"/>
          </p:cNvPicPr>
          <p:nvPr/>
        </p:nvPicPr>
        <p:blipFill>
          <a:blip r:embed="rId2"/>
          <a:stretch>
            <a:fillRect/>
          </a:stretch>
        </p:blipFill>
        <p:spPr>
          <a:xfrm>
            <a:off x="10311319" y="6225072"/>
            <a:ext cx="1720514" cy="484416"/>
          </a:xfrm>
          <a:prstGeom prst="rect">
            <a:avLst/>
          </a:prstGeom>
        </p:spPr>
      </p:pic>
    </p:spTree>
    <p:extLst>
      <p:ext uri="{BB962C8B-B14F-4D97-AF65-F5344CB8AC3E}">
        <p14:creationId xmlns:p14="http://schemas.microsoft.com/office/powerpoint/2010/main" val="1549994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D540E1-57FC-3BD2-1DBE-9F3CD1CA35E2}"/>
              </a:ext>
            </a:extLst>
          </p:cNvPr>
          <p:cNvSpPr>
            <a:spLocks noGrp="1"/>
          </p:cNvSpPr>
          <p:nvPr>
            <p:ph type="title"/>
          </p:nvPr>
        </p:nvSpPr>
        <p:spPr>
          <a:xfrm>
            <a:off x="838200" y="365126"/>
            <a:ext cx="10515600" cy="692494"/>
          </a:xfrm>
        </p:spPr>
        <p:txBody>
          <a:bodyPr>
            <a:normAutofit fontScale="90000"/>
          </a:bodyPr>
          <a:lstStyle/>
          <a:p>
            <a:r>
              <a:rPr lang="nl-NL" dirty="0">
                <a:solidFill>
                  <a:srgbClr val="E50856"/>
                </a:solidFill>
              </a:rPr>
              <a:t>Colofon</a:t>
            </a:r>
          </a:p>
        </p:txBody>
      </p:sp>
      <p:sp>
        <p:nvSpPr>
          <p:cNvPr id="3" name="Tijdelijke aanduiding voor inhoud 2">
            <a:extLst>
              <a:ext uri="{FF2B5EF4-FFF2-40B4-BE49-F238E27FC236}">
                <a16:creationId xmlns:a16="http://schemas.microsoft.com/office/drawing/2014/main" id="{8D7CA9FB-B14D-D64D-7BE1-AB5397E8EA26}"/>
              </a:ext>
            </a:extLst>
          </p:cNvPr>
          <p:cNvSpPr>
            <a:spLocks noGrp="1"/>
          </p:cNvSpPr>
          <p:nvPr>
            <p:ph idx="1"/>
          </p:nvPr>
        </p:nvSpPr>
        <p:spPr>
          <a:xfrm>
            <a:off x="838200" y="1057620"/>
            <a:ext cx="10705123" cy="5570159"/>
          </a:xfrm>
        </p:spPr>
        <p:txBody>
          <a:bodyPr>
            <a:normAutofit fontScale="40000" lnSpcReduction="20000"/>
          </a:bodyPr>
          <a:lstStyle/>
          <a:p>
            <a:pPr marL="0" indent="0">
              <a:buNone/>
            </a:pPr>
            <a:r>
              <a:rPr lang="nl-NL" b="1" dirty="0"/>
              <a:t>Titel:</a:t>
            </a:r>
            <a:r>
              <a:rPr lang="nl-NL" dirty="0"/>
              <a:t>  “Wanneer het goede doen geld kost – introductie ethiek financieel domein”</a:t>
            </a:r>
          </a:p>
          <a:p>
            <a:pPr marL="0" indent="0">
              <a:buNone/>
            </a:pPr>
            <a:r>
              <a:rPr lang="nl-NL" b="1" dirty="0"/>
              <a:t>Auteurs: </a:t>
            </a:r>
            <a:r>
              <a:rPr lang="nl-NL" dirty="0"/>
              <a:t> Freek Verkade</a:t>
            </a:r>
          </a:p>
          <a:p>
            <a:pPr marL="0" indent="0">
              <a:buNone/>
            </a:pPr>
            <a:r>
              <a:rPr lang="en-US" b="1" dirty="0" err="1"/>
              <a:t>Uitgever</a:t>
            </a:r>
            <a:r>
              <a:rPr lang="en-US" b="1" dirty="0"/>
              <a:t>: </a:t>
            </a:r>
            <a:r>
              <a:rPr lang="en-US" dirty="0"/>
              <a:t>HAN University of Applied Sciences </a:t>
            </a:r>
            <a:endParaRPr lang="nl-NL" dirty="0"/>
          </a:p>
          <a:p>
            <a:pPr marL="0" indent="0">
              <a:buNone/>
            </a:pPr>
            <a:r>
              <a:rPr lang="nl-NL" b="1" dirty="0"/>
              <a:t>Plaats:</a:t>
            </a:r>
            <a:r>
              <a:rPr lang="nl-NL" dirty="0"/>
              <a:t> Nijmegen</a:t>
            </a:r>
          </a:p>
          <a:p>
            <a:pPr marL="0" indent="0">
              <a:buNone/>
            </a:pPr>
            <a:r>
              <a:rPr lang="nl-NL" b="1" dirty="0"/>
              <a:t>Afdeling:</a:t>
            </a:r>
            <a:r>
              <a:rPr lang="nl-NL" dirty="0"/>
              <a:t> Academie Financieel Management &amp; Recht</a:t>
            </a:r>
          </a:p>
          <a:p>
            <a:pPr marL="0" indent="0">
              <a:buNone/>
            </a:pPr>
            <a:r>
              <a:rPr lang="nl-NL" b="1" dirty="0"/>
              <a:t>Publicatiedatum:</a:t>
            </a:r>
            <a:r>
              <a:rPr lang="nl-NL" dirty="0"/>
              <a:t> 18-09-2026</a:t>
            </a:r>
          </a:p>
          <a:p>
            <a:pPr marL="0" indent="0">
              <a:buNone/>
            </a:pPr>
            <a:r>
              <a:rPr lang="nl-NL" b="1" dirty="0"/>
              <a:t>Versie:</a:t>
            </a:r>
            <a:r>
              <a:rPr lang="nl-NL" dirty="0"/>
              <a:t>  1.0</a:t>
            </a:r>
          </a:p>
          <a:p>
            <a:pPr marL="0" indent="0">
              <a:buNone/>
            </a:pPr>
            <a:r>
              <a:rPr lang="nl-NL" b="1" dirty="0"/>
              <a:t>Taal:</a:t>
            </a:r>
            <a:r>
              <a:rPr lang="nl-NL" dirty="0"/>
              <a:t> Nederlands</a:t>
            </a:r>
          </a:p>
          <a:p>
            <a:pPr marL="0" indent="0">
              <a:buNone/>
            </a:pPr>
            <a:r>
              <a:rPr lang="en-US" b="1" dirty="0" err="1"/>
              <a:t>Licentie</a:t>
            </a:r>
            <a:r>
              <a:rPr lang="en-US" b="1" dirty="0"/>
              <a:t>: </a:t>
            </a:r>
            <a:br>
              <a:rPr lang="en-US" b="1" dirty="0"/>
            </a:br>
            <a:r>
              <a:rPr lang="nl-NL" dirty="0"/>
              <a:t>“Wanneer het goede doen geld kost – introductie ethiek financieel domein” </a:t>
            </a:r>
            <a:r>
              <a:rPr lang="en-US" dirty="0"/>
              <a:t>is </a:t>
            </a:r>
            <a:r>
              <a:rPr lang="en-US" dirty="0" err="1"/>
              <a:t>gepubliceerd</a:t>
            </a:r>
            <a:r>
              <a:rPr lang="en-US" dirty="0"/>
              <a:t> </a:t>
            </a:r>
            <a:r>
              <a:rPr lang="en-US" dirty="0" err="1"/>
              <a:t>onder</a:t>
            </a:r>
            <a:r>
              <a:rPr lang="en-US" dirty="0"/>
              <a:t> </a:t>
            </a:r>
            <a:r>
              <a:rPr lang="en-US" dirty="0" err="1"/>
              <a:t>een</a:t>
            </a:r>
            <a:r>
              <a:rPr lang="en-US" dirty="0"/>
              <a:t> Creative Commons Attribution 4.0 International (CC BY 4.0) license.  NB. </a:t>
            </a:r>
            <a:r>
              <a:rPr lang="en-US" dirty="0" err="1"/>
              <a:t>Gebruikte</a:t>
            </a:r>
            <a:r>
              <a:rPr lang="en-US" dirty="0"/>
              <a:t> </a:t>
            </a:r>
            <a:r>
              <a:rPr lang="en-US" dirty="0" err="1"/>
              <a:t>stockfoto’s</a:t>
            </a:r>
            <a:r>
              <a:rPr lang="en-US" dirty="0"/>
              <a:t> </a:t>
            </a:r>
            <a:r>
              <a:rPr lang="en-US" dirty="0" err="1"/>
              <a:t>vallen</a:t>
            </a:r>
            <a:r>
              <a:rPr lang="en-US" dirty="0"/>
              <a:t> </a:t>
            </a:r>
            <a:r>
              <a:rPr lang="en-US" dirty="0" err="1"/>
              <a:t>buiten</a:t>
            </a:r>
            <a:r>
              <a:rPr lang="en-US" dirty="0"/>
              <a:t> de </a:t>
            </a:r>
            <a:r>
              <a:rPr lang="en-US" dirty="0" err="1"/>
              <a:t>licentie</a:t>
            </a:r>
            <a:r>
              <a:rPr lang="en-US" dirty="0"/>
              <a:t> </a:t>
            </a:r>
            <a:r>
              <a:rPr lang="en-US" dirty="0" err="1"/>
              <a:t>en</a:t>
            </a:r>
            <a:r>
              <a:rPr lang="en-US" dirty="0"/>
              <a:t> </a:t>
            </a:r>
            <a:r>
              <a:rPr lang="en-US" dirty="0" err="1"/>
              <a:t>mogen</a:t>
            </a:r>
            <a:r>
              <a:rPr lang="en-US" dirty="0"/>
              <a:t> </a:t>
            </a:r>
            <a:r>
              <a:rPr lang="en-US" dirty="0" err="1"/>
              <a:t>enkel</a:t>
            </a:r>
            <a:r>
              <a:rPr lang="en-US" dirty="0"/>
              <a:t> (her)</a:t>
            </a:r>
            <a:r>
              <a:rPr lang="en-US" dirty="0" err="1"/>
              <a:t>gebruikt</a:t>
            </a:r>
            <a:r>
              <a:rPr lang="en-US" dirty="0"/>
              <a:t> </a:t>
            </a:r>
            <a:r>
              <a:rPr lang="en-US" dirty="0" err="1"/>
              <a:t>worden</a:t>
            </a:r>
            <a:r>
              <a:rPr lang="en-US" dirty="0"/>
              <a:t> </a:t>
            </a:r>
            <a:r>
              <a:rPr lang="en-US" dirty="0" err="1"/>
              <a:t>binnen</a:t>
            </a:r>
            <a:r>
              <a:rPr lang="en-US" dirty="0"/>
              <a:t> Microsoft </a:t>
            </a:r>
            <a:r>
              <a:rPr lang="en-US" dirty="0" err="1"/>
              <a:t>Powerpoint</a:t>
            </a:r>
            <a:r>
              <a:rPr lang="en-US" dirty="0"/>
              <a:t>.</a:t>
            </a:r>
          </a:p>
          <a:p>
            <a:pPr marL="0" indent="0">
              <a:buNone/>
            </a:pPr>
            <a:r>
              <a:rPr lang="nl-NL" b="1" dirty="0"/>
              <a:t>Omschrijving en leerdoelen: </a:t>
            </a:r>
            <a:br>
              <a:rPr lang="nl-NL" b="1" dirty="0"/>
            </a:br>
            <a:r>
              <a:rPr lang="nl-NL" i="1" dirty="0"/>
              <a:t>Dit is een inleidende les over ethiek. Er worden geen (filosofische) stromingen behandeld, maar er wordt wel enige voorkennis gevraagd. Echter, er is ruimte om voorkennis opnieuw te activeren. De nadruk ligt op het leren herkennen van ethische vraagstukken, dit wordt gedaan a.d.h.v. een aantal voor het financieel domein herkenbare dilemma’s.”.</a:t>
            </a:r>
            <a:endParaRPr lang="nl-NL" dirty="0"/>
          </a:p>
          <a:p>
            <a:pPr lvl="1"/>
            <a:r>
              <a:rPr lang="nl-NL" u="sng" dirty="0"/>
              <a:t>De student:</a:t>
            </a:r>
          </a:p>
          <a:p>
            <a:pPr lvl="1"/>
            <a:r>
              <a:rPr lang="nl-NL" dirty="0"/>
              <a:t>Je weet wat ethiek is en wat waarden en normen zijn.</a:t>
            </a:r>
          </a:p>
          <a:p>
            <a:pPr lvl="1"/>
            <a:r>
              <a:rPr lang="nl-NL" dirty="0"/>
              <a:t>Je herkent ethiek of een ethisch probleem</a:t>
            </a:r>
          </a:p>
          <a:p>
            <a:pPr lvl="1"/>
            <a:r>
              <a:rPr lang="nl-NL" dirty="0"/>
              <a:t>Je bent je bewust van ethiek in het financieel domein.</a:t>
            </a:r>
          </a:p>
          <a:p>
            <a:pPr lvl="1"/>
            <a:r>
              <a:rPr lang="nl-NL" dirty="0"/>
              <a:t>Je hebt geoefend met het gestructureerd analyseren en bespreken van een (klein) moreel probleem.</a:t>
            </a:r>
          </a:p>
          <a:p>
            <a:pPr marL="0" indent="0">
              <a:buNone/>
            </a:pPr>
            <a:endParaRPr lang="nl-NL" dirty="0"/>
          </a:p>
          <a:p>
            <a:pPr marL="0" indent="0">
              <a:buNone/>
            </a:pPr>
            <a:r>
              <a:rPr lang="nl-NL" b="1" dirty="0"/>
              <a:t>Trefwoorden:</a:t>
            </a:r>
            <a:r>
              <a:rPr lang="nl-NL" dirty="0"/>
              <a:t> ethiek, herkennen, bespreken, dilemma, kennismaking ethiek, introductie ethiek</a:t>
            </a:r>
          </a:p>
          <a:p>
            <a:pPr marL="0" indent="0">
              <a:buNone/>
            </a:pPr>
            <a:endParaRPr lang="nl-NL" dirty="0"/>
          </a:p>
          <a:p>
            <a:pPr marL="0" indent="0">
              <a:buNone/>
            </a:pPr>
            <a:r>
              <a:rPr lang="nl-NL" b="1" dirty="0"/>
              <a:t>Gebruik de volgende referentie bij hergebruik van (delen van) deze publicatie: </a:t>
            </a:r>
            <a:endParaRPr lang="nl-NL" dirty="0"/>
          </a:p>
          <a:p>
            <a:pPr marL="0" indent="0">
              <a:buNone/>
            </a:pPr>
            <a:r>
              <a:rPr lang="nl-NL" dirty="0"/>
              <a:t>Verkade, F. (2025). Wanneer het goede doen geld kost – introductie ethiek financieel domein. HAN University of Applied Sciences</a:t>
            </a:r>
          </a:p>
          <a:p>
            <a:pPr marL="0" indent="0">
              <a:buNone/>
            </a:pPr>
            <a:br>
              <a:rPr lang="nl-NL" dirty="0"/>
            </a:br>
            <a:r>
              <a:rPr lang="nl-NL" i="1" dirty="0"/>
              <a:t>Dit leermateriaal is in alle zorgvuldigheid gemaakt en gecontroleerd. Mogelijk zijn er fouten aan onze aandacht ontsnapt. De HAN kan hiervoor niet</a:t>
            </a:r>
            <a:br>
              <a:rPr lang="nl-NL" i="1" dirty="0"/>
            </a:br>
            <a:r>
              <a:rPr lang="nl-NL" i="1" dirty="0"/>
              <a:t>verantwoordelijk worden gesteld. </a:t>
            </a:r>
            <a:endParaRPr lang="nl-NL" dirty="0"/>
          </a:p>
        </p:txBody>
      </p:sp>
      <p:pic>
        <p:nvPicPr>
          <p:cNvPr id="6" name="Afbeelding 5">
            <a:extLst>
              <a:ext uri="{FF2B5EF4-FFF2-40B4-BE49-F238E27FC236}">
                <a16:creationId xmlns:a16="http://schemas.microsoft.com/office/drawing/2014/main" id="{5CEFE2C9-5DD3-813B-B08D-51EB771C30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92861" y="6027910"/>
            <a:ext cx="1619645" cy="599869"/>
          </a:xfrm>
          <a:prstGeom prst="rect">
            <a:avLst/>
          </a:prstGeom>
        </p:spPr>
      </p:pic>
    </p:spTree>
    <p:extLst>
      <p:ext uri="{BB962C8B-B14F-4D97-AF65-F5344CB8AC3E}">
        <p14:creationId xmlns:p14="http://schemas.microsoft.com/office/powerpoint/2010/main" val="3669139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F08691-AD22-85D8-5584-0E12DA73AECF}"/>
              </a:ext>
            </a:extLst>
          </p:cNvPr>
          <p:cNvSpPr>
            <a:spLocks noGrp="1"/>
          </p:cNvSpPr>
          <p:nvPr>
            <p:ph type="title"/>
          </p:nvPr>
        </p:nvSpPr>
        <p:spPr/>
        <p:txBody>
          <a:bodyPr/>
          <a:lstStyle/>
          <a:p>
            <a:r>
              <a:rPr lang="nl-NL" dirty="0">
                <a:solidFill>
                  <a:srgbClr val="E50856"/>
                </a:solidFill>
              </a:rPr>
              <a:t>Docentinstructie</a:t>
            </a:r>
          </a:p>
        </p:txBody>
      </p:sp>
      <p:sp>
        <p:nvSpPr>
          <p:cNvPr id="3" name="Tijdelijke aanduiding voor inhoud 2">
            <a:extLst>
              <a:ext uri="{FF2B5EF4-FFF2-40B4-BE49-F238E27FC236}">
                <a16:creationId xmlns:a16="http://schemas.microsoft.com/office/drawing/2014/main" id="{9E1FA526-E973-76EF-9196-98A03998E7C5}"/>
              </a:ext>
            </a:extLst>
          </p:cNvPr>
          <p:cNvSpPr>
            <a:spLocks noGrp="1"/>
          </p:cNvSpPr>
          <p:nvPr>
            <p:ph idx="1"/>
          </p:nvPr>
        </p:nvSpPr>
        <p:spPr>
          <a:xfrm>
            <a:off x="838200" y="1355075"/>
            <a:ext cx="9473119" cy="5137799"/>
          </a:xfrm>
        </p:spPr>
        <p:txBody>
          <a:bodyPr>
            <a:normAutofit fontScale="85000" lnSpcReduction="20000"/>
          </a:bodyPr>
          <a:lstStyle/>
          <a:p>
            <a:pPr marL="0" indent="0">
              <a:buNone/>
            </a:pPr>
            <a:r>
              <a:rPr lang="nl-NL" b="1" dirty="0"/>
              <a:t>Voorbereiding</a:t>
            </a:r>
            <a:endParaRPr lang="nl-NL" dirty="0"/>
          </a:p>
          <a:p>
            <a:pPr marL="0" indent="0">
              <a:buNone/>
            </a:pPr>
            <a:r>
              <a:rPr lang="nl-NL" dirty="0"/>
              <a:t>Maak een inschatting of je deze les aan een hele of een halve klas wil geven. Dit kan best een verschil maken in hoeverre studenten zich “durven” uit te spreken over iets.</a:t>
            </a:r>
          </a:p>
          <a:p>
            <a:pPr marL="0" indent="0">
              <a:buNone/>
            </a:pPr>
            <a:r>
              <a:rPr lang="nl-NL" dirty="0"/>
              <a:t>Het kan handig zijn om dia’s 14, 16, 17 en 18 op een leerportaal (zoals </a:t>
            </a:r>
            <a:r>
              <a:rPr lang="nl-NL" dirty="0" err="1"/>
              <a:t>Brightspace</a:t>
            </a:r>
            <a:r>
              <a:rPr lang="nl-NL" dirty="0"/>
              <a:t>) te zetten of te printen en uit te delen.</a:t>
            </a:r>
          </a:p>
          <a:p>
            <a:pPr marL="0" indent="0">
              <a:buNone/>
            </a:pPr>
            <a:r>
              <a:rPr lang="nl-NL" dirty="0"/>
              <a:t> </a:t>
            </a:r>
          </a:p>
          <a:p>
            <a:pPr marL="0" indent="0">
              <a:buNone/>
            </a:pPr>
            <a:r>
              <a:rPr lang="nl-NL" b="1" dirty="0"/>
              <a:t>Lesopzet</a:t>
            </a:r>
            <a:endParaRPr lang="nl-NL" dirty="0"/>
          </a:p>
          <a:p>
            <a:pPr marL="0" indent="0">
              <a:buNone/>
            </a:pPr>
            <a:r>
              <a:rPr lang="nl-NL" dirty="0"/>
              <a:t>Deze les is bedoeld als werkcollege en/of leergesprek. Er wordt een klein beetje voorkennis gevraagd over ethiek, maar door het ophalen van voorkennis kun je deze absolute basis prima behandelen. De inhoud gaat in een paar grote stappen door wat lichte theorie.</a:t>
            </a:r>
          </a:p>
          <a:p>
            <a:pPr marL="0" indent="0">
              <a:buNone/>
            </a:pPr>
            <a:r>
              <a:rPr lang="nl-NL" dirty="0"/>
              <a:t>Als je meer voorkennis wil behandelen dan zijn twee andere beschikbare lessen beschikbaar (“Introductie ethiek” en “Welke morele problemen zijn er?”) op Edusources of onze HAN </a:t>
            </a:r>
            <a:r>
              <a:rPr lang="nl-NL" dirty="0" err="1"/>
              <a:t>Ethics</a:t>
            </a:r>
            <a:r>
              <a:rPr lang="nl-NL"/>
              <a:t> Hub.</a:t>
            </a:r>
            <a:endParaRPr lang="nl-NL" dirty="0"/>
          </a:p>
          <a:p>
            <a:pPr marL="0" indent="0">
              <a:buNone/>
            </a:pPr>
            <a:endParaRPr lang="nl-NL" dirty="0"/>
          </a:p>
        </p:txBody>
      </p:sp>
      <p:pic>
        <p:nvPicPr>
          <p:cNvPr id="4" name="Afbeelding 3">
            <a:extLst>
              <a:ext uri="{FF2B5EF4-FFF2-40B4-BE49-F238E27FC236}">
                <a16:creationId xmlns:a16="http://schemas.microsoft.com/office/drawing/2014/main" id="{E27AB8D4-DA94-F7DA-39AE-65AF023A0D15}"/>
              </a:ext>
            </a:extLst>
          </p:cNvPr>
          <p:cNvPicPr>
            <a:picLocks noChangeAspect="1"/>
          </p:cNvPicPr>
          <p:nvPr/>
        </p:nvPicPr>
        <p:blipFill>
          <a:blip r:embed="rId2"/>
          <a:stretch>
            <a:fillRect/>
          </a:stretch>
        </p:blipFill>
        <p:spPr>
          <a:xfrm>
            <a:off x="10311319" y="6225072"/>
            <a:ext cx="1720514" cy="484416"/>
          </a:xfrm>
          <a:prstGeom prst="rect">
            <a:avLst/>
          </a:prstGeom>
        </p:spPr>
      </p:pic>
    </p:spTree>
    <p:extLst>
      <p:ext uri="{BB962C8B-B14F-4D97-AF65-F5344CB8AC3E}">
        <p14:creationId xmlns:p14="http://schemas.microsoft.com/office/powerpoint/2010/main" val="3144458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F76371D7-6733-4D74-8B73-248817D8A1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4F5E993-B1EE-A434-94B1-EEF733BFBB18}"/>
              </a:ext>
            </a:extLst>
          </p:cNvPr>
          <p:cNvSpPr>
            <a:spLocks noGrp="1"/>
          </p:cNvSpPr>
          <p:nvPr>
            <p:ph type="ctrTitle"/>
          </p:nvPr>
        </p:nvSpPr>
        <p:spPr>
          <a:xfrm>
            <a:off x="640080" y="643467"/>
            <a:ext cx="3429000" cy="3569241"/>
          </a:xfrm>
        </p:spPr>
        <p:txBody>
          <a:bodyPr>
            <a:normAutofit/>
          </a:bodyPr>
          <a:lstStyle/>
          <a:p>
            <a:pPr algn="l"/>
            <a:r>
              <a:rPr lang="nl-NL" sz="5400" dirty="0">
                <a:solidFill>
                  <a:srgbClr val="E20859"/>
                </a:solidFill>
              </a:rPr>
              <a:t>Wanneer </a:t>
            </a:r>
            <a:r>
              <a:rPr lang="nl-NL" sz="5400">
                <a:solidFill>
                  <a:srgbClr val="E20859"/>
                </a:solidFill>
              </a:rPr>
              <a:t>het goede doen </a:t>
            </a:r>
            <a:r>
              <a:rPr lang="nl-NL" sz="5400" dirty="0">
                <a:solidFill>
                  <a:srgbClr val="E20859"/>
                </a:solidFill>
              </a:rPr>
              <a:t>geld kost.</a:t>
            </a:r>
          </a:p>
        </p:txBody>
      </p:sp>
      <p:sp>
        <p:nvSpPr>
          <p:cNvPr id="3" name="Ondertitel 2">
            <a:extLst>
              <a:ext uri="{FF2B5EF4-FFF2-40B4-BE49-F238E27FC236}">
                <a16:creationId xmlns:a16="http://schemas.microsoft.com/office/drawing/2014/main" id="{CA936055-29F8-F390-1CE2-D1E8CD07D8D9}"/>
              </a:ext>
            </a:extLst>
          </p:cNvPr>
          <p:cNvSpPr>
            <a:spLocks noGrp="1"/>
          </p:cNvSpPr>
          <p:nvPr>
            <p:ph type="subTitle" idx="1"/>
          </p:nvPr>
        </p:nvSpPr>
        <p:spPr>
          <a:xfrm>
            <a:off x="640080" y="4631161"/>
            <a:ext cx="3429000" cy="1569486"/>
          </a:xfrm>
        </p:spPr>
        <p:txBody>
          <a:bodyPr>
            <a:normAutofit/>
          </a:bodyPr>
          <a:lstStyle/>
          <a:p>
            <a:pPr algn="l"/>
            <a:r>
              <a:rPr lang="nl-NL" i="1" dirty="0"/>
              <a:t>Een korte introductie ethiek voor het economisch domein</a:t>
            </a:r>
          </a:p>
        </p:txBody>
      </p:sp>
      <p:pic>
        <p:nvPicPr>
          <p:cNvPr id="11" name="Afbeelding 10" descr="Volwassene met regenbooghoofdband onder boom">
            <a:extLst>
              <a:ext uri="{FF2B5EF4-FFF2-40B4-BE49-F238E27FC236}">
                <a16:creationId xmlns:a16="http://schemas.microsoft.com/office/drawing/2014/main" id="{BEE036C2-763F-6AF3-7316-A3AF2097862C}"/>
              </a:ext>
            </a:extLst>
          </p:cNvPr>
          <p:cNvPicPr>
            <a:picLocks noChangeAspect="1"/>
          </p:cNvPicPr>
          <p:nvPr/>
        </p:nvPicPr>
        <p:blipFill>
          <a:blip r:embed="rId2">
            <a:extLst>
              <a:ext uri="{28A0092B-C50C-407E-A947-70E740481C1C}">
                <a14:useLocalDpi xmlns:a14="http://schemas.microsoft.com/office/drawing/2010/main" val="0"/>
              </a:ext>
            </a:extLst>
          </a:blip>
          <a:srcRect l="13473" r="16227" b="4"/>
          <a:stretch>
            <a:fillRect/>
          </a:stretch>
        </p:blipFill>
        <p:spPr>
          <a:xfrm>
            <a:off x="4688778" y="-6"/>
            <a:ext cx="3259105" cy="3094406"/>
          </a:xfrm>
          <a:custGeom>
            <a:avLst/>
            <a:gdLst/>
            <a:ahLst/>
            <a:cxnLst/>
            <a:rect l="l" t="t" r="r" b="b"/>
            <a:pathLst>
              <a:path w="3259105" h="3094406">
                <a:moveTo>
                  <a:pt x="11386" y="0"/>
                </a:moveTo>
                <a:lnTo>
                  <a:pt x="3241316" y="0"/>
                </a:lnTo>
                <a:lnTo>
                  <a:pt x="3237494" y="140685"/>
                </a:lnTo>
                <a:cubicBezTo>
                  <a:pt x="3238096" y="312748"/>
                  <a:pt x="3251393" y="484543"/>
                  <a:pt x="3249125" y="655694"/>
                </a:cubicBezTo>
                <a:cubicBezTo>
                  <a:pt x="3247916" y="750937"/>
                  <a:pt x="3225234" y="845926"/>
                  <a:pt x="3229467" y="941423"/>
                </a:cubicBezTo>
                <a:cubicBezTo>
                  <a:pt x="3241867" y="1230835"/>
                  <a:pt x="3237785" y="1520374"/>
                  <a:pt x="3253965" y="1809659"/>
                </a:cubicBezTo>
                <a:cubicBezTo>
                  <a:pt x="3264430" y="1950656"/>
                  <a:pt x="3258909" y="2092163"/>
                  <a:pt x="3237482" y="2232284"/>
                </a:cubicBezTo>
                <a:cubicBezTo>
                  <a:pt x="3219637" y="2337305"/>
                  <a:pt x="3230677" y="2443216"/>
                  <a:pt x="3238238" y="2548745"/>
                </a:cubicBezTo>
                <a:cubicBezTo>
                  <a:pt x="3247462" y="2676497"/>
                  <a:pt x="3252453" y="2804124"/>
                  <a:pt x="3237330" y="2932130"/>
                </a:cubicBezTo>
                <a:cubicBezTo>
                  <a:pt x="3234609" y="2954893"/>
                  <a:pt x="3233201" y="2977688"/>
                  <a:pt x="3232714" y="3000503"/>
                </a:cubicBezTo>
                <a:lnTo>
                  <a:pt x="3233615" y="3068153"/>
                </a:lnTo>
                <a:lnTo>
                  <a:pt x="3188413" y="3064932"/>
                </a:lnTo>
                <a:cubicBezTo>
                  <a:pt x="3039240" y="3057221"/>
                  <a:pt x="2889775" y="3057530"/>
                  <a:pt x="2740627" y="3065836"/>
                </a:cubicBezTo>
                <a:cubicBezTo>
                  <a:pt x="2641415" y="3072036"/>
                  <a:pt x="2543982" y="3095285"/>
                  <a:pt x="2443754" y="3094381"/>
                </a:cubicBezTo>
                <a:cubicBezTo>
                  <a:pt x="2190453" y="3091669"/>
                  <a:pt x="1936390" y="3075782"/>
                  <a:pt x="1682327" y="3078752"/>
                </a:cubicBezTo>
                <a:cubicBezTo>
                  <a:pt x="1674197" y="3078882"/>
                  <a:pt x="1666067" y="3076944"/>
                  <a:pt x="1657937" y="3076944"/>
                </a:cubicBezTo>
                <a:cubicBezTo>
                  <a:pt x="1524046" y="3071390"/>
                  <a:pt x="1390155" y="3066482"/>
                  <a:pt x="1256136" y="3078623"/>
                </a:cubicBezTo>
                <a:cubicBezTo>
                  <a:pt x="1168104" y="3086502"/>
                  <a:pt x="1080452" y="3095932"/>
                  <a:pt x="991530" y="3090248"/>
                </a:cubicBezTo>
                <a:cubicBezTo>
                  <a:pt x="867801" y="3082369"/>
                  <a:pt x="744072" y="3076686"/>
                  <a:pt x="620090" y="3080948"/>
                </a:cubicBezTo>
                <a:cubicBezTo>
                  <a:pt x="570293" y="3082369"/>
                  <a:pt x="520497" y="3080948"/>
                  <a:pt x="470828" y="3080948"/>
                </a:cubicBezTo>
                <a:lnTo>
                  <a:pt x="469939" y="3081207"/>
                </a:lnTo>
                <a:cubicBezTo>
                  <a:pt x="437418" y="3081207"/>
                  <a:pt x="404898" y="3081982"/>
                  <a:pt x="372378" y="3081207"/>
                </a:cubicBezTo>
                <a:cubicBezTo>
                  <a:pt x="311022" y="3079786"/>
                  <a:pt x="249634" y="3076944"/>
                  <a:pt x="188230" y="3075879"/>
                </a:cubicBezTo>
                <a:lnTo>
                  <a:pt x="19434" y="3080760"/>
                </a:lnTo>
                <a:lnTo>
                  <a:pt x="23335" y="2940210"/>
                </a:lnTo>
                <a:cubicBezTo>
                  <a:pt x="23652" y="2892334"/>
                  <a:pt x="22808" y="2844419"/>
                  <a:pt x="20355" y="2796447"/>
                </a:cubicBezTo>
                <a:cubicBezTo>
                  <a:pt x="13984" y="2674257"/>
                  <a:pt x="1879" y="2552193"/>
                  <a:pt x="9780" y="2429876"/>
                </a:cubicBezTo>
                <a:cubicBezTo>
                  <a:pt x="16112" y="2301583"/>
                  <a:pt x="14277" y="2173022"/>
                  <a:pt x="4301" y="2044958"/>
                </a:cubicBezTo>
                <a:cubicBezTo>
                  <a:pt x="-1433" y="1980958"/>
                  <a:pt x="-1433" y="1916563"/>
                  <a:pt x="4301" y="1852563"/>
                </a:cubicBezTo>
                <a:cubicBezTo>
                  <a:pt x="20584" y="1696404"/>
                  <a:pt x="24839" y="1539213"/>
                  <a:pt x="17042" y="1382404"/>
                </a:cubicBezTo>
                <a:cubicBezTo>
                  <a:pt x="12582" y="1264291"/>
                  <a:pt x="4810" y="1146306"/>
                  <a:pt x="10288" y="1027939"/>
                </a:cubicBezTo>
                <a:cubicBezTo>
                  <a:pt x="16786" y="889439"/>
                  <a:pt x="21756" y="750813"/>
                  <a:pt x="15386" y="612313"/>
                </a:cubicBezTo>
                <a:cubicBezTo>
                  <a:pt x="8683" y="463705"/>
                  <a:pt x="9868" y="314846"/>
                  <a:pt x="18952" y="166364"/>
                </a:cubicBezTo>
                <a:close/>
              </a:path>
            </a:pathLst>
          </a:custGeom>
        </p:spPr>
      </p:pic>
      <p:pic>
        <p:nvPicPr>
          <p:cNvPr id="7" name="Afbeelding 6" descr="Stapels gouden munten">
            <a:extLst>
              <a:ext uri="{FF2B5EF4-FFF2-40B4-BE49-F238E27FC236}">
                <a16:creationId xmlns:a16="http://schemas.microsoft.com/office/drawing/2014/main" id="{75C7DBED-AF14-7892-03F1-8E7CC219E577}"/>
              </a:ext>
            </a:extLst>
          </p:cNvPr>
          <p:cNvPicPr>
            <a:picLocks noChangeAspect="1"/>
          </p:cNvPicPr>
          <p:nvPr/>
        </p:nvPicPr>
        <p:blipFill>
          <a:blip r:embed="rId3">
            <a:extLst>
              <a:ext uri="{28A0092B-C50C-407E-A947-70E740481C1C}">
                <a14:useLocalDpi xmlns:a14="http://schemas.microsoft.com/office/drawing/2010/main" val="0"/>
              </a:ext>
            </a:extLst>
          </a:blip>
          <a:srcRect l="23302" r="16249" b="3"/>
          <a:stretch>
            <a:fillRect/>
          </a:stretch>
        </p:blipFill>
        <p:spPr>
          <a:xfrm>
            <a:off x="4683193" y="3258423"/>
            <a:ext cx="3259855" cy="3599585"/>
          </a:xfrm>
          <a:custGeom>
            <a:avLst/>
            <a:gdLst/>
            <a:ahLst/>
            <a:cxnLst/>
            <a:rect l="l" t="t" r="r" b="b"/>
            <a:pathLst>
              <a:path w="3259855" h="3599585">
                <a:moveTo>
                  <a:pt x="954022" y="498"/>
                </a:moveTo>
                <a:cubicBezTo>
                  <a:pt x="1119756" y="-3044"/>
                  <a:pt x="1286080" y="13085"/>
                  <a:pt x="1451761" y="24419"/>
                </a:cubicBezTo>
                <a:cubicBezTo>
                  <a:pt x="1625133" y="36367"/>
                  <a:pt x="1799027" y="38046"/>
                  <a:pt x="1972590" y="29457"/>
                </a:cubicBezTo>
                <a:cubicBezTo>
                  <a:pt x="2098351" y="23256"/>
                  <a:pt x="2223604" y="9049"/>
                  <a:pt x="2349873" y="12278"/>
                </a:cubicBezTo>
                <a:cubicBezTo>
                  <a:pt x="2532672" y="16928"/>
                  <a:pt x="2715343" y="23773"/>
                  <a:pt x="2898396" y="19124"/>
                </a:cubicBezTo>
                <a:cubicBezTo>
                  <a:pt x="2963040" y="17526"/>
                  <a:pt x="3027701" y="14038"/>
                  <a:pt x="3092353" y="11720"/>
                </a:cubicBezTo>
                <a:lnTo>
                  <a:pt x="3250836" y="11402"/>
                </a:lnTo>
                <a:lnTo>
                  <a:pt x="3254106" y="90752"/>
                </a:lnTo>
                <a:cubicBezTo>
                  <a:pt x="3254106" y="138488"/>
                  <a:pt x="3252140" y="186224"/>
                  <a:pt x="3248209" y="233871"/>
                </a:cubicBezTo>
                <a:cubicBezTo>
                  <a:pt x="3240316" y="320987"/>
                  <a:pt x="3242191" y="408521"/>
                  <a:pt x="3253804" y="495345"/>
                </a:cubicBezTo>
                <a:cubicBezTo>
                  <a:pt x="3266506" y="596937"/>
                  <a:pt x="3256677" y="698530"/>
                  <a:pt x="3247452" y="800123"/>
                </a:cubicBezTo>
                <a:cubicBezTo>
                  <a:pt x="3230970" y="978926"/>
                  <a:pt x="3238380" y="1157601"/>
                  <a:pt x="3250477" y="1336023"/>
                </a:cubicBezTo>
                <a:cubicBezTo>
                  <a:pt x="3258220" y="1458862"/>
                  <a:pt x="3253970" y="1582030"/>
                  <a:pt x="3237775" y="1704297"/>
                </a:cubicBezTo>
                <a:cubicBezTo>
                  <a:pt x="3234901" y="1728615"/>
                  <a:pt x="3233729" y="1752966"/>
                  <a:pt x="3233143" y="1777332"/>
                </a:cubicBezTo>
                <a:lnTo>
                  <a:pt x="3232811" y="1799145"/>
                </a:lnTo>
                <a:lnTo>
                  <a:pt x="3228576" y="1842531"/>
                </a:lnTo>
                <a:lnTo>
                  <a:pt x="3232166" y="1914850"/>
                </a:lnTo>
                <a:lnTo>
                  <a:pt x="3231789" y="1922451"/>
                </a:lnTo>
                <a:lnTo>
                  <a:pt x="3237441" y="1980367"/>
                </a:lnTo>
                <a:lnTo>
                  <a:pt x="3249248" y="2182039"/>
                </a:lnTo>
                <a:cubicBezTo>
                  <a:pt x="3250586" y="2269847"/>
                  <a:pt x="3248126" y="2357696"/>
                  <a:pt x="3241858" y="2445415"/>
                </a:cubicBezTo>
                <a:cubicBezTo>
                  <a:pt x="3232633" y="2606947"/>
                  <a:pt x="3242160" y="2768225"/>
                  <a:pt x="3253351" y="2929631"/>
                </a:cubicBezTo>
                <a:cubicBezTo>
                  <a:pt x="3266657" y="3121514"/>
                  <a:pt x="3245487" y="3313270"/>
                  <a:pt x="3242311" y="3505152"/>
                </a:cubicBezTo>
                <a:cubicBezTo>
                  <a:pt x="3242008" y="3522360"/>
                  <a:pt x="3243142" y="3539599"/>
                  <a:pt x="3244541" y="3556838"/>
                </a:cubicBezTo>
                <a:lnTo>
                  <a:pt x="3247700" y="3599585"/>
                </a:lnTo>
                <a:lnTo>
                  <a:pt x="15795" y="3599585"/>
                </a:lnTo>
                <a:lnTo>
                  <a:pt x="11716" y="3325801"/>
                </a:lnTo>
                <a:cubicBezTo>
                  <a:pt x="9693" y="3229953"/>
                  <a:pt x="8801" y="3134170"/>
                  <a:pt x="14216" y="3038609"/>
                </a:cubicBezTo>
                <a:cubicBezTo>
                  <a:pt x="20970" y="2919986"/>
                  <a:pt x="19695" y="2799963"/>
                  <a:pt x="14981" y="2681849"/>
                </a:cubicBezTo>
                <a:cubicBezTo>
                  <a:pt x="10266" y="2563738"/>
                  <a:pt x="3896" y="2445497"/>
                  <a:pt x="14981" y="2327384"/>
                </a:cubicBezTo>
                <a:cubicBezTo>
                  <a:pt x="23136" y="2224777"/>
                  <a:pt x="25047" y="2121762"/>
                  <a:pt x="20714" y="2018915"/>
                </a:cubicBezTo>
                <a:cubicBezTo>
                  <a:pt x="15745" y="1839643"/>
                  <a:pt x="6063" y="1660244"/>
                  <a:pt x="16637" y="1480971"/>
                </a:cubicBezTo>
                <a:cubicBezTo>
                  <a:pt x="32819" y="1209834"/>
                  <a:pt x="23136" y="938951"/>
                  <a:pt x="10394" y="668069"/>
                </a:cubicBezTo>
                <a:cubicBezTo>
                  <a:pt x="1475" y="482681"/>
                  <a:pt x="-5915" y="297422"/>
                  <a:pt x="6827" y="112034"/>
                </a:cubicBezTo>
                <a:lnTo>
                  <a:pt x="12538" y="21615"/>
                </a:lnTo>
                <a:lnTo>
                  <a:pt x="13383" y="21707"/>
                </a:lnTo>
                <a:cubicBezTo>
                  <a:pt x="79680" y="11270"/>
                  <a:pt x="146855" y="7847"/>
                  <a:pt x="213839" y="11503"/>
                </a:cubicBezTo>
                <a:cubicBezTo>
                  <a:pt x="405275" y="17315"/>
                  <a:pt x="595695" y="34236"/>
                  <a:pt x="788529" y="11503"/>
                </a:cubicBezTo>
                <a:cubicBezTo>
                  <a:pt x="843598" y="5045"/>
                  <a:pt x="898777" y="1679"/>
                  <a:pt x="954022" y="498"/>
                </a:cubicBezTo>
                <a:close/>
              </a:path>
            </a:pathLst>
          </a:custGeom>
        </p:spPr>
      </p:pic>
      <p:pic>
        <p:nvPicPr>
          <p:cNvPr id="5" name="Afbeelding 4" descr="Mensen die elkaar de hand schudden">
            <a:extLst>
              <a:ext uri="{FF2B5EF4-FFF2-40B4-BE49-F238E27FC236}">
                <a16:creationId xmlns:a16="http://schemas.microsoft.com/office/drawing/2014/main" id="{5FB9E529-F25E-1F95-C6EB-D173F7DE59A1}"/>
              </a:ext>
            </a:extLst>
          </p:cNvPr>
          <p:cNvPicPr>
            <a:picLocks noChangeAspect="1"/>
          </p:cNvPicPr>
          <p:nvPr/>
        </p:nvPicPr>
        <p:blipFill>
          <a:blip r:embed="rId4">
            <a:extLst>
              <a:ext uri="{28A0092B-C50C-407E-A947-70E740481C1C}">
                <a14:useLocalDpi xmlns:a14="http://schemas.microsoft.com/office/drawing/2010/main" val="0"/>
              </a:ext>
            </a:extLst>
          </a:blip>
          <a:srcRect l="21718" r="14016" b="-2"/>
          <a:stretch>
            <a:fillRect/>
          </a:stretch>
        </p:blipFill>
        <p:spPr>
          <a:xfrm>
            <a:off x="8153017" y="-7"/>
            <a:ext cx="4038983" cy="4195184"/>
          </a:xfrm>
          <a:custGeom>
            <a:avLst/>
            <a:gdLst/>
            <a:ahLst/>
            <a:cxnLst/>
            <a:rect l="l" t="t" r="r" b="b"/>
            <a:pathLst>
              <a:path w="4038983" h="4195184">
                <a:moveTo>
                  <a:pt x="25292" y="0"/>
                </a:moveTo>
                <a:lnTo>
                  <a:pt x="4038983" y="0"/>
                </a:lnTo>
                <a:lnTo>
                  <a:pt x="4038983" y="4173249"/>
                </a:lnTo>
                <a:lnTo>
                  <a:pt x="3931557" y="4161775"/>
                </a:lnTo>
                <a:cubicBezTo>
                  <a:pt x="3887047" y="4159904"/>
                  <a:pt x="3842427" y="4160901"/>
                  <a:pt x="3797950" y="4164774"/>
                </a:cubicBezTo>
                <a:cubicBezTo>
                  <a:pt x="3568711" y="4179842"/>
                  <a:pt x="3339218" y="4173041"/>
                  <a:pt x="3109979" y="4176375"/>
                </a:cubicBezTo>
                <a:cubicBezTo>
                  <a:pt x="2803311" y="4180909"/>
                  <a:pt x="2496897" y="4169308"/>
                  <a:pt x="2190356" y="4168242"/>
                </a:cubicBezTo>
                <a:cubicBezTo>
                  <a:pt x="2127525" y="4167975"/>
                  <a:pt x="2064439" y="4171442"/>
                  <a:pt x="2001862" y="4176775"/>
                </a:cubicBezTo>
                <a:cubicBezTo>
                  <a:pt x="1915168" y="4183976"/>
                  <a:pt x="1829615" y="4174908"/>
                  <a:pt x="1743683" y="4166375"/>
                </a:cubicBezTo>
                <a:cubicBezTo>
                  <a:pt x="1640105" y="4156108"/>
                  <a:pt x="1536783" y="4165175"/>
                  <a:pt x="1433841" y="4177042"/>
                </a:cubicBezTo>
                <a:cubicBezTo>
                  <a:pt x="1257114" y="4197030"/>
                  <a:pt x="1079054" y="4200510"/>
                  <a:pt x="901742" y="4187442"/>
                </a:cubicBezTo>
                <a:cubicBezTo>
                  <a:pt x="705885" y="4173442"/>
                  <a:pt x="510157" y="4175976"/>
                  <a:pt x="314300" y="4177042"/>
                </a:cubicBezTo>
                <a:lnTo>
                  <a:pt x="22883" y="4176257"/>
                </a:lnTo>
                <a:lnTo>
                  <a:pt x="15491" y="4122289"/>
                </a:lnTo>
                <a:cubicBezTo>
                  <a:pt x="3576" y="4042652"/>
                  <a:pt x="-1474" y="3962394"/>
                  <a:pt x="370" y="3882149"/>
                </a:cubicBezTo>
                <a:cubicBezTo>
                  <a:pt x="219" y="3686075"/>
                  <a:pt x="10652" y="3490382"/>
                  <a:pt x="29555" y="3294816"/>
                </a:cubicBezTo>
                <a:cubicBezTo>
                  <a:pt x="34137" y="3222826"/>
                  <a:pt x="32065" y="3150656"/>
                  <a:pt x="23355" y="3078932"/>
                </a:cubicBezTo>
                <a:cubicBezTo>
                  <a:pt x="14645" y="2997950"/>
                  <a:pt x="17685" y="2916371"/>
                  <a:pt x="32428" y="2835999"/>
                </a:cubicBezTo>
                <a:cubicBezTo>
                  <a:pt x="51027" y="2740756"/>
                  <a:pt x="42710" y="2645512"/>
                  <a:pt x="35906" y="2550269"/>
                </a:cubicBezTo>
                <a:cubicBezTo>
                  <a:pt x="17306" y="2288796"/>
                  <a:pt x="-5377" y="2027322"/>
                  <a:pt x="9746" y="1764959"/>
                </a:cubicBezTo>
                <a:cubicBezTo>
                  <a:pt x="12922" y="1708956"/>
                  <a:pt x="26832" y="1654350"/>
                  <a:pt x="32580" y="1598729"/>
                </a:cubicBezTo>
                <a:cubicBezTo>
                  <a:pt x="49365" y="1437069"/>
                  <a:pt x="29705" y="1276045"/>
                  <a:pt x="21691" y="1114767"/>
                </a:cubicBezTo>
                <a:cubicBezTo>
                  <a:pt x="10169" y="936281"/>
                  <a:pt x="12497" y="757351"/>
                  <a:pt x="28647" y="579120"/>
                </a:cubicBezTo>
                <a:cubicBezTo>
                  <a:pt x="38779" y="482353"/>
                  <a:pt x="42219" y="385459"/>
                  <a:pt x="40971" y="288533"/>
                </a:cubicBezTo>
                <a:close/>
              </a:path>
            </a:pathLst>
          </a:custGeom>
        </p:spPr>
      </p:pic>
      <p:sp>
        <p:nvSpPr>
          <p:cNvPr id="18"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4409267"/>
            <a:ext cx="3383280" cy="18288"/>
          </a:xfrm>
          <a:custGeom>
            <a:avLst/>
            <a:gdLst>
              <a:gd name="csX0" fmla="*/ 0 w 3383280"/>
              <a:gd name="csY0" fmla="*/ 0 h 18288"/>
              <a:gd name="csX1" fmla="*/ 676656 w 3383280"/>
              <a:gd name="csY1" fmla="*/ 0 h 18288"/>
              <a:gd name="csX2" fmla="*/ 1319479 w 3383280"/>
              <a:gd name="csY2" fmla="*/ 0 h 18288"/>
              <a:gd name="csX3" fmla="*/ 1962302 w 3383280"/>
              <a:gd name="csY3" fmla="*/ 0 h 18288"/>
              <a:gd name="csX4" fmla="*/ 2706624 w 3383280"/>
              <a:gd name="csY4" fmla="*/ 0 h 18288"/>
              <a:gd name="csX5" fmla="*/ 3383280 w 3383280"/>
              <a:gd name="csY5" fmla="*/ 0 h 18288"/>
              <a:gd name="csX6" fmla="*/ 3383280 w 3383280"/>
              <a:gd name="csY6" fmla="*/ 18288 h 18288"/>
              <a:gd name="csX7" fmla="*/ 2706624 w 3383280"/>
              <a:gd name="csY7" fmla="*/ 18288 h 18288"/>
              <a:gd name="csX8" fmla="*/ 2131466 w 3383280"/>
              <a:gd name="csY8" fmla="*/ 18288 h 18288"/>
              <a:gd name="csX9" fmla="*/ 1488643 w 3383280"/>
              <a:gd name="csY9" fmla="*/ 18288 h 18288"/>
              <a:gd name="csX10" fmla="*/ 845820 w 3383280"/>
              <a:gd name="csY10" fmla="*/ 18288 h 18288"/>
              <a:gd name="csX11" fmla="*/ 0 w 3383280"/>
              <a:gd name="csY11" fmla="*/ 18288 h 18288"/>
              <a:gd name="csX12" fmla="*/ 0 w 338328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383280" h="18288" fill="none" extrusionOk="0">
                <a:moveTo>
                  <a:pt x="0" y="0"/>
                </a:moveTo>
                <a:cubicBezTo>
                  <a:pt x="237173" y="2829"/>
                  <a:pt x="403433" y="9167"/>
                  <a:pt x="676656" y="0"/>
                </a:cubicBezTo>
                <a:cubicBezTo>
                  <a:pt x="949879" y="-9167"/>
                  <a:pt x="1103389" y="-19890"/>
                  <a:pt x="1319479" y="0"/>
                </a:cubicBezTo>
                <a:cubicBezTo>
                  <a:pt x="1535569" y="19890"/>
                  <a:pt x="1682672" y="-17352"/>
                  <a:pt x="1962302" y="0"/>
                </a:cubicBezTo>
                <a:cubicBezTo>
                  <a:pt x="2241932" y="17352"/>
                  <a:pt x="2522200" y="-30059"/>
                  <a:pt x="2706624" y="0"/>
                </a:cubicBezTo>
                <a:cubicBezTo>
                  <a:pt x="2891048" y="30059"/>
                  <a:pt x="3045365" y="-14656"/>
                  <a:pt x="3383280" y="0"/>
                </a:cubicBezTo>
                <a:cubicBezTo>
                  <a:pt x="3382846" y="7551"/>
                  <a:pt x="3382813" y="9822"/>
                  <a:pt x="3383280" y="18288"/>
                </a:cubicBezTo>
                <a:cubicBezTo>
                  <a:pt x="3053377" y="3328"/>
                  <a:pt x="2851947" y="-13486"/>
                  <a:pt x="2706624" y="18288"/>
                </a:cubicBezTo>
                <a:cubicBezTo>
                  <a:pt x="2561301" y="50062"/>
                  <a:pt x="2276448" y="-4069"/>
                  <a:pt x="2131466" y="18288"/>
                </a:cubicBezTo>
                <a:cubicBezTo>
                  <a:pt x="1986484" y="40645"/>
                  <a:pt x="1793482" y="35971"/>
                  <a:pt x="1488643" y="18288"/>
                </a:cubicBezTo>
                <a:cubicBezTo>
                  <a:pt x="1183804" y="605"/>
                  <a:pt x="1165655" y="13056"/>
                  <a:pt x="845820" y="18288"/>
                </a:cubicBezTo>
                <a:cubicBezTo>
                  <a:pt x="525985" y="23520"/>
                  <a:pt x="359281" y="20906"/>
                  <a:pt x="0" y="18288"/>
                </a:cubicBezTo>
                <a:cubicBezTo>
                  <a:pt x="60" y="11696"/>
                  <a:pt x="66" y="3758"/>
                  <a:pt x="0" y="0"/>
                </a:cubicBezTo>
                <a:close/>
              </a:path>
              <a:path w="3383280" h="18288" stroke="0" extrusionOk="0">
                <a:moveTo>
                  <a:pt x="0" y="0"/>
                </a:moveTo>
                <a:cubicBezTo>
                  <a:pt x="268344" y="9609"/>
                  <a:pt x="438266" y="25094"/>
                  <a:pt x="608990" y="0"/>
                </a:cubicBezTo>
                <a:cubicBezTo>
                  <a:pt x="779714" y="-25094"/>
                  <a:pt x="1051156" y="12077"/>
                  <a:pt x="1353312" y="0"/>
                </a:cubicBezTo>
                <a:cubicBezTo>
                  <a:pt x="1655468" y="-12077"/>
                  <a:pt x="1744944" y="15185"/>
                  <a:pt x="1928470" y="0"/>
                </a:cubicBezTo>
                <a:cubicBezTo>
                  <a:pt x="2111996" y="-15185"/>
                  <a:pt x="2262421" y="-9753"/>
                  <a:pt x="2503627" y="0"/>
                </a:cubicBezTo>
                <a:cubicBezTo>
                  <a:pt x="2744833" y="9753"/>
                  <a:pt x="3026048" y="-23784"/>
                  <a:pt x="3383280" y="0"/>
                </a:cubicBezTo>
                <a:cubicBezTo>
                  <a:pt x="3383198" y="4406"/>
                  <a:pt x="3383191" y="9982"/>
                  <a:pt x="3383280" y="18288"/>
                </a:cubicBezTo>
                <a:cubicBezTo>
                  <a:pt x="3162586" y="20850"/>
                  <a:pt x="2901132" y="28452"/>
                  <a:pt x="2740457" y="18288"/>
                </a:cubicBezTo>
                <a:cubicBezTo>
                  <a:pt x="2579782" y="8124"/>
                  <a:pt x="2388638" y="-13238"/>
                  <a:pt x="2097634" y="18288"/>
                </a:cubicBezTo>
                <a:cubicBezTo>
                  <a:pt x="1806630" y="49814"/>
                  <a:pt x="1687248" y="-8161"/>
                  <a:pt x="1454810" y="18288"/>
                </a:cubicBezTo>
                <a:cubicBezTo>
                  <a:pt x="1222372" y="44737"/>
                  <a:pt x="872924" y="37554"/>
                  <a:pt x="710489" y="18288"/>
                </a:cubicBezTo>
                <a:cubicBezTo>
                  <a:pt x="548054" y="-978"/>
                  <a:pt x="151263" y="49891"/>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Afbeelding 8" descr="Documenten op bureau">
            <a:extLst>
              <a:ext uri="{FF2B5EF4-FFF2-40B4-BE49-F238E27FC236}">
                <a16:creationId xmlns:a16="http://schemas.microsoft.com/office/drawing/2014/main" id="{6F3B0CE0-DD16-E6C8-6AA2-3881505AF8B9}"/>
              </a:ext>
            </a:extLst>
          </p:cNvPr>
          <p:cNvPicPr>
            <a:picLocks noChangeAspect="1"/>
          </p:cNvPicPr>
          <p:nvPr/>
        </p:nvPicPr>
        <p:blipFill>
          <a:blip r:embed="rId5">
            <a:extLst>
              <a:ext uri="{28A0092B-C50C-407E-A947-70E740481C1C}">
                <a14:useLocalDpi xmlns:a14="http://schemas.microsoft.com/office/drawing/2010/main" val="0"/>
              </a:ext>
            </a:extLst>
          </a:blip>
          <a:srcRect r="4" b="7184"/>
          <a:stretch>
            <a:fillRect/>
          </a:stretch>
        </p:blipFill>
        <p:spPr>
          <a:xfrm>
            <a:off x="8171361" y="4366936"/>
            <a:ext cx="4020639" cy="2491073"/>
          </a:xfrm>
          <a:custGeom>
            <a:avLst/>
            <a:gdLst/>
            <a:ahLst/>
            <a:cxnLst/>
            <a:rect l="l" t="t" r="r" b="b"/>
            <a:pathLst>
              <a:path w="4020639" h="2491073">
                <a:moveTo>
                  <a:pt x="2387172" y="4"/>
                </a:moveTo>
                <a:cubicBezTo>
                  <a:pt x="2431588" y="-79"/>
                  <a:pt x="2476014" y="1187"/>
                  <a:pt x="2520440" y="4521"/>
                </a:cubicBezTo>
                <a:cubicBezTo>
                  <a:pt x="2670017" y="18188"/>
                  <a:pt x="2820292" y="21522"/>
                  <a:pt x="2970288" y="14521"/>
                </a:cubicBezTo>
                <a:cubicBezTo>
                  <a:pt x="3090823" y="5814"/>
                  <a:pt x="3211725" y="4294"/>
                  <a:pt x="3332425" y="9988"/>
                </a:cubicBezTo>
                <a:cubicBezTo>
                  <a:pt x="3444887" y="16788"/>
                  <a:pt x="3557349" y="23721"/>
                  <a:pt x="3670191" y="19722"/>
                </a:cubicBezTo>
                <a:cubicBezTo>
                  <a:pt x="3715125" y="18121"/>
                  <a:pt x="3759424" y="16121"/>
                  <a:pt x="3803977" y="13454"/>
                </a:cubicBezTo>
                <a:cubicBezTo>
                  <a:pt x="3844957" y="9821"/>
                  <a:pt x="3886048" y="8104"/>
                  <a:pt x="3927130" y="8304"/>
                </a:cubicBezTo>
                <a:lnTo>
                  <a:pt x="4020639" y="13128"/>
                </a:lnTo>
                <a:lnTo>
                  <a:pt x="4020639" y="2491073"/>
                </a:lnTo>
                <a:lnTo>
                  <a:pt x="6804" y="2491073"/>
                </a:lnTo>
                <a:lnTo>
                  <a:pt x="20473" y="2308286"/>
                </a:lnTo>
                <a:cubicBezTo>
                  <a:pt x="23924" y="2245403"/>
                  <a:pt x="26128" y="2182489"/>
                  <a:pt x="27088" y="2119545"/>
                </a:cubicBezTo>
                <a:cubicBezTo>
                  <a:pt x="30263" y="1875850"/>
                  <a:pt x="38884" y="1631647"/>
                  <a:pt x="11966" y="1388714"/>
                </a:cubicBezTo>
                <a:cubicBezTo>
                  <a:pt x="-6330" y="1224134"/>
                  <a:pt x="928" y="1060316"/>
                  <a:pt x="4255" y="895864"/>
                </a:cubicBezTo>
                <a:cubicBezTo>
                  <a:pt x="8035" y="711091"/>
                  <a:pt x="6221" y="526193"/>
                  <a:pt x="6221" y="341421"/>
                </a:cubicBezTo>
                <a:cubicBezTo>
                  <a:pt x="5918" y="261036"/>
                  <a:pt x="11060" y="181159"/>
                  <a:pt x="19830" y="101154"/>
                </a:cubicBezTo>
                <a:cubicBezTo>
                  <a:pt x="22968" y="72137"/>
                  <a:pt x="24376" y="43159"/>
                  <a:pt x="24410" y="14230"/>
                </a:cubicBezTo>
                <a:lnTo>
                  <a:pt x="24352" y="12883"/>
                </a:lnTo>
                <a:lnTo>
                  <a:pt x="156331" y="7988"/>
                </a:lnTo>
                <a:cubicBezTo>
                  <a:pt x="300221" y="-159"/>
                  <a:pt x="444492" y="3228"/>
                  <a:pt x="587900" y="18121"/>
                </a:cubicBezTo>
                <a:cubicBezTo>
                  <a:pt x="689357" y="25975"/>
                  <a:pt x="791270" y="24722"/>
                  <a:pt x="892537" y="14388"/>
                </a:cubicBezTo>
                <a:cubicBezTo>
                  <a:pt x="1078365" y="-1747"/>
                  <a:pt x="1263813" y="11188"/>
                  <a:pt x="1449261" y="22122"/>
                </a:cubicBezTo>
                <a:cubicBezTo>
                  <a:pt x="1628870" y="32788"/>
                  <a:pt x="1808352" y="24921"/>
                  <a:pt x="1987961" y="17855"/>
                </a:cubicBezTo>
                <a:cubicBezTo>
                  <a:pt x="2120763" y="12655"/>
                  <a:pt x="2253923" y="254"/>
                  <a:pt x="2387172" y="4"/>
                </a:cubicBezTo>
                <a:close/>
              </a:path>
            </a:pathLst>
          </a:custGeom>
        </p:spPr>
      </p:pic>
    </p:spTree>
    <p:extLst>
      <p:ext uri="{BB962C8B-B14F-4D97-AF65-F5344CB8AC3E}">
        <p14:creationId xmlns:p14="http://schemas.microsoft.com/office/powerpoint/2010/main" val="1677471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B73FED3B-6639-32A6-187D-F95402580203}"/>
              </a:ext>
            </a:extLst>
          </p:cNvPr>
          <p:cNvSpPr txBox="1">
            <a:spLocks/>
          </p:cNvSpPr>
          <p:nvPr/>
        </p:nvSpPr>
        <p:spPr>
          <a:xfrm>
            <a:off x="6227557" y="490537"/>
            <a:ext cx="5481840" cy="16287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000" b="1" dirty="0" err="1">
                <a:solidFill>
                  <a:srgbClr val="E20859"/>
                </a:solidFill>
              </a:rPr>
              <a:t>Leerdoelen</a:t>
            </a:r>
            <a:endParaRPr lang="en-US" sz="4000" b="1" dirty="0">
              <a:solidFill>
                <a:srgbClr val="E20859"/>
              </a:solidFill>
            </a:endParaRPr>
          </a:p>
        </p:txBody>
      </p:sp>
      <p:pic>
        <p:nvPicPr>
          <p:cNvPr id="7" name="Afbeelding 6" descr="Dartpijlen in het midden van een doel">
            <a:extLst>
              <a:ext uri="{FF2B5EF4-FFF2-40B4-BE49-F238E27FC236}">
                <a16:creationId xmlns:a16="http://schemas.microsoft.com/office/drawing/2014/main" id="{9E73627E-A81B-FD22-4552-AF0D939BF63B}"/>
              </a:ext>
            </a:extLst>
          </p:cNvPr>
          <p:cNvPicPr>
            <a:picLocks noChangeAspect="1"/>
          </p:cNvPicPr>
          <p:nvPr/>
        </p:nvPicPr>
        <p:blipFill>
          <a:blip r:embed="rId2">
            <a:extLst>
              <a:ext uri="{28A0092B-C50C-407E-A947-70E740481C1C}">
                <a14:useLocalDpi xmlns:a14="http://schemas.microsoft.com/office/drawing/2010/main" val="0"/>
              </a:ext>
            </a:extLst>
          </a:blip>
          <a:srcRect l="33317" r="1" b="1"/>
          <a:stretch>
            <a:fillRect/>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4" name="Tijdelijke aanduiding voor inhoud 3">
            <a:extLst>
              <a:ext uri="{FF2B5EF4-FFF2-40B4-BE49-F238E27FC236}">
                <a16:creationId xmlns:a16="http://schemas.microsoft.com/office/drawing/2014/main" id="{40AD5A77-4340-AD1E-B375-2E16AE3BCCF7}"/>
              </a:ext>
            </a:extLst>
          </p:cNvPr>
          <p:cNvSpPr>
            <a:spLocks noGrp="1"/>
          </p:cNvSpPr>
          <p:nvPr>
            <p:ph idx="1"/>
          </p:nvPr>
        </p:nvSpPr>
        <p:spPr>
          <a:xfrm>
            <a:off x="6227556" y="2508738"/>
            <a:ext cx="5672015" cy="3785455"/>
          </a:xfrm>
        </p:spPr>
        <p:txBody>
          <a:bodyPr>
            <a:normAutofit fontScale="92500" lnSpcReduction="10000"/>
          </a:bodyPr>
          <a:lstStyle/>
          <a:p>
            <a:r>
              <a:rPr lang="nl-NL" dirty="0"/>
              <a:t>Je weet wat ethiek is en wat waarden en normen zijn.</a:t>
            </a:r>
          </a:p>
          <a:p>
            <a:r>
              <a:rPr lang="nl-NL" dirty="0"/>
              <a:t>Je herkent ethiek of een ethisch probleem</a:t>
            </a:r>
          </a:p>
          <a:p>
            <a:r>
              <a:rPr lang="nl-NL" dirty="0"/>
              <a:t>Je bent je bewust van ethiek in het financieel domein.</a:t>
            </a:r>
          </a:p>
          <a:p>
            <a:r>
              <a:rPr lang="nl-NL" dirty="0"/>
              <a:t>Je hebt geoefend met het gestructureerd analyseren en bespreken van een (klein) moreel probleem.</a:t>
            </a:r>
          </a:p>
        </p:txBody>
      </p:sp>
    </p:spTree>
    <p:extLst>
      <p:ext uri="{BB962C8B-B14F-4D97-AF65-F5344CB8AC3E}">
        <p14:creationId xmlns:p14="http://schemas.microsoft.com/office/powerpoint/2010/main" val="2733459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73B53926-C848-9DEB-0899-F38E12F696F0}"/>
              </a:ext>
            </a:extLst>
          </p:cNvPr>
          <p:cNvSpPr>
            <a:spLocks noGrp="1"/>
          </p:cNvSpPr>
          <p:nvPr>
            <p:ph type="title"/>
          </p:nvPr>
        </p:nvSpPr>
        <p:spPr>
          <a:xfrm>
            <a:off x="371093" y="1161288"/>
            <a:ext cx="5198434" cy="1124712"/>
          </a:xfrm>
        </p:spPr>
        <p:txBody>
          <a:bodyPr anchor="b">
            <a:noAutofit/>
          </a:bodyPr>
          <a:lstStyle/>
          <a:p>
            <a:r>
              <a:rPr lang="nl-NL" b="1" dirty="0">
                <a:solidFill>
                  <a:srgbClr val="E20859"/>
                </a:solidFill>
              </a:rPr>
              <a:t>Even kleur bekennen</a:t>
            </a:r>
          </a:p>
        </p:txBody>
      </p:sp>
      <p:sp>
        <p:nvSpPr>
          <p:cNvPr id="21" name="Rectangle 20">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3" name="Rectangle 22">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jdelijke aanduiding voor inhoud 2">
            <a:extLst>
              <a:ext uri="{FF2B5EF4-FFF2-40B4-BE49-F238E27FC236}">
                <a16:creationId xmlns:a16="http://schemas.microsoft.com/office/drawing/2014/main" id="{BF7B62AB-38E9-6ACC-910A-7A4F9F338910}"/>
              </a:ext>
            </a:extLst>
          </p:cNvPr>
          <p:cNvSpPr>
            <a:spLocks noGrp="1"/>
          </p:cNvSpPr>
          <p:nvPr>
            <p:ph idx="1"/>
          </p:nvPr>
        </p:nvSpPr>
        <p:spPr>
          <a:xfrm>
            <a:off x="371093" y="2530601"/>
            <a:ext cx="8843245" cy="3394711"/>
          </a:xfrm>
        </p:spPr>
        <p:txBody>
          <a:bodyPr anchor="t">
            <a:noAutofit/>
          </a:bodyPr>
          <a:lstStyle/>
          <a:p>
            <a:r>
              <a:rPr lang="nl-NL" sz="2400" dirty="0"/>
              <a:t>Je vindt €20 in de IKEA. Wie loopt naar de klantenservice om te vragen of iemand geld verloren is?</a:t>
            </a:r>
          </a:p>
          <a:p>
            <a:r>
              <a:rPr lang="nl-NL" sz="2400" dirty="0"/>
              <a:t>Je vindt €100 in de IKEA. Wie loopt naar de klantenservice om te vragen of iemand geld verloren is?</a:t>
            </a:r>
          </a:p>
          <a:p>
            <a:r>
              <a:rPr lang="nl-NL" sz="2400" dirty="0"/>
              <a:t>Wie vertelt zijn moeder dat je beste vriend per ongeluk een flinke kras op haar auto heeft gemaakt zonder hier iets van te zeggen tegen haar?</a:t>
            </a:r>
          </a:p>
          <a:p>
            <a:r>
              <a:rPr lang="nl-NL" sz="2400" dirty="0"/>
              <a:t>Wie zegt er op de ene partij te stemmen, maar stemt in het hokje toch op een andere partij?</a:t>
            </a:r>
          </a:p>
        </p:txBody>
      </p:sp>
      <p:pic>
        <p:nvPicPr>
          <p:cNvPr id="6" name="Afbeelding 5" descr="Richtingsteken met kleurrijke pijlen">
            <a:extLst>
              <a:ext uri="{FF2B5EF4-FFF2-40B4-BE49-F238E27FC236}">
                <a16:creationId xmlns:a16="http://schemas.microsoft.com/office/drawing/2014/main" id="{0C1C6638-3471-3299-1E97-74323F12C517}"/>
              </a:ext>
            </a:extLst>
          </p:cNvPr>
          <p:cNvPicPr>
            <a:picLocks noChangeAspect="1"/>
          </p:cNvPicPr>
          <p:nvPr/>
        </p:nvPicPr>
        <p:blipFill>
          <a:blip r:embed="rId3">
            <a:extLst>
              <a:ext uri="{28A0092B-C50C-407E-A947-70E740481C1C}">
                <a14:useLocalDpi xmlns:a14="http://schemas.microsoft.com/office/drawing/2010/main" val="0"/>
              </a:ext>
            </a:extLst>
          </a:blip>
          <a:srcRect l="19468" r="54255"/>
          <a:stretch>
            <a:fillRect/>
          </a:stretch>
        </p:blipFill>
        <p:spPr>
          <a:xfrm>
            <a:off x="9489166" y="0"/>
            <a:ext cx="2702834" cy="6858000"/>
          </a:xfrm>
          <a:prstGeom prst="rect">
            <a:avLst/>
          </a:prstGeom>
        </p:spPr>
      </p:pic>
    </p:spTree>
    <p:extLst>
      <p:ext uri="{BB962C8B-B14F-4D97-AF65-F5344CB8AC3E}">
        <p14:creationId xmlns:p14="http://schemas.microsoft.com/office/powerpoint/2010/main" val="1751899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21F3E49D-AF6F-D859-3DF2-8B015D9424E7}"/>
              </a:ext>
            </a:extLst>
          </p:cNvPr>
          <p:cNvSpPr>
            <a:spLocks noGrp="1"/>
          </p:cNvSpPr>
          <p:nvPr>
            <p:ph type="title"/>
          </p:nvPr>
        </p:nvSpPr>
        <p:spPr>
          <a:xfrm>
            <a:off x="838200" y="1412488"/>
            <a:ext cx="2899189" cy="4363844"/>
          </a:xfrm>
        </p:spPr>
        <p:txBody>
          <a:bodyPr anchor="t">
            <a:normAutofit/>
          </a:bodyPr>
          <a:lstStyle/>
          <a:p>
            <a:r>
              <a:rPr lang="nl-NL" sz="4000" b="1" dirty="0">
                <a:solidFill>
                  <a:srgbClr val="E20859"/>
                </a:solidFill>
              </a:rPr>
              <a:t>Jullie hebben al wat ethiek behandeld…</a:t>
            </a:r>
          </a:p>
        </p:txBody>
      </p:sp>
      <p:sp>
        <p:nvSpPr>
          <p:cNvPr id="3" name="Tijdelijke aanduiding voor inhoud 2">
            <a:extLst>
              <a:ext uri="{FF2B5EF4-FFF2-40B4-BE49-F238E27FC236}">
                <a16:creationId xmlns:a16="http://schemas.microsoft.com/office/drawing/2014/main" id="{40AEBD13-4A0E-4D5A-6170-F6A39C20B930}"/>
              </a:ext>
            </a:extLst>
          </p:cNvPr>
          <p:cNvSpPr>
            <a:spLocks noGrp="1"/>
          </p:cNvSpPr>
          <p:nvPr>
            <p:ph sz="half" idx="1"/>
          </p:nvPr>
        </p:nvSpPr>
        <p:spPr>
          <a:xfrm>
            <a:off x="4380855" y="1412489"/>
            <a:ext cx="3427283" cy="4363844"/>
          </a:xfrm>
        </p:spPr>
        <p:txBody>
          <a:bodyPr vert="horz" lIns="91440" tIns="45720" rIns="91440" bIns="45720" rtlCol="0" anchor="t">
            <a:normAutofit/>
          </a:bodyPr>
          <a:lstStyle/>
          <a:p>
            <a:pPr marL="0" indent="0">
              <a:buNone/>
            </a:pPr>
            <a:r>
              <a:rPr lang="nl-NL" sz="2400" dirty="0"/>
              <a:t>Ethiek gaat over wat je </a:t>
            </a:r>
            <a:r>
              <a:rPr lang="nl-NL" sz="2400" b="1" dirty="0"/>
              <a:t>moet </a:t>
            </a:r>
            <a:r>
              <a:rPr lang="nl-NL" sz="2400" dirty="0"/>
              <a:t>doen. Je leert de beroepsregels van jouw vakgebied en hoe je die moet toepassen.</a:t>
            </a:r>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Tijdelijke aanduiding voor inhoud 3">
            <a:extLst>
              <a:ext uri="{FF2B5EF4-FFF2-40B4-BE49-F238E27FC236}">
                <a16:creationId xmlns:a16="http://schemas.microsoft.com/office/drawing/2014/main" id="{597BE9CA-122E-5A11-AFB2-5DDF9ED8D1E2}"/>
              </a:ext>
            </a:extLst>
          </p:cNvPr>
          <p:cNvSpPr>
            <a:spLocks noGrp="1"/>
          </p:cNvSpPr>
          <p:nvPr>
            <p:ph sz="half" idx="2"/>
          </p:nvPr>
        </p:nvSpPr>
        <p:spPr>
          <a:xfrm>
            <a:off x="8451604" y="1412489"/>
            <a:ext cx="3341810" cy="4363844"/>
          </a:xfrm>
        </p:spPr>
        <p:txBody>
          <a:bodyPr vert="horz" lIns="91440" tIns="45720" rIns="91440" bIns="45720" rtlCol="0" anchor="t">
            <a:normAutofit/>
          </a:bodyPr>
          <a:lstStyle/>
          <a:p>
            <a:pPr marL="0" indent="0">
              <a:buNone/>
            </a:pPr>
            <a:r>
              <a:rPr lang="nl-NL" sz="2400" dirty="0"/>
              <a:t>Ethiek gaat over het herkennen en maken van (complexe) keuzes. Dit doe je dagelijks en wordt ingewikkelder door studie, werk en beroep.</a:t>
            </a:r>
          </a:p>
        </p:txBody>
      </p:sp>
      <p:sp>
        <p:nvSpPr>
          <p:cNvPr id="5" name="Rechthoek 4">
            <a:extLst>
              <a:ext uri="{FF2B5EF4-FFF2-40B4-BE49-F238E27FC236}">
                <a16:creationId xmlns:a16="http://schemas.microsoft.com/office/drawing/2014/main" id="{51C0C0BF-A2C0-23EB-7447-C647C3B7DA34}"/>
              </a:ext>
            </a:extLst>
          </p:cNvPr>
          <p:cNvSpPr/>
          <p:nvPr/>
        </p:nvSpPr>
        <p:spPr>
          <a:xfrm>
            <a:off x="5608624" y="3594410"/>
            <a:ext cx="971741" cy="1862048"/>
          </a:xfrm>
          <a:prstGeom prst="rect">
            <a:avLst/>
          </a:prstGeom>
          <a:noFill/>
        </p:spPr>
        <p:txBody>
          <a:bodyPr wrap="none" lIns="91440" tIns="45720" rIns="91440" bIns="45720">
            <a:spAutoFit/>
          </a:bodyPr>
          <a:lstStyle/>
          <a:p>
            <a:pPr algn="ctr"/>
            <a:r>
              <a:rPr lang="nl-NL" sz="11500" b="0" cap="none" spc="0" dirty="0">
                <a:ln w="0"/>
                <a:solidFill>
                  <a:srgbClr val="E20859"/>
                </a:solidFill>
                <a:effectLst>
                  <a:outerShdw blurRad="38100" dist="19050" dir="2700000" algn="tl" rotWithShape="0">
                    <a:schemeClr val="dk1">
                      <a:alpha val="40000"/>
                    </a:schemeClr>
                  </a:outerShdw>
                </a:effectLst>
              </a:rPr>
              <a:t>1</a:t>
            </a:r>
          </a:p>
        </p:txBody>
      </p:sp>
      <p:sp>
        <p:nvSpPr>
          <p:cNvPr id="6" name="Rechthoek 5">
            <a:extLst>
              <a:ext uri="{FF2B5EF4-FFF2-40B4-BE49-F238E27FC236}">
                <a16:creationId xmlns:a16="http://schemas.microsoft.com/office/drawing/2014/main" id="{DA1698F0-A45B-4310-7D94-C6C0CAC67D62}"/>
              </a:ext>
            </a:extLst>
          </p:cNvPr>
          <p:cNvSpPr/>
          <p:nvPr/>
        </p:nvSpPr>
        <p:spPr>
          <a:xfrm>
            <a:off x="9564582" y="3594410"/>
            <a:ext cx="971741" cy="1862048"/>
          </a:xfrm>
          <a:prstGeom prst="rect">
            <a:avLst/>
          </a:prstGeom>
          <a:noFill/>
        </p:spPr>
        <p:txBody>
          <a:bodyPr wrap="none" lIns="91440" tIns="45720" rIns="91440" bIns="45720">
            <a:spAutoFit/>
          </a:bodyPr>
          <a:lstStyle/>
          <a:p>
            <a:pPr algn="ctr"/>
            <a:r>
              <a:rPr lang="nl-NL" sz="11500" b="0" cap="none" spc="0" dirty="0">
                <a:ln w="0"/>
                <a:solidFill>
                  <a:srgbClr val="E20859"/>
                </a:solidFill>
                <a:effectLst>
                  <a:outerShdw blurRad="38100" dist="19050" dir="2700000" algn="tl" rotWithShape="0">
                    <a:schemeClr val="dk1">
                      <a:alpha val="40000"/>
                    </a:schemeClr>
                  </a:outerShdw>
                </a:effectLst>
              </a:rPr>
              <a:t>2</a:t>
            </a:r>
          </a:p>
        </p:txBody>
      </p:sp>
    </p:spTree>
    <p:extLst>
      <p:ext uri="{BB962C8B-B14F-4D97-AF65-F5344CB8AC3E}">
        <p14:creationId xmlns:p14="http://schemas.microsoft.com/office/powerpoint/2010/main" val="3283842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E256465-E434-24B0-B6C7-78B87B14DE91}"/>
              </a:ext>
            </a:extLst>
          </p:cNvPr>
          <p:cNvSpPr>
            <a:spLocks noGrp="1"/>
          </p:cNvSpPr>
          <p:nvPr>
            <p:ph type="title"/>
          </p:nvPr>
        </p:nvSpPr>
        <p:spPr>
          <a:xfrm>
            <a:off x="7085532" y="640080"/>
            <a:ext cx="4196932" cy="3566160"/>
          </a:xfrm>
        </p:spPr>
        <p:txBody>
          <a:bodyPr vert="horz" lIns="91440" tIns="45720" rIns="91440" bIns="45720" rtlCol="0" anchor="b">
            <a:normAutofit/>
          </a:bodyPr>
          <a:lstStyle/>
          <a:p>
            <a:r>
              <a:rPr lang="en-US" sz="5400" dirty="0" err="1"/>
              <a:t>Waarden</a:t>
            </a:r>
            <a:r>
              <a:rPr lang="en-US" sz="5400" dirty="0"/>
              <a:t> en </a:t>
            </a:r>
            <a:r>
              <a:rPr lang="en-US" sz="5400" dirty="0" err="1"/>
              <a:t>normen</a:t>
            </a:r>
            <a:r>
              <a:rPr lang="en-US" sz="5400" dirty="0"/>
              <a:t>: </a:t>
            </a:r>
            <a:br>
              <a:rPr lang="en-US" sz="5400" dirty="0"/>
            </a:br>
            <a:r>
              <a:rPr lang="en-US" sz="5400" dirty="0"/>
              <a:t>wat </a:t>
            </a:r>
            <a:r>
              <a:rPr lang="en-US" sz="5400" dirty="0" err="1"/>
              <a:t>zijn</a:t>
            </a:r>
            <a:r>
              <a:rPr lang="en-US" sz="5400" dirty="0"/>
              <a:t> </a:t>
            </a:r>
            <a:r>
              <a:rPr lang="en-US" sz="5400" dirty="0" err="1"/>
              <a:t>dat</a:t>
            </a:r>
            <a:r>
              <a:rPr lang="en-US" sz="5400" dirty="0"/>
              <a:t> </a:t>
            </a:r>
            <a:r>
              <a:rPr lang="en-US" sz="5400" dirty="0" err="1"/>
              <a:t>ook</a:t>
            </a:r>
            <a:r>
              <a:rPr lang="en-US" sz="5400" dirty="0"/>
              <a:t> al weer?</a:t>
            </a:r>
          </a:p>
        </p:txBody>
      </p:sp>
      <p:pic>
        <p:nvPicPr>
          <p:cNvPr id="4" name="Afbeelding 3" descr="Houten figuur">
            <a:extLst>
              <a:ext uri="{FF2B5EF4-FFF2-40B4-BE49-F238E27FC236}">
                <a16:creationId xmlns:a16="http://schemas.microsoft.com/office/drawing/2014/main" id="{BE229DAE-B3CB-0D84-4494-FF52946C5B39}"/>
              </a:ext>
            </a:extLst>
          </p:cNvPr>
          <p:cNvPicPr>
            <a:picLocks noChangeAspect="1"/>
          </p:cNvPicPr>
          <p:nvPr/>
        </p:nvPicPr>
        <p:blipFill>
          <a:blip r:embed="rId2">
            <a:extLst>
              <a:ext uri="{28A0092B-C50C-407E-A947-70E740481C1C}">
                <a14:useLocalDpi xmlns:a14="http://schemas.microsoft.com/office/drawing/2010/main" val="0"/>
              </a:ext>
            </a:extLst>
          </a:blip>
          <a:srcRect r="18282" b="3"/>
          <a:stretch>
            <a:fillRect/>
          </a:stretch>
        </p:blipFill>
        <p:spPr>
          <a:xfrm>
            <a:off x="866691" y="1216968"/>
            <a:ext cx="5416261" cy="4424065"/>
          </a:xfrm>
          <a:custGeom>
            <a:avLst/>
            <a:gdLst/>
            <a:ahLst/>
            <a:cxnLst/>
            <a:rect l="l" t="t" r="r" b="b"/>
            <a:pathLst>
              <a:path w="5531320" h="4424065">
                <a:moveTo>
                  <a:pt x="4292328" y="3931444"/>
                </a:moveTo>
                <a:cubicBezTo>
                  <a:pt x="3830135" y="4131325"/>
                  <a:pt x="3346708" y="4259111"/>
                  <a:pt x="2855653" y="4364392"/>
                </a:cubicBezTo>
                <a:lnTo>
                  <a:pt x="2855525" y="4364392"/>
                </a:lnTo>
                <a:cubicBezTo>
                  <a:pt x="3386634" y="4394018"/>
                  <a:pt x="3853531" y="4210158"/>
                  <a:pt x="4292328" y="3931444"/>
                </a:cubicBezTo>
                <a:close/>
                <a:moveTo>
                  <a:pt x="4302118" y="3923561"/>
                </a:moveTo>
                <a:lnTo>
                  <a:pt x="4301102" y="3924959"/>
                </a:lnTo>
                <a:lnTo>
                  <a:pt x="4302881" y="3924959"/>
                </a:lnTo>
                <a:close/>
                <a:moveTo>
                  <a:pt x="3885572" y="334733"/>
                </a:moveTo>
                <a:cubicBezTo>
                  <a:pt x="4046889" y="406840"/>
                  <a:pt x="4203653" y="488713"/>
                  <a:pt x="4355013" y="579880"/>
                </a:cubicBezTo>
                <a:cubicBezTo>
                  <a:pt x="4662082" y="768063"/>
                  <a:pt x="4933803" y="995790"/>
                  <a:pt x="5144619" y="1290779"/>
                </a:cubicBezTo>
                <a:cubicBezTo>
                  <a:pt x="5314365" y="1528042"/>
                  <a:pt x="5426258" y="1789591"/>
                  <a:pt x="5468598" y="2088522"/>
                </a:cubicBezTo>
                <a:cubicBezTo>
                  <a:pt x="5479330" y="2001424"/>
                  <a:pt x="5480182" y="1913385"/>
                  <a:pt x="5471141" y="1826083"/>
                </a:cubicBezTo>
                <a:cubicBezTo>
                  <a:pt x="5455337" y="1662962"/>
                  <a:pt x="5406307" y="1504799"/>
                  <a:pt x="5327080" y="1361348"/>
                </a:cubicBezTo>
                <a:cubicBezTo>
                  <a:pt x="5206160" y="1140233"/>
                  <a:pt x="5033362" y="965782"/>
                  <a:pt x="4833354" y="816507"/>
                </a:cubicBezTo>
                <a:cubicBezTo>
                  <a:pt x="4597235" y="640276"/>
                  <a:pt x="4336322" y="509438"/>
                  <a:pt x="4063457" y="400724"/>
                </a:cubicBezTo>
                <a:cubicBezTo>
                  <a:pt x="4033360" y="388607"/>
                  <a:pt x="4003060" y="376909"/>
                  <a:pt x="3972544" y="365631"/>
                </a:cubicBezTo>
                <a:cubicBezTo>
                  <a:pt x="3943680" y="354950"/>
                  <a:pt x="3914563" y="345033"/>
                  <a:pt x="3885572" y="334733"/>
                </a:cubicBezTo>
                <a:close/>
                <a:moveTo>
                  <a:pt x="3865737" y="329520"/>
                </a:moveTo>
                <a:cubicBezTo>
                  <a:pt x="3865737" y="329520"/>
                  <a:pt x="3865737" y="330410"/>
                  <a:pt x="3866500" y="330537"/>
                </a:cubicBezTo>
                <a:lnTo>
                  <a:pt x="3869806" y="330156"/>
                </a:lnTo>
                <a:close/>
                <a:moveTo>
                  <a:pt x="2219772" y="85645"/>
                </a:moveTo>
                <a:cubicBezTo>
                  <a:pt x="2206943" y="84005"/>
                  <a:pt x="2193910" y="85264"/>
                  <a:pt x="2181627" y="89333"/>
                </a:cubicBezTo>
                <a:cubicBezTo>
                  <a:pt x="1932920" y="125113"/>
                  <a:pt x="1690800" y="197118"/>
                  <a:pt x="1462972" y="303073"/>
                </a:cubicBezTo>
                <a:cubicBezTo>
                  <a:pt x="971789" y="529528"/>
                  <a:pt x="578130" y="865460"/>
                  <a:pt x="308698" y="1338461"/>
                </a:cubicBezTo>
                <a:cubicBezTo>
                  <a:pt x="180225" y="1561852"/>
                  <a:pt x="97653" y="1808638"/>
                  <a:pt x="65840" y="2064364"/>
                </a:cubicBezTo>
                <a:cubicBezTo>
                  <a:pt x="71943" y="2050505"/>
                  <a:pt x="77284" y="2036391"/>
                  <a:pt x="82115" y="2022150"/>
                </a:cubicBezTo>
                <a:cubicBezTo>
                  <a:pt x="170104" y="1763653"/>
                  <a:pt x="279580" y="1515073"/>
                  <a:pt x="423261" y="1282260"/>
                </a:cubicBezTo>
                <a:cubicBezTo>
                  <a:pt x="630770" y="945565"/>
                  <a:pt x="895371" y="664944"/>
                  <a:pt x="1231812" y="454001"/>
                </a:cubicBezTo>
                <a:cubicBezTo>
                  <a:pt x="1535193" y="263783"/>
                  <a:pt x="1866802" y="149729"/>
                  <a:pt x="2219772" y="85645"/>
                </a:cubicBezTo>
                <a:close/>
                <a:moveTo>
                  <a:pt x="2612541" y="836"/>
                </a:moveTo>
                <a:cubicBezTo>
                  <a:pt x="2715914" y="-4250"/>
                  <a:pt x="2831240" y="14695"/>
                  <a:pt x="2946311" y="35548"/>
                </a:cubicBezTo>
                <a:cubicBezTo>
                  <a:pt x="3291652" y="98106"/>
                  <a:pt x="3631144" y="182915"/>
                  <a:pt x="3961100" y="303581"/>
                </a:cubicBezTo>
                <a:cubicBezTo>
                  <a:pt x="4278341" y="419543"/>
                  <a:pt x="4581341" y="563350"/>
                  <a:pt x="4854588" y="764502"/>
                </a:cubicBezTo>
                <a:cubicBezTo>
                  <a:pt x="5067438" y="921152"/>
                  <a:pt x="5250408" y="1105521"/>
                  <a:pt x="5377813" y="1339732"/>
                </a:cubicBezTo>
                <a:cubicBezTo>
                  <a:pt x="5459812" y="1489986"/>
                  <a:pt x="5510304" y="1655396"/>
                  <a:pt x="5526198" y="1825829"/>
                </a:cubicBezTo>
                <a:cubicBezTo>
                  <a:pt x="5538277" y="1951327"/>
                  <a:pt x="5527342" y="2074917"/>
                  <a:pt x="5510558" y="2199398"/>
                </a:cubicBezTo>
                <a:cubicBezTo>
                  <a:pt x="5502967" y="2266991"/>
                  <a:pt x="5502713" y="2335195"/>
                  <a:pt x="5509796" y="2402839"/>
                </a:cubicBezTo>
                <a:cubicBezTo>
                  <a:pt x="5534208" y="2664197"/>
                  <a:pt x="5468472" y="2926051"/>
                  <a:pt x="5323520" y="3144890"/>
                </a:cubicBezTo>
                <a:cubicBezTo>
                  <a:pt x="5201340" y="3332234"/>
                  <a:pt x="5041042" y="3491719"/>
                  <a:pt x="4853062" y="3612932"/>
                </a:cubicBezTo>
                <a:cubicBezTo>
                  <a:pt x="4671110" y="3732072"/>
                  <a:pt x="4498566" y="3864563"/>
                  <a:pt x="4316359" y="3982940"/>
                </a:cubicBezTo>
                <a:cubicBezTo>
                  <a:pt x="4019717" y="4175573"/>
                  <a:pt x="3701077" y="4317347"/>
                  <a:pt x="3352557" y="4386771"/>
                </a:cubicBezTo>
                <a:cubicBezTo>
                  <a:pt x="3160954" y="4425590"/>
                  <a:pt x="2964456" y="4434173"/>
                  <a:pt x="2770207" y="4412201"/>
                </a:cubicBezTo>
                <a:cubicBezTo>
                  <a:pt x="2685525" y="4402537"/>
                  <a:pt x="2599953" y="4402410"/>
                  <a:pt x="2514889" y="4393637"/>
                </a:cubicBezTo>
                <a:cubicBezTo>
                  <a:pt x="2307137" y="4370851"/>
                  <a:pt x="2102209" y="4327277"/>
                  <a:pt x="1903167" y="4263562"/>
                </a:cubicBezTo>
                <a:cubicBezTo>
                  <a:pt x="1560623" y="4156119"/>
                  <a:pt x="1238932" y="4006972"/>
                  <a:pt x="948393" y="3794249"/>
                </a:cubicBezTo>
                <a:cubicBezTo>
                  <a:pt x="647554" y="3573897"/>
                  <a:pt x="396813" y="3308660"/>
                  <a:pt x="223634" y="2975526"/>
                </a:cubicBezTo>
                <a:cubicBezTo>
                  <a:pt x="129454" y="2796370"/>
                  <a:pt x="67150" y="2602198"/>
                  <a:pt x="39520" y="2401695"/>
                </a:cubicBezTo>
                <a:cubicBezTo>
                  <a:pt x="34510" y="2367555"/>
                  <a:pt x="26729" y="2333872"/>
                  <a:pt x="16252" y="2300991"/>
                </a:cubicBezTo>
                <a:cubicBezTo>
                  <a:pt x="-9179" y="2218598"/>
                  <a:pt x="-24" y="2135695"/>
                  <a:pt x="11801" y="2053556"/>
                </a:cubicBezTo>
                <a:cubicBezTo>
                  <a:pt x="93686" y="1480615"/>
                  <a:pt x="377868" y="1021983"/>
                  <a:pt x="812850" y="651084"/>
                </a:cubicBezTo>
                <a:cubicBezTo>
                  <a:pt x="1176755" y="340201"/>
                  <a:pt x="1598260" y="146042"/>
                  <a:pt x="2066810" y="52586"/>
                </a:cubicBezTo>
                <a:cubicBezTo>
                  <a:pt x="2154544" y="35039"/>
                  <a:pt x="2243041" y="23087"/>
                  <a:pt x="2332046" y="14441"/>
                </a:cubicBezTo>
                <a:cubicBezTo>
                  <a:pt x="2421052" y="5794"/>
                  <a:pt x="2508913" y="2107"/>
                  <a:pt x="2612541" y="836"/>
                </a:cubicBezTo>
                <a:close/>
              </a:path>
            </a:pathLst>
          </a:custGeom>
        </p:spPr>
      </p:pic>
      <p:sp>
        <p:nvSpPr>
          <p:cNvPr id="18" name="sketchy line">
            <a:extLst>
              <a:ext uri="{FF2B5EF4-FFF2-40B4-BE49-F238E27FC236}">
                <a16:creationId xmlns:a16="http://schemas.microsoft.com/office/drawing/2014/main" id="{3F9B0603-37C5-4312-AE4D-A3D0154754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85532" y="4409267"/>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8505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FB1DFDB-2879-1598-0FBE-5F2C175143A8}"/>
              </a:ext>
            </a:extLst>
          </p:cNvPr>
          <p:cNvSpPr>
            <a:spLocks noGrp="1"/>
          </p:cNvSpPr>
          <p:nvPr>
            <p:ph type="title"/>
          </p:nvPr>
        </p:nvSpPr>
        <p:spPr>
          <a:xfrm>
            <a:off x="-3050" y="2161441"/>
            <a:ext cx="7199440" cy="2535117"/>
          </a:xfrm>
        </p:spPr>
        <p:txBody>
          <a:bodyPr>
            <a:normAutofit/>
          </a:bodyPr>
          <a:lstStyle/>
          <a:p>
            <a:r>
              <a:rPr lang="nl-NL" sz="4000" b="1" dirty="0">
                <a:solidFill>
                  <a:srgbClr val="E20859"/>
                </a:solidFill>
              </a:rPr>
              <a:t>Drie smaken morele problemen</a:t>
            </a:r>
            <a:br>
              <a:rPr lang="nl-NL" sz="4000" b="1" dirty="0">
                <a:solidFill>
                  <a:srgbClr val="E20859"/>
                </a:solidFill>
              </a:rPr>
            </a:br>
            <a:r>
              <a:rPr lang="nl-NL" sz="4000" b="1" dirty="0">
                <a:solidFill>
                  <a:srgbClr val="E20859"/>
                </a:solidFill>
              </a:rPr>
              <a:t>en drie voorbeelden om even over na te denken</a:t>
            </a:r>
          </a:p>
        </p:txBody>
      </p:sp>
      <p:pic>
        <p:nvPicPr>
          <p:cNvPr id="5" name="Afbeelding 4" descr="Selectie van lekkere ijsjes">
            <a:extLst>
              <a:ext uri="{FF2B5EF4-FFF2-40B4-BE49-F238E27FC236}">
                <a16:creationId xmlns:a16="http://schemas.microsoft.com/office/drawing/2014/main" id="{24C74A48-6F58-5D94-F478-689382C5B894}"/>
              </a:ext>
            </a:extLst>
          </p:cNvPr>
          <p:cNvPicPr>
            <a:picLocks noChangeAspect="1"/>
          </p:cNvPicPr>
          <p:nvPr/>
        </p:nvPicPr>
        <p:blipFill>
          <a:blip r:embed="rId3">
            <a:extLst>
              <a:ext uri="{28A0092B-C50C-407E-A947-70E740481C1C}">
                <a14:useLocalDpi xmlns:a14="http://schemas.microsoft.com/office/drawing/2010/main" val="0"/>
              </a:ext>
            </a:extLst>
          </a:blip>
          <a:srcRect l="22446" r="28960" b="-1"/>
          <a:stretch>
            <a:fillRect/>
          </a:stretch>
        </p:blipFill>
        <p:spPr>
          <a:xfrm>
            <a:off x="7199440" y="10"/>
            <a:ext cx="4992560" cy="6857990"/>
          </a:xfrm>
          <a:prstGeom prst="rect">
            <a:avLst/>
          </a:prstGeom>
          <a:effectLst/>
        </p:spPr>
      </p:pic>
    </p:spTree>
    <p:extLst>
      <p:ext uri="{BB962C8B-B14F-4D97-AF65-F5344CB8AC3E}">
        <p14:creationId xmlns:p14="http://schemas.microsoft.com/office/powerpoint/2010/main" val="35801160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56C40-37E4-6226-F397-C61D999C2F6B}"/>
            </a:ext>
          </a:extLst>
        </p:cNvPr>
        <p:cNvGrpSpPr/>
        <p:nvPr/>
      </p:nvGrpSpPr>
      <p:grpSpPr>
        <a:xfrm>
          <a:off x="0" y="0"/>
          <a:ext cx="0" cy="0"/>
          <a:chOff x="0" y="0"/>
          <a:chExt cx="0" cy="0"/>
        </a:xfrm>
      </p:grpSpPr>
      <p:sp>
        <p:nvSpPr>
          <p:cNvPr id="2" name="Rechthoek 1">
            <a:extLst>
              <a:ext uri="{FF2B5EF4-FFF2-40B4-BE49-F238E27FC236}">
                <a16:creationId xmlns:a16="http://schemas.microsoft.com/office/drawing/2014/main" id="{205FE591-C710-D850-CF84-013479A2669F}"/>
              </a:ext>
            </a:extLst>
          </p:cNvPr>
          <p:cNvSpPr/>
          <p:nvPr/>
        </p:nvSpPr>
        <p:spPr>
          <a:xfrm>
            <a:off x="310896" y="320040"/>
            <a:ext cx="11612880" cy="5632704"/>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ekstvak 2">
            <a:extLst>
              <a:ext uri="{FF2B5EF4-FFF2-40B4-BE49-F238E27FC236}">
                <a16:creationId xmlns:a16="http://schemas.microsoft.com/office/drawing/2014/main" id="{E4A1CBE1-8E09-65A4-F512-4C9CA25ABF4E}"/>
              </a:ext>
            </a:extLst>
          </p:cNvPr>
          <p:cNvSpPr txBox="1"/>
          <p:nvPr/>
        </p:nvSpPr>
        <p:spPr>
          <a:xfrm>
            <a:off x="393192" y="438912"/>
            <a:ext cx="11384280" cy="461665"/>
          </a:xfrm>
          <a:prstGeom prst="rect">
            <a:avLst/>
          </a:prstGeom>
          <a:solidFill>
            <a:schemeClr val="accent6">
              <a:lumMod val="20000"/>
              <a:lumOff val="80000"/>
            </a:schemeClr>
          </a:solidFill>
          <a:ln w="19050">
            <a:solidFill>
              <a:schemeClr val="tx1"/>
            </a:solidFill>
          </a:ln>
        </p:spPr>
        <p:txBody>
          <a:bodyPr wrap="square" rtlCol="0">
            <a:spAutoFit/>
          </a:bodyPr>
          <a:lstStyle/>
          <a:p>
            <a:pPr algn="ctr"/>
            <a:r>
              <a:rPr lang="nl-NL" sz="2400" b="1" dirty="0"/>
              <a:t>Ethisch / moreel dilemma</a:t>
            </a:r>
          </a:p>
        </p:txBody>
      </p:sp>
      <p:sp>
        <p:nvSpPr>
          <p:cNvPr id="4" name="Tekstvak 3">
            <a:extLst>
              <a:ext uri="{FF2B5EF4-FFF2-40B4-BE49-F238E27FC236}">
                <a16:creationId xmlns:a16="http://schemas.microsoft.com/office/drawing/2014/main" id="{F47AC771-2E99-9CF2-323B-9786E40AF5EB}"/>
              </a:ext>
            </a:extLst>
          </p:cNvPr>
          <p:cNvSpPr txBox="1"/>
          <p:nvPr/>
        </p:nvSpPr>
        <p:spPr>
          <a:xfrm>
            <a:off x="4372122" y="3036049"/>
            <a:ext cx="2980944" cy="369332"/>
          </a:xfrm>
          <a:prstGeom prst="rect">
            <a:avLst/>
          </a:prstGeom>
          <a:solidFill>
            <a:schemeClr val="accent2">
              <a:lumMod val="20000"/>
              <a:lumOff val="80000"/>
            </a:schemeClr>
          </a:solidFill>
          <a:ln>
            <a:solidFill>
              <a:schemeClr val="tx1"/>
            </a:solidFill>
          </a:ln>
        </p:spPr>
        <p:txBody>
          <a:bodyPr wrap="square" rtlCol="0">
            <a:spAutoFit/>
          </a:bodyPr>
          <a:lstStyle/>
          <a:p>
            <a:pPr algn="ctr"/>
            <a:r>
              <a:rPr lang="nl-NL" b="1" dirty="0"/>
              <a:t>Moreel verdrietige situatie</a:t>
            </a:r>
          </a:p>
        </p:txBody>
      </p:sp>
      <p:sp>
        <p:nvSpPr>
          <p:cNvPr id="5" name="Tekstvak 4">
            <a:extLst>
              <a:ext uri="{FF2B5EF4-FFF2-40B4-BE49-F238E27FC236}">
                <a16:creationId xmlns:a16="http://schemas.microsoft.com/office/drawing/2014/main" id="{30451BEB-FB81-8BAA-E862-6519F1730E53}"/>
              </a:ext>
            </a:extLst>
          </p:cNvPr>
          <p:cNvSpPr txBox="1"/>
          <p:nvPr/>
        </p:nvSpPr>
        <p:spPr>
          <a:xfrm>
            <a:off x="705998" y="3019809"/>
            <a:ext cx="2980944" cy="369332"/>
          </a:xfrm>
          <a:prstGeom prst="rect">
            <a:avLst/>
          </a:prstGeom>
          <a:solidFill>
            <a:schemeClr val="tx2">
              <a:lumMod val="10000"/>
              <a:lumOff val="90000"/>
            </a:schemeClr>
          </a:solidFill>
          <a:ln>
            <a:solidFill>
              <a:schemeClr val="tx1"/>
            </a:solidFill>
          </a:ln>
        </p:spPr>
        <p:txBody>
          <a:bodyPr wrap="square" rtlCol="0">
            <a:spAutoFit/>
          </a:bodyPr>
          <a:lstStyle/>
          <a:p>
            <a:pPr algn="ctr"/>
            <a:r>
              <a:rPr lang="nl-NL" b="1" dirty="0"/>
              <a:t>Moreel moeilijke situatie</a:t>
            </a:r>
          </a:p>
        </p:txBody>
      </p:sp>
      <p:sp>
        <p:nvSpPr>
          <p:cNvPr id="6" name="Tekstvak 5">
            <a:extLst>
              <a:ext uri="{FF2B5EF4-FFF2-40B4-BE49-F238E27FC236}">
                <a16:creationId xmlns:a16="http://schemas.microsoft.com/office/drawing/2014/main" id="{12234E6B-C95D-DC34-AAE9-9193B8C21F05}"/>
              </a:ext>
            </a:extLst>
          </p:cNvPr>
          <p:cNvSpPr txBox="1"/>
          <p:nvPr/>
        </p:nvSpPr>
        <p:spPr>
          <a:xfrm>
            <a:off x="7919185" y="3001655"/>
            <a:ext cx="3566817" cy="369332"/>
          </a:xfrm>
          <a:prstGeom prst="rect">
            <a:avLst/>
          </a:prstGeom>
          <a:solidFill>
            <a:schemeClr val="accent5">
              <a:lumMod val="20000"/>
              <a:lumOff val="80000"/>
            </a:schemeClr>
          </a:solidFill>
          <a:ln>
            <a:solidFill>
              <a:schemeClr val="tx1"/>
            </a:solidFill>
          </a:ln>
        </p:spPr>
        <p:txBody>
          <a:bodyPr wrap="square" rtlCol="0">
            <a:spAutoFit/>
          </a:bodyPr>
          <a:lstStyle/>
          <a:p>
            <a:pPr algn="ctr"/>
            <a:r>
              <a:rPr lang="nl-NL" b="1" dirty="0"/>
              <a:t>Probleem van morele motivatie</a:t>
            </a:r>
          </a:p>
        </p:txBody>
      </p:sp>
      <p:sp>
        <p:nvSpPr>
          <p:cNvPr id="7" name="Tekstvak 6">
            <a:extLst>
              <a:ext uri="{FF2B5EF4-FFF2-40B4-BE49-F238E27FC236}">
                <a16:creationId xmlns:a16="http://schemas.microsoft.com/office/drawing/2014/main" id="{4AE15FE6-BE15-FCE3-BA58-7800A5AB5502}"/>
              </a:ext>
            </a:extLst>
          </p:cNvPr>
          <p:cNvSpPr txBox="1"/>
          <p:nvPr/>
        </p:nvSpPr>
        <p:spPr>
          <a:xfrm>
            <a:off x="705998" y="4184367"/>
            <a:ext cx="2980944" cy="1169551"/>
          </a:xfrm>
          <a:prstGeom prst="rect">
            <a:avLst/>
          </a:prstGeom>
          <a:solidFill>
            <a:schemeClr val="tx2">
              <a:lumMod val="10000"/>
              <a:lumOff val="90000"/>
            </a:schemeClr>
          </a:solidFill>
          <a:ln>
            <a:solidFill>
              <a:schemeClr val="tx1"/>
            </a:solidFill>
          </a:ln>
        </p:spPr>
        <p:txBody>
          <a:bodyPr wrap="square" rtlCol="0">
            <a:spAutoFit/>
          </a:bodyPr>
          <a:lstStyle/>
          <a:p>
            <a:r>
              <a:rPr lang="nl-NL" sz="1400" i="1" dirty="0"/>
              <a:t>Er is niet altijd een (duidelijke) oplossing voorhanden.</a:t>
            </a:r>
          </a:p>
          <a:p>
            <a:r>
              <a:rPr lang="nl-NL" sz="1400" i="1" dirty="0"/>
              <a:t>Er is een duidelijk spanningsveld tussen individuele moraal en groepsmoraal.</a:t>
            </a:r>
          </a:p>
        </p:txBody>
      </p:sp>
      <p:sp>
        <p:nvSpPr>
          <p:cNvPr id="8" name="Tekstvak 7">
            <a:extLst>
              <a:ext uri="{FF2B5EF4-FFF2-40B4-BE49-F238E27FC236}">
                <a16:creationId xmlns:a16="http://schemas.microsoft.com/office/drawing/2014/main" id="{276A0F96-2C02-6D6E-A6EB-4B1F0C5EB167}"/>
              </a:ext>
            </a:extLst>
          </p:cNvPr>
          <p:cNvSpPr txBox="1"/>
          <p:nvPr/>
        </p:nvSpPr>
        <p:spPr>
          <a:xfrm>
            <a:off x="4372122" y="4222316"/>
            <a:ext cx="2980944" cy="738664"/>
          </a:xfrm>
          <a:prstGeom prst="rect">
            <a:avLst/>
          </a:prstGeom>
          <a:solidFill>
            <a:schemeClr val="accent2">
              <a:lumMod val="20000"/>
              <a:lumOff val="80000"/>
            </a:schemeClr>
          </a:solidFill>
          <a:ln>
            <a:solidFill>
              <a:schemeClr val="tx1"/>
            </a:solidFill>
          </a:ln>
        </p:spPr>
        <p:txBody>
          <a:bodyPr wrap="square" rtlCol="0">
            <a:spAutoFit/>
          </a:bodyPr>
          <a:lstStyle/>
          <a:p>
            <a:r>
              <a:rPr lang="nl-NL" sz="1400" i="1" dirty="0"/>
              <a:t>Er is wél een oplossing, maar de gevolgen zijn (emotioneel) kwetsend voor de ander(en)</a:t>
            </a:r>
          </a:p>
        </p:txBody>
      </p:sp>
      <p:sp>
        <p:nvSpPr>
          <p:cNvPr id="9" name="Tekstvak 8">
            <a:extLst>
              <a:ext uri="{FF2B5EF4-FFF2-40B4-BE49-F238E27FC236}">
                <a16:creationId xmlns:a16="http://schemas.microsoft.com/office/drawing/2014/main" id="{B6BA8C73-D13F-CB74-1DC3-99BF698829C0}"/>
              </a:ext>
            </a:extLst>
          </p:cNvPr>
          <p:cNvSpPr txBox="1"/>
          <p:nvPr/>
        </p:nvSpPr>
        <p:spPr>
          <a:xfrm>
            <a:off x="7919184" y="4187923"/>
            <a:ext cx="3566817" cy="738664"/>
          </a:xfrm>
          <a:prstGeom prst="rect">
            <a:avLst/>
          </a:prstGeom>
          <a:solidFill>
            <a:schemeClr val="accent5">
              <a:lumMod val="20000"/>
              <a:lumOff val="80000"/>
            </a:schemeClr>
          </a:solidFill>
          <a:ln>
            <a:solidFill>
              <a:schemeClr val="tx1"/>
            </a:solidFill>
          </a:ln>
        </p:spPr>
        <p:txBody>
          <a:bodyPr wrap="square" rtlCol="0">
            <a:spAutoFit/>
          </a:bodyPr>
          <a:lstStyle/>
          <a:p>
            <a:r>
              <a:rPr lang="nl-NL" sz="1400" i="1" dirty="0"/>
              <a:t>Er is wél een oplossing voorhanden, maar er zijn nadelige gevolgen voor jezelf dus je handelt niet (moreel juist).</a:t>
            </a:r>
          </a:p>
        </p:txBody>
      </p:sp>
      <p:sp>
        <p:nvSpPr>
          <p:cNvPr id="11" name="Pijl: omlaag 10">
            <a:extLst>
              <a:ext uri="{FF2B5EF4-FFF2-40B4-BE49-F238E27FC236}">
                <a16:creationId xmlns:a16="http://schemas.microsoft.com/office/drawing/2014/main" id="{EE42B76B-B17E-8151-B23D-4A5962EB99EE}"/>
              </a:ext>
            </a:extLst>
          </p:cNvPr>
          <p:cNvSpPr/>
          <p:nvPr/>
        </p:nvSpPr>
        <p:spPr>
          <a:xfrm>
            <a:off x="2031878" y="996575"/>
            <a:ext cx="329184" cy="1943207"/>
          </a:xfrm>
          <a:prstGeom prst="downArrow">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Pijl: omlaag 11">
            <a:extLst>
              <a:ext uri="{FF2B5EF4-FFF2-40B4-BE49-F238E27FC236}">
                <a16:creationId xmlns:a16="http://schemas.microsoft.com/office/drawing/2014/main" id="{EC736838-8B3F-BA04-5E35-6AFC9685A49B}"/>
              </a:ext>
            </a:extLst>
          </p:cNvPr>
          <p:cNvSpPr/>
          <p:nvPr/>
        </p:nvSpPr>
        <p:spPr>
          <a:xfrm>
            <a:off x="5698002" y="1012816"/>
            <a:ext cx="329184" cy="1943207"/>
          </a:xfrm>
          <a:prstGeom prst="downArrow">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Pijl: omlaag 12">
            <a:extLst>
              <a:ext uri="{FF2B5EF4-FFF2-40B4-BE49-F238E27FC236}">
                <a16:creationId xmlns:a16="http://schemas.microsoft.com/office/drawing/2014/main" id="{49C09B10-AC01-2B29-BD1F-C2A07F5417C5}"/>
              </a:ext>
            </a:extLst>
          </p:cNvPr>
          <p:cNvSpPr/>
          <p:nvPr/>
        </p:nvSpPr>
        <p:spPr>
          <a:xfrm>
            <a:off x="9538002" y="1022909"/>
            <a:ext cx="329184" cy="1943207"/>
          </a:xfrm>
          <a:prstGeom prst="downArrow">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kstvak 9">
            <a:extLst>
              <a:ext uri="{FF2B5EF4-FFF2-40B4-BE49-F238E27FC236}">
                <a16:creationId xmlns:a16="http://schemas.microsoft.com/office/drawing/2014/main" id="{D68795FA-9F68-C2EB-99CF-C54E0E898CB6}"/>
              </a:ext>
            </a:extLst>
          </p:cNvPr>
          <p:cNvSpPr txBox="1"/>
          <p:nvPr/>
        </p:nvSpPr>
        <p:spPr>
          <a:xfrm>
            <a:off x="393192" y="1150723"/>
            <a:ext cx="11378346" cy="738664"/>
          </a:xfrm>
          <a:prstGeom prst="rect">
            <a:avLst/>
          </a:prstGeom>
          <a:solidFill>
            <a:schemeClr val="accent6">
              <a:lumMod val="20000"/>
              <a:lumOff val="80000"/>
            </a:schemeClr>
          </a:solidFill>
          <a:ln>
            <a:solidFill>
              <a:schemeClr val="tx1"/>
            </a:solidFill>
          </a:ln>
        </p:spPr>
        <p:txBody>
          <a:bodyPr wrap="square" rtlCol="0">
            <a:spAutoFit/>
          </a:bodyPr>
          <a:lstStyle/>
          <a:p>
            <a:r>
              <a:rPr lang="nl-NL" sz="1400" i="1" dirty="0"/>
              <a:t>Vaak worden morele problemen bestempeld als een “moreel dilemma.” Er zijn echter drie nuances te maken.</a:t>
            </a:r>
          </a:p>
          <a:p>
            <a:r>
              <a:rPr lang="nl-NL" sz="1400" i="1" dirty="0"/>
              <a:t>Uitgangspunt hierbij is dat er altijd sprake is van een “morele persoon” die een keuze moet maken. De te maken keuze is nauw verbonden met de identiteit van deze persoon.</a:t>
            </a:r>
          </a:p>
        </p:txBody>
      </p:sp>
      <p:cxnSp>
        <p:nvCxnSpPr>
          <p:cNvPr id="15" name="Rechte verbindingslijn 14">
            <a:extLst>
              <a:ext uri="{FF2B5EF4-FFF2-40B4-BE49-F238E27FC236}">
                <a16:creationId xmlns:a16="http://schemas.microsoft.com/office/drawing/2014/main" id="{A57FC5E6-6513-C3EC-D2C4-8E5669E8B320}"/>
              </a:ext>
            </a:extLst>
          </p:cNvPr>
          <p:cNvCxnSpPr>
            <a:stCxn id="5" idx="2"/>
            <a:endCxn id="7" idx="0"/>
          </p:cNvCxnSpPr>
          <p:nvPr/>
        </p:nvCxnSpPr>
        <p:spPr>
          <a:xfrm>
            <a:off x="2196470" y="3389141"/>
            <a:ext cx="0" cy="795226"/>
          </a:xfrm>
          <a:prstGeom prst="line">
            <a:avLst/>
          </a:prstGeom>
        </p:spPr>
        <p:style>
          <a:lnRef idx="2">
            <a:schemeClr val="dk1"/>
          </a:lnRef>
          <a:fillRef idx="0">
            <a:schemeClr val="dk1"/>
          </a:fillRef>
          <a:effectRef idx="1">
            <a:schemeClr val="dk1"/>
          </a:effectRef>
          <a:fontRef idx="minor">
            <a:schemeClr val="tx1"/>
          </a:fontRef>
        </p:style>
      </p:cxnSp>
      <p:cxnSp>
        <p:nvCxnSpPr>
          <p:cNvPr id="17" name="Rechte verbindingslijn 16">
            <a:extLst>
              <a:ext uri="{FF2B5EF4-FFF2-40B4-BE49-F238E27FC236}">
                <a16:creationId xmlns:a16="http://schemas.microsoft.com/office/drawing/2014/main" id="{179F2038-4E5E-D886-457F-74D8ED20F78F}"/>
              </a:ext>
            </a:extLst>
          </p:cNvPr>
          <p:cNvCxnSpPr>
            <a:stCxn id="4" idx="2"/>
            <a:endCxn id="8" idx="0"/>
          </p:cNvCxnSpPr>
          <p:nvPr/>
        </p:nvCxnSpPr>
        <p:spPr>
          <a:xfrm>
            <a:off x="5862594" y="3405381"/>
            <a:ext cx="0" cy="816935"/>
          </a:xfrm>
          <a:prstGeom prst="line">
            <a:avLst/>
          </a:prstGeom>
        </p:spPr>
        <p:style>
          <a:lnRef idx="2">
            <a:schemeClr val="dk1"/>
          </a:lnRef>
          <a:fillRef idx="0">
            <a:schemeClr val="dk1"/>
          </a:fillRef>
          <a:effectRef idx="1">
            <a:schemeClr val="dk1"/>
          </a:effectRef>
          <a:fontRef idx="minor">
            <a:schemeClr val="tx1"/>
          </a:fontRef>
        </p:style>
      </p:cxnSp>
      <p:cxnSp>
        <p:nvCxnSpPr>
          <p:cNvPr id="19" name="Rechte verbindingslijn 18">
            <a:extLst>
              <a:ext uri="{FF2B5EF4-FFF2-40B4-BE49-F238E27FC236}">
                <a16:creationId xmlns:a16="http://schemas.microsoft.com/office/drawing/2014/main" id="{3A578EAF-CB50-52E9-624E-112594C495B5}"/>
              </a:ext>
            </a:extLst>
          </p:cNvPr>
          <p:cNvCxnSpPr>
            <a:cxnSpLocks/>
            <a:stCxn id="6" idx="2"/>
            <a:endCxn id="9" idx="0"/>
          </p:cNvCxnSpPr>
          <p:nvPr/>
        </p:nvCxnSpPr>
        <p:spPr>
          <a:xfrm flipH="1">
            <a:off x="9702593" y="3370987"/>
            <a:ext cx="1" cy="816936"/>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464387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Afbeelding 3" descr="Fietsband op een rots">
            <a:extLst>
              <a:ext uri="{FF2B5EF4-FFF2-40B4-BE49-F238E27FC236}">
                <a16:creationId xmlns:a16="http://schemas.microsoft.com/office/drawing/2014/main" id="{81DBEC2D-3CB2-4C8D-21C0-5151A0A37FF0}"/>
              </a:ext>
            </a:extLst>
          </p:cNvPr>
          <p:cNvPicPr>
            <a:picLocks noChangeAspect="1"/>
          </p:cNvPicPr>
          <p:nvPr/>
        </p:nvPicPr>
        <p:blipFill>
          <a:blip r:embed="rId3">
            <a:extLst>
              <a:ext uri="{28A0092B-C50C-407E-A947-70E740481C1C}">
                <a14:useLocalDpi xmlns:a14="http://schemas.microsoft.com/office/drawing/2010/main" val="0"/>
              </a:ext>
            </a:extLst>
          </a:blip>
          <a:srcRect l="666" r="39986" b="-2"/>
          <a:stretch>
            <a:fillRect/>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Tijdelijke aanduiding voor inhoud 2">
            <a:extLst>
              <a:ext uri="{FF2B5EF4-FFF2-40B4-BE49-F238E27FC236}">
                <a16:creationId xmlns:a16="http://schemas.microsoft.com/office/drawing/2014/main" id="{F42701A5-2069-4783-CFCD-CA8670E47B58}"/>
              </a:ext>
            </a:extLst>
          </p:cNvPr>
          <p:cNvSpPr>
            <a:spLocks noGrp="1"/>
          </p:cNvSpPr>
          <p:nvPr>
            <p:ph idx="1"/>
          </p:nvPr>
        </p:nvSpPr>
        <p:spPr>
          <a:xfrm>
            <a:off x="6417734" y="914400"/>
            <a:ext cx="5291663" cy="5453061"/>
          </a:xfrm>
        </p:spPr>
        <p:txBody>
          <a:bodyPr>
            <a:normAutofit/>
          </a:bodyPr>
          <a:lstStyle/>
          <a:p>
            <a:pPr marL="0" indent="0">
              <a:buNone/>
            </a:pPr>
            <a:r>
              <a:rPr lang="nl-NL" i="1" dirty="0"/>
              <a:t>Na lang sparen heb je genoeg voor een mooie nieuwe mountainbike. Nu hoef je de fiets van je vader niet meer te lenen als je het bos in gaat met vrienden.</a:t>
            </a:r>
            <a:br>
              <a:rPr lang="nl-NL" i="1" dirty="0"/>
            </a:br>
            <a:r>
              <a:rPr lang="nl-NL" i="1" dirty="0"/>
              <a:t>Na een leuk gesprek met de verkoper in de fietsenwinkel doet de verkoper je een voorstel: als je de fiets cash betaalt, kan hij je deze verkopen zonder BTW. </a:t>
            </a:r>
            <a:br>
              <a:rPr lang="nl-NL" i="1" dirty="0"/>
            </a:br>
            <a:r>
              <a:rPr lang="nl-NL" i="1" dirty="0"/>
              <a:t>Je krijgt echter geen aankoopbonnetje.</a:t>
            </a:r>
          </a:p>
        </p:txBody>
      </p:sp>
    </p:spTree>
    <p:extLst>
      <p:ext uri="{BB962C8B-B14F-4D97-AF65-F5344CB8AC3E}">
        <p14:creationId xmlns:p14="http://schemas.microsoft.com/office/powerpoint/2010/main" val="32395784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fbeelding 3" descr="Werknemer die de voorraad scant">
            <a:extLst>
              <a:ext uri="{FF2B5EF4-FFF2-40B4-BE49-F238E27FC236}">
                <a16:creationId xmlns:a16="http://schemas.microsoft.com/office/drawing/2014/main" id="{DC4C4E9A-1C54-33B2-BFBC-2666038C8898}"/>
              </a:ext>
            </a:extLst>
          </p:cNvPr>
          <p:cNvPicPr>
            <a:picLocks noChangeAspect="1"/>
          </p:cNvPicPr>
          <p:nvPr/>
        </p:nvPicPr>
        <p:blipFill>
          <a:blip r:embed="rId3">
            <a:extLst>
              <a:ext uri="{28A0092B-C50C-407E-A947-70E740481C1C}">
                <a14:useLocalDpi xmlns:a14="http://schemas.microsoft.com/office/drawing/2010/main" val="0"/>
              </a:ext>
            </a:extLst>
          </a:blip>
          <a:srcRect l="19597" r="13226" b="-1"/>
          <a:stretch>
            <a:fillRect/>
          </a:stretch>
        </p:blipFill>
        <p:spPr>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3" name="Tijdelijke aanduiding voor inhoud 2">
            <a:extLst>
              <a:ext uri="{FF2B5EF4-FFF2-40B4-BE49-F238E27FC236}">
                <a16:creationId xmlns:a16="http://schemas.microsoft.com/office/drawing/2014/main" id="{816515CD-C448-B297-7A1D-9A7B588DCB5D}"/>
              </a:ext>
            </a:extLst>
          </p:cNvPr>
          <p:cNvSpPr>
            <a:spLocks noGrp="1"/>
          </p:cNvSpPr>
          <p:nvPr>
            <p:ph idx="1"/>
          </p:nvPr>
        </p:nvSpPr>
        <p:spPr>
          <a:xfrm>
            <a:off x="6713415" y="1891323"/>
            <a:ext cx="4959078" cy="4478215"/>
          </a:xfrm>
        </p:spPr>
        <p:txBody>
          <a:bodyPr>
            <a:normAutofit lnSpcReduction="10000"/>
          </a:bodyPr>
          <a:lstStyle/>
          <a:p>
            <a:pPr marL="0" indent="0">
              <a:buNone/>
            </a:pPr>
            <a:r>
              <a:rPr lang="nl-NL" sz="2400" i="1" dirty="0"/>
              <a:t>Naast je studie werk je bij het bedrijf van een oom en tante. Het is leuk werk en het klikt enorm goed met je oom en tante. </a:t>
            </a:r>
          </a:p>
          <a:p>
            <a:pPr marL="0" indent="0">
              <a:buNone/>
            </a:pPr>
            <a:endParaRPr lang="nl-NL" sz="2400" i="1" dirty="0"/>
          </a:p>
          <a:p>
            <a:pPr marL="0" indent="0">
              <a:buNone/>
            </a:pPr>
            <a:r>
              <a:rPr lang="nl-NL" sz="2400" i="1" dirty="0"/>
              <a:t>Nu merk je dat studie meer en meer tijd van je vraagt en het werk bij je oom en tante gaat ten koste van je studie. </a:t>
            </a:r>
          </a:p>
          <a:p>
            <a:pPr marL="0" indent="0">
              <a:buNone/>
            </a:pPr>
            <a:r>
              <a:rPr lang="nl-NL" sz="2400" i="1" dirty="0"/>
              <a:t>Je vindt dat je studie voorrang heeft, maar ondanks begrip zullen je oom en tante het heel erg jammer vinden als je bij ze stopt.</a:t>
            </a:r>
          </a:p>
        </p:txBody>
      </p:sp>
    </p:spTree>
    <p:extLst>
      <p:ext uri="{BB962C8B-B14F-4D97-AF65-F5344CB8AC3E}">
        <p14:creationId xmlns:p14="http://schemas.microsoft.com/office/powerpoint/2010/main" val="12411093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fbeelding 3" descr="Jongen die een laptop gebruikt voor een virtuele les">
            <a:extLst>
              <a:ext uri="{FF2B5EF4-FFF2-40B4-BE49-F238E27FC236}">
                <a16:creationId xmlns:a16="http://schemas.microsoft.com/office/drawing/2014/main" id="{354D7731-A259-360E-AE19-E1DC5A775013}"/>
              </a:ext>
            </a:extLst>
          </p:cNvPr>
          <p:cNvPicPr>
            <a:picLocks noChangeAspect="1"/>
          </p:cNvPicPr>
          <p:nvPr/>
        </p:nvPicPr>
        <p:blipFill>
          <a:blip r:embed="rId3">
            <a:extLst>
              <a:ext uri="{28A0092B-C50C-407E-A947-70E740481C1C}">
                <a14:useLocalDpi xmlns:a14="http://schemas.microsoft.com/office/drawing/2010/main" val="0"/>
              </a:ext>
            </a:extLst>
          </a:blip>
          <a:srcRect r="5882" b="-1"/>
          <a:stretch>
            <a:fillRect/>
          </a:stretch>
        </p:blipFill>
        <p:spPr>
          <a:xfrm>
            <a:off x="2522356"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jdelijke aanduiding voor inhoud 2">
            <a:extLst>
              <a:ext uri="{FF2B5EF4-FFF2-40B4-BE49-F238E27FC236}">
                <a16:creationId xmlns:a16="http://schemas.microsoft.com/office/drawing/2014/main" id="{634803DF-B93B-CDB1-BAC8-180020913B3C}"/>
              </a:ext>
            </a:extLst>
          </p:cNvPr>
          <p:cNvSpPr>
            <a:spLocks noGrp="1"/>
          </p:cNvSpPr>
          <p:nvPr>
            <p:ph idx="1"/>
          </p:nvPr>
        </p:nvSpPr>
        <p:spPr>
          <a:xfrm>
            <a:off x="312616" y="515815"/>
            <a:ext cx="4587630" cy="5970954"/>
          </a:xfrm>
        </p:spPr>
        <p:txBody>
          <a:bodyPr>
            <a:normAutofit lnSpcReduction="10000"/>
          </a:bodyPr>
          <a:lstStyle/>
          <a:p>
            <a:pPr marL="0" indent="0">
              <a:buNone/>
            </a:pPr>
            <a:r>
              <a:rPr lang="nl-NL" sz="2400" i="1" dirty="0"/>
              <a:t>Je ouders hebben veel tijd besteed om, samen met je, een studiekeuze te maken. Ze vinden een goed diploma belangrijk, betalen je studie, maar daar moeten ze ook dingen voor laten liggen.</a:t>
            </a:r>
          </a:p>
          <a:p>
            <a:pPr marL="0" indent="0">
              <a:buNone/>
            </a:pPr>
            <a:br>
              <a:rPr lang="nl-NL" sz="2400" i="1" dirty="0"/>
            </a:br>
            <a:r>
              <a:rPr lang="nl-NL" sz="2400" i="1" dirty="0"/>
              <a:t>Ondanks het aandachtige proces, begin je twijfels te krijgen of deze studie én studeren in het algemeen wel iets voor je is…. Behalve teleurstelling bij je ouders voel je ook een soort druk om te “moeten” studeren na je HAVO. Dit zou vanzelfsprekend moeten zijn, maar voelt toch niet zo…</a:t>
            </a:r>
          </a:p>
        </p:txBody>
      </p:sp>
    </p:spTree>
    <p:extLst>
      <p:ext uri="{BB962C8B-B14F-4D97-AF65-F5344CB8AC3E}">
        <p14:creationId xmlns:p14="http://schemas.microsoft.com/office/powerpoint/2010/main" val="11301267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4E57238-22FD-7CF5-C9A2-2CE0888549A9}"/>
              </a:ext>
            </a:extLst>
          </p:cNvPr>
          <p:cNvSpPr>
            <a:spLocks noGrp="1"/>
          </p:cNvSpPr>
          <p:nvPr>
            <p:ph type="title"/>
          </p:nvPr>
        </p:nvSpPr>
        <p:spPr>
          <a:xfrm>
            <a:off x="572493" y="238539"/>
            <a:ext cx="11018520" cy="1434415"/>
          </a:xfrm>
        </p:spPr>
        <p:txBody>
          <a:bodyPr anchor="b">
            <a:normAutofit/>
          </a:bodyPr>
          <a:lstStyle/>
          <a:p>
            <a:r>
              <a:rPr lang="nl-NL" sz="5400" b="1" dirty="0">
                <a:solidFill>
                  <a:srgbClr val="E20859"/>
                </a:solidFill>
              </a:rPr>
              <a:t>Nadenken over ethiek: hoe dan?</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5C2D88E6-DCA0-70FB-EABA-BBDA61D777B2}"/>
              </a:ext>
            </a:extLst>
          </p:cNvPr>
          <p:cNvSpPr>
            <a:spLocks noGrp="1"/>
          </p:cNvSpPr>
          <p:nvPr>
            <p:ph idx="1"/>
          </p:nvPr>
        </p:nvSpPr>
        <p:spPr>
          <a:xfrm>
            <a:off x="572492" y="2071316"/>
            <a:ext cx="7103165" cy="4119172"/>
          </a:xfrm>
        </p:spPr>
        <p:txBody>
          <a:bodyPr anchor="t">
            <a:normAutofit/>
          </a:bodyPr>
          <a:lstStyle/>
          <a:p>
            <a:r>
              <a:rPr lang="nl-NL" sz="3200" dirty="0"/>
              <a:t>Welk besluit moet ik nemen?</a:t>
            </a:r>
          </a:p>
          <a:p>
            <a:r>
              <a:rPr lang="nl-NL" sz="3200" dirty="0"/>
              <a:t>Wie zijn erbij betrokken? En hoe dan?</a:t>
            </a:r>
            <a:endParaRPr lang="nl-NL" dirty="0"/>
          </a:p>
          <a:p>
            <a:r>
              <a:rPr lang="nl-NL" sz="3200" dirty="0"/>
              <a:t>Wie zijn van invloed of hebben een belang? En wat dan?</a:t>
            </a:r>
          </a:p>
          <a:p>
            <a:r>
              <a:rPr lang="nl-NL" sz="3200" dirty="0"/>
              <a:t>Mis ik informatie? Zo ja, wat dan?</a:t>
            </a:r>
          </a:p>
          <a:p>
            <a:r>
              <a:rPr lang="nl-NL" sz="3200" dirty="0"/>
              <a:t>Wat roept het bij mij op? (emoties)</a:t>
            </a:r>
          </a:p>
          <a:p>
            <a:r>
              <a:rPr lang="nl-NL" sz="3200" dirty="0"/>
              <a:t>Welke vragen heb ik dan nog?</a:t>
            </a:r>
          </a:p>
        </p:txBody>
      </p:sp>
      <p:pic>
        <p:nvPicPr>
          <p:cNvPr id="5" name="Afbeelding 4" descr="Jonge vrouw die denkt">
            <a:extLst>
              <a:ext uri="{FF2B5EF4-FFF2-40B4-BE49-F238E27FC236}">
                <a16:creationId xmlns:a16="http://schemas.microsoft.com/office/drawing/2014/main" id="{279865FD-713D-A48C-71EA-B774361638AD}"/>
              </a:ext>
            </a:extLst>
          </p:cNvPr>
          <p:cNvPicPr>
            <a:picLocks noChangeAspect="1"/>
          </p:cNvPicPr>
          <p:nvPr/>
        </p:nvPicPr>
        <p:blipFill>
          <a:blip r:embed="rId3">
            <a:extLst>
              <a:ext uri="{28A0092B-C50C-407E-A947-70E740481C1C}">
                <a14:useLocalDpi xmlns:a14="http://schemas.microsoft.com/office/drawing/2010/main" val="0"/>
              </a:ext>
            </a:extLst>
          </a:blip>
          <a:srcRect l="16766" r="19018"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1510396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Slide Background">
            <a:extLst>
              <a:ext uri="{FF2B5EF4-FFF2-40B4-BE49-F238E27FC236}">
                <a16:creationId xmlns:a16="http://schemas.microsoft.com/office/drawing/2014/main" id="{7DE220E6-BA55-4F04-B3C4-F4985F3E7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 name="tint">
            <a:extLst>
              <a:ext uri="{FF2B5EF4-FFF2-40B4-BE49-F238E27FC236}">
                <a16:creationId xmlns:a16="http://schemas.microsoft.com/office/drawing/2014/main" id="{5AE190BC-D2FD-433E-AB89-0DF68EFD6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5644" y="0"/>
            <a:ext cx="1046356" cy="68580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useBgFill="1">
        <p:nvSpPr>
          <p:cNvPr id="19" name="Rectangle 18">
            <a:extLst>
              <a:ext uri="{FF2B5EF4-FFF2-40B4-BE49-F238E27FC236}">
                <a16:creationId xmlns:a16="http://schemas.microsoft.com/office/drawing/2014/main" id="{43E8FEA2-54EE-4F84-B5DB-A055A7D80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16444" y="0"/>
            <a:ext cx="6075554" cy="6858000"/>
          </a:xfrm>
          <a:prstGeom prst="rect">
            <a:avLst/>
          </a:prstGeom>
          <a:ln>
            <a:noFill/>
          </a:ln>
          <a:effectLst>
            <a:outerShdw blurRad="508000" dist="190500" dir="5460000" sx="93000" sy="93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2321705-A867-2202-4821-F9746492D9D9}"/>
              </a:ext>
            </a:extLst>
          </p:cNvPr>
          <p:cNvSpPr>
            <a:spLocks noGrp="1"/>
          </p:cNvSpPr>
          <p:nvPr>
            <p:ph type="title"/>
          </p:nvPr>
        </p:nvSpPr>
        <p:spPr>
          <a:xfrm>
            <a:off x="6816432" y="762001"/>
            <a:ext cx="4554680" cy="1708243"/>
          </a:xfrm>
        </p:spPr>
        <p:txBody>
          <a:bodyPr anchor="ctr">
            <a:normAutofit/>
          </a:bodyPr>
          <a:lstStyle/>
          <a:p>
            <a:r>
              <a:rPr lang="nl-NL" sz="4000" b="1" dirty="0">
                <a:solidFill>
                  <a:srgbClr val="E20859"/>
                </a:solidFill>
              </a:rPr>
              <a:t>Aan de slag</a:t>
            </a:r>
          </a:p>
        </p:txBody>
      </p:sp>
      <p:pic>
        <p:nvPicPr>
          <p:cNvPr id="5" name="Afbeelding 4" descr="Twee personen met spraakballonnen">
            <a:extLst>
              <a:ext uri="{FF2B5EF4-FFF2-40B4-BE49-F238E27FC236}">
                <a16:creationId xmlns:a16="http://schemas.microsoft.com/office/drawing/2014/main" id="{EC6ECDD5-98B2-D903-C611-1B35762905CB}"/>
              </a:ext>
            </a:extLst>
          </p:cNvPr>
          <p:cNvPicPr>
            <a:picLocks noChangeAspect="1"/>
          </p:cNvPicPr>
          <p:nvPr/>
        </p:nvPicPr>
        <p:blipFill>
          <a:blip r:embed="rId3">
            <a:extLst>
              <a:ext uri="{28A0092B-C50C-407E-A947-70E740481C1C}">
                <a14:useLocalDpi xmlns:a14="http://schemas.microsoft.com/office/drawing/2010/main" val="0"/>
              </a:ext>
            </a:extLst>
          </a:blip>
          <a:srcRect l="582" r="2028"/>
          <a:stretch>
            <a:fillRect/>
          </a:stretch>
        </p:blipFill>
        <p:spPr>
          <a:xfrm>
            <a:off x="820888" y="319495"/>
            <a:ext cx="4474669" cy="6146608"/>
          </a:xfrm>
          <a:prstGeom prst="rect">
            <a:avLst/>
          </a:prstGeom>
        </p:spPr>
      </p:pic>
      <p:sp>
        <p:nvSpPr>
          <p:cNvPr id="3" name="Tijdelijke aanduiding voor inhoud 2">
            <a:extLst>
              <a:ext uri="{FF2B5EF4-FFF2-40B4-BE49-F238E27FC236}">
                <a16:creationId xmlns:a16="http://schemas.microsoft.com/office/drawing/2014/main" id="{F207800E-C377-B3A4-3EB6-082303C9BA8E}"/>
              </a:ext>
            </a:extLst>
          </p:cNvPr>
          <p:cNvSpPr>
            <a:spLocks noGrp="1"/>
          </p:cNvSpPr>
          <p:nvPr>
            <p:ph idx="1"/>
          </p:nvPr>
        </p:nvSpPr>
        <p:spPr>
          <a:xfrm>
            <a:off x="6816431" y="2149232"/>
            <a:ext cx="4750337" cy="4090848"/>
          </a:xfrm>
        </p:spPr>
        <p:txBody>
          <a:bodyPr vert="horz" lIns="91440" tIns="45720" rIns="91440" bIns="45720" rtlCol="0" anchor="ctr">
            <a:normAutofit/>
          </a:bodyPr>
          <a:lstStyle/>
          <a:p>
            <a:pPr marL="0" indent="0">
              <a:buNone/>
            </a:pPr>
            <a:r>
              <a:rPr lang="nl-NL" sz="2400" dirty="0"/>
              <a:t>Zo meteen volgen er drie casussen.</a:t>
            </a:r>
          </a:p>
          <a:p>
            <a:pPr marL="0" indent="0">
              <a:buNone/>
            </a:pPr>
            <a:endParaRPr lang="nl-NL" sz="2400" dirty="0"/>
          </a:p>
          <a:p>
            <a:pPr marL="0" indent="0">
              <a:buNone/>
            </a:pPr>
            <a:r>
              <a:rPr lang="nl-NL" sz="2400" dirty="0"/>
              <a:t>Bespreek de casus met je buren. </a:t>
            </a:r>
          </a:p>
          <a:p>
            <a:pPr marL="0" indent="0">
              <a:buNone/>
            </a:pPr>
            <a:endParaRPr lang="nl-NL" sz="2400" dirty="0"/>
          </a:p>
          <a:p>
            <a:pPr marL="0" indent="0">
              <a:buNone/>
            </a:pPr>
            <a:r>
              <a:rPr lang="nl-NL" sz="2400" dirty="0"/>
              <a:t>Maak eventueel aantekeningen. Na elke casus bespreken we deze.</a:t>
            </a:r>
          </a:p>
        </p:txBody>
      </p:sp>
    </p:spTree>
    <p:extLst>
      <p:ext uri="{BB962C8B-B14F-4D97-AF65-F5344CB8AC3E}">
        <p14:creationId xmlns:p14="http://schemas.microsoft.com/office/powerpoint/2010/main" val="4253198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C9D12-A8E1-EEC6-93B3-D577636C74A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8396605-F600-27D8-F630-48D9C4F342E0}"/>
              </a:ext>
            </a:extLst>
          </p:cNvPr>
          <p:cNvSpPr>
            <a:spLocks noGrp="1"/>
          </p:cNvSpPr>
          <p:nvPr>
            <p:ph type="title"/>
          </p:nvPr>
        </p:nvSpPr>
        <p:spPr/>
        <p:txBody>
          <a:bodyPr/>
          <a:lstStyle/>
          <a:p>
            <a:r>
              <a:rPr lang="nl-NL" b="1" dirty="0">
                <a:solidFill>
                  <a:srgbClr val="E20859"/>
                </a:solidFill>
              </a:rPr>
              <a:t>1. De bakfiets</a:t>
            </a:r>
          </a:p>
        </p:txBody>
      </p:sp>
      <p:sp>
        <p:nvSpPr>
          <p:cNvPr id="3" name="Tijdelijke aanduiding voor inhoud 2">
            <a:extLst>
              <a:ext uri="{FF2B5EF4-FFF2-40B4-BE49-F238E27FC236}">
                <a16:creationId xmlns:a16="http://schemas.microsoft.com/office/drawing/2014/main" id="{2EC15E8E-167A-563A-B85D-3608C1F28B83}"/>
              </a:ext>
            </a:extLst>
          </p:cNvPr>
          <p:cNvSpPr>
            <a:spLocks noGrp="1"/>
          </p:cNvSpPr>
          <p:nvPr>
            <p:ph idx="1"/>
          </p:nvPr>
        </p:nvSpPr>
        <p:spPr>
          <a:xfrm>
            <a:off x="838200" y="1454046"/>
            <a:ext cx="10515600" cy="4722917"/>
          </a:xfrm>
        </p:spPr>
        <p:txBody>
          <a:bodyPr vert="horz" lIns="91440" tIns="45720" rIns="91440" bIns="45720" rtlCol="0" anchor="t">
            <a:normAutofit fontScale="92500" lnSpcReduction="10000"/>
          </a:bodyPr>
          <a:lstStyle/>
          <a:p>
            <a:pPr marL="0" indent="0">
              <a:buNone/>
            </a:pPr>
            <a:r>
              <a:rPr lang="nl-NL" dirty="0"/>
              <a:t>Annet maakt meubels als ZZP’er. Ze was de aankoop van een bus aan het overwegen, maar ze heeft een ander plan: </a:t>
            </a:r>
            <a:br>
              <a:rPr lang="nl-NL" dirty="0"/>
            </a:br>
            <a:br>
              <a:rPr lang="nl-NL" dirty="0"/>
            </a:br>
            <a:r>
              <a:rPr lang="nl-NL" dirty="0"/>
              <a:t>Het kopen van een nieuwe bus stelt ze nog even uit. In plaats daarvan koopt ze een bakfiets. Dit is handig om haar kind naar school te brengen.</a:t>
            </a:r>
          </a:p>
          <a:p>
            <a:pPr marL="0" indent="0">
              <a:buNone/>
            </a:pPr>
            <a:r>
              <a:rPr lang="nl-NL" dirty="0"/>
              <a:t>Maar het is ook handig om naar de bouwmarkt te fietsen of iets naar een klant te brengen…..toch?</a:t>
            </a:r>
          </a:p>
          <a:p>
            <a:pPr marL="0" indent="0">
              <a:buNone/>
            </a:pPr>
            <a:endParaRPr lang="nl-NL" dirty="0"/>
          </a:p>
          <a:p>
            <a:pPr marL="0" indent="0">
              <a:buNone/>
            </a:pPr>
            <a:r>
              <a:rPr lang="nl-NL" dirty="0"/>
              <a:t>Zo zou ze deze aanschaf (€4500) mooi kunnen betalen uit haar eigen zaak en dat scheelt weer BTW (21% à €945).</a:t>
            </a:r>
          </a:p>
          <a:p>
            <a:pPr marL="0" indent="0">
              <a:buNone/>
            </a:pPr>
            <a:r>
              <a:rPr lang="nl-NL" dirty="0"/>
              <a:t>Als ondernemer kun je BTW terugkrijgen mits de aanschaf voor zakelijk gebruik is. … toch?</a:t>
            </a:r>
          </a:p>
        </p:txBody>
      </p:sp>
    </p:spTree>
    <p:extLst>
      <p:ext uri="{BB962C8B-B14F-4D97-AF65-F5344CB8AC3E}">
        <p14:creationId xmlns:p14="http://schemas.microsoft.com/office/powerpoint/2010/main" val="27876266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BC95D-987A-762C-B2D4-3981EF2A9BF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EBCE12A-828E-87A4-C196-7B653E2453E0}"/>
              </a:ext>
            </a:extLst>
          </p:cNvPr>
          <p:cNvSpPr>
            <a:spLocks noGrp="1"/>
          </p:cNvSpPr>
          <p:nvPr>
            <p:ph type="title"/>
          </p:nvPr>
        </p:nvSpPr>
        <p:spPr/>
        <p:txBody>
          <a:bodyPr/>
          <a:lstStyle/>
          <a:p>
            <a:r>
              <a:rPr lang="nl-NL" b="1" dirty="0">
                <a:solidFill>
                  <a:srgbClr val="E20859"/>
                </a:solidFill>
              </a:rPr>
              <a:t>2. </a:t>
            </a:r>
            <a:r>
              <a:rPr lang="nl-NL" b="1" dirty="0" err="1">
                <a:solidFill>
                  <a:srgbClr val="E20859"/>
                </a:solidFill>
              </a:rPr>
              <a:t>Dining</a:t>
            </a:r>
            <a:r>
              <a:rPr lang="nl-NL" b="1" dirty="0">
                <a:solidFill>
                  <a:srgbClr val="E20859"/>
                </a:solidFill>
              </a:rPr>
              <a:t> &amp; </a:t>
            </a:r>
            <a:r>
              <a:rPr lang="nl-NL" b="1" dirty="0" err="1">
                <a:solidFill>
                  <a:srgbClr val="E20859"/>
                </a:solidFill>
              </a:rPr>
              <a:t>wining</a:t>
            </a:r>
            <a:endParaRPr lang="nl-NL" b="1" dirty="0">
              <a:solidFill>
                <a:srgbClr val="E20859"/>
              </a:solidFill>
            </a:endParaRPr>
          </a:p>
        </p:txBody>
      </p:sp>
      <p:sp>
        <p:nvSpPr>
          <p:cNvPr id="3" name="Tijdelijke aanduiding voor inhoud 2">
            <a:extLst>
              <a:ext uri="{FF2B5EF4-FFF2-40B4-BE49-F238E27FC236}">
                <a16:creationId xmlns:a16="http://schemas.microsoft.com/office/drawing/2014/main" id="{8C8A3B0D-5CC9-06DE-97F8-A2E1F1B0324A}"/>
              </a:ext>
            </a:extLst>
          </p:cNvPr>
          <p:cNvSpPr>
            <a:spLocks noGrp="1"/>
          </p:cNvSpPr>
          <p:nvPr>
            <p:ph idx="1"/>
          </p:nvPr>
        </p:nvSpPr>
        <p:spPr>
          <a:xfrm>
            <a:off x="838200" y="1454046"/>
            <a:ext cx="10515600" cy="5103062"/>
          </a:xfrm>
        </p:spPr>
        <p:txBody>
          <a:bodyPr>
            <a:normAutofit fontScale="92500" lnSpcReduction="10000"/>
          </a:bodyPr>
          <a:lstStyle/>
          <a:p>
            <a:pPr marL="0" indent="0">
              <a:buNone/>
            </a:pPr>
            <a:r>
              <a:rPr lang="nl-NL" dirty="0"/>
              <a:t>Martijn fotografeert al erg lang en heeft van zijn hobby zijn werk gemaakt.</a:t>
            </a:r>
          </a:p>
          <a:p>
            <a:pPr marL="0" indent="0">
              <a:buNone/>
            </a:pPr>
            <a:r>
              <a:rPr lang="nl-NL" dirty="0"/>
              <a:t>Hij heeft, zoals dat gaat bij een uit de hand gelopen hobby, de nodige familieleden en vrienden als klant.</a:t>
            </a:r>
          </a:p>
          <a:p>
            <a:pPr marL="0" indent="0">
              <a:buNone/>
            </a:pPr>
            <a:r>
              <a:rPr lang="nl-NL" dirty="0"/>
              <a:t>Nu nodigt hij een aantal van deze familieleden en vrienden uit voor een </a:t>
            </a:r>
            <a:r>
              <a:rPr lang="nl-NL" dirty="0" err="1"/>
              <a:t>verjaardagsetentje</a:t>
            </a:r>
            <a:r>
              <a:rPr lang="nl-NL" dirty="0"/>
              <a:t>. Er komen ook mensen die (nog) geen klant bij hem zijn. Ze gaan lekker tafelen in het dorp.</a:t>
            </a:r>
          </a:p>
          <a:p>
            <a:pPr marL="0" indent="0">
              <a:buNone/>
            </a:pPr>
            <a:endParaRPr lang="nl-NL" dirty="0"/>
          </a:p>
          <a:p>
            <a:pPr marL="0" indent="0">
              <a:buNone/>
            </a:pPr>
            <a:r>
              <a:rPr lang="nl-NL" dirty="0"/>
              <a:t>Hij bedenkt een slimmigheidje: aangezien dit ook klanten zijn, zou ik dit ook als een zakelijk etentje kunnen opvoeren in mijn eigen zaak, …..toch?</a:t>
            </a:r>
          </a:p>
          <a:p>
            <a:pPr marL="0" indent="0">
              <a:buNone/>
            </a:pPr>
            <a:endParaRPr lang="nl-NL" dirty="0"/>
          </a:p>
          <a:p>
            <a:pPr marL="0" indent="0">
              <a:buNone/>
            </a:pPr>
            <a:r>
              <a:rPr lang="nl-NL" dirty="0"/>
              <a:t>Het onderhouden van goede klantrelaties is belangrijk en misschien krijg nog wel een bestelling. Zo combineer ik het aangename met het nuttige én scheelt het weer geld (BTW).</a:t>
            </a:r>
          </a:p>
        </p:txBody>
      </p:sp>
    </p:spTree>
    <p:extLst>
      <p:ext uri="{BB962C8B-B14F-4D97-AF65-F5344CB8AC3E}">
        <p14:creationId xmlns:p14="http://schemas.microsoft.com/office/powerpoint/2010/main" val="12469345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2E171-AA86-7FE0-34DE-5499DCB553C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8C1C7AD-80D3-B2C7-964E-717C9F47E1F7}"/>
              </a:ext>
            </a:extLst>
          </p:cNvPr>
          <p:cNvSpPr>
            <a:spLocks noGrp="1"/>
          </p:cNvSpPr>
          <p:nvPr>
            <p:ph type="title"/>
          </p:nvPr>
        </p:nvSpPr>
        <p:spPr/>
        <p:txBody>
          <a:bodyPr/>
          <a:lstStyle/>
          <a:p>
            <a:r>
              <a:rPr lang="nl-NL" b="1" dirty="0">
                <a:solidFill>
                  <a:srgbClr val="E20859"/>
                </a:solidFill>
              </a:rPr>
              <a:t>3. </a:t>
            </a:r>
            <a:r>
              <a:rPr lang="nl-NL" b="1">
                <a:solidFill>
                  <a:srgbClr val="E20859"/>
                </a:solidFill>
              </a:rPr>
              <a:t>Het zonnetje in huis</a:t>
            </a:r>
            <a:endParaRPr lang="nl-NL" b="1" dirty="0">
              <a:solidFill>
                <a:srgbClr val="E20859"/>
              </a:solidFill>
            </a:endParaRPr>
          </a:p>
        </p:txBody>
      </p:sp>
      <p:sp>
        <p:nvSpPr>
          <p:cNvPr id="3" name="Tijdelijke aanduiding voor inhoud 2">
            <a:extLst>
              <a:ext uri="{FF2B5EF4-FFF2-40B4-BE49-F238E27FC236}">
                <a16:creationId xmlns:a16="http://schemas.microsoft.com/office/drawing/2014/main" id="{1B9B88EB-C898-AE75-BD54-F3379FCF067F}"/>
              </a:ext>
            </a:extLst>
          </p:cNvPr>
          <p:cNvSpPr>
            <a:spLocks noGrp="1"/>
          </p:cNvSpPr>
          <p:nvPr>
            <p:ph idx="1"/>
          </p:nvPr>
        </p:nvSpPr>
        <p:spPr>
          <a:xfrm>
            <a:off x="838200" y="1454046"/>
            <a:ext cx="10515600" cy="5038829"/>
          </a:xfrm>
        </p:spPr>
        <p:txBody>
          <a:bodyPr>
            <a:normAutofit fontScale="92500"/>
          </a:bodyPr>
          <a:lstStyle/>
          <a:p>
            <a:pPr marL="0" indent="0">
              <a:buNone/>
            </a:pPr>
            <a:r>
              <a:rPr lang="nl-NL" dirty="0"/>
              <a:t>David en Jonas hebben een autogarage en willen zonnepanelen op hun dak. Er komt een bedrijf langs om dit te bespreken en een offerte te maken.</a:t>
            </a:r>
          </a:p>
          <a:p>
            <a:pPr marL="0" indent="0">
              <a:buNone/>
            </a:pPr>
            <a:endParaRPr lang="nl-NL" dirty="0"/>
          </a:p>
          <a:p>
            <a:pPr marL="0" indent="0">
              <a:buNone/>
            </a:pPr>
            <a:r>
              <a:rPr lang="nl-NL" dirty="0"/>
              <a:t>Nu doet de eigenaar ze het volgende voorstel:</a:t>
            </a:r>
          </a:p>
          <a:p>
            <a:pPr marL="0" indent="0">
              <a:buNone/>
            </a:pPr>
            <a:r>
              <a:rPr lang="nl-NL" dirty="0"/>
              <a:t>Als Jonas een bestelbus een grote beurt geeft dan zou hij daar de zonnepanelen mee kunnen betalen. Dan hoeven er ook geen facturen over en weer te gaan. Zo kunnen ze dit met gesloten beurs met elkaar regelen. Dan worden de panelen wel in het weekend geplaatst.</a:t>
            </a:r>
          </a:p>
          <a:p>
            <a:pPr marL="0" indent="0">
              <a:buNone/>
            </a:pPr>
            <a:endParaRPr lang="nl-NL" dirty="0"/>
          </a:p>
          <a:p>
            <a:pPr marL="0" indent="0">
              <a:buNone/>
            </a:pPr>
            <a:r>
              <a:rPr lang="nl-NL" dirty="0"/>
              <a:t>Aangezien ze niet zo van de administratie zijn, lijkt ze dit wel wat……toch?</a:t>
            </a:r>
          </a:p>
        </p:txBody>
      </p:sp>
    </p:spTree>
    <p:extLst>
      <p:ext uri="{BB962C8B-B14F-4D97-AF65-F5344CB8AC3E}">
        <p14:creationId xmlns:p14="http://schemas.microsoft.com/office/powerpoint/2010/main" val="41573677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5B2E5E9B-CF11-AA3D-7E7B-19BF38D18C9C}"/>
              </a:ext>
            </a:extLst>
          </p:cNvPr>
          <p:cNvSpPr>
            <a:spLocks noGrp="1"/>
          </p:cNvSpPr>
          <p:nvPr>
            <p:ph type="title"/>
          </p:nvPr>
        </p:nvSpPr>
        <p:spPr>
          <a:xfrm>
            <a:off x="6430060" y="467271"/>
            <a:ext cx="5156101" cy="2052522"/>
          </a:xfrm>
        </p:spPr>
        <p:txBody>
          <a:bodyPr anchor="b">
            <a:normAutofit/>
          </a:bodyPr>
          <a:lstStyle/>
          <a:p>
            <a:r>
              <a:rPr lang="nl-NL" sz="5200" b="1" dirty="0">
                <a:solidFill>
                  <a:srgbClr val="E20859"/>
                </a:solidFill>
              </a:rPr>
              <a:t>Samenvattend</a:t>
            </a:r>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descr="Vintage film met einde-frame">
            <a:extLst>
              <a:ext uri="{FF2B5EF4-FFF2-40B4-BE49-F238E27FC236}">
                <a16:creationId xmlns:a16="http://schemas.microsoft.com/office/drawing/2014/main" id="{1AE34014-63F6-F4E4-2B6C-0D397AF273EC}"/>
              </a:ext>
            </a:extLst>
          </p:cNvPr>
          <p:cNvPicPr>
            <a:picLocks noChangeAspect="1"/>
          </p:cNvPicPr>
          <p:nvPr/>
        </p:nvPicPr>
        <p:blipFill>
          <a:blip r:embed="rId2">
            <a:extLst>
              <a:ext uri="{28A0092B-C50C-407E-A947-70E740481C1C}">
                <a14:useLocalDpi xmlns:a14="http://schemas.microsoft.com/office/drawing/2010/main" val="0"/>
              </a:ext>
            </a:extLst>
          </a:blip>
          <a:srcRect l="11057" r="10941" b="-2"/>
          <a:stretch>
            <a:fillRect/>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3" name="Tijdelijke aanduiding voor inhoud 2">
            <a:extLst>
              <a:ext uri="{FF2B5EF4-FFF2-40B4-BE49-F238E27FC236}">
                <a16:creationId xmlns:a16="http://schemas.microsoft.com/office/drawing/2014/main" id="{38F5E00F-4696-09C4-1A71-39CAE4651CF3}"/>
              </a:ext>
            </a:extLst>
          </p:cNvPr>
          <p:cNvSpPr>
            <a:spLocks noGrp="1"/>
          </p:cNvSpPr>
          <p:nvPr>
            <p:ph idx="1"/>
          </p:nvPr>
        </p:nvSpPr>
        <p:spPr>
          <a:xfrm>
            <a:off x="6430060" y="2990818"/>
            <a:ext cx="5156099" cy="2913872"/>
          </a:xfrm>
        </p:spPr>
        <p:txBody>
          <a:bodyPr anchor="t">
            <a:normAutofit/>
          </a:bodyPr>
          <a:lstStyle/>
          <a:p>
            <a:r>
              <a:rPr lang="nl-NL" dirty="0">
                <a:solidFill>
                  <a:schemeClr val="tx1">
                    <a:alpha val="80000"/>
                  </a:schemeClr>
                </a:solidFill>
              </a:rPr>
              <a:t>Ethiek zit verstopt in dagelijkse situaties</a:t>
            </a:r>
          </a:p>
          <a:p>
            <a:r>
              <a:rPr lang="nl-NL" dirty="0">
                <a:solidFill>
                  <a:schemeClr val="tx1">
                    <a:alpha val="80000"/>
                  </a:schemeClr>
                </a:solidFill>
              </a:rPr>
              <a:t>Je hoeft er niet alleen over na te denken</a:t>
            </a:r>
          </a:p>
          <a:p>
            <a:r>
              <a:rPr lang="nl-NL" dirty="0">
                <a:solidFill>
                  <a:schemeClr val="tx1">
                    <a:alpha val="80000"/>
                  </a:schemeClr>
                </a:solidFill>
              </a:rPr>
              <a:t>Probeer het uit je “buikgevoel” te halen</a:t>
            </a:r>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3768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55BC67-5B91-B732-2B06-E30A0B2CCD0C}"/>
              </a:ext>
            </a:extLst>
          </p:cNvPr>
          <p:cNvSpPr>
            <a:spLocks noGrp="1"/>
          </p:cNvSpPr>
          <p:nvPr>
            <p:ph type="title"/>
          </p:nvPr>
        </p:nvSpPr>
        <p:spPr/>
        <p:txBody>
          <a:bodyPr/>
          <a:lstStyle/>
          <a:p>
            <a:r>
              <a:rPr lang="nl-NL" dirty="0">
                <a:solidFill>
                  <a:srgbClr val="E50856"/>
                </a:solidFill>
              </a:rPr>
              <a:t>Bronnen</a:t>
            </a:r>
          </a:p>
        </p:txBody>
      </p:sp>
      <p:sp>
        <p:nvSpPr>
          <p:cNvPr id="3" name="Tijdelijke aanduiding voor inhoud 2">
            <a:extLst>
              <a:ext uri="{FF2B5EF4-FFF2-40B4-BE49-F238E27FC236}">
                <a16:creationId xmlns:a16="http://schemas.microsoft.com/office/drawing/2014/main" id="{6E36FBC5-38E0-1925-3899-46CECC60CC1A}"/>
              </a:ext>
            </a:extLst>
          </p:cNvPr>
          <p:cNvSpPr>
            <a:spLocks noGrp="1"/>
          </p:cNvSpPr>
          <p:nvPr>
            <p:ph idx="1"/>
          </p:nvPr>
        </p:nvSpPr>
        <p:spPr/>
        <p:txBody>
          <a:bodyPr>
            <a:normAutofit/>
          </a:bodyPr>
          <a:lstStyle/>
          <a:p>
            <a:pPr marL="0" indent="0">
              <a:buNone/>
            </a:pPr>
            <a:r>
              <a:rPr lang="en-US" sz="2000" dirty="0" err="1"/>
              <a:t>Dubbink</a:t>
            </a:r>
            <a:r>
              <a:rPr lang="en-US" sz="2000" dirty="0"/>
              <a:t>, W. (2018). A typology of ethical problems. </a:t>
            </a:r>
            <a:r>
              <a:rPr lang="en-US" sz="2000" i="1" dirty="0"/>
              <a:t>Ethical perspectives</a:t>
            </a:r>
            <a:r>
              <a:rPr lang="en-US" sz="2000" dirty="0"/>
              <a:t>, </a:t>
            </a:r>
            <a:r>
              <a:rPr lang="en-US" sz="2000" i="1" dirty="0"/>
              <a:t>25</a:t>
            </a:r>
            <a:r>
              <a:rPr lang="en-US" sz="2000" dirty="0"/>
              <a:t>(4), 683-714.</a:t>
            </a:r>
            <a:endParaRPr lang="nl-NL" sz="2000" dirty="0"/>
          </a:p>
          <a:p>
            <a:pPr marL="0" indent="0">
              <a:buNone/>
            </a:pPr>
            <a:r>
              <a:rPr lang="nl-NL" sz="2000" dirty="0"/>
              <a:t>Microsoft. (2026). </a:t>
            </a:r>
            <a:r>
              <a:rPr lang="nl-NL" sz="2000" i="1" dirty="0"/>
              <a:t>Stockfoto’s</a:t>
            </a:r>
            <a:r>
              <a:rPr lang="nl-NL" sz="2000" dirty="0"/>
              <a:t>. Microsoft Corporation.</a:t>
            </a:r>
          </a:p>
        </p:txBody>
      </p:sp>
    </p:spTree>
    <p:extLst>
      <p:ext uri="{BB962C8B-B14F-4D97-AF65-F5344CB8AC3E}">
        <p14:creationId xmlns:p14="http://schemas.microsoft.com/office/powerpoint/2010/main" val="1297798621"/>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06EA80B72F8F542838EAA81B7148DEF" ma:contentTypeVersion="12" ma:contentTypeDescription="Een nieuw document maken." ma:contentTypeScope="" ma:versionID="eede71f544f7dd20289add83f3344aa0">
  <xsd:schema xmlns:xsd="http://www.w3.org/2001/XMLSchema" xmlns:xs="http://www.w3.org/2001/XMLSchema" xmlns:p="http://schemas.microsoft.com/office/2006/metadata/properties" xmlns:ns2="f7aa7ad1-cc1d-4c5f-aac4-555c8a68bd86" xmlns:ns3="ca769d2e-09cf-4351-9fd6-6af6e26eb269" targetNamespace="http://schemas.microsoft.com/office/2006/metadata/properties" ma:root="true" ma:fieldsID="924fed7ce49a92912e0cae32ab0a28ee" ns2:_="" ns3:_="">
    <xsd:import namespace="f7aa7ad1-cc1d-4c5f-aac4-555c8a68bd86"/>
    <xsd:import namespace="ca769d2e-09cf-4351-9fd6-6af6e26eb26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aa7ad1-cc1d-4c5f-aac4-555c8a68bd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f6aa0a0a-ab1b-4084-9454-0fab04725976"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a769d2e-09cf-4351-9fd6-6af6e26eb26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58c5898-42ff-463e-abba-1204b3f2587a}" ma:internalName="TaxCatchAll" ma:showField="CatchAllData" ma:web="ca769d2e-09cf-4351-9fd6-6af6e26eb26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ca769d2e-09cf-4351-9fd6-6af6e26eb269" xsi:nil="true"/>
    <lcf76f155ced4ddcb4097134ff3c332f xmlns="f7aa7ad1-cc1d-4c5f-aac4-555c8a68bd86">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953E979-2B39-448F-AF93-6A71CA0BDB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7aa7ad1-cc1d-4c5f-aac4-555c8a68bd86"/>
    <ds:schemaRef ds:uri="ca769d2e-09cf-4351-9fd6-6af6e26eb26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58A2669-7D22-440E-A0FB-658D8C7E3DDF}">
  <ds:schemaRefs>
    <ds:schemaRef ds:uri="http://schemas.microsoft.com/office/2006/metadata/properties"/>
    <ds:schemaRef ds:uri="http://schemas.microsoft.com/office/infopath/2007/PartnerControls"/>
    <ds:schemaRef ds:uri="ca769d2e-09cf-4351-9fd6-6af6e26eb269"/>
    <ds:schemaRef ds:uri="f7aa7ad1-cc1d-4c5f-aac4-555c8a68bd86"/>
  </ds:schemaRefs>
</ds:datastoreItem>
</file>

<file path=customXml/itemProps3.xml><?xml version="1.0" encoding="utf-8"?>
<ds:datastoreItem xmlns:ds="http://schemas.openxmlformats.org/officeDocument/2006/customXml" ds:itemID="{0141924A-C974-4965-8E0B-5230293E337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390</TotalTime>
  <Words>2091</Words>
  <Application>Microsoft Office PowerPoint</Application>
  <PresentationFormat>Widescreen</PresentationFormat>
  <Paragraphs>143</Paragraphs>
  <Slides>20</Slides>
  <Notes>12</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Kantoorthema</vt:lpstr>
      <vt:lpstr>Inhoud</vt:lpstr>
      <vt:lpstr>Colofon</vt:lpstr>
      <vt:lpstr>Docentinstructie</vt:lpstr>
      <vt:lpstr>Wanneer het goede doen geld kost.</vt:lpstr>
      <vt:lpstr>PowerPoint Presentation</vt:lpstr>
      <vt:lpstr>Even kleur bekennen</vt:lpstr>
      <vt:lpstr>Jullie hebben al wat ethiek behandeld…</vt:lpstr>
      <vt:lpstr>Waarden en normen:  wat zijn dat ook al weer?</vt:lpstr>
      <vt:lpstr>Drie smaken morele problemen en drie voorbeelden om even over na te denken</vt:lpstr>
      <vt:lpstr>PowerPoint Presentation</vt:lpstr>
      <vt:lpstr>PowerPoint Presentation</vt:lpstr>
      <vt:lpstr>PowerPoint Presentation</vt:lpstr>
      <vt:lpstr>PowerPoint Presentation</vt:lpstr>
      <vt:lpstr>Nadenken over ethiek: hoe dan?</vt:lpstr>
      <vt:lpstr>Aan de slag</vt:lpstr>
      <vt:lpstr>1. De bakfiets</vt:lpstr>
      <vt:lpstr>2. Dining &amp; wining</vt:lpstr>
      <vt:lpstr>3. Het zonnetje in huis</vt:lpstr>
      <vt:lpstr>Samenvattend</vt:lpstr>
      <vt:lpstr>Bronnen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Freek Verkade</dc:creator>
  <cp:lastModifiedBy>Freek Verkade</cp:lastModifiedBy>
  <cp:revision>42</cp:revision>
  <dcterms:created xsi:type="dcterms:W3CDTF">2025-10-02T07:37:58Z</dcterms:created>
  <dcterms:modified xsi:type="dcterms:W3CDTF">2026-09-25T08:44:22Z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0x010100506EA80B72F8F542838EAA81B7148DEF</vt:lpwstr>
  </property>
</Properties>
</file>