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colors1.xml" ContentType="application/vnd.openxmlformats-officedocument.drawingml.diagramColors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6548" r:id="rId1"/>
  </p:sldMasterIdLst>
  <p:notesMasterIdLst>
    <p:notesMasterId r:id="rId54"/>
  </p:notesMasterIdLst>
  <p:handoutMasterIdLst>
    <p:handoutMasterId r:id="rId55"/>
  </p:handoutMasterIdLst>
  <p:sldIdLst>
    <p:sldId id="750" r:id="rId2"/>
    <p:sldId id="562" r:id="rId3"/>
    <p:sldId id="1364" r:id="rId4"/>
    <p:sldId id="1377" r:id="rId5"/>
    <p:sldId id="612" r:id="rId6"/>
    <p:sldId id="1281" r:id="rId7"/>
    <p:sldId id="1086" r:id="rId8"/>
    <p:sldId id="1054" r:id="rId9"/>
    <p:sldId id="493" r:id="rId10"/>
    <p:sldId id="1352" r:id="rId11"/>
    <p:sldId id="1133" r:id="rId12"/>
    <p:sldId id="764" r:id="rId13"/>
    <p:sldId id="766" r:id="rId14"/>
    <p:sldId id="698" r:id="rId15"/>
    <p:sldId id="408" r:id="rId16"/>
    <p:sldId id="265" r:id="rId17"/>
    <p:sldId id="1260" r:id="rId18"/>
    <p:sldId id="1261" r:id="rId19"/>
    <p:sldId id="598" r:id="rId20"/>
    <p:sldId id="1378" r:id="rId21"/>
    <p:sldId id="1289" r:id="rId22"/>
    <p:sldId id="773" r:id="rId23"/>
    <p:sldId id="539" r:id="rId24"/>
    <p:sldId id="534" r:id="rId25"/>
    <p:sldId id="511" r:id="rId26"/>
    <p:sldId id="515" r:id="rId27"/>
    <p:sldId id="524" r:id="rId28"/>
    <p:sldId id="527" r:id="rId29"/>
    <p:sldId id="450" r:id="rId30"/>
    <p:sldId id="1367" r:id="rId31"/>
    <p:sldId id="714" r:id="rId32"/>
    <p:sldId id="412" r:id="rId33"/>
    <p:sldId id="715" r:id="rId34"/>
    <p:sldId id="775" r:id="rId35"/>
    <p:sldId id="777" r:id="rId36"/>
    <p:sldId id="1363" r:id="rId37"/>
    <p:sldId id="409" r:id="rId38"/>
    <p:sldId id="1370" r:id="rId39"/>
    <p:sldId id="1369" r:id="rId40"/>
    <p:sldId id="410" r:id="rId41"/>
    <p:sldId id="1379" r:id="rId42"/>
    <p:sldId id="258" r:id="rId43"/>
    <p:sldId id="278" r:id="rId44"/>
    <p:sldId id="608" r:id="rId45"/>
    <p:sldId id="583" r:id="rId46"/>
    <p:sldId id="630" r:id="rId47"/>
    <p:sldId id="616" r:id="rId48"/>
    <p:sldId id="1353" r:id="rId49"/>
    <p:sldId id="1356" r:id="rId50"/>
    <p:sldId id="1362" r:id="rId51"/>
    <p:sldId id="1372" r:id="rId52"/>
    <p:sldId id="1373" r:id="rId53"/>
  </p:sldIdLst>
  <p:sldSz cx="9144000" cy="6858000" type="screen4x3"/>
  <p:notesSz cx="9926638" cy="67976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2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8F8F8"/>
    <a:srgbClr val="195A7D"/>
    <a:srgbClr val="175A7B"/>
    <a:srgbClr val="F2F2F2"/>
    <a:srgbClr val="D9D9D9"/>
    <a:srgbClr val="CCFFCC"/>
    <a:srgbClr val="99FF66"/>
    <a:srgbClr val="008000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1" autoAdjust="0"/>
    <p:restoredTop sz="94744" autoAdjust="0"/>
  </p:normalViewPr>
  <p:slideViewPr>
    <p:cSldViewPr snapToObjects="1">
      <p:cViewPr varScale="1">
        <p:scale>
          <a:sx n="98" d="100"/>
          <a:sy n="98" d="100"/>
        </p:scale>
        <p:origin x="170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78" d="100"/>
          <a:sy n="78" d="100"/>
        </p:scale>
        <p:origin x="-3366" y="-108"/>
      </p:cViewPr>
      <p:guideLst>
        <p:guide orient="horz" pos="2142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customXml" Target="../customXml/item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176049-6D8A-40C4-89A9-6C767EC88708}" type="doc">
      <dgm:prSet loTypeId="urn:microsoft.com/office/officeart/2005/8/layout/vList3" loCatId="picture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nl-NL"/>
        </a:p>
      </dgm:t>
    </dgm:pt>
    <dgm:pt modelId="{C9C6C3DE-40EB-4944-B5B4-B78424F402AE}">
      <dgm:prSet phldrT="[Tekst]" custT="1"/>
      <dgm:spPr/>
      <dgm:t>
        <a:bodyPr/>
        <a:lstStyle/>
        <a:p>
          <a:r>
            <a:rPr lang="nl-NL" sz="1400" dirty="0"/>
            <a:t>mix van ervaren en jonge hoogopgeleiden</a:t>
          </a:r>
        </a:p>
        <a:p>
          <a:r>
            <a:rPr lang="nl-NL" sz="1400" dirty="0"/>
            <a:t>adviseurs</a:t>
          </a:r>
        </a:p>
      </dgm:t>
    </dgm:pt>
    <dgm:pt modelId="{00D7EB5C-6D1B-47D0-B8E9-7F942BF3B1B7}" type="parTrans" cxnId="{E84DF789-41F5-41BB-8204-EF5049AC6B41}">
      <dgm:prSet/>
      <dgm:spPr/>
      <dgm:t>
        <a:bodyPr/>
        <a:lstStyle/>
        <a:p>
          <a:endParaRPr lang="nl-NL"/>
        </a:p>
      </dgm:t>
    </dgm:pt>
    <dgm:pt modelId="{DF48CC2A-D576-47C1-849B-E463999A086A}" type="sibTrans" cxnId="{E84DF789-41F5-41BB-8204-EF5049AC6B41}">
      <dgm:prSet/>
      <dgm:spPr/>
      <dgm:t>
        <a:bodyPr/>
        <a:lstStyle/>
        <a:p>
          <a:endParaRPr lang="nl-NL"/>
        </a:p>
      </dgm:t>
    </dgm:pt>
    <dgm:pt modelId="{EDA893AF-8848-4C12-89AA-B59B9BAB66B4}">
      <dgm:prSet phldrT="[Tekst]" custT="1"/>
      <dgm:spPr/>
      <dgm:t>
        <a:bodyPr/>
        <a:lstStyle/>
        <a:p>
          <a:r>
            <a:rPr lang="nl-NL" sz="1400" dirty="0"/>
            <a:t>man/vrouw verhouding 60/40</a:t>
          </a:r>
        </a:p>
      </dgm:t>
    </dgm:pt>
    <dgm:pt modelId="{D959F760-E018-4D18-969C-21CF74A3AF42}" type="parTrans" cxnId="{FCD3707D-18E7-4552-A66E-4C98B2183650}">
      <dgm:prSet/>
      <dgm:spPr/>
      <dgm:t>
        <a:bodyPr/>
        <a:lstStyle/>
        <a:p>
          <a:endParaRPr lang="nl-NL"/>
        </a:p>
      </dgm:t>
    </dgm:pt>
    <dgm:pt modelId="{FEA56D1A-5735-458B-919A-033E0991473C}" type="sibTrans" cxnId="{FCD3707D-18E7-4552-A66E-4C98B2183650}">
      <dgm:prSet/>
      <dgm:spPr/>
      <dgm:t>
        <a:bodyPr/>
        <a:lstStyle/>
        <a:p>
          <a:endParaRPr lang="nl-NL"/>
        </a:p>
      </dgm:t>
    </dgm:pt>
    <dgm:pt modelId="{01FCBD61-DA3C-4E69-A35C-D0D1D1EC450B}">
      <dgm:prSet phldrT="[Tekst]" custT="1"/>
      <dgm:spPr/>
      <dgm:t>
        <a:bodyPr/>
        <a:lstStyle/>
        <a:p>
          <a:r>
            <a:rPr lang="nl-NL" sz="1400" dirty="0"/>
            <a:t>junior/senior verhouding 60/40</a:t>
          </a:r>
        </a:p>
      </dgm:t>
    </dgm:pt>
    <dgm:pt modelId="{655D2E1C-9834-487D-BDE0-6A32609B3D9A}" type="parTrans" cxnId="{35E1FF5B-796D-429C-8D29-10BC178DB58D}">
      <dgm:prSet/>
      <dgm:spPr/>
      <dgm:t>
        <a:bodyPr/>
        <a:lstStyle/>
        <a:p>
          <a:endParaRPr lang="nl-NL"/>
        </a:p>
      </dgm:t>
    </dgm:pt>
    <dgm:pt modelId="{BD087EF2-3D83-4EC8-AABB-59E7CB9E3BC8}" type="sibTrans" cxnId="{35E1FF5B-796D-429C-8D29-10BC178DB58D}">
      <dgm:prSet/>
      <dgm:spPr/>
      <dgm:t>
        <a:bodyPr/>
        <a:lstStyle/>
        <a:p>
          <a:endParaRPr lang="nl-NL"/>
        </a:p>
      </dgm:t>
    </dgm:pt>
    <dgm:pt modelId="{42309448-A252-4782-AE17-6D02B4E5418A}" type="pres">
      <dgm:prSet presAssocID="{32176049-6D8A-40C4-89A9-6C767EC88708}" presName="linearFlow" presStyleCnt="0">
        <dgm:presLayoutVars>
          <dgm:dir/>
          <dgm:resizeHandles val="exact"/>
        </dgm:presLayoutVars>
      </dgm:prSet>
      <dgm:spPr/>
    </dgm:pt>
    <dgm:pt modelId="{F183BAA6-2917-44B9-806E-BBE0620BF287}" type="pres">
      <dgm:prSet presAssocID="{C9C6C3DE-40EB-4944-B5B4-B78424F402AE}" presName="composite" presStyleCnt="0"/>
      <dgm:spPr/>
    </dgm:pt>
    <dgm:pt modelId="{229677A3-0B27-44DF-873B-781B76291A42}" type="pres">
      <dgm:prSet presAssocID="{C9C6C3DE-40EB-4944-B5B4-B78424F402AE}" presName="imgShp" presStyleLbl="fgImgPlace1" presStyleIdx="0" presStyleCnt="3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30F3004-23A9-4A5F-BC68-38283A551EC3}" type="pres">
      <dgm:prSet presAssocID="{C9C6C3DE-40EB-4944-B5B4-B78424F402AE}" presName="txShp" presStyleLbl="node1" presStyleIdx="0" presStyleCnt="3">
        <dgm:presLayoutVars>
          <dgm:bulletEnabled val="1"/>
        </dgm:presLayoutVars>
      </dgm:prSet>
      <dgm:spPr/>
    </dgm:pt>
    <dgm:pt modelId="{37099167-4770-44A1-8287-5B6874FDACA9}" type="pres">
      <dgm:prSet presAssocID="{DF48CC2A-D576-47C1-849B-E463999A086A}" presName="spacing" presStyleCnt="0"/>
      <dgm:spPr/>
    </dgm:pt>
    <dgm:pt modelId="{6303A4CC-F28B-4C83-81F8-74572A9962D8}" type="pres">
      <dgm:prSet presAssocID="{EDA893AF-8848-4C12-89AA-B59B9BAB66B4}" presName="composite" presStyleCnt="0"/>
      <dgm:spPr/>
    </dgm:pt>
    <dgm:pt modelId="{D7119828-A343-48BA-BC3A-5B62DCEAF362}" type="pres">
      <dgm:prSet presAssocID="{EDA893AF-8848-4C12-89AA-B59B9BAB66B4}" presName="imgShp" presStyleLbl="fgImgPlace1" presStyleIdx="1" presStyleCnt="3" custLinFactNeighborX="-628" custLinFactNeighborY="-1419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F35911CE-7ADF-411D-8985-490B6FBB8CBD}" type="pres">
      <dgm:prSet presAssocID="{EDA893AF-8848-4C12-89AA-B59B9BAB66B4}" presName="txShp" presStyleLbl="node1" presStyleIdx="1" presStyleCnt="3">
        <dgm:presLayoutVars>
          <dgm:bulletEnabled val="1"/>
        </dgm:presLayoutVars>
      </dgm:prSet>
      <dgm:spPr/>
    </dgm:pt>
    <dgm:pt modelId="{DF3B6B10-4465-4F68-BFFB-10B694CF37A1}" type="pres">
      <dgm:prSet presAssocID="{FEA56D1A-5735-458B-919A-033E0991473C}" presName="spacing" presStyleCnt="0"/>
      <dgm:spPr/>
    </dgm:pt>
    <dgm:pt modelId="{78DF148E-B1BA-4388-BC18-C40F09F9C4EC}" type="pres">
      <dgm:prSet presAssocID="{01FCBD61-DA3C-4E69-A35C-D0D1D1EC450B}" presName="composite" presStyleCnt="0"/>
      <dgm:spPr/>
    </dgm:pt>
    <dgm:pt modelId="{FAF5A2D3-0A6F-48F6-BB95-7933251F57B4}" type="pres">
      <dgm:prSet presAssocID="{01FCBD61-DA3C-4E69-A35C-D0D1D1EC450B}" presName="imgShp" presStyleLbl="fgImgPlace1" presStyleIdx="2" presStyleCnt="3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B6D06696-4731-4F1B-A1ED-E353730BE8C3}" type="pres">
      <dgm:prSet presAssocID="{01FCBD61-DA3C-4E69-A35C-D0D1D1EC450B}" presName="txShp" presStyleLbl="node1" presStyleIdx="2" presStyleCnt="3">
        <dgm:presLayoutVars>
          <dgm:bulletEnabled val="1"/>
        </dgm:presLayoutVars>
      </dgm:prSet>
      <dgm:spPr/>
    </dgm:pt>
  </dgm:ptLst>
  <dgm:cxnLst>
    <dgm:cxn modelId="{35E1FF5B-796D-429C-8D29-10BC178DB58D}" srcId="{32176049-6D8A-40C4-89A9-6C767EC88708}" destId="{01FCBD61-DA3C-4E69-A35C-D0D1D1EC450B}" srcOrd="2" destOrd="0" parTransId="{655D2E1C-9834-487D-BDE0-6A32609B3D9A}" sibTransId="{BD087EF2-3D83-4EC8-AABB-59E7CB9E3BC8}"/>
    <dgm:cxn modelId="{FCD3707D-18E7-4552-A66E-4C98B2183650}" srcId="{32176049-6D8A-40C4-89A9-6C767EC88708}" destId="{EDA893AF-8848-4C12-89AA-B59B9BAB66B4}" srcOrd="1" destOrd="0" parTransId="{D959F760-E018-4D18-969C-21CF74A3AF42}" sibTransId="{FEA56D1A-5735-458B-919A-033E0991473C}"/>
    <dgm:cxn modelId="{DEF7CC85-3B85-4F2D-974B-FF736ABC75C1}" type="presOf" srcId="{01FCBD61-DA3C-4E69-A35C-D0D1D1EC450B}" destId="{B6D06696-4731-4F1B-A1ED-E353730BE8C3}" srcOrd="0" destOrd="0" presId="urn:microsoft.com/office/officeart/2005/8/layout/vList3"/>
    <dgm:cxn modelId="{D52E4886-BE1F-47DA-99E7-5C619DE3D349}" type="presOf" srcId="{32176049-6D8A-40C4-89A9-6C767EC88708}" destId="{42309448-A252-4782-AE17-6D02B4E5418A}" srcOrd="0" destOrd="0" presId="urn:microsoft.com/office/officeart/2005/8/layout/vList3"/>
    <dgm:cxn modelId="{E84DF789-41F5-41BB-8204-EF5049AC6B41}" srcId="{32176049-6D8A-40C4-89A9-6C767EC88708}" destId="{C9C6C3DE-40EB-4944-B5B4-B78424F402AE}" srcOrd="0" destOrd="0" parTransId="{00D7EB5C-6D1B-47D0-B8E9-7F942BF3B1B7}" sibTransId="{DF48CC2A-D576-47C1-849B-E463999A086A}"/>
    <dgm:cxn modelId="{9160DBA4-1E75-44EE-891A-07D7E6C9F360}" type="presOf" srcId="{EDA893AF-8848-4C12-89AA-B59B9BAB66B4}" destId="{F35911CE-7ADF-411D-8985-490B6FBB8CBD}" srcOrd="0" destOrd="0" presId="urn:microsoft.com/office/officeart/2005/8/layout/vList3"/>
    <dgm:cxn modelId="{97D88AFE-BC9B-4035-B57F-823E13CA69DB}" type="presOf" srcId="{C9C6C3DE-40EB-4944-B5B4-B78424F402AE}" destId="{030F3004-23A9-4A5F-BC68-38283A551EC3}" srcOrd="0" destOrd="0" presId="urn:microsoft.com/office/officeart/2005/8/layout/vList3"/>
    <dgm:cxn modelId="{8F748F69-CA20-46B2-89B5-375AE92052DE}" type="presParOf" srcId="{42309448-A252-4782-AE17-6D02B4E5418A}" destId="{F183BAA6-2917-44B9-806E-BBE0620BF287}" srcOrd="0" destOrd="0" presId="urn:microsoft.com/office/officeart/2005/8/layout/vList3"/>
    <dgm:cxn modelId="{C21708C0-163F-4F05-B6A0-EDAE44486880}" type="presParOf" srcId="{F183BAA6-2917-44B9-806E-BBE0620BF287}" destId="{229677A3-0B27-44DF-873B-781B76291A42}" srcOrd="0" destOrd="0" presId="urn:microsoft.com/office/officeart/2005/8/layout/vList3"/>
    <dgm:cxn modelId="{630E0872-360F-4A50-9563-84DC20817245}" type="presParOf" srcId="{F183BAA6-2917-44B9-806E-BBE0620BF287}" destId="{030F3004-23A9-4A5F-BC68-38283A551EC3}" srcOrd="1" destOrd="0" presId="urn:microsoft.com/office/officeart/2005/8/layout/vList3"/>
    <dgm:cxn modelId="{F458CD02-1424-4C5C-AFC2-F990EB9D563D}" type="presParOf" srcId="{42309448-A252-4782-AE17-6D02B4E5418A}" destId="{37099167-4770-44A1-8287-5B6874FDACA9}" srcOrd="1" destOrd="0" presId="urn:microsoft.com/office/officeart/2005/8/layout/vList3"/>
    <dgm:cxn modelId="{67E15524-FFC7-4C47-898C-743B5510C10F}" type="presParOf" srcId="{42309448-A252-4782-AE17-6D02B4E5418A}" destId="{6303A4CC-F28B-4C83-81F8-74572A9962D8}" srcOrd="2" destOrd="0" presId="urn:microsoft.com/office/officeart/2005/8/layout/vList3"/>
    <dgm:cxn modelId="{6C3E89E0-1A80-4C72-B6FE-B57B7FDCD799}" type="presParOf" srcId="{6303A4CC-F28B-4C83-81F8-74572A9962D8}" destId="{D7119828-A343-48BA-BC3A-5B62DCEAF362}" srcOrd="0" destOrd="0" presId="urn:microsoft.com/office/officeart/2005/8/layout/vList3"/>
    <dgm:cxn modelId="{0EAFD5E0-89E3-4A3C-BC6A-383AF15542CB}" type="presParOf" srcId="{6303A4CC-F28B-4C83-81F8-74572A9962D8}" destId="{F35911CE-7ADF-411D-8985-490B6FBB8CBD}" srcOrd="1" destOrd="0" presId="urn:microsoft.com/office/officeart/2005/8/layout/vList3"/>
    <dgm:cxn modelId="{A8C42ABB-C6D8-4004-AB95-F7DE0F2C3DDE}" type="presParOf" srcId="{42309448-A252-4782-AE17-6D02B4E5418A}" destId="{DF3B6B10-4465-4F68-BFFB-10B694CF37A1}" srcOrd="3" destOrd="0" presId="urn:microsoft.com/office/officeart/2005/8/layout/vList3"/>
    <dgm:cxn modelId="{17B43DED-87F2-443C-AC19-5643460463DC}" type="presParOf" srcId="{42309448-A252-4782-AE17-6D02B4E5418A}" destId="{78DF148E-B1BA-4388-BC18-C40F09F9C4EC}" srcOrd="4" destOrd="0" presId="urn:microsoft.com/office/officeart/2005/8/layout/vList3"/>
    <dgm:cxn modelId="{650FF702-3714-4B5F-8D15-0BDD064AA50A}" type="presParOf" srcId="{78DF148E-B1BA-4388-BC18-C40F09F9C4EC}" destId="{FAF5A2D3-0A6F-48F6-BB95-7933251F57B4}" srcOrd="0" destOrd="0" presId="urn:microsoft.com/office/officeart/2005/8/layout/vList3"/>
    <dgm:cxn modelId="{7D293EC5-C57D-4673-ABFC-9137007EEA2B}" type="presParOf" srcId="{78DF148E-B1BA-4388-BC18-C40F09F9C4EC}" destId="{B6D06696-4731-4F1B-A1ED-E353730BE8C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7C893A-F092-4C38-B9EF-7CAA2A99C648}" type="doc">
      <dgm:prSet loTypeId="urn:microsoft.com/office/officeart/2005/8/layout/gear1" loCatId="process" qsTypeId="urn:microsoft.com/office/officeart/2005/8/quickstyle/simple2" qsCatId="simple" csTypeId="urn:microsoft.com/office/officeart/2005/8/colors/accent1_2" csCatId="accent1" phldr="1"/>
      <dgm:spPr/>
    </dgm:pt>
    <dgm:pt modelId="{F98181FD-F463-4785-8A2C-B4C4BB14794E}">
      <dgm:prSet phldrT="[Tekst]"/>
      <dgm:spPr>
        <a:solidFill>
          <a:srgbClr val="195A7B"/>
        </a:solidFill>
      </dgm:spPr>
      <dgm:t>
        <a:bodyPr/>
        <a:lstStyle/>
        <a:p>
          <a:r>
            <a:rPr lang="nl-NL" dirty="0"/>
            <a:t>projectbelang</a:t>
          </a:r>
        </a:p>
      </dgm:t>
    </dgm:pt>
    <dgm:pt modelId="{7AA38004-2819-4CE9-B4A5-0F4814FDAD00}" type="parTrans" cxnId="{B483B8E4-BD92-4D1B-9BCD-75F9C5109BB9}">
      <dgm:prSet/>
      <dgm:spPr/>
      <dgm:t>
        <a:bodyPr/>
        <a:lstStyle/>
        <a:p>
          <a:endParaRPr lang="nl-NL"/>
        </a:p>
      </dgm:t>
    </dgm:pt>
    <dgm:pt modelId="{DFC6BD6A-E8EC-4088-8A53-2E655056B119}" type="sibTrans" cxnId="{B483B8E4-BD92-4D1B-9BCD-75F9C5109BB9}">
      <dgm:prSet/>
      <dgm:spPr/>
      <dgm:t>
        <a:bodyPr/>
        <a:lstStyle/>
        <a:p>
          <a:endParaRPr lang="nl-NL"/>
        </a:p>
      </dgm:t>
    </dgm:pt>
    <dgm:pt modelId="{D6920284-3F3F-43D1-A2D2-22AB2DE5F547}">
      <dgm:prSet phldrT="[Tekst]"/>
      <dgm:spPr>
        <a:solidFill>
          <a:srgbClr val="195A7B"/>
        </a:solidFill>
      </dgm:spPr>
      <dgm:t>
        <a:bodyPr/>
        <a:lstStyle/>
        <a:p>
          <a:r>
            <a:rPr lang="nl-NL" dirty="0"/>
            <a:t>ervaring</a:t>
          </a:r>
        </a:p>
      </dgm:t>
    </dgm:pt>
    <dgm:pt modelId="{27F0CE2A-AF10-43F6-A7CE-6F08E51000E0}" type="parTrans" cxnId="{BA1214FF-3B92-4FA1-97A9-C677FF6F0925}">
      <dgm:prSet/>
      <dgm:spPr/>
      <dgm:t>
        <a:bodyPr/>
        <a:lstStyle/>
        <a:p>
          <a:endParaRPr lang="nl-NL"/>
        </a:p>
      </dgm:t>
    </dgm:pt>
    <dgm:pt modelId="{9971083C-6B00-4D6C-9824-74AACC338044}" type="sibTrans" cxnId="{BA1214FF-3B92-4FA1-97A9-C677FF6F0925}">
      <dgm:prSet/>
      <dgm:spPr/>
      <dgm:t>
        <a:bodyPr/>
        <a:lstStyle/>
        <a:p>
          <a:endParaRPr lang="nl-NL"/>
        </a:p>
      </dgm:t>
    </dgm:pt>
    <dgm:pt modelId="{E361B363-6CA6-49CB-82E6-3D6A07C14C74}">
      <dgm:prSet phldrT="[Tekst]"/>
      <dgm:spPr>
        <a:solidFill>
          <a:srgbClr val="195A7B"/>
        </a:solidFill>
      </dgm:spPr>
      <dgm:t>
        <a:bodyPr/>
        <a:lstStyle/>
        <a:p>
          <a:r>
            <a:rPr lang="nl-NL" dirty="0"/>
            <a:t>kennis</a:t>
          </a:r>
        </a:p>
      </dgm:t>
    </dgm:pt>
    <dgm:pt modelId="{588E6940-1F26-4727-B716-2CFBDE3BF0CC}" type="parTrans" cxnId="{0B9F9BA1-C7A1-4000-85A9-5E7C8D42C7E7}">
      <dgm:prSet/>
      <dgm:spPr/>
      <dgm:t>
        <a:bodyPr/>
        <a:lstStyle/>
        <a:p>
          <a:endParaRPr lang="nl-NL"/>
        </a:p>
      </dgm:t>
    </dgm:pt>
    <dgm:pt modelId="{282A3333-98E8-4F69-B8DF-61CD8B6372BA}" type="sibTrans" cxnId="{0B9F9BA1-C7A1-4000-85A9-5E7C8D42C7E7}">
      <dgm:prSet/>
      <dgm:spPr/>
      <dgm:t>
        <a:bodyPr/>
        <a:lstStyle/>
        <a:p>
          <a:endParaRPr lang="nl-NL"/>
        </a:p>
      </dgm:t>
    </dgm:pt>
    <dgm:pt modelId="{E6E5CB0F-5ABD-4D86-808D-DB5E8614AC21}" type="pres">
      <dgm:prSet presAssocID="{937C893A-F092-4C38-B9EF-7CAA2A99C64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E433EDC-BC7A-4E26-BB8A-39F3C6C8DFDF}" type="pres">
      <dgm:prSet presAssocID="{F98181FD-F463-4785-8A2C-B4C4BB14794E}" presName="gear1" presStyleLbl="node1" presStyleIdx="0" presStyleCnt="3">
        <dgm:presLayoutVars>
          <dgm:chMax val="1"/>
          <dgm:bulletEnabled val="1"/>
        </dgm:presLayoutVars>
      </dgm:prSet>
      <dgm:spPr/>
    </dgm:pt>
    <dgm:pt modelId="{855E2E8A-848B-4BBD-B5FB-BE70DF24A6E6}" type="pres">
      <dgm:prSet presAssocID="{F98181FD-F463-4785-8A2C-B4C4BB14794E}" presName="gear1srcNode" presStyleLbl="node1" presStyleIdx="0" presStyleCnt="3"/>
      <dgm:spPr/>
    </dgm:pt>
    <dgm:pt modelId="{45F6440C-55E8-4810-B4D6-86105AB19B59}" type="pres">
      <dgm:prSet presAssocID="{F98181FD-F463-4785-8A2C-B4C4BB14794E}" presName="gear1dstNode" presStyleLbl="node1" presStyleIdx="0" presStyleCnt="3"/>
      <dgm:spPr/>
    </dgm:pt>
    <dgm:pt modelId="{92507EFC-2ACD-4053-81AE-DCF85ACEC684}" type="pres">
      <dgm:prSet presAssocID="{D6920284-3F3F-43D1-A2D2-22AB2DE5F547}" presName="gear2" presStyleLbl="node1" presStyleIdx="1" presStyleCnt="3">
        <dgm:presLayoutVars>
          <dgm:chMax val="1"/>
          <dgm:bulletEnabled val="1"/>
        </dgm:presLayoutVars>
      </dgm:prSet>
      <dgm:spPr/>
    </dgm:pt>
    <dgm:pt modelId="{197C9C72-E02D-4956-B261-747A09FE38CF}" type="pres">
      <dgm:prSet presAssocID="{D6920284-3F3F-43D1-A2D2-22AB2DE5F547}" presName="gear2srcNode" presStyleLbl="node1" presStyleIdx="1" presStyleCnt="3"/>
      <dgm:spPr/>
    </dgm:pt>
    <dgm:pt modelId="{5F0C2252-7AD0-4385-99A9-B447441838DB}" type="pres">
      <dgm:prSet presAssocID="{D6920284-3F3F-43D1-A2D2-22AB2DE5F547}" presName="gear2dstNode" presStyleLbl="node1" presStyleIdx="1" presStyleCnt="3"/>
      <dgm:spPr/>
    </dgm:pt>
    <dgm:pt modelId="{F069E39F-F0F3-4D3F-8FA6-B68440386273}" type="pres">
      <dgm:prSet presAssocID="{E361B363-6CA6-49CB-82E6-3D6A07C14C74}" presName="gear3" presStyleLbl="node1" presStyleIdx="2" presStyleCnt="3" custLinFactNeighborX="-1072" custLinFactNeighborY="-2259"/>
      <dgm:spPr/>
    </dgm:pt>
    <dgm:pt modelId="{CA40F220-77C0-4BED-AE46-D0BD644C1DC0}" type="pres">
      <dgm:prSet presAssocID="{E361B363-6CA6-49CB-82E6-3D6A07C14C74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9180C662-C738-4C63-AF37-0295C4FA6AF3}" type="pres">
      <dgm:prSet presAssocID="{E361B363-6CA6-49CB-82E6-3D6A07C14C74}" presName="gear3srcNode" presStyleLbl="node1" presStyleIdx="2" presStyleCnt="3"/>
      <dgm:spPr/>
    </dgm:pt>
    <dgm:pt modelId="{816F10D2-D12A-4490-B81B-BD81247C2B1C}" type="pres">
      <dgm:prSet presAssocID="{E361B363-6CA6-49CB-82E6-3D6A07C14C74}" presName="gear3dstNode" presStyleLbl="node1" presStyleIdx="2" presStyleCnt="3"/>
      <dgm:spPr/>
    </dgm:pt>
    <dgm:pt modelId="{CA685E12-A5F4-4723-9C74-14138109E79F}" type="pres">
      <dgm:prSet presAssocID="{DFC6BD6A-E8EC-4088-8A53-2E655056B119}" presName="connector1" presStyleLbl="sibTrans2D1" presStyleIdx="0" presStyleCnt="3"/>
      <dgm:spPr/>
    </dgm:pt>
    <dgm:pt modelId="{E3C60F6E-C751-4A04-A229-01E7DD3406ED}" type="pres">
      <dgm:prSet presAssocID="{9971083C-6B00-4D6C-9824-74AACC338044}" presName="connector2" presStyleLbl="sibTrans2D1" presStyleIdx="1" presStyleCnt="3"/>
      <dgm:spPr/>
    </dgm:pt>
    <dgm:pt modelId="{687BA2E4-103B-45A5-BA38-E9E2B6FE656D}" type="pres">
      <dgm:prSet presAssocID="{282A3333-98E8-4F69-B8DF-61CD8B6372BA}" presName="connector3" presStyleLbl="sibTrans2D1" presStyleIdx="2" presStyleCnt="3"/>
      <dgm:spPr/>
    </dgm:pt>
  </dgm:ptLst>
  <dgm:cxnLst>
    <dgm:cxn modelId="{EDB09C28-D5CC-4435-81E5-0E8DF00A72AB}" type="presOf" srcId="{282A3333-98E8-4F69-B8DF-61CD8B6372BA}" destId="{687BA2E4-103B-45A5-BA38-E9E2B6FE656D}" srcOrd="0" destOrd="0" presId="urn:microsoft.com/office/officeart/2005/8/layout/gear1"/>
    <dgm:cxn modelId="{E3DA3E62-A61A-4F1F-B24A-19649BC21280}" type="presOf" srcId="{F98181FD-F463-4785-8A2C-B4C4BB14794E}" destId="{45F6440C-55E8-4810-B4D6-86105AB19B59}" srcOrd="2" destOrd="0" presId="urn:microsoft.com/office/officeart/2005/8/layout/gear1"/>
    <dgm:cxn modelId="{F0E6E467-AE44-494B-AF07-D72FA9635578}" type="presOf" srcId="{F98181FD-F463-4785-8A2C-B4C4BB14794E}" destId="{8E433EDC-BC7A-4E26-BB8A-39F3C6C8DFDF}" srcOrd="0" destOrd="0" presId="urn:microsoft.com/office/officeart/2005/8/layout/gear1"/>
    <dgm:cxn modelId="{E7453A6C-861F-4B3D-B786-CA862F4F2B92}" type="presOf" srcId="{937C893A-F092-4C38-B9EF-7CAA2A99C648}" destId="{E6E5CB0F-5ABD-4D86-808D-DB5E8614AC21}" srcOrd="0" destOrd="0" presId="urn:microsoft.com/office/officeart/2005/8/layout/gear1"/>
    <dgm:cxn modelId="{0E8DEB6F-23C3-4CCD-9D8F-A1333F72D42F}" type="presOf" srcId="{E361B363-6CA6-49CB-82E6-3D6A07C14C74}" destId="{F069E39F-F0F3-4D3F-8FA6-B68440386273}" srcOrd="0" destOrd="0" presId="urn:microsoft.com/office/officeart/2005/8/layout/gear1"/>
    <dgm:cxn modelId="{ADD68872-A8A7-4F6F-A517-680E647B6B82}" type="presOf" srcId="{DFC6BD6A-E8EC-4088-8A53-2E655056B119}" destId="{CA685E12-A5F4-4723-9C74-14138109E79F}" srcOrd="0" destOrd="0" presId="urn:microsoft.com/office/officeart/2005/8/layout/gear1"/>
    <dgm:cxn modelId="{12852076-3FE3-427C-89F9-7E1FBA9724F0}" type="presOf" srcId="{E361B363-6CA6-49CB-82E6-3D6A07C14C74}" destId="{9180C662-C738-4C63-AF37-0295C4FA6AF3}" srcOrd="2" destOrd="0" presId="urn:microsoft.com/office/officeart/2005/8/layout/gear1"/>
    <dgm:cxn modelId="{37BBDE7E-54EE-4A63-8DA2-211A78003401}" type="presOf" srcId="{D6920284-3F3F-43D1-A2D2-22AB2DE5F547}" destId="{197C9C72-E02D-4956-B261-747A09FE38CF}" srcOrd="1" destOrd="0" presId="urn:microsoft.com/office/officeart/2005/8/layout/gear1"/>
    <dgm:cxn modelId="{764B05A1-FE21-4666-8EA4-B420890165ED}" type="presOf" srcId="{E361B363-6CA6-49CB-82E6-3D6A07C14C74}" destId="{CA40F220-77C0-4BED-AE46-D0BD644C1DC0}" srcOrd="1" destOrd="0" presId="urn:microsoft.com/office/officeart/2005/8/layout/gear1"/>
    <dgm:cxn modelId="{0B9F9BA1-C7A1-4000-85A9-5E7C8D42C7E7}" srcId="{937C893A-F092-4C38-B9EF-7CAA2A99C648}" destId="{E361B363-6CA6-49CB-82E6-3D6A07C14C74}" srcOrd="2" destOrd="0" parTransId="{588E6940-1F26-4727-B716-2CFBDE3BF0CC}" sibTransId="{282A3333-98E8-4F69-B8DF-61CD8B6372BA}"/>
    <dgm:cxn modelId="{D7F56ABA-7396-4C81-98DF-1DE19EB66494}" type="presOf" srcId="{D6920284-3F3F-43D1-A2D2-22AB2DE5F547}" destId="{5F0C2252-7AD0-4385-99A9-B447441838DB}" srcOrd="2" destOrd="0" presId="urn:microsoft.com/office/officeart/2005/8/layout/gear1"/>
    <dgm:cxn modelId="{2CFE42BD-7FC3-4A13-8D89-A95D440361A1}" type="presOf" srcId="{9971083C-6B00-4D6C-9824-74AACC338044}" destId="{E3C60F6E-C751-4A04-A229-01E7DD3406ED}" srcOrd="0" destOrd="0" presId="urn:microsoft.com/office/officeart/2005/8/layout/gear1"/>
    <dgm:cxn modelId="{6995FBCB-DD63-40F2-95F4-96FA60A827BA}" type="presOf" srcId="{E361B363-6CA6-49CB-82E6-3D6A07C14C74}" destId="{816F10D2-D12A-4490-B81B-BD81247C2B1C}" srcOrd="3" destOrd="0" presId="urn:microsoft.com/office/officeart/2005/8/layout/gear1"/>
    <dgm:cxn modelId="{B483B8E4-BD92-4D1B-9BCD-75F9C5109BB9}" srcId="{937C893A-F092-4C38-B9EF-7CAA2A99C648}" destId="{F98181FD-F463-4785-8A2C-B4C4BB14794E}" srcOrd="0" destOrd="0" parTransId="{7AA38004-2819-4CE9-B4A5-0F4814FDAD00}" sibTransId="{DFC6BD6A-E8EC-4088-8A53-2E655056B119}"/>
    <dgm:cxn modelId="{DA9459E7-1938-45C0-A499-4A5997D5ACDE}" type="presOf" srcId="{F98181FD-F463-4785-8A2C-B4C4BB14794E}" destId="{855E2E8A-848B-4BBD-B5FB-BE70DF24A6E6}" srcOrd="1" destOrd="0" presId="urn:microsoft.com/office/officeart/2005/8/layout/gear1"/>
    <dgm:cxn modelId="{BBE378ED-E391-4C3A-942C-CE1753CEC5A8}" type="presOf" srcId="{D6920284-3F3F-43D1-A2D2-22AB2DE5F547}" destId="{92507EFC-2ACD-4053-81AE-DCF85ACEC684}" srcOrd="0" destOrd="0" presId="urn:microsoft.com/office/officeart/2005/8/layout/gear1"/>
    <dgm:cxn modelId="{BA1214FF-3B92-4FA1-97A9-C677FF6F0925}" srcId="{937C893A-F092-4C38-B9EF-7CAA2A99C648}" destId="{D6920284-3F3F-43D1-A2D2-22AB2DE5F547}" srcOrd="1" destOrd="0" parTransId="{27F0CE2A-AF10-43F6-A7CE-6F08E51000E0}" sibTransId="{9971083C-6B00-4D6C-9824-74AACC338044}"/>
    <dgm:cxn modelId="{903262F5-9E0D-4961-BCE5-4979FABD122C}" type="presParOf" srcId="{E6E5CB0F-5ABD-4D86-808D-DB5E8614AC21}" destId="{8E433EDC-BC7A-4E26-BB8A-39F3C6C8DFDF}" srcOrd="0" destOrd="0" presId="urn:microsoft.com/office/officeart/2005/8/layout/gear1"/>
    <dgm:cxn modelId="{75BC5870-DDCB-474A-91E8-F9043F7194C9}" type="presParOf" srcId="{E6E5CB0F-5ABD-4D86-808D-DB5E8614AC21}" destId="{855E2E8A-848B-4BBD-B5FB-BE70DF24A6E6}" srcOrd="1" destOrd="0" presId="urn:microsoft.com/office/officeart/2005/8/layout/gear1"/>
    <dgm:cxn modelId="{313144DA-6881-4F51-8352-44AC6161DD1A}" type="presParOf" srcId="{E6E5CB0F-5ABD-4D86-808D-DB5E8614AC21}" destId="{45F6440C-55E8-4810-B4D6-86105AB19B59}" srcOrd="2" destOrd="0" presId="urn:microsoft.com/office/officeart/2005/8/layout/gear1"/>
    <dgm:cxn modelId="{DBEE3BA6-B8FC-4A61-ADAF-F76A11AFF17F}" type="presParOf" srcId="{E6E5CB0F-5ABD-4D86-808D-DB5E8614AC21}" destId="{92507EFC-2ACD-4053-81AE-DCF85ACEC684}" srcOrd="3" destOrd="0" presId="urn:microsoft.com/office/officeart/2005/8/layout/gear1"/>
    <dgm:cxn modelId="{F671A98A-78D2-4B4B-A9F5-2E9FE1594DBF}" type="presParOf" srcId="{E6E5CB0F-5ABD-4D86-808D-DB5E8614AC21}" destId="{197C9C72-E02D-4956-B261-747A09FE38CF}" srcOrd="4" destOrd="0" presId="urn:microsoft.com/office/officeart/2005/8/layout/gear1"/>
    <dgm:cxn modelId="{86881018-D262-4AC3-985F-2CC769698F37}" type="presParOf" srcId="{E6E5CB0F-5ABD-4D86-808D-DB5E8614AC21}" destId="{5F0C2252-7AD0-4385-99A9-B447441838DB}" srcOrd="5" destOrd="0" presId="urn:microsoft.com/office/officeart/2005/8/layout/gear1"/>
    <dgm:cxn modelId="{96B08AC7-83CB-4B09-B4FE-C5F0423ABD1F}" type="presParOf" srcId="{E6E5CB0F-5ABD-4D86-808D-DB5E8614AC21}" destId="{F069E39F-F0F3-4D3F-8FA6-B68440386273}" srcOrd="6" destOrd="0" presId="urn:microsoft.com/office/officeart/2005/8/layout/gear1"/>
    <dgm:cxn modelId="{63047863-99CD-437A-A87F-8D6D32873D05}" type="presParOf" srcId="{E6E5CB0F-5ABD-4D86-808D-DB5E8614AC21}" destId="{CA40F220-77C0-4BED-AE46-D0BD644C1DC0}" srcOrd="7" destOrd="0" presId="urn:microsoft.com/office/officeart/2005/8/layout/gear1"/>
    <dgm:cxn modelId="{9EBFAFF9-AB50-449A-9667-68833A0AB61E}" type="presParOf" srcId="{E6E5CB0F-5ABD-4D86-808D-DB5E8614AC21}" destId="{9180C662-C738-4C63-AF37-0295C4FA6AF3}" srcOrd="8" destOrd="0" presId="urn:microsoft.com/office/officeart/2005/8/layout/gear1"/>
    <dgm:cxn modelId="{43F44AD2-1A3E-4B91-B004-8BA20C97739D}" type="presParOf" srcId="{E6E5CB0F-5ABD-4D86-808D-DB5E8614AC21}" destId="{816F10D2-D12A-4490-B81B-BD81247C2B1C}" srcOrd="9" destOrd="0" presId="urn:microsoft.com/office/officeart/2005/8/layout/gear1"/>
    <dgm:cxn modelId="{D0AB7307-8D95-487E-84E5-2A746D02902C}" type="presParOf" srcId="{E6E5CB0F-5ABD-4D86-808D-DB5E8614AC21}" destId="{CA685E12-A5F4-4723-9C74-14138109E79F}" srcOrd="10" destOrd="0" presId="urn:microsoft.com/office/officeart/2005/8/layout/gear1"/>
    <dgm:cxn modelId="{BC5969AE-127A-4FFE-9192-1223A863B70A}" type="presParOf" srcId="{E6E5CB0F-5ABD-4D86-808D-DB5E8614AC21}" destId="{E3C60F6E-C751-4A04-A229-01E7DD3406ED}" srcOrd="11" destOrd="0" presId="urn:microsoft.com/office/officeart/2005/8/layout/gear1"/>
    <dgm:cxn modelId="{23645DFD-77CE-49F9-AE3D-23B8A18C0846}" type="presParOf" srcId="{E6E5CB0F-5ABD-4D86-808D-DB5E8614AC21}" destId="{687BA2E4-103B-45A5-BA38-E9E2B6FE656D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0F3004-23A9-4A5F-BC68-38283A551EC3}">
      <dsp:nvSpPr>
        <dsp:cNvPr id="0" name=""/>
        <dsp:cNvSpPr/>
      </dsp:nvSpPr>
      <dsp:spPr>
        <a:xfrm rot="10800000">
          <a:off x="797901" y="1003758"/>
          <a:ext cx="2111857" cy="1063868"/>
        </a:xfrm>
        <a:prstGeom prst="homePlat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136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mix van ervaren en jonge hoogopgeleiden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adviseurs</a:t>
          </a:r>
        </a:p>
      </dsp:txBody>
      <dsp:txXfrm rot="10800000">
        <a:off x="1063868" y="1003758"/>
        <a:ext cx="1845890" cy="1063868"/>
      </dsp:txXfrm>
    </dsp:sp>
    <dsp:sp modelId="{229677A3-0B27-44DF-873B-781B76291A42}">
      <dsp:nvSpPr>
        <dsp:cNvPr id="0" name=""/>
        <dsp:cNvSpPr/>
      </dsp:nvSpPr>
      <dsp:spPr>
        <a:xfrm>
          <a:off x="265967" y="1003758"/>
          <a:ext cx="1063868" cy="1063868"/>
        </a:xfrm>
        <a:prstGeom prst="ellipse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5911CE-7ADF-411D-8985-490B6FBB8CBD}">
      <dsp:nvSpPr>
        <dsp:cNvPr id="0" name=""/>
        <dsp:cNvSpPr/>
      </dsp:nvSpPr>
      <dsp:spPr>
        <a:xfrm rot="10800000">
          <a:off x="797901" y="2385198"/>
          <a:ext cx="2111857" cy="1063868"/>
        </a:xfrm>
        <a:prstGeom prst="homePlate">
          <a:avLst/>
        </a:prstGeom>
        <a:solidFill>
          <a:schemeClr val="accent1">
            <a:shade val="50000"/>
            <a:hueOff val="240958"/>
            <a:satOff val="-5040"/>
            <a:lumOff val="2804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136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man/vrouw verhouding 60/40</a:t>
          </a:r>
        </a:p>
      </dsp:txBody>
      <dsp:txXfrm rot="10800000">
        <a:off x="1063868" y="2385198"/>
        <a:ext cx="1845890" cy="1063868"/>
      </dsp:txXfrm>
    </dsp:sp>
    <dsp:sp modelId="{D7119828-A343-48BA-BC3A-5B62DCEAF362}">
      <dsp:nvSpPr>
        <dsp:cNvPr id="0" name=""/>
        <dsp:cNvSpPr/>
      </dsp:nvSpPr>
      <dsp:spPr>
        <a:xfrm>
          <a:off x="259285" y="2370102"/>
          <a:ext cx="1063868" cy="1063868"/>
        </a:xfrm>
        <a:prstGeom prst="ellipse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D06696-4731-4F1B-A1ED-E353730BE8C3}">
      <dsp:nvSpPr>
        <dsp:cNvPr id="0" name=""/>
        <dsp:cNvSpPr/>
      </dsp:nvSpPr>
      <dsp:spPr>
        <a:xfrm rot="10800000">
          <a:off x="797901" y="3766639"/>
          <a:ext cx="2111857" cy="1063868"/>
        </a:xfrm>
        <a:prstGeom prst="homePlate">
          <a:avLst/>
        </a:prstGeom>
        <a:solidFill>
          <a:schemeClr val="accent1">
            <a:shade val="50000"/>
            <a:hueOff val="240958"/>
            <a:satOff val="-5040"/>
            <a:lumOff val="2804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136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junior/senior verhouding 60/40</a:t>
          </a:r>
        </a:p>
      </dsp:txBody>
      <dsp:txXfrm rot="10800000">
        <a:off x="1063868" y="3766639"/>
        <a:ext cx="1845890" cy="1063868"/>
      </dsp:txXfrm>
    </dsp:sp>
    <dsp:sp modelId="{FAF5A2D3-0A6F-48F6-BB95-7933251F57B4}">
      <dsp:nvSpPr>
        <dsp:cNvPr id="0" name=""/>
        <dsp:cNvSpPr/>
      </dsp:nvSpPr>
      <dsp:spPr>
        <a:xfrm>
          <a:off x="265967" y="3766639"/>
          <a:ext cx="1063868" cy="1063868"/>
        </a:xfrm>
        <a:prstGeom prst="ellipse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433EDC-BC7A-4E26-BB8A-39F3C6C8DFDF}">
      <dsp:nvSpPr>
        <dsp:cNvPr id="0" name=""/>
        <dsp:cNvSpPr/>
      </dsp:nvSpPr>
      <dsp:spPr>
        <a:xfrm>
          <a:off x="2282222" y="1494444"/>
          <a:ext cx="1826543" cy="1826543"/>
        </a:xfrm>
        <a:prstGeom prst="gear9">
          <a:avLst/>
        </a:prstGeom>
        <a:solidFill>
          <a:srgbClr val="195A7B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projectbelang</a:t>
          </a:r>
        </a:p>
      </dsp:txBody>
      <dsp:txXfrm>
        <a:off x="2649438" y="1922303"/>
        <a:ext cx="1092111" cy="938881"/>
      </dsp:txXfrm>
    </dsp:sp>
    <dsp:sp modelId="{92507EFC-2ACD-4053-81AE-DCF85ACEC684}">
      <dsp:nvSpPr>
        <dsp:cNvPr id="0" name=""/>
        <dsp:cNvSpPr/>
      </dsp:nvSpPr>
      <dsp:spPr>
        <a:xfrm>
          <a:off x="1219506" y="1062716"/>
          <a:ext cx="1328395" cy="1328395"/>
        </a:xfrm>
        <a:prstGeom prst="gear6">
          <a:avLst/>
        </a:prstGeom>
        <a:solidFill>
          <a:srgbClr val="195A7B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ervaring</a:t>
          </a:r>
        </a:p>
      </dsp:txBody>
      <dsp:txXfrm>
        <a:off x="1553933" y="1399165"/>
        <a:ext cx="659541" cy="655497"/>
      </dsp:txXfrm>
    </dsp:sp>
    <dsp:sp modelId="{F069E39F-F0F3-4D3F-8FA6-B68440386273}">
      <dsp:nvSpPr>
        <dsp:cNvPr id="0" name=""/>
        <dsp:cNvSpPr/>
      </dsp:nvSpPr>
      <dsp:spPr>
        <a:xfrm rot="20700000">
          <a:off x="1946454" y="146259"/>
          <a:ext cx="1301556" cy="1301556"/>
        </a:xfrm>
        <a:prstGeom prst="gear6">
          <a:avLst/>
        </a:prstGeom>
        <a:solidFill>
          <a:srgbClr val="195A7B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400" kern="1200" dirty="0"/>
            <a:t>kennis</a:t>
          </a:r>
        </a:p>
      </dsp:txBody>
      <dsp:txXfrm rot="-20700000">
        <a:off x="2231924" y="431728"/>
        <a:ext cx="730617" cy="730617"/>
      </dsp:txXfrm>
    </dsp:sp>
    <dsp:sp modelId="{CA685E12-A5F4-4723-9C74-14138109E79F}">
      <dsp:nvSpPr>
        <dsp:cNvPr id="0" name=""/>
        <dsp:cNvSpPr/>
      </dsp:nvSpPr>
      <dsp:spPr>
        <a:xfrm>
          <a:off x="2132423" y="1224099"/>
          <a:ext cx="2337975" cy="2337975"/>
        </a:xfrm>
        <a:prstGeom prst="circularArrow">
          <a:avLst>
            <a:gd name="adj1" fmla="val 4687"/>
            <a:gd name="adj2" fmla="val 299029"/>
            <a:gd name="adj3" fmla="val 2491054"/>
            <a:gd name="adj4" fmla="val 15916472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3C60F6E-C751-4A04-A229-01E7DD3406ED}">
      <dsp:nvSpPr>
        <dsp:cNvPr id="0" name=""/>
        <dsp:cNvSpPr/>
      </dsp:nvSpPr>
      <dsp:spPr>
        <a:xfrm>
          <a:off x="984250" y="772540"/>
          <a:ext cx="1698685" cy="169868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87BA2E4-103B-45A5-BA38-E9E2B6FE656D}">
      <dsp:nvSpPr>
        <dsp:cNvPr id="0" name=""/>
        <dsp:cNvSpPr/>
      </dsp:nvSpPr>
      <dsp:spPr>
        <a:xfrm>
          <a:off x="1662479" y="-135082"/>
          <a:ext cx="1831524" cy="183152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8" y="8"/>
            <a:ext cx="4298950" cy="3413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89975" tIns="44988" rIns="89975" bIns="44988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4514" y="8"/>
            <a:ext cx="4300537" cy="3413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89975" tIns="44988" rIns="89975" bIns="4498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8" y="6456370"/>
            <a:ext cx="4298950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89975" tIns="44988" rIns="89975" bIns="44988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4514" y="6456370"/>
            <a:ext cx="4300537" cy="3397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89975" tIns="44988" rIns="89975" bIns="4498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936E442-404A-4108-A2C2-E10E92F77A9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6606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1" y="3"/>
            <a:ext cx="4302125" cy="338138"/>
          </a:xfrm>
          <a:prstGeom prst="rect">
            <a:avLst/>
          </a:prstGeom>
        </p:spPr>
        <p:txBody>
          <a:bodyPr vert="horz" lIns="88996" tIns="44498" rIns="88996" bIns="44498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1344" y="3"/>
            <a:ext cx="4303712" cy="338138"/>
          </a:xfrm>
          <a:prstGeom prst="rect">
            <a:avLst/>
          </a:prstGeom>
        </p:spPr>
        <p:txBody>
          <a:bodyPr vert="horz" lIns="88996" tIns="44498" rIns="88996" bIns="44498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D562663-E174-48B0-B5D3-89D794C4201D}" type="datetimeFigureOut">
              <a:rPr lang="nl-NL"/>
              <a:pPr>
                <a:defRPr/>
              </a:pPr>
              <a:t>19-4-2023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996" tIns="44498" rIns="88996" bIns="44498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2188" y="3228977"/>
            <a:ext cx="7942262" cy="3059113"/>
          </a:xfrm>
          <a:prstGeom prst="rect">
            <a:avLst/>
          </a:prstGeom>
        </p:spPr>
        <p:txBody>
          <a:bodyPr vert="horz" lIns="88996" tIns="44498" rIns="88996" bIns="44498" rtlCol="0"/>
          <a:lstStyle/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1" y="6456370"/>
            <a:ext cx="4302125" cy="339725"/>
          </a:xfrm>
          <a:prstGeom prst="rect">
            <a:avLst/>
          </a:prstGeom>
        </p:spPr>
        <p:txBody>
          <a:bodyPr vert="horz" lIns="88996" tIns="44498" rIns="88996" bIns="44498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1344" y="6456370"/>
            <a:ext cx="4303712" cy="339725"/>
          </a:xfrm>
          <a:prstGeom prst="rect">
            <a:avLst/>
          </a:prstGeom>
        </p:spPr>
        <p:txBody>
          <a:bodyPr vert="horz" lIns="88996" tIns="44498" rIns="88996" bIns="44498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9015FE4-BBD6-4CBD-BDE6-45B65E6C949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0373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8CD957-D956-43B4-9C38-3E84EF867959}" type="slidenum">
              <a:rPr lang="nl-NL" smtClean="0"/>
              <a:pPr>
                <a:defRPr/>
              </a:pPr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2099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13107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737A36C-55E4-44F8-990F-5BE9DFE8E171}" type="slidenum">
              <a:rPr lang="nl-NL" altLang="nl-NL" b="1" smtClean="0"/>
              <a:pPr/>
              <a:t>16</a:t>
            </a:fld>
            <a:endParaRPr lang="nl-NL" altLang="nl-NL" b="1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13107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737A36C-55E4-44F8-990F-5BE9DFE8E171}" type="slidenum">
              <a:rPr lang="nl-NL" altLang="nl-NL" b="1" smtClean="0"/>
              <a:pPr/>
              <a:t>17</a:t>
            </a:fld>
            <a:endParaRPr lang="nl-NL" altLang="nl-NL" b="1"/>
          </a:p>
        </p:txBody>
      </p:sp>
    </p:spTree>
    <p:extLst>
      <p:ext uri="{BB962C8B-B14F-4D97-AF65-F5344CB8AC3E}">
        <p14:creationId xmlns:p14="http://schemas.microsoft.com/office/powerpoint/2010/main" val="165584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13107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737A36C-55E4-44F8-990F-5BE9DFE8E171}" type="slidenum">
              <a:rPr lang="nl-NL" altLang="nl-NL" b="1" smtClean="0"/>
              <a:pPr/>
              <a:t>18</a:t>
            </a:fld>
            <a:endParaRPr lang="nl-NL" altLang="nl-NL" b="1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13107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737A36C-55E4-44F8-990F-5BE9DFE8E171}" type="slidenum">
              <a:rPr lang="nl-NL" altLang="nl-NL" b="1" smtClean="0"/>
              <a:pPr/>
              <a:t>19</a:t>
            </a:fld>
            <a:endParaRPr lang="nl-NL" altLang="nl-NL" b="1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jdelijke aanduiding voor dia-afbeelding 1">
            <a:extLst>
              <a:ext uri="{FF2B5EF4-FFF2-40B4-BE49-F238E27FC236}">
                <a16:creationId xmlns:a16="http://schemas.microsoft.com/office/drawing/2014/main" id="{EE0FB0CE-B66D-404D-822D-52FBA692DDB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Tijdelijke aanduiding voor notities 2">
            <a:extLst>
              <a:ext uri="{FF2B5EF4-FFF2-40B4-BE49-F238E27FC236}">
                <a16:creationId xmlns:a16="http://schemas.microsoft.com/office/drawing/2014/main" id="{6FF8101A-B36F-4499-AB63-36597C96C1E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6148" name="Tijdelijke aanduiding voor dianummer 3">
            <a:extLst>
              <a:ext uri="{FF2B5EF4-FFF2-40B4-BE49-F238E27FC236}">
                <a16:creationId xmlns:a16="http://schemas.microsoft.com/office/drawing/2014/main" id="{8D37DB2B-1703-401A-AE2E-712FA12FA8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879" indent="-285722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891" indent="-22857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047" indent="-22857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203" indent="-22857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359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516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672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5828" indent="-22857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AE8ABB3-4A1A-49E6-9E62-46FE72C57640}" type="slidenum">
              <a:rPr lang="nl-NL" altLang="nl-NL"/>
              <a:pPr eaLnBrk="1" hangingPunct="1"/>
              <a:t>29</a:t>
            </a:fld>
            <a:endParaRPr lang="nl-NL" altLang="nl-N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jdelijke aanduiding voor dia-afbeelding 1">
            <a:extLst>
              <a:ext uri="{FF2B5EF4-FFF2-40B4-BE49-F238E27FC236}">
                <a16:creationId xmlns:a16="http://schemas.microsoft.com/office/drawing/2014/main" id="{7F77E277-4E80-4CFC-8F0C-395497A357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Tijdelijke aanduiding voor notities 2">
            <a:extLst>
              <a:ext uri="{FF2B5EF4-FFF2-40B4-BE49-F238E27FC236}">
                <a16:creationId xmlns:a16="http://schemas.microsoft.com/office/drawing/2014/main" id="{2163E8BA-399F-48B7-80B0-956A9CFD85D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131076" name="Tijdelijke aanduiding voor dianummer 3">
            <a:extLst>
              <a:ext uri="{FF2B5EF4-FFF2-40B4-BE49-F238E27FC236}">
                <a16:creationId xmlns:a16="http://schemas.microsoft.com/office/drawing/2014/main" id="{D3F5248E-6DFD-45A7-8707-19A729232A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42FAB95-3A9B-4BA6-8169-3DAD5DEF55E8}" type="slidenum">
              <a:rPr lang="nl-NL" altLang="nl-NL" b="1"/>
              <a:pPr eaLnBrk="1" hangingPunct="1"/>
              <a:t>38</a:t>
            </a:fld>
            <a:endParaRPr lang="nl-NL" altLang="nl-NL" b="1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jdelijke aanduiding voor dia-afbeelding 1">
            <a:extLst>
              <a:ext uri="{FF2B5EF4-FFF2-40B4-BE49-F238E27FC236}">
                <a16:creationId xmlns:a16="http://schemas.microsoft.com/office/drawing/2014/main" id="{2B689EC5-4AE0-49FB-A4A5-C11FFF8B7A4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Tijdelijke aanduiding voor notities 2">
            <a:extLst>
              <a:ext uri="{FF2B5EF4-FFF2-40B4-BE49-F238E27FC236}">
                <a16:creationId xmlns:a16="http://schemas.microsoft.com/office/drawing/2014/main" id="{A35560A9-0AE4-49CB-95B4-FDC3E2DBF98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131076" name="Tijdelijke aanduiding voor dianummer 3">
            <a:extLst>
              <a:ext uri="{FF2B5EF4-FFF2-40B4-BE49-F238E27FC236}">
                <a16:creationId xmlns:a16="http://schemas.microsoft.com/office/drawing/2014/main" id="{5277B5EB-A43E-461C-80A5-5177A6348A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FB16D0A-44BA-4FB9-B2B7-A242D67C26B6}" type="slidenum">
              <a:rPr lang="nl-NL" altLang="nl-NL" b="1"/>
              <a:pPr eaLnBrk="1" hangingPunct="1"/>
              <a:t>39</a:t>
            </a:fld>
            <a:endParaRPr lang="nl-NL" altLang="nl-NL" b="1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jdelijke aanduiding voor dia-afbeelding 1">
            <a:extLst>
              <a:ext uri="{FF2B5EF4-FFF2-40B4-BE49-F238E27FC236}">
                <a16:creationId xmlns:a16="http://schemas.microsoft.com/office/drawing/2014/main" id="{456C0FD2-7A05-4B41-9253-67DE7F7DE5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Tijdelijke aanduiding voor notities 2">
            <a:extLst>
              <a:ext uri="{FF2B5EF4-FFF2-40B4-BE49-F238E27FC236}">
                <a16:creationId xmlns:a16="http://schemas.microsoft.com/office/drawing/2014/main" id="{0E18578D-AEB9-4153-9E7B-58E82238B1A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131076" name="Tijdelijke aanduiding voor dianummer 3">
            <a:extLst>
              <a:ext uri="{FF2B5EF4-FFF2-40B4-BE49-F238E27FC236}">
                <a16:creationId xmlns:a16="http://schemas.microsoft.com/office/drawing/2014/main" id="{C43E479B-94DE-4053-803B-A216A02836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9E1DE84-A91C-469B-B176-EA2F76272D2B}" type="slidenum">
              <a:rPr lang="nl-NL" altLang="nl-NL" b="1"/>
              <a:pPr eaLnBrk="1" hangingPunct="1"/>
              <a:t>41</a:t>
            </a:fld>
            <a:endParaRPr lang="nl-NL" altLang="nl-NL" b="1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13107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737A36C-55E4-44F8-990F-5BE9DFE8E171}" type="slidenum">
              <a:rPr lang="nl-NL" altLang="nl-NL" b="1" smtClean="0"/>
              <a:pPr/>
              <a:t>43</a:t>
            </a:fld>
            <a:endParaRPr lang="nl-NL" altLang="nl-NL" b="1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131076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AE4A46B-C50B-40B2-AE20-1997721B289D}" type="slidenum">
              <a:rPr lang="nl-NL" altLang="nl-NL" b="1" smtClean="0"/>
              <a:pPr/>
              <a:t>44</a:t>
            </a:fld>
            <a:endParaRPr lang="nl-NL" altLang="nl-NL" b="1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EA440-9BD2-4357-9B9F-EF2C163DC634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48971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015FE4-BBD6-4CBD-BDE6-45B65E6C9494}" type="slidenum">
              <a:rPr lang="nl-NL" smtClean="0"/>
              <a:pPr>
                <a:defRPr/>
              </a:pPr>
              <a:t>45</a:t>
            </a:fld>
            <a:endParaRPr lang="nl-N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015FE4-BBD6-4CBD-BDE6-45B65E6C9494}" type="slidenum">
              <a:rPr lang="nl-NL" smtClean="0"/>
              <a:pPr>
                <a:defRPr/>
              </a:pPr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28789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9933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F3308E7-89B5-4933-8D29-020663B6984D}" type="slidenum">
              <a:rPr lang="nl-NL" smtClean="0"/>
              <a:pPr>
                <a:defRPr/>
              </a:pPr>
              <a:t>48</a:t>
            </a:fld>
            <a:endParaRPr lang="nl-NL"/>
          </a:p>
        </p:txBody>
      </p:sp>
      <p:sp>
        <p:nvSpPr>
          <p:cNvPr id="99333" name="Tijdelijke aanduiding voor koptekst 1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nl-NL"/>
              <a:t>Nelissen ingenieursbureau bv - presentatie BREEAM Universiteit Utrecht</a:t>
            </a:r>
          </a:p>
        </p:txBody>
      </p:sp>
    </p:spTree>
    <p:extLst>
      <p:ext uri="{BB962C8B-B14F-4D97-AF65-F5344CB8AC3E}">
        <p14:creationId xmlns:p14="http://schemas.microsoft.com/office/powerpoint/2010/main" val="8715025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9933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F3308E7-89B5-4933-8D29-020663B6984D}" type="slidenum">
              <a:rPr lang="nl-NL" smtClean="0"/>
              <a:pPr>
                <a:defRPr/>
              </a:pPr>
              <a:t>49</a:t>
            </a:fld>
            <a:endParaRPr lang="nl-NL"/>
          </a:p>
        </p:txBody>
      </p:sp>
      <p:sp>
        <p:nvSpPr>
          <p:cNvPr id="99333" name="Tijdelijke aanduiding voor koptekst 1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nl-NL"/>
              <a:t>Nelissen ingenieursbureau bv - presentatie BREEAM Universiteit Utrecht</a:t>
            </a:r>
          </a:p>
        </p:txBody>
      </p:sp>
    </p:spTree>
    <p:extLst>
      <p:ext uri="{BB962C8B-B14F-4D97-AF65-F5344CB8AC3E}">
        <p14:creationId xmlns:p14="http://schemas.microsoft.com/office/powerpoint/2010/main" val="3677712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9933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F3308E7-89B5-4933-8D29-020663B6984D}" type="slidenum">
              <a:rPr lang="nl-NL" smtClean="0"/>
              <a:pPr>
                <a:defRPr/>
              </a:pPr>
              <a:t>50</a:t>
            </a:fld>
            <a:endParaRPr lang="nl-NL"/>
          </a:p>
        </p:txBody>
      </p:sp>
      <p:sp>
        <p:nvSpPr>
          <p:cNvPr id="99333" name="Tijdelijke aanduiding voor koptekst 1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nl-NL"/>
              <a:t>Nelissen ingenieursbureau bv - presentatie BREEAM Universiteit Utrecht</a:t>
            </a:r>
          </a:p>
        </p:txBody>
      </p:sp>
    </p:spTree>
    <p:extLst>
      <p:ext uri="{BB962C8B-B14F-4D97-AF65-F5344CB8AC3E}">
        <p14:creationId xmlns:p14="http://schemas.microsoft.com/office/powerpoint/2010/main" val="29258685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9933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F3308E7-89B5-4933-8D29-020663B6984D}" type="slidenum">
              <a:rPr lang="nl-NL" smtClean="0"/>
              <a:pPr>
                <a:defRPr/>
              </a:pPr>
              <a:t>51</a:t>
            </a:fld>
            <a:endParaRPr lang="nl-NL"/>
          </a:p>
        </p:txBody>
      </p:sp>
      <p:sp>
        <p:nvSpPr>
          <p:cNvPr id="99333" name="Tijdelijke aanduiding voor koptekst 1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nl-NL"/>
              <a:t>Nelissen ingenieursbureau bv - presentatie BREEAM Universiteit Utrecht</a:t>
            </a:r>
          </a:p>
        </p:txBody>
      </p:sp>
    </p:spTree>
    <p:extLst>
      <p:ext uri="{BB962C8B-B14F-4D97-AF65-F5344CB8AC3E}">
        <p14:creationId xmlns:p14="http://schemas.microsoft.com/office/powerpoint/2010/main" val="41666905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9933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F3308E7-89B5-4933-8D29-020663B6984D}" type="slidenum">
              <a:rPr lang="nl-NL" smtClean="0"/>
              <a:pPr>
                <a:defRPr/>
              </a:pPr>
              <a:t>52</a:t>
            </a:fld>
            <a:endParaRPr lang="nl-NL"/>
          </a:p>
        </p:txBody>
      </p:sp>
      <p:sp>
        <p:nvSpPr>
          <p:cNvPr id="99333" name="Tijdelijke aanduiding voor koptekst 1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nl-NL"/>
              <a:t>Nelissen ingenieursbureau bv - presentatie BREEAM Universiteit Utrecht</a:t>
            </a:r>
          </a:p>
        </p:txBody>
      </p:sp>
    </p:spTree>
    <p:extLst>
      <p:ext uri="{BB962C8B-B14F-4D97-AF65-F5344CB8AC3E}">
        <p14:creationId xmlns:p14="http://schemas.microsoft.com/office/powerpoint/2010/main" val="4202137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6028" indent="-176028" eaLnBrk="1" hangingPunct="1">
              <a:spcBef>
                <a:spcPct val="0"/>
              </a:spcBef>
              <a:buFontTx/>
              <a:buChar char="-"/>
            </a:pPr>
            <a:endParaRPr lang="nl-NL" altLang="nl-NL" dirty="0">
              <a:latin typeface="Arial" charset="0"/>
            </a:endParaRPr>
          </a:p>
        </p:txBody>
      </p:sp>
      <p:sp>
        <p:nvSpPr>
          <p:cNvPr id="6148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69915" indent="-29612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84483" indent="-236896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58276" indent="-236896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132070" indent="-236896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605863" indent="-2368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79657" indent="-2368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553450" indent="-2368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4027243" indent="-2368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39650C0F-4268-4400-88A5-886BD8F1FB1F}" type="slidenum">
              <a:rPr lang="nl-NL" altLang="nl-NL">
                <a:solidFill>
                  <a:srgbClr val="000000"/>
                </a:solidFill>
                <a:latin typeface="Arial" charset="0"/>
              </a:rPr>
              <a:pPr>
                <a:spcBef>
                  <a:spcPct val="0"/>
                </a:spcBef>
              </a:pPr>
              <a:t>6</a:t>
            </a:fld>
            <a:endParaRPr lang="nl-NL" altLang="nl-NL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144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478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1158" indent="-273522" defTabSz="91478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94090" indent="-218819" defTabSz="91478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31724" indent="-218819" defTabSz="91478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969360" indent="-218819" defTabSz="91478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06997" indent="-218819" defTabSz="9147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844631" indent="-218819" defTabSz="9147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282269" indent="-218819" defTabSz="9147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719903" indent="-218819" defTabSz="9147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57A6C4E-7DBC-401A-8A76-2653437B92D9}" type="slidenum">
              <a:rPr lang="nl-NL" altLang="nl-NL" smtClean="0">
                <a:solidFill>
                  <a:srgbClr val="000000"/>
                </a:solidFill>
                <a:ea typeface="ＭＳ Ｐゴシック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nl-NL" altLang="nl-NL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06179" name="Rectangle 7"/>
          <p:cNvSpPr txBox="1">
            <a:spLocks noGrp="1" noChangeArrowheads="1"/>
          </p:cNvSpPr>
          <p:nvPr/>
        </p:nvSpPr>
        <p:spPr bwMode="auto">
          <a:xfrm>
            <a:off x="5518239" y="6456850"/>
            <a:ext cx="4219115" cy="340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770" tIns="32886" rIns="65770" bIns="32886" anchor="b"/>
          <a:lstStyle>
            <a:lvl1pPr defTabSz="91757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757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757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757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757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E389E480-1540-4C0F-A1EC-272D350D192E}" type="slidenum">
              <a:rPr lang="nl-NL" altLang="nl-NL" sz="80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pPr algn="r" eaLnBrk="1" hangingPunct="1"/>
              <a:t>7</a:t>
            </a:fld>
            <a:endParaRPr lang="nl-NL" altLang="nl-NL" sz="80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3061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78175" y="508000"/>
            <a:ext cx="3403600" cy="25527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6181" name="Tijdelijke aanduiding voor notities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770" tIns="32886" rIns="65770" bIns="3288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NL" altLang="nl-NL">
                <a:latin typeface="Arial" pitchFamily="34" charset="0"/>
              </a:rPr>
              <a:t>elphi</a:t>
            </a:r>
          </a:p>
        </p:txBody>
      </p:sp>
    </p:spTree>
    <p:extLst>
      <p:ext uri="{BB962C8B-B14F-4D97-AF65-F5344CB8AC3E}">
        <p14:creationId xmlns:p14="http://schemas.microsoft.com/office/powerpoint/2010/main" val="1656360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l-NL" altLang="nl-NL">
                <a:solidFill>
                  <a:srgbClr val="000000"/>
                </a:solidFill>
              </a:rPr>
              <a:t>Duurzaamheid, is veeel meer dan een tool!</a:t>
            </a:r>
          </a:p>
          <a:p>
            <a:r>
              <a:rPr lang="nl-NL" altLang="nl-NL">
                <a:solidFill>
                  <a:srgbClr val="000000"/>
                </a:solidFill>
              </a:rPr>
              <a:t>In GPR zit energie, milieu, gezondheid, gebruikskwaliteit en toekomstwaarde</a:t>
            </a:r>
          </a:p>
          <a:p>
            <a:r>
              <a:rPr lang="nl-NL" altLang="nl-NL">
                <a:solidFill>
                  <a:srgbClr val="000000"/>
                </a:solidFill>
              </a:rPr>
              <a:t>Is dit te breed (grrencalc) of te smal BREEAM</a:t>
            </a:r>
          </a:p>
          <a:p>
            <a:endParaRPr lang="nl-NL" altLang="nl-NL"/>
          </a:p>
        </p:txBody>
      </p:sp>
      <p:sp>
        <p:nvSpPr>
          <p:cNvPr id="8602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D86257B-205D-4FBB-9921-ADB8B8A64EFE}" type="slidenum">
              <a:rPr lang="nl-NL" altLang="nl-NL">
                <a:solidFill>
                  <a:prstClr val="black"/>
                </a:solidFill>
              </a:rPr>
              <a:pPr/>
              <a:t>10</a:t>
            </a:fld>
            <a:endParaRPr lang="nl-NL" alt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125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endParaRPr lang="nl-NL" altLang="nl-NL" b="1">
              <a:sym typeface="Wingdings" pitchFamily="2" charset="2"/>
            </a:endParaRPr>
          </a:p>
        </p:txBody>
      </p:sp>
      <p:sp>
        <p:nvSpPr>
          <p:cNvPr id="18125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65179D3F-D4BD-48AA-A8EF-DAAB45CF18D6}" type="slidenum">
              <a:rPr lang="nl-NL" altLang="nl-NL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nl-NL" altLang="nl-NL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388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9933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F3308E7-89B5-4933-8D29-020663B6984D}" type="slidenum">
              <a:rPr lang="nl-NL" smtClean="0"/>
              <a:pPr>
                <a:defRPr/>
              </a:pPr>
              <a:t>13</a:t>
            </a:fld>
            <a:endParaRPr lang="nl-NL"/>
          </a:p>
        </p:txBody>
      </p:sp>
      <p:sp>
        <p:nvSpPr>
          <p:cNvPr id="99333" name="Tijdelijke aanduiding voor koptekst 1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nl-NL"/>
              <a:t>Nelissen ingenieursbureau bv - presentatie BREEAM Universiteit Utrecht</a:t>
            </a:r>
          </a:p>
        </p:txBody>
      </p:sp>
    </p:spTree>
    <p:extLst>
      <p:ext uri="{BB962C8B-B14F-4D97-AF65-F5344CB8AC3E}">
        <p14:creationId xmlns:p14="http://schemas.microsoft.com/office/powerpoint/2010/main" val="2844492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8CD957-D956-43B4-9C38-3E84EF867959}" type="slidenum">
              <a:rPr lang="nl-NL" smtClean="0"/>
              <a:pPr>
                <a:defRPr/>
              </a:pPr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1098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jdelijke aanduiding voor dia-afbeelding 1">
            <a:extLst>
              <a:ext uri="{FF2B5EF4-FFF2-40B4-BE49-F238E27FC236}">
                <a16:creationId xmlns:a16="http://schemas.microsoft.com/office/drawing/2014/main" id="{C9D0223C-633B-4BAF-A63A-A80EAC2AD9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Tijdelijke aanduiding voor notities 2">
            <a:extLst>
              <a:ext uri="{FF2B5EF4-FFF2-40B4-BE49-F238E27FC236}">
                <a16:creationId xmlns:a16="http://schemas.microsoft.com/office/drawing/2014/main" id="{E21A661B-0FD5-4C7D-B029-0893E396EB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 altLang="nl-NL"/>
          </a:p>
        </p:txBody>
      </p:sp>
      <p:sp>
        <p:nvSpPr>
          <p:cNvPr id="131076" name="Tijdelijke aanduiding voor dianummer 3">
            <a:extLst>
              <a:ext uri="{FF2B5EF4-FFF2-40B4-BE49-F238E27FC236}">
                <a16:creationId xmlns:a16="http://schemas.microsoft.com/office/drawing/2014/main" id="{1E5EE56F-185F-40FA-B21F-DB0E574113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D221F64-B2F9-42C2-8AF7-FA28550377A7}" type="slidenum">
              <a:rPr lang="nl-NL" altLang="nl-NL" b="1"/>
              <a:pPr eaLnBrk="1" hangingPunct="1"/>
              <a:t>15</a:t>
            </a:fld>
            <a:endParaRPr lang="nl-NL" altLang="nl-NL" b="1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77480" y="274638"/>
            <a:ext cx="5915000" cy="634082"/>
          </a:xfrm>
          <a:prstGeom prst="rect">
            <a:avLst/>
          </a:prstGeom>
        </p:spPr>
        <p:txBody>
          <a:bodyPr/>
          <a:lstStyle>
            <a:lvl1pPr algn="r">
              <a:defRPr sz="3600" b="1">
                <a:solidFill>
                  <a:srgbClr val="175A7B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395536" y="64482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175A7B"/>
                </a:solidFill>
              </a:defRPr>
            </a:lvl1pPr>
          </a:lstStyle>
          <a:p>
            <a:fld id="{5A35DD2A-5104-4465-BE87-C87FA40398D1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54881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17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 userDrawn="1"/>
        </p:nvSpPr>
        <p:spPr bwMode="auto">
          <a:xfrm>
            <a:off x="3276600" y="58738"/>
            <a:ext cx="5694363" cy="5619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nl-NL" sz="2400" b="1" dirty="0">
              <a:solidFill>
                <a:schemeClr val="bg1"/>
              </a:solidFill>
            </a:endParaRPr>
          </a:p>
        </p:txBody>
      </p:sp>
      <p:sp>
        <p:nvSpPr>
          <p:cNvPr id="8" name="Titel 8"/>
          <p:cNvSpPr>
            <a:spLocks noGrp="1"/>
          </p:cNvSpPr>
          <p:nvPr>
            <p:ph type="title"/>
          </p:nvPr>
        </p:nvSpPr>
        <p:spPr>
          <a:xfrm>
            <a:off x="3276599" y="80218"/>
            <a:ext cx="5867401" cy="4365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9" name="Tijdelijke aanduiding voor tekst 14"/>
          <p:cNvSpPr>
            <a:spLocks noGrp="1"/>
          </p:cNvSpPr>
          <p:nvPr>
            <p:ph type="body" sz="quarter" idx="11"/>
          </p:nvPr>
        </p:nvSpPr>
        <p:spPr>
          <a:xfrm>
            <a:off x="35496" y="1742745"/>
            <a:ext cx="216024" cy="3312963"/>
          </a:xfrm>
          <a:prstGeom prst="rect">
            <a:avLst/>
          </a:prstGeom>
        </p:spPr>
        <p:txBody>
          <a:bodyPr vert="vert270" lIns="0" tIns="0" rIns="0" bIns="0"/>
          <a:lstStyle>
            <a:lvl1pPr algn="ctr">
              <a:buNone/>
              <a:defRPr sz="1400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808478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4241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76600" y="692150"/>
            <a:ext cx="5867400" cy="5762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059113" y="1484313"/>
            <a:ext cx="6084887" cy="47529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398048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>
          <a:xfrm>
            <a:off x="7019925" y="6524625"/>
            <a:ext cx="2132013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ea typeface="ＭＳ Ｐゴシック" charset="-128"/>
              </a:defRPr>
            </a:lvl1pPr>
          </a:lstStyle>
          <a:p>
            <a:pPr>
              <a:defRPr/>
            </a:pPr>
            <a:fld id="{5CF0A3B8-3A10-4E41-8A7F-A60080DEE966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002203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 userDrawn="1"/>
        </p:nvSpPr>
        <p:spPr bwMode="auto">
          <a:xfrm>
            <a:off x="3276600" y="58738"/>
            <a:ext cx="5694363" cy="5619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nl-NL" sz="2400" b="1" dirty="0">
              <a:solidFill>
                <a:schemeClr val="bg1"/>
              </a:solidFill>
            </a:endParaRPr>
          </a:p>
        </p:txBody>
      </p:sp>
      <p:sp>
        <p:nvSpPr>
          <p:cNvPr id="7" name="Titel 8"/>
          <p:cNvSpPr>
            <a:spLocks noGrp="1"/>
          </p:cNvSpPr>
          <p:nvPr>
            <p:ph type="title"/>
          </p:nvPr>
        </p:nvSpPr>
        <p:spPr>
          <a:xfrm>
            <a:off x="3276599" y="80218"/>
            <a:ext cx="5867401" cy="43656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tekst 14"/>
          <p:cNvSpPr>
            <a:spLocks noGrp="1"/>
          </p:cNvSpPr>
          <p:nvPr>
            <p:ph type="body" sz="quarter" idx="11"/>
          </p:nvPr>
        </p:nvSpPr>
        <p:spPr>
          <a:xfrm>
            <a:off x="35496" y="1742745"/>
            <a:ext cx="216024" cy="3312963"/>
          </a:xfrm>
          <a:prstGeom prst="rect">
            <a:avLst/>
          </a:prstGeom>
        </p:spPr>
        <p:txBody>
          <a:bodyPr vert="vert270" lIns="0" tIns="0" rIns="0" bIns="0"/>
          <a:lstStyle>
            <a:lvl1pPr algn="ctr">
              <a:buNone/>
              <a:defRPr sz="1400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743400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744"/>
            <a:ext cx="22113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24871CB-915A-4E38-AE57-CAFA57C7A4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7" b="29031"/>
          <a:stretch/>
        </p:blipFill>
        <p:spPr>
          <a:xfrm>
            <a:off x="7200218" y="6381328"/>
            <a:ext cx="1943781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35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49" r:id="rId1"/>
    <p:sldLayoutId id="2147486553" r:id="rId2"/>
    <p:sldLayoutId id="2147486564" r:id="rId3"/>
    <p:sldLayoutId id="2147486569" r:id="rId4"/>
    <p:sldLayoutId id="2147486574" r:id="rId5"/>
    <p:sldLayoutId id="2147486587" r:id="rId6"/>
    <p:sldLayoutId id="2147486588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5" Type="http://schemas.openxmlformats.org/officeDocument/2006/relationships/image" Target="../media/image37.pn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pn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5B244F3B-D4BC-45D7-A0DA-9A265E3ACA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23"/>
          <a:stretch/>
        </p:blipFill>
        <p:spPr>
          <a:xfrm>
            <a:off x="-9058" y="0"/>
            <a:ext cx="9153058" cy="68580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35496" y="6536377"/>
            <a:ext cx="69849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1200" i="1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Gebouw Atlas, TU/e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0528" y="-315416"/>
            <a:ext cx="3816425" cy="1878322"/>
          </a:xfrm>
          <a:prstGeom prst="rect">
            <a:avLst/>
          </a:prstGeom>
        </p:spPr>
      </p:pic>
      <p:sp>
        <p:nvSpPr>
          <p:cNvPr id="2" name="Ondertitel 2">
            <a:extLst>
              <a:ext uri="{FF2B5EF4-FFF2-40B4-BE49-F238E27FC236}">
                <a16:creationId xmlns:a16="http://schemas.microsoft.com/office/drawing/2014/main" id="{6D4CB4FA-80F4-6942-8AC5-33EC201C7AB7}"/>
              </a:ext>
            </a:extLst>
          </p:cNvPr>
          <p:cNvSpPr txBox="1">
            <a:spLocks/>
          </p:cNvSpPr>
          <p:nvPr/>
        </p:nvSpPr>
        <p:spPr>
          <a:xfrm>
            <a:off x="-9058" y="4365104"/>
            <a:ext cx="9153058" cy="2016125"/>
          </a:xfrm>
          <a:prstGeom prst="rect">
            <a:avLst/>
          </a:prstGeom>
          <a:solidFill>
            <a:srgbClr val="000000">
              <a:alpha val="23922"/>
            </a:srgbClr>
          </a:solidFill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C8D6D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C8D6D5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C8D6D5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8D6D5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8D6D5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8D6D5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8D6D5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8D6D5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8D6D5"/>
                </a:solidFill>
                <a:latin typeface="+mn-lt"/>
              </a:defRPr>
            </a:lvl9pPr>
          </a:lstStyle>
          <a:p>
            <a:pPr algn="ctr" eaLnBrk="0" hangingPunct="0">
              <a:buFontTx/>
              <a:buNone/>
              <a:defRPr/>
            </a:pPr>
            <a:r>
              <a:rPr lang="nl-NL" sz="3200" b="1" dirty="0">
                <a:solidFill>
                  <a:schemeClr val="bg1"/>
                </a:solidFill>
              </a:rPr>
              <a:t>bureaupresentatie</a:t>
            </a:r>
          </a:p>
          <a:p>
            <a:pPr algn="ctr" eaLnBrk="0" hangingPunct="0">
              <a:buFontTx/>
              <a:buNone/>
              <a:defRPr/>
            </a:pPr>
            <a:r>
              <a:rPr lang="nl-NL" sz="3200" b="1" dirty="0">
                <a:solidFill>
                  <a:schemeClr val="bg1"/>
                </a:solidFill>
              </a:rPr>
              <a:t>Nelissen ingenieursbureau </a:t>
            </a:r>
          </a:p>
          <a:p>
            <a:pPr marL="0" indent="0" algn="ctr">
              <a:buFontTx/>
              <a:buNone/>
              <a:defRPr/>
            </a:pPr>
            <a:r>
              <a:rPr lang="nl-NL" b="1" dirty="0">
                <a:solidFill>
                  <a:schemeClr val="bg1"/>
                </a:solidFill>
              </a:rPr>
              <a:t>adviseur installatietechniek, bouwfysica, akoestiek, </a:t>
            </a:r>
          </a:p>
          <a:p>
            <a:pPr marL="0" indent="0" algn="ctr">
              <a:buFontTx/>
              <a:buNone/>
              <a:defRPr/>
            </a:pPr>
            <a:r>
              <a:rPr lang="nl-NL" b="1" dirty="0">
                <a:solidFill>
                  <a:schemeClr val="bg1"/>
                </a:solidFill>
              </a:rPr>
              <a:t>brandveiligheid en duurzaamheid</a:t>
            </a:r>
          </a:p>
        </p:txBody>
      </p:sp>
    </p:spTree>
    <p:extLst>
      <p:ext uri="{BB962C8B-B14F-4D97-AF65-F5344CB8AC3E}">
        <p14:creationId xmlns:p14="http://schemas.microsoft.com/office/powerpoint/2010/main" val="3073802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88" y="6278563"/>
            <a:ext cx="1547812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07950"/>
            <a:ext cx="9144000" cy="436563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eaLnBrk="1" hangingPunct="1">
              <a:defRPr/>
            </a:pPr>
            <a:r>
              <a:rPr lang="nl-NL" altLang="nl-NL" sz="3200" b="1" dirty="0">
                <a:solidFill>
                  <a:schemeClr val="accent6">
                    <a:lumMod val="75000"/>
                  </a:schemeClr>
                </a:solidFill>
              </a:rPr>
              <a:t>simulaties</a:t>
            </a:r>
          </a:p>
        </p:txBody>
      </p:sp>
      <p:sp>
        <p:nvSpPr>
          <p:cNvPr id="84996" name="Tekstvak 2"/>
          <p:cNvSpPr txBox="1">
            <a:spLocks noChangeArrowheads="1"/>
          </p:cNvSpPr>
          <p:nvPr/>
        </p:nvSpPr>
        <p:spPr bwMode="auto">
          <a:xfrm>
            <a:off x="758825" y="250825"/>
            <a:ext cx="30089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altLang="nl-NL" sz="2400" b="1" dirty="0">
                <a:solidFill>
                  <a:srgbClr val="175A7B"/>
                </a:solidFill>
                <a:latin typeface="+mj-lt"/>
              </a:rPr>
              <a:t>prestaties voorspellen</a:t>
            </a:r>
          </a:p>
        </p:txBody>
      </p:sp>
      <p:sp>
        <p:nvSpPr>
          <p:cNvPr id="41" name="Rechthoek 40"/>
          <p:cNvSpPr/>
          <p:nvPr/>
        </p:nvSpPr>
        <p:spPr>
          <a:xfrm>
            <a:off x="1258888" y="6278563"/>
            <a:ext cx="360362" cy="5476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>
              <a:solidFill>
                <a:srgbClr val="175A7B"/>
              </a:solidFill>
              <a:latin typeface="+mj-lt"/>
            </a:endParaRPr>
          </a:p>
        </p:txBody>
      </p:sp>
      <p:pic>
        <p:nvPicPr>
          <p:cNvPr id="8499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9024" y="1138273"/>
            <a:ext cx="3225800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9" name="Tekstvak 43"/>
          <p:cNvSpPr txBox="1">
            <a:spLocks noChangeArrowheads="1"/>
          </p:cNvSpPr>
          <p:nvPr/>
        </p:nvSpPr>
        <p:spPr bwMode="auto">
          <a:xfrm>
            <a:off x="5109024" y="830298"/>
            <a:ext cx="33811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altLang="nl-NL" sz="1600" b="1" dirty="0">
                <a:solidFill>
                  <a:srgbClr val="175A7B"/>
                </a:solidFill>
                <a:latin typeface="+mj-lt"/>
              </a:rPr>
              <a:t>prestatie simulatie Maaswaterkoeling</a:t>
            </a:r>
          </a:p>
        </p:txBody>
      </p:sp>
      <p:sp>
        <p:nvSpPr>
          <p:cNvPr id="85000" name="Tekstvak 44"/>
          <p:cNvSpPr txBox="1">
            <a:spLocks noChangeArrowheads="1"/>
          </p:cNvSpPr>
          <p:nvPr/>
        </p:nvSpPr>
        <p:spPr bwMode="auto">
          <a:xfrm>
            <a:off x="5105711" y="3597786"/>
            <a:ext cx="24336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altLang="nl-NL" sz="1600" b="1" dirty="0">
                <a:solidFill>
                  <a:srgbClr val="175A7B"/>
                </a:solidFill>
                <a:latin typeface="+mj-lt"/>
              </a:rPr>
              <a:t>thermische behaaglijkheid</a:t>
            </a:r>
          </a:p>
        </p:txBody>
      </p:sp>
      <p:sp>
        <p:nvSpPr>
          <p:cNvPr id="85001" name="Tekstvak 45"/>
          <p:cNvSpPr txBox="1">
            <a:spLocks noChangeArrowheads="1"/>
          </p:cNvSpPr>
          <p:nvPr/>
        </p:nvSpPr>
        <p:spPr bwMode="auto">
          <a:xfrm>
            <a:off x="255588" y="3768203"/>
            <a:ext cx="30942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altLang="nl-NL" sz="1600" b="1" dirty="0">
                <a:solidFill>
                  <a:srgbClr val="175A7B"/>
                </a:solidFill>
                <a:latin typeface="+mj-lt"/>
              </a:rPr>
              <a:t>keuze installatieprincipes </a:t>
            </a:r>
            <a:r>
              <a:rPr lang="nl-NL" altLang="nl-NL" sz="1600" b="1" dirty="0" err="1">
                <a:solidFill>
                  <a:srgbClr val="175A7B"/>
                </a:solidFill>
                <a:latin typeface="+mj-lt"/>
              </a:rPr>
              <a:t>obv</a:t>
            </a:r>
            <a:r>
              <a:rPr lang="nl-NL" altLang="nl-NL" sz="1600" b="1" dirty="0">
                <a:solidFill>
                  <a:srgbClr val="175A7B"/>
                </a:solidFill>
                <a:latin typeface="+mj-lt"/>
              </a:rPr>
              <a:t> TCO</a:t>
            </a:r>
          </a:p>
        </p:txBody>
      </p:sp>
      <p:pic>
        <p:nvPicPr>
          <p:cNvPr id="8500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711" y="3937511"/>
            <a:ext cx="3770312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177" y="4107928"/>
            <a:ext cx="3540323" cy="2170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04" name="Tekstvak 49"/>
          <p:cNvSpPr txBox="1">
            <a:spLocks noChangeArrowheads="1"/>
          </p:cNvSpPr>
          <p:nvPr/>
        </p:nvSpPr>
        <p:spPr bwMode="auto">
          <a:xfrm>
            <a:off x="255588" y="755650"/>
            <a:ext cx="20805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altLang="nl-NL" sz="1600" b="1" dirty="0">
                <a:solidFill>
                  <a:srgbClr val="175A7B"/>
                </a:solidFill>
                <a:latin typeface="+mj-lt"/>
              </a:rPr>
              <a:t>akoestische simulaties</a:t>
            </a:r>
          </a:p>
        </p:txBody>
      </p:sp>
      <p:sp>
        <p:nvSpPr>
          <p:cNvPr id="85005" name="Tekstvak 50"/>
          <p:cNvSpPr txBox="1">
            <a:spLocks noChangeArrowheads="1"/>
          </p:cNvSpPr>
          <p:nvPr/>
        </p:nvSpPr>
        <p:spPr bwMode="auto">
          <a:xfrm>
            <a:off x="255588" y="2205038"/>
            <a:ext cx="41739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altLang="nl-NL" sz="1600" b="1" dirty="0">
                <a:solidFill>
                  <a:srgbClr val="175A7B"/>
                </a:solidFill>
                <a:latin typeface="+mj-lt"/>
              </a:rPr>
              <a:t>luchtstromingen (lokaal comfort, middels CFD)</a:t>
            </a:r>
          </a:p>
        </p:txBody>
      </p:sp>
      <p:grpSp>
        <p:nvGrpSpPr>
          <p:cNvPr id="2" name="Groep 19"/>
          <p:cNvGrpSpPr/>
          <p:nvPr/>
        </p:nvGrpSpPr>
        <p:grpSpPr>
          <a:xfrm>
            <a:off x="1000776" y="1063625"/>
            <a:ext cx="3815682" cy="1343459"/>
            <a:chOff x="1000776" y="1063625"/>
            <a:chExt cx="3815682" cy="1343459"/>
          </a:xfrm>
        </p:grpSpPr>
        <p:pic>
          <p:nvPicPr>
            <p:cNvPr id="17" name="Picture 5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69" t="24706" r="11570" b="13532"/>
            <a:stretch>
              <a:fillRect/>
            </a:stretch>
          </p:blipFill>
          <p:spPr bwMode="auto">
            <a:xfrm>
              <a:off x="2483222" y="1063625"/>
              <a:ext cx="992478" cy="1343459"/>
            </a:xfrm>
            <a:prstGeom prst="rect">
              <a:avLst/>
            </a:prstGeom>
            <a:noFill/>
            <a:scene3d>
              <a:camera prst="orthographicFront">
                <a:rot lat="0" lon="0" rev="16200000"/>
              </a:camera>
              <a:lightRig rig="threePt" dir="t"/>
            </a:scene3d>
          </p:spPr>
        </p:pic>
        <p:pic>
          <p:nvPicPr>
            <p:cNvPr id="18" name="Picture 7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1198" y="1146652"/>
              <a:ext cx="1095260" cy="1177404"/>
            </a:xfrm>
            <a:prstGeom prst="rect">
              <a:avLst/>
            </a:prstGeom>
            <a:noFill/>
            <a:scene3d>
              <a:camera prst="orthographicFront">
                <a:rot lat="0" lon="0" rev="16200000"/>
              </a:camera>
              <a:lightRig rig="threePt" dir="t"/>
            </a:scene3d>
          </p:spPr>
        </p:pic>
        <p:pic>
          <p:nvPicPr>
            <p:cNvPr id="19" name="Picture 18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408080"/>
                </a:clrFrom>
                <a:clrTo>
                  <a:srgbClr val="4080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16" t="1456" r="1073" b="5562"/>
            <a:stretch>
              <a:fillRect/>
            </a:stretch>
          </p:blipFill>
          <p:spPr bwMode="auto">
            <a:xfrm>
              <a:off x="1000776" y="1302922"/>
              <a:ext cx="1236948" cy="864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5" descr="SN_100331_Overview_N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494" y="2580674"/>
            <a:ext cx="1653699" cy="11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v07 xl zomer v niv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102" t="9012" r="10100" b="40950"/>
          <a:stretch>
            <a:fillRect/>
          </a:stretch>
        </p:blipFill>
        <p:spPr bwMode="auto">
          <a:xfrm>
            <a:off x="2478175" y="2569108"/>
            <a:ext cx="1372637" cy="119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67686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4"/>
          <p:cNvSpPr txBox="1">
            <a:spLocks/>
          </p:cNvSpPr>
          <p:nvPr/>
        </p:nvSpPr>
        <p:spPr>
          <a:xfrm>
            <a:off x="1080120" y="347316"/>
            <a:ext cx="8028384" cy="63341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nl-NL" sz="3200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duurzaamheids-/prestatie-indicatoren</a:t>
            </a:r>
            <a:br>
              <a:rPr lang="nl-NL" sz="3200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endParaRPr lang="nl-NL" sz="3200" b="1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2189462" y="5889167"/>
            <a:ext cx="177484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</a:rPr>
              <a:t>Duurzaamheid</a:t>
            </a:r>
          </a:p>
        </p:txBody>
      </p:sp>
      <p:pic>
        <p:nvPicPr>
          <p:cNvPr id="164870" name="Picture 8" descr="http://www.passivhaustagung.de/Passivhaus_D/PHP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85" y="1394613"/>
            <a:ext cx="981720" cy="336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4871" name="Groep 21"/>
          <p:cNvGrpSpPr>
            <a:grpSpLocks/>
          </p:cNvGrpSpPr>
          <p:nvPr/>
        </p:nvGrpSpPr>
        <p:grpSpPr bwMode="auto">
          <a:xfrm>
            <a:off x="1547664" y="1451366"/>
            <a:ext cx="2814614" cy="3967163"/>
            <a:chOff x="3131840" y="1700808"/>
            <a:chExt cx="2454255" cy="3679610"/>
          </a:xfrm>
        </p:grpSpPr>
        <p:pic>
          <p:nvPicPr>
            <p:cNvPr id="164878" name="Picture 16" descr="http://cache.duurzaamgebouwd.nl/upload/dg_8fd9sluf/images/news-medium/greencalcmaterialenberekening_gratis_beschikbaar_vanaf_1_juli_2012_1_W5hDbF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10" t="8998" r="10635" b="19019"/>
            <a:stretch>
              <a:fillRect/>
            </a:stretch>
          </p:blipFill>
          <p:spPr bwMode="auto">
            <a:xfrm>
              <a:off x="4283968" y="1700808"/>
              <a:ext cx="1152128" cy="576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879" name="Picture 4" descr="http://dgmrsoftware.nl/gallery/31/138199943113_enorm_150_cs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4797152"/>
              <a:ext cx="620495" cy="583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880" name="Picture 2" descr="http://caengrs.com/wp-content/uploads/2013/10/leed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16" r="16850"/>
            <a:stretch>
              <a:fillRect/>
            </a:stretch>
          </p:blipFill>
          <p:spPr bwMode="auto">
            <a:xfrm>
              <a:off x="3347864" y="3573016"/>
              <a:ext cx="936104" cy="801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881" name="Picture 2" descr="https://thuiscomfort.nl/nieuws/energielabel-voortaan-verplicht-bij-verkoop-of-verhuur-woning/_jcr_content/hero-figure-par/image.img.jpg/1428061150839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5318" y="4509120"/>
              <a:ext cx="1134989" cy="576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882" name="Picture 4" descr="http://www.d-tool.nl/images/GPR-gebouw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6262" y="2132856"/>
              <a:ext cx="715689" cy="371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883" name="Picture 6" descr="http://www.cleanfield.nl/userfiles/image/BREEAM_logo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840" y="2780928"/>
              <a:ext cx="1584176" cy="534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884" name="Picture 12" descr="http://www.ibbkondor.nl/dynamics/modules/SFIL0200/view.php?fil_Id=56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3140968"/>
              <a:ext cx="1098569" cy="732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885" name="Picture 14" descr="http://cache.duurzaamgebouwd.nl/upload/dg_8fd9sluf/images/news/dgbc_lanceert_eerste_gratis_materialentoolmilieuprestatieberekening_1_RmrvGV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3861048"/>
              <a:ext cx="978222" cy="435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886" name="Picture 7" descr="Afbeeldingsresultaat voor well buildi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2276872"/>
              <a:ext cx="870079" cy="725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ekstvak 22"/>
          <p:cNvSpPr txBox="1"/>
          <p:nvPr/>
        </p:nvSpPr>
        <p:spPr>
          <a:xfrm>
            <a:off x="6427896" y="5913438"/>
            <a:ext cx="169790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</a:rPr>
              <a:t>(B)ENG / </a:t>
            </a:r>
            <a:r>
              <a:rPr lang="nl-NL" b="1" dirty="0" err="1">
                <a:solidFill>
                  <a:schemeClr val="accent6">
                    <a:lumMod val="75000"/>
                  </a:schemeClr>
                </a:solidFill>
              </a:rPr>
              <a:t>NoM</a:t>
            </a:r>
            <a:endParaRPr lang="nl-N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64873" name="Picture 2" descr="Afbeeldingsresultaat voor bijna energieneutraal gebouw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809" y="1341438"/>
            <a:ext cx="1482725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4" name="Picture 4" descr="Afbeeldingsresultaat voor EPC 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345" y="2924175"/>
            <a:ext cx="161925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hthoek 29"/>
          <p:cNvSpPr/>
          <p:nvPr/>
        </p:nvSpPr>
        <p:spPr>
          <a:xfrm>
            <a:off x="6405363" y="1394613"/>
            <a:ext cx="1584325" cy="136842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164877" name="Picture 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478" y="4116512"/>
            <a:ext cx="10858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6277073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5"/>
          <p:cNvSpPr>
            <a:spLocks noChangeArrowheads="1"/>
          </p:cNvSpPr>
          <p:nvPr/>
        </p:nvSpPr>
        <p:spPr bwMode="auto">
          <a:xfrm>
            <a:off x="3275013" y="981075"/>
            <a:ext cx="5905500" cy="28797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195263">
              <a:lnSpc>
                <a:spcPct val="150000"/>
              </a:lnSpc>
              <a:spcBef>
                <a:spcPct val="20000"/>
              </a:spcBef>
              <a:defRPr/>
            </a:pPr>
            <a:r>
              <a:rPr lang="nl-NL" sz="1400" dirty="0">
                <a:solidFill>
                  <a:srgbClr val="195A7D"/>
                </a:solidFill>
                <a:latin typeface="+mj-lt"/>
                <a:cs typeface="Arial" charset="0"/>
              </a:rPr>
              <a:t>een duurzaam gebouw is:</a:t>
            </a:r>
          </a:p>
          <a:p>
            <a:pPr marL="481013" indent="-285750">
              <a:lnSpc>
                <a:spcPct val="15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nl-NL" sz="1400" dirty="0">
                <a:solidFill>
                  <a:srgbClr val="195A7D"/>
                </a:solidFill>
                <a:latin typeface="+mj-lt"/>
                <a:cs typeface="Arial" charset="0"/>
              </a:rPr>
              <a:t>comfortabel</a:t>
            </a:r>
          </a:p>
          <a:p>
            <a:pPr marL="481013" indent="-285750">
              <a:lnSpc>
                <a:spcPct val="15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nl-NL" sz="1400" dirty="0">
                <a:solidFill>
                  <a:srgbClr val="195A7D"/>
                </a:solidFill>
                <a:latin typeface="+mj-lt"/>
                <a:cs typeface="Arial" charset="0"/>
              </a:rPr>
              <a:t>gezond</a:t>
            </a:r>
          </a:p>
          <a:p>
            <a:pPr marL="481013" indent="-285750">
              <a:lnSpc>
                <a:spcPct val="15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nl-NL" sz="1400" dirty="0">
                <a:solidFill>
                  <a:srgbClr val="195A7D"/>
                </a:solidFill>
                <a:latin typeface="+mj-lt"/>
                <a:cs typeface="Arial" charset="0"/>
              </a:rPr>
              <a:t>aanpasbaar aan veranderingen</a:t>
            </a:r>
          </a:p>
          <a:p>
            <a:pPr marL="481013" indent="-285750">
              <a:lnSpc>
                <a:spcPct val="15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nl-NL" sz="1400" dirty="0">
                <a:solidFill>
                  <a:srgbClr val="195A7D"/>
                </a:solidFill>
                <a:latin typeface="+mj-lt"/>
                <a:cs typeface="Arial" charset="0"/>
              </a:rPr>
              <a:t>verbruikt tijdens alle fases van zijn levenscyclus zo min mogelijk energie</a:t>
            </a:r>
          </a:p>
          <a:p>
            <a:pPr marL="481013" indent="-285750">
              <a:lnSpc>
                <a:spcPct val="15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nl-NL" sz="1400" dirty="0">
                <a:solidFill>
                  <a:srgbClr val="195A7D"/>
                </a:solidFill>
                <a:latin typeface="+mj-lt"/>
                <a:cs typeface="Arial" charset="0"/>
              </a:rPr>
              <a:t>certificaat</a:t>
            </a:r>
          </a:p>
          <a:p>
            <a:pPr marL="195263">
              <a:lnSpc>
                <a:spcPct val="120000"/>
              </a:lnSpc>
              <a:spcBef>
                <a:spcPct val="20000"/>
              </a:spcBef>
              <a:defRPr/>
            </a:pPr>
            <a:endParaRPr lang="nl-NL" sz="1400" dirty="0">
              <a:solidFill>
                <a:srgbClr val="195A7D"/>
              </a:solidFill>
              <a:latin typeface="+mj-lt"/>
              <a:cs typeface="Arial" charset="0"/>
            </a:endParaRPr>
          </a:p>
          <a:p>
            <a:pPr marL="481013" indent="-28575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nl-NL" sz="1400" dirty="0">
              <a:solidFill>
                <a:srgbClr val="195A7D"/>
              </a:solidFill>
              <a:latin typeface="+mj-lt"/>
              <a:cs typeface="Arial" charset="0"/>
            </a:endParaRPr>
          </a:p>
          <a:p>
            <a:pPr marL="195263">
              <a:lnSpc>
                <a:spcPct val="120000"/>
              </a:lnSpc>
              <a:spcBef>
                <a:spcPct val="20000"/>
              </a:spcBef>
              <a:defRPr/>
            </a:pPr>
            <a:endParaRPr lang="nl-NL" sz="1400" dirty="0">
              <a:solidFill>
                <a:srgbClr val="195A7D"/>
              </a:solidFill>
              <a:latin typeface="+mj-lt"/>
              <a:cs typeface="Arial" charset="0"/>
            </a:endParaRPr>
          </a:p>
        </p:txBody>
      </p:sp>
      <p:sp>
        <p:nvSpPr>
          <p:cNvPr id="73732" name="Rectangle 5"/>
          <p:cNvSpPr>
            <a:spLocks noChangeArrowheads="1"/>
          </p:cNvSpPr>
          <p:nvPr/>
        </p:nvSpPr>
        <p:spPr bwMode="auto">
          <a:xfrm>
            <a:off x="3051300" y="3684588"/>
            <a:ext cx="59055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952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endParaRPr lang="nl-NL" altLang="nl-NL">
              <a:solidFill>
                <a:srgbClr val="195A7D"/>
              </a:solidFill>
              <a:latin typeface="+mj-lt"/>
              <a:cs typeface="Arial" pitchFamily="34" charset="0"/>
            </a:endParaRPr>
          </a:p>
        </p:txBody>
      </p:sp>
      <p:sp>
        <p:nvSpPr>
          <p:cNvPr id="73733" name="Rectangle 6"/>
          <p:cNvSpPr>
            <a:spLocks noChangeArrowheads="1"/>
          </p:cNvSpPr>
          <p:nvPr/>
        </p:nvSpPr>
        <p:spPr bwMode="auto">
          <a:xfrm>
            <a:off x="-36512" y="-27583"/>
            <a:ext cx="91440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lnSpc>
                <a:spcPct val="15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nl-NL" altLang="nl-NL" sz="32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duurzaamheid</a:t>
            </a:r>
          </a:p>
          <a:p>
            <a:pPr algn="r" eaLnBrk="1" hangingPunct="1">
              <a:lnSpc>
                <a:spcPct val="150000"/>
              </a:lnSpc>
              <a:spcBef>
                <a:spcPct val="20000"/>
              </a:spcBef>
              <a:spcAft>
                <a:spcPct val="20000"/>
              </a:spcAft>
            </a:pPr>
            <a:endParaRPr lang="nl-NL" altLang="nl-NL" sz="3600" b="1" dirty="0">
              <a:solidFill>
                <a:schemeClr val="accent6">
                  <a:lumMod val="7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73734" name="Tekstvak 15"/>
          <p:cNvSpPr txBox="1">
            <a:spLocks noChangeArrowheads="1"/>
          </p:cNvSpPr>
          <p:nvPr/>
        </p:nvSpPr>
        <p:spPr bwMode="auto">
          <a:xfrm>
            <a:off x="179512" y="6423297"/>
            <a:ext cx="28717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nl-NL" altLang="nl-NL" sz="1000" dirty="0">
                <a:solidFill>
                  <a:srgbClr val="195A7D"/>
                </a:solidFill>
                <a:latin typeface="+mj-lt"/>
              </a:rPr>
              <a:t>Faculteit Rechten Universiteit Nijmegen</a:t>
            </a:r>
          </a:p>
        </p:txBody>
      </p:sp>
      <p:pic>
        <p:nvPicPr>
          <p:cNvPr id="73735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3811588"/>
            <a:ext cx="30988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6" name="Picture 11" descr="GreenCalc+k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7300" y="4988719"/>
            <a:ext cx="2171845" cy="817563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Picture 1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4988719"/>
            <a:ext cx="1503362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9" name="Tekstvak 1"/>
          <p:cNvSpPr txBox="1">
            <a:spLocks noChangeArrowheads="1"/>
          </p:cNvSpPr>
          <p:nvPr/>
        </p:nvSpPr>
        <p:spPr bwMode="auto">
          <a:xfrm>
            <a:off x="192504" y="2636912"/>
            <a:ext cx="24352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nl-NL" altLang="nl-NL" sz="1000" dirty="0">
                <a:solidFill>
                  <a:srgbClr val="195A7D"/>
                </a:solidFill>
                <a:latin typeface="+mj-lt"/>
              </a:rPr>
              <a:t>Amsterdam RAI  </a:t>
            </a:r>
            <a:r>
              <a:rPr lang="nl-NL" altLang="nl-NL" sz="1000" dirty="0" err="1">
                <a:solidFill>
                  <a:srgbClr val="195A7D"/>
                </a:solidFill>
                <a:latin typeface="+mj-lt"/>
              </a:rPr>
              <a:t>Amtrium</a:t>
            </a:r>
            <a:r>
              <a:rPr lang="nl-NL" altLang="nl-NL" sz="1000" dirty="0">
                <a:solidFill>
                  <a:srgbClr val="195A7D"/>
                </a:solidFill>
                <a:latin typeface="+mj-lt"/>
              </a:rPr>
              <a:t> (</a:t>
            </a:r>
            <a:r>
              <a:rPr lang="nl-NL" altLang="nl-NL" sz="1000" dirty="0" err="1">
                <a:solidFill>
                  <a:srgbClr val="195A7D"/>
                </a:solidFill>
                <a:latin typeface="+mj-lt"/>
              </a:rPr>
              <a:t>Breeam</a:t>
            </a:r>
            <a:r>
              <a:rPr lang="nl-NL" altLang="nl-NL" sz="1000" dirty="0">
                <a:solidFill>
                  <a:srgbClr val="195A7D"/>
                </a:solidFill>
                <a:latin typeface="+mj-lt"/>
              </a:rPr>
              <a:t> Excellent), winnaar Vernufteling 2015</a:t>
            </a:r>
          </a:p>
        </p:txBody>
      </p:sp>
      <p:pic>
        <p:nvPicPr>
          <p:cNvPr id="3074" name="Picture 2" descr="I:\presentaties\foto's en artikelen\3221\2015-03-11 foto's Grotius Boek\gecomprimeerd\140904_184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674" y="3247661"/>
            <a:ext cx="2340000" cy="313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I:\presentaties\foto's en artikelen\3287\Rai Amtrium\Rai Amtrium - gecomprimeerd\1200_20150528_RAI-OTTI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674" y="1052736"/>
            <a:ext cx="2340000" cy="156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078874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5296C93B-9B60-4C97-B7D2-D877F42EB7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6797" y="2822230"/>
            <a:ext cx="2135953" cy="1423968"/>
          </a:xfrm>
          <a:prstGeom prst="rect">
            <a:avLst/>
          </a:prstGeom>
        </p:spPr>
      </p:pic>
      <p:pic>
        <p:nvPicPr>
          <p:cNvPr id="44" name="Picture 2" descr="Afbeeldingsresultaat voor campina maasdam">
            <a:extLst>
              <a:ext uri="{FF2B5EF4-FFF2-40B4-BE49-F238E27FC236}">
                <a16:creationId xmlns:a16="http://schemas.microsoft.com/office/drawing/2014/main" id="{DCD54C82-8CC1-40EB-80DA-4FFB56A6A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4570" y="4771832"/>
            <a:ext cx="2152925" cy="143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0" name="Rectangle 6"/>
          <p:cNvSpPr>
            <a:spLocks noChangeArrowheads="1"/>
          </p:cNvSpPr>
          <p:nvPr/>
        </p:nvSpPr>
        <p:spPr bwMode="auto">
          <a:xfrm>
            <a:off x="216594" y="116632"/>
            <a:ext cx="889191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nl-NL" altLang="nl-NL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referenties duurzaamheid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1361188" y="2279605"/>
            <a:ext cx="189473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1000" dirty="0">
                <a:solidFill>
                  <a:srgbClr val="195A7D"/>
                </a:solidFill>
                <a:latin typeface="+mj-lt"/>
              </a:rPr>
              <a:t>RAI </a:t>
            </a:r>
            <a:r>
              <a:rPr lang="nl-NL" sz="1000" dirty="0" err="1">
                <a:solidFill>
                  <a:srgbClr val="195A7D"/>
                </a:solidFill>
                <a:latin typeface="+mj-lt"/>
              </a:rPr>
              <a:t>Amtrium</a:t>
            </a:r>
            <a:endParaRPr lang="nl-NL" sz="1000" dirty="0">
              <a:solidFill>
                <a:srgbClr val="195A7D"/>
              </a:solidFill>
              <a:latin typeface="+mj-lt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1367026" y="4262899"/>
            <a:ext cx="2308225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1000" dirty="0">
                <a:solidFill>
                  <a:srgbClr val="195A7D"/>
                </a:solidFill>
                <a:latin typeface="+mj-lt"/>
              </a:rPr>
              <a:t>Rabobank Westelijke Mijnstreek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3814570" y="6207115"/>
            <a:ext cx="21548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1000" dirty="0">
                <a:solidFill>
                  <a:srgbClr val="195A7D"/>
                </a:solidFill>
                <a:latin typeface="+mj-lt"/>
              </a:rPr>
              <a:t>Campina </a:t>
            </a:r>
            <a:r>
              <a:rPr lang="nl-NL" sz="1000" dirty="0" err="1">
                <a:solidFill>
                  <a:srgbClr val="195A7D"/>
                </a:solidFill>
                <a:latin typeface="+mj-lt"/>
              </a:rPr>
              <a:t>Maasdam</a:t>
            </a:r>
            <a:endParaRPr lang="nl-NL" sz="1000" dirty="0">
              <a:solidFill>
                <a:srgbClr val="195A7D"/>
              </a:solidFill>
              <a:latin typeface="+mj-lt"/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6257732" y="4274829"/>
            <a:ext cx="2952750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1000" dirty="0">
                <a:solidFill>
                  <a:srgbClr val="195A7D"/>
                </a:solidFill>
                <a:latin typeface="+mj-lt"/>
              </a:rPr>
              <a:t>Renovatie </a:t>
            </a:r>
            <a:r>
              <a:rPr lang="nl-NL" sz="1000" dirty="0" err="1">
                <a:solidFill>
                  <a:srgbClr val="195A7D"/>
                </a:solidFill>
                <a:latin typeface="+mj-lt"/>
              </a:rPr>
              <a:t>Corpac</a:t>
            </a:r>
            <a:r>
              <a:rPr lang="nl-NL" sz="1000" dirty="0">
                <a:solidFill>
                  <a:srgbClr val="195A7D"/>
                </a:solidFill>
                <a:latin typeface="+mj-lt"/>
              </a:rPr>
              <a:t> Huis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6252579" y="6193431"/>
            <a:ext cx="194421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195A7D"/>
                </a:solidFill>
                <a:latin typeface="+mj-lt"/>
              </a:rPr>
              <a:t>Rabobank </a:t>
            </a:r>
            <a:r>
              <a:rPr lang="en-US" sz="1000" dirty="0" err="1">
                <a:solidFill>
                  <a:srgbClr val="195A7D"/>
                </a:solidFill>
                <a:latin typeface="+mj-lt"/>
              </a:rPr>
              <a:t>Dommelstreek</a:t>
            </a:r>
            <a:r>
              <a:rPr lang="en-US" sz="1000" dirty="0">
                <a:solidFill>
                  <a:srgbClr val="195A7D"/>
                </a:solidFill>
                <a:latin typeface="+mj-lt"/>
              </a:rPr>
              <a:t> </a:t>
            </a:r>
            <a:r>
              <a:rPr lang="en-US" sz="1000" dirty="0" err="1">
                <a:solidFill>
                  <a:srgbClr val="195A7D"/>
                </a:solidFill>
                <a:latin typeface="+mj-lt"/>
              </a:rPr>
              <a:t>Geldrop</a:t>
            </a:r>
            <a:endParaRPr lang="nl-NL" sz="1000" dirty="0">
              <a:solidFill>
                <a:srgbClr val="195A7D"/>
              </a:solidFill>
              <a:latin typeface="+mj-lt"/>
            </a:endParaRPr>
          </a:p>
        </p:txBody>
      </p:sp>
      <p:grpSp>
        <p:nvGrpSpPr>
          <p:cNvPr id="2" name="Groep 41"/>
          <p:cNvGrpSpPr/>
          <p:nvPr/>
        </p:nvGrpSpPr>
        <p:grpSpPr>
          <a:xfrm>
            <a:off x="1361188" y="856185"/>
            <a:ext cx="2164209" cy="1440000"/>
            <a:chOff x="535583" y="997468"/>
            <a:chExt cx="2164209" cy="1440000"/>
          </a:xfrm>
        </p:grpSpPr>
        <p:pic>
          <p:nvPicPr>
            <p:cNvPr id="5123" name="Picture 3" descr="I:\presentaties\foto's en artikelen\3287\Rai Amtrium\Rai Amtrium - gecomprimeerd\1663_20150528_RAI-OTTI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421" y="997468"/>
              <a:ext cx="2158371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865" name="Tekstvak 31"/>
            <p:cNvSpPr txBox="1">
              <a:spLocks noChangeArrowheads="1"/>
            </p:cNvSpPr>
            <p:nvPr/>
          </p:nvSpPr>
          <p:spPr bwMode="auto">
            <a:xfrm>
              <a:off x="535583" y="2174825"/>
              <a:ext cx="2164209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nl-NL" altLang="nl-NL" sz="1000" dirty="0">
                  <a:solidFill>
                    <a:schemeClr val="bg1"/>
                  </a:solidFill>
                  <a:latin typeface="+mj-lt"/>
                </a:rPr>
                <a:t>BREEAM </a:t>
              </a:r>
              <a:r>
                <a:rPr lang="nl-NL" altLang="nl-NL" sz="1000" dirty="0" err="1">
                  <a:solidFill>
                    <a:schemeClr val="bg1"/>
                  </a:solidFill>
                  <a:latin typeface="+mj-lt"/>
                </a:rPr>
                <a:t>bespoke</a:t>
              </a:r>
              <a:r>
                <a:rPr lang="nl-NL" altLang="nl-NL" sz="1000" dirty="0">
                  <a:solidFill>
                    <a:schemeClr val="bg1"/>
                  </a:solidFill>
                  <a:latin typeface="+mj-lt"/>
                </a:rPr>
                <a:t> Excellent</a:t>
              </a:r>
            </a:p>
          </p:txBody>
        </p:sp>
      </p:grpSp>
      <p:sp>
        <p:nvSpPr>
          <p:cNvPr id="78867" name="Tekstvak 34"/>
          <p:cNvSpPr txBox="1">
            <a:spLocks noChangeArrowheads="1"/>
          </p:cNvSpPr>
          <p:nvPr/>
        </p:nvSpPr>
        <p:spPr bwMode="auto">
          <a:xfrm>
            <a:off x="3801522" y="2296185"/>
            <a:ext cx="23082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nl-NL" altLang="nl-NL" sz="1000" dirty="0">
                <a:solidFill>
                  <a:srgbClr val="195A7D"/>
                </a:solidFill>
                <a:latin typeface="+mj-lt"/>
              </a:rPr>
              <a:t>nieuwbouw en renovatie</a:t>
            </a:r>
          </a:p>
          <a:p>
            <a:pPr eaLnBrk="1" hangingPunct="1"/>
            <a:r>
              <a:rPr lang="nl-NL" altLang="nl-NL" sz="1000" dirty="0">
                <a:solidFill>
                  <a:srgbClr val="195A7D"/>
                </a:solidFill>
                <a:latin typeface="+mj-lt"/>
              </a:rPr>
              <a:t>New </a:t>
            </a:r>
            <a:r>
              <a:rPr lang="nl-NL" altLang="nl-NL" sz="1000" dirty="0" err="1">
                <a:solidFill>
                  <a:srgbClr val="195A7D"/>
                </a:solidFill>
                <a:latin typeface="+mj-lt"/>
              </a:rPr>
              <a:t>Logic</a:t>
            </a:r>
            <a:r>
              <a:rPr lang="nl-NL" altLang="nl-NL" sz="1000" dirty="0">
                <a:solidFill>
                  <a:srgbClr val="195A7D"/>
                </a:solidFill>
                <a:latin typeface="+mj-lt"/>
              </a:rPr>
              <a:t> Tilburg</a:t>
            </a:r>
          </a:p>
        </p:txBody>
      </p:sp>
      <p:grpSp>
        <p:nvGrpSpPr>
          <p:cNvPr id="4" name="Groep 39"/>
          <p:cNvGrpSpPr/>
          <p:nvPr/>
        </p:nvGrpSpPr>
        <p:grpSpPr>
          <a:xfrm>
            <a:off x="6259841" y="856185"/>
            <a:ext cx="2158131" cy="1440000"/>
            <a:chOff x="6437403" y="886382"/>
            <a:chExt cx="2158131" cy="1440000"/>
          </a:xfrm>
        </p:grpSpPr>
        <p:pic>
          <p:nvPicPr>
            <p:cNvPr id="2050" name="Picture 2" descr="I:\presentaties\foto's Henri van Gelder\3215 Rabo Boxmeer\DSC4623-RaboBoxmeer_27-6-2014.DxO_resize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7403" y="886382"/>
              <a:ext cx="2158131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868" name="Tekstvak 35"/>
            <p:cNvSpPr txBox="1">
              <a:spLocks noChangeArrowheads="1"/>
            </p:cNvSpPr>
            <p:nvPr/>
          </p:nvSpPr>
          <p:spPr bwMode="auto">
            <a:xfrm>
              <a:off x="6437403" y="2080319"/>
              <a:ext cx="2152487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nl-NL" altLang="nl-NL" sz="1000" dirty="0">
                  <a:solidFill>
                    <a:schemeClr val="bg1"/>
                  </a:solidFill>
                  <a:latin typeface="+mj-lt"/>
                </a:rPr>
                <a:t>BREEAM </a:t>
              </a:r>
              <a:r>
                <a:rPr lang="nl-NL" altLang="nl-NL" sz="1000" dirty="0" err="1">
                  <a:solidFill>
                    <a:schemeClr val="bg1"/>
                  </a:solidFill>
                  <a:latin typeface="+mj-lt"/>
                </a:rPr>
                <a:t>Very</a:t>
              </a:r>
              <a:r>
                <a:rPr lang="nl-NL" altLang="nl-NL" sz="1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nl-NL" altLang="nl-NL" sz="1000" dirty="0" err="1">
                  <a:solidFill>
                    <a:schemeClr val="bg1"/>
                  </a:solidFill>
                  <a:latin typeface="+mj-lt"/>
                </a:rPr>
                <a:t>Good</a:t>
              </a:r>
              <a:endParaRPr lang="nl-NL" altLang="nl-NL" sz="10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5" name="Groep 45"/>
          <p:cNvGrpSpPr/>
          <p:nvPr/>
        </p:nvGrpSpPr>
        <p:grpSpPr>
          <a:xfrm>
            <a:off x="6252579" y="4767115"/>
            <a:ext cx="2159749" cy="1440000"/>
            <a:chOff x="6291534" y="4883004"/>
            <a:chExt cx="2159749" cy="1440000"/>
          </a:xfrm>
        </p:grpSpPr>
        <p:pic>
          <p:nvPicPr>
            <p:cNvPr id="5124" name="Picture 4" descr="I:\presentaties\foto's en artikelen\3383 inc. fotograaf\gecomprimeerde fotos fotograaf\lage resolutie\3383-003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1534" y="4883004"/>
              <a:ext cx="2159748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871" name="Tekstvak 35"/>
            <p:cNvSpPr txBox="1">
              <a:spLocks noChangeArrowheads="1"/>
            </p:cNvSpPr>
            <p:nvPr/>
          </p:nvSpPr>
          <p:spPr bwMode="auto">
            <a:xfrm>
              <a:off x="6291535" y="6063099"/>
              <a:ext cx="215974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nl-NL" altLang="nl-NL" sz="1000" dirty="0">
                  <a:solidFill>
                    <a:schemeClr val="bg1"/>
                  </a:solidFill>
                  <a:latin typeface="+mj-lt"/>
                </a:rPr>
                <a:t>BREEAM </a:t>
              </a:r>
              <a:r>
                <a:rPr lang="nl-NL" altLang="nl-NL" sz="1000" dirty="0" err="1">
                  <a:solidFill>
                    <a:schemeClr val="bg1"/>
                  </a:solidFill>
                  <a:latin typeface="+mj-lt"/>
                </a:rPr>
                <a:t>Very</a:t>
              </a:r>
              <a:r>
                <a:rPr lang="nl-NL" altLang="nl-NL" sz="1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nl-NL" altLang="nl-NL" sz="1000" dirty="0" err="1">
                  <a:solidFill>
                    <a:schemeClr val="bg1"/>
                  </a:solidFill>
                  <a:latin typeface="+mj-lt"/>
                </a:rPr>
                <a:t>Good</a:t>
              </a:r>
              <a:endParaRPr lang="nl-NL" altLang="nl-NL" sz="10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30" name="Tekstvak 29"/>
          <p:cNvSpPr txBox="1"/>
          <p:nvPr/>
        </p:nvSpPr>
        <p:spPr>
          <a:xfrm>
            <a:off x="3805476" y="4262899"/>
            <a:ext cx="2308225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1000" dirty="0">
                <a:solidFill>
                  <a:srgbClr val="195A7D"/>
                </a:solidFill>
                <a:latin typeface="+mj-lt"/>
              </a:rPr>
              <a:t>LSI, universiteit Utrecht</a:t>
            </a:r>
          </a:p>
        </p:txBody>
      </p:sp>
      <p:sp>
        <p:nvSpPr>
          <p:cNvPr id="31" name="Tekstvak 30"/>
          <p:cNvSpPr txBox="1"/>
          <p:nvPr/>
        </p:nvSpPr>
        <p:spPr>
          <a:xfrm>
            <a:off x="6259841" y="2296185"/>
            <a:ext cx="23741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1000" dirty="0">
                <a:solidFill>
                  <a:srgbClr val="195A7D"/>
                </a:solidFill>
                <a:latin typeface="+mj-lt"/>
              </a:rPr>
              <a:t>Rabobank Land van Cuijk en Maasduinen Boxmeer</a:t>
            </a:r>
          </a:p>
        </p:txBody>
      </p:sp>
      <p:grpSp>
        <p:nvGrpSpPr>
          <p:cNvPr id="7" name="Groep 42"/>
          <p:cNvGrpSpPr/>
          <p:nvPr/>
        </p:nvGrpSpPr>
        <p:grpSpPr>
          <a:xfrm>
            <a:off x="1331640" y="2823557"/>
            <a:ext cx="2189788" cy="1439342"/>
            <a:chOff x="468812" y="2780928"/>
            <a:chExt cx="2189788" cy="1439342"/>
          </a:xfrm>
        </p:grpSpPr>
        <p:pic>
          <p:nvPicPr>
            <p:cNvPr id="1026" name="Picture 2" descr="I:\presentaties\foto's en artikelen\3389\2014-03-24\IMG_8256.JP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599" y="2780928"/>
              <a:ext cx="2160000" cy="1439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kstvak 31"/>
            <p:cNvSpPr txBox="1">
              <a:spLocks noChangeArrowheads="1"/>
            </p:cNvSpPr>
            <p:nvPr/>
          </p:nvSpPr>
          <p:spPr bwMode="auto">
            <a:xfrm>
              <a:off x="468812" y="3974207"/>
              <a:ext cx="2189788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nl-NL" altLang="nl-NL" sz="1000" dirty="0">
                  <a:solidFill>
                    <a:schemeClr val="bg1"/>
                  </a:solidFill>
                  <a:latin typeface="+mj-lt"/>
                </a:rPr>
                <a:t>BREEAM </a:t>
              </a:r>
              <a:r>
                <a:rPr lang="nl-NL" altLang="nl-NL" sz="1000" dirty="0" err="1">
                  <a:solidFill>
                    <a:schemeClr val="bg1"/>
                  </a:solidFill>
                  <a:latin typeface="+mj-lt"/>
                </a:rPr>
                <a:t>Very</a:t>
              </a:r>
              <a:r>
                <a:rPr lang="nl-NL" altLang="nl-NL" sz="10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nl-NL" altLang="nl-NL" sz="1000" dirty="0" err="1">
                  <a:solidFill>
                    <a:schemeClr val="bg1"/>
                  </a:solidFill>
                  <a:latin typeface="+mj-lt"/>
                </a:rPr>
                <a:t>Good</a:t>
              </a:r>
              <a:endParaRPr lang="nl-NL" altLang="nl-NL" sz="10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0" name="Groep 40"/>
          <p:cNvGrpSpPr/>
          <p:nvPr/>
        </p:nvGrpSpPr>
        <p:grpSpPr>
          <a:xfrm>
            <a:off x="3809460" y="856185"/>
            <a:ext cx="2167337" cy="1440000"/>
            <a:chOff x="3415904" y="942038"/>
            <a:chExt cx="2167337" cy="1440000"/>
          </a:xfrm>
        </p:grpSpPr>
        <p:pic>
          <p:nvPicPr>
            <p:cNvPr id="17414" name="Picture 6"/>
            <p:cNvPicPr>
              <a:picLocks noChangeArrowheads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423241" y="942038"/>
              <a:ext cx="2160000" cy="14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kstvak 31"/>
            <p:cNvSpPr txBox="1">
              <a:spLocks noChangeArrowheads="1"/>
            </p:cNvSpPr>
            <p:nvPr/>
          </p:nvSpPr>
          <p:spPr bwMode="auto">
            <a:xfrm>
              <a:off x="3415904" y="2132856"/>
              <a:ext cx="2167337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nl-NL" altLang="nl-NL" sz="1000" dirty="0">
                  <a:solidFill>
                    <a:schemeClr val="bg1"/>
                  </a:solidFill>
                  <a:latin typeface="+mj-lt"/>
                </a:rPr>
                <a:t>BREEAM </a:t>
              </a:r>
              <a:r>
                <a:rPr lang="nl-NL" altLang="nl-NL" sz="1000" dirty="0" err="1">
                  <a:solidFill>
                    <a:schemeClr val="bg1"/>
                  </a:solidFill>
                  <a:latin typeface="+mj-lt"/>
                </a:rPr>
                <a:t>Outstanding</a:t>
              </a:r>
              <a:endParaRPr lang="nl-NL" altLang="nl-NL" sz="10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37" name="Tekstvak 30"/>
          <p:cNvSpPr txBox="1">
            <a:spLocks noChangeArrowheads="1"/>
          </p:cNvSpPr>
          <p:nvPr/>
        </p:nvSpPr>
        <p:spPr bwMode="auto">
          <a:xfrm>
            <a:off x="3851920" y="5919241"/>
            <a:ext cx="2160001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nl-NL" altLang="nl-NL" sz="1000" dirty="0">
                <a:solidFill>
                  <a:schemeClr val="bg1"/>
                </a:solidFill>
                <a:latin typeface="+mj-lt"/>
              </a:rPr>
              <a:t>BREEAM </a:t>
            </a:r>
            <a:r>
              <a:rPr lang="nl-NL" altLang="nl-NL" sz="1000" dirty="0" err="1">
                <a:solidFill>
                  <a:schemeClr val="bg1"/>
                </a:solidFill>
                <a:latin typeface="+mj-lt"/>
              </a:rPr>
              <a:t>Very</a:t>
            </a:r>
            <a:r>
              <a:rPr lang="nl-NL" altLang="nl-NL" sz="1000" dirty="0">
                <a:solidFill>
                  <a:schemeClr val="bg1"/>
                </a:solidFill>
                <a:latin typeface="+mj-lt"/>
              </a:rPr>
              <a:t> </a:t>
            </a:r>
            <a:r>
              <a:rPr lang="nl-NL" altLang="nl-NL" sz="1000" dirty="0" err="1">
                <a:solidFill>
                  <a:schemeClr val="bg1"/>
                </a:solidFill>
                <a:latin typeface="+mj-lt"/>
              </a:rPr>
              <a:t>Good</a:t>
            </a:r>
            <a:endParaRPr lang="nl-NL" altLang="nl-NL" sz="10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3" name="Groep 47"/>
          <p:cNvGrpSpPr/>
          <p:nvPr/>
        </p:nvGrpSpPr>
        <p:grpSpPr>
          <a:xfrm>
            <a:off x="1361188" y="4767115"/>
            <a:ext cx="2160001" cy="1440000"/>
            <a:chOff x="683568" y="4941480"/>
            <a:chExt cx="2160001" cy="1440000"/>
          </a:xfrm>
        </p:grpSpPr>
        <p:pic>
          <p:nvPicPr>
            <p:cNvPr id="32" name="Picture 2"/>
            <p:cNvPicPr>
              <a:picLocks noChangeArrowheads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83568" y="4941480"/>
              <a:ext cx="2160000" cy="14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kstvak 30"/>
            <p:cNvSpPr txBox="1">
              <a:spLocks noChangeArrowheads="1"/>
            </p:cNvSpPr>
            <p:nvPr/>
          </p:nvSpPr>
          <p:spPr bwMode="auto">
            <a:xfrm>
              <a:off x="683569" y="6118717"/>
              <a:ext cx="2160000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nl-NL" altLang="nl-NL" sz="1000" dirty="0">
                  <a:solidFill>
                    <a:schemeClr val="bg1"/>
                  </a:solidFill>
                  <a:latin typeface="+mj-lt"/>
                </a:rPr>
                <a:t>BREEAM Excellent</a:t>
              </a:r>
            </a:p>
          </p:txBody>
        </p:sp>
      </p:grpSp>
      <p:sp>
        <p:nvSpPr>
          <p:cNvPr id="39" name="Tekstvak 38"/>
          <p:cNvSpPr txBox="1"/>
          <p:nvPr/>
        </p:nvSpPr>
        <p:spPr>
          <a:xfrm>
            <a:off x="1366298" y="6207115"/>
            <a:ext cx="21591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1000" dirty="0">
                <a:solidFill>
                  <a:srgbClr val="195A7D"/>
                </a:solidFill>
                <a:latin typeface="+mj-lt"/>
              </a:rPr>
              <a:t>Distributiecentrum Ahold Zaandam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2EFD8D22-B7FB-45C6-BED6-E2A03FF7393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9841" y="2835293"/>
            <a:ext cx="2135953" cy="140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43267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3" r="5881"/>
          <a:stretch/>
        </p:blipFill>
        <p:spPr bwMode="auto">
          <a:xfrm>
            <a:off x="0" y="-1749"/>
            <a:ext cx="9144000" cy="685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/>
          <p:cNvSpPr/>
          <p:nvPr/>
        </p:nvSpPr>
        <p:spPr>
          <a:xfrm>
            <a:off x="1475656" y="4142770"/>
            <a:ext cx="3600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sz="4800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referenties</a:t>
            </a:r>
          </a:p>
          <a:p>
            <a:pPr algn="r"/>
            <a:endParaRPr lang="nl-NL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4" name="Ring 3"/>
          <p:cNvSpPr/>
          <p:nvPr/>
        </p:nvSpPr>
        <p:spPr>
          <a:xfrm>
            <a:off x="5508104" y="3717032"/>
            <a:ext cx="2412776" cy="2304256"/>
          </a:xfrm>
          <a:prstGeom prst="donut">
            <a:avLst>
              <a:gd name="adj" fmla="val 1002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9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35496" y="6536377"/>
            <a:ext cx="69849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1200" i="1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Rabobank Dommelstreek te Geldrop</a:t>
            </a:r>
          </a:p>
        </p:txBody>
      </p:sp>
    </p:spTree>
    <p:extLst>
      <p:ext uri="{BB962C8B-B14F-4D97-AF65-F5344CB8AC3E}">
        <p14:creationId xmlns:p14="http://schemas.microsoft.com/office/powerpoint/2010/main" val="236171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el 1">
            <a:extLst>
              <a:ext uri="{FF2B5EF4-FFF2-40B4-BE49-F238E27FC236}">
                <a16:creationId xmlns:a16="http://schemas.microsoft.com/office/drawing/2014/main" id="{34F0452F-186B-4B73-9E4F-207162433EF9}"/>
              </a:ext>
            </a:extLst>
          </p:cNvPr>
          <p:cNvSpPr txBox="1">
            <a:spLocks/>
          </p:cNvSpPr>
          <p:nvPr/>
        </p:nvSpPr>
        <p:spPr bwMode="auto">
          <a:xfrm>
            <a:off x="1331913" y="115888"/>
            <a:ext cx="7812087" cy="5619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nl-NL" altLang="nl-NL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Grotius</a:t>
            </a:r>
            <a:r>
              <a:rPr lang="nl-NL" altLang="nl-NL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gebouw Universiteit Nijmegen</a:t>
            </a:r>
          </a:p>
        </p:txBody>
      </p:sp>
      <p:sp>
        <p:nvSpPr>
          <p:cNvPr id="72" name="Tijdelijke aanduiding voor tekst 1">
            <a:extLst>
              <a:ext uri="{FF2B5EF4-FFF2-40B4-BE49-F238E27FC236}">
                <a16:creationId xmlns:a16="http://schemas.microsoft.com/office/drawing/2014/main" id="{26205423-0C2B-4305-9CE3-80AC502B5798}"/>
              </a:ext>
            </a:extLst>
          </p:cNvPr>
          <p:cNvSpPr txBox="1">
            <a:spLocks/>
          </p:cNvSpPr>
          <p:nvPr/>
        </p:nvSpPr>
        <p:spPr bwMode="auto">
          <a:xfrm>
            <a:off x="3419475" y="865188"/>
            <a:ext cx="5724525" cy="45370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C8D6D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C8D6D5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C8D6D5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8D6D5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8D6D5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8D6D5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8D6D5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8D6D5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8D6D5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endParaRPr lang="nl-NL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29028" name="Picture 2" descr="I:\presentaties\foto's en artikelen\3221\2015-03-11 foto's Grotius Boek\gecomprimeerd\bca.jpg">
            <a:extLst>
              <a:ext uri="{FF2B5EF4-FFF2-40B4-BE49-F238E27FC236}">
                <a16:creationId xmlns:a16="http://schemas.microsoft.com/office/drawing/2014/main" id="{644FA495-C8C9-444A-AB97-8F8291035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0" b="-2"/>
          <a:stretch>
            <a:fillRect/>
          </a:stretch>
        </p:blipFill>
        <p:spPr bwMode="auto">
          <a:xfrm>
            <a:off x="1588" y="865188"/>
            <a:ext cx="9142412" cy="602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Rectangle 3">
            <a:extLst>
              <a:ext uri="{FF2B5EF4-FFF2-40B4-BE49-F238E27FC236}">
                <a16:creationId xmlns:a16="http://schemas.microsoft.com/office/drawing/2014/main" id="{0197F568-68C4-4CF2-A3A8-9143BCDBC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1681" y="5390355"/>
            <a:ext cx="6120680" cy="1467645"/>
          </a:xfrm>
          <a:prstGeom prst="rect">
            <a:avLst/>
          </a:prstGeom>
          <a:solidFill>
            <a:srgbClr val="FFFFFF">
              <a:alpha val="49020"/>
            </a:srgbClr>
          </a:solidFill>
          <a:ln>
            <a:noFill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latin typeface="+mj-lt"/>
                <a:cs typeface="Arial" pitchFamily="34" charset="0"/>
              </a:rPr>
              <a:t>opdrachtgever Radboud Universiteit Nijmegen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latin typeface="+mj-lt"/>
                <a:cs typeface="Arial" pitchFamily="34" charset="0"/>
              </a:rPr>
              <a:t>Benthem </a:t>
            </a:r>
            <a:r>
              <a:rPr lang="nl-NL" altLang="nl-NL" sz="1400" dirty="0" err="1">
                <a:latin typeface="+mj-lt"/>
                <a:cs typeface="Arial" pitchFamily="34" charset="0"/>
              </a:rPr>
              <a:t>Crouwel</a:t>
            </a:r>
            <a:r>
              <a:rPr lang="nl-NL" altLang="nl-NL" sz="1400" dirty="0">
                <a:latin typeface="+mj-lt"/>
                <a:cs typeface="Arial" pitchFamily="34" charset="0"/>
              </a:rPr>
              <a:t> </a:t>
            </a:r>
            <a:r>
              <a:rPr lang="nl-NL" altLang="nl-NL" sz="1400" dirty="0" err="1">
                <a:latin typeface="+mj-lt"/>
                <a:cs typeface="Arial" pitchFamily="34" charset="0"/>
              </a:rPr>
              <a:t>Architects</a:t>
            </a:r>
            <a:endParaRPr lang="nl-NL" altLang="nl-NL" sz="1400" dirty="0">
              <a:latin typeface="+mj-lt"/>
              <a:cs typeface="Arial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latin typeface="+mj-lt"/>
                <a:cs typeface="Arial" pitchFamily="34" charset="0"/>
              </a:rPr>
              <a:t>zeer duurzaam o.a. door grote overstekken, panelen op het dak, grijswatercircuit, CO2 sturing, compacte bouwvorm, WKO opslag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latin typeface="+mj-lt"/>
                <a:cs typeface="Arial" pitchFamily="34" charset="0"/>
              </a:rPr>
              <a:t>onderwijsgebouw 16.000 m², parkeergarage 10.000 m²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:\presentaties\foto's en artikelen\4010 Tinbergen\4010.jpg"/>
          <p:cNvPicPr>
            <a:picLocks noChangeAspect="1" noChangeArrowheads="1"/>
          </p:cNvPicPr>
          <p:nvPr/>
        </p:nvPicPr>
        <p:blipFill rotWithShape="1">
          <a:blip r:embed="rId3" cstate="print"/>
          <a:srcRect l="-1" r="-1674" b="9236"/>
          <a:stretch/>
        </p:blipFill>
        <p:spPr bwMode="auto">
          <a:xfrm>
            <a:off x="-714" y="1161668"/>
            <a:ext cx="9297113" cy="5867732"/>
          </a:xfrm>
          <a:prstGeom prst="rect">
            <a:avLst/>
          </a:prstGeom>
          <a:noFill/>
        </p:spPr>
      </p:pic>
      <p:sp>
        <p:nvSpPr>
          <p:cNvPr id="71" name="Titel 1"/>
          <p:cNvSpPr txBox="1">
            <a:spLocks/>
          </p:cNvSpPr>
          <p:nvPr/>
        </p:nvSpPr>
        <p:spPr bwMode="auto">
          <a:xfrm>
            <a:off x="683568" y="115888"/>
            <a:ext cx="8460433" cy="5619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nl-NL" altLang="nl-NL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Tinbergen</a:t>
            </a:r>
            <a:r>
              <a:rPr lang="nl-NL" altLang="nl-NL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gebouw Erasmus Universiteit Rotterdam</a:t>
            </a:r>
          </a:p>
        </p:txBody>
      </p:sp>
      <p:sp>
        <p:nvSpPr>
          <p:cNvPr id="74" name="Rectangle 3"/>
          <p:cNvSpPr txBox="1">
            <a:spLocks noChangeArrowheads="1"/>
          </p:cNvSpPr>
          <p:nvPr/>
        </p:nvSpPr>
        <p:spPr bwMode="auto">
          <a:xfrm>
            <a:off x="152400" y="1498836"/>
            <a:ext cx="4851648" cy="1858156"/>
          </a:xfrm>
          <a:prstGeom prst="rect">
            <a:avLst/>
          </a:prstGeom>
          <a:solidFill>
            <a:srgbClr val="F8F8F8">
              <a:alpha val="63137"/>
            </a:srgbClr>
          </a:solidFill>
          <a:ln>
            <a:noFill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solidFill>
                  <a:srgbClr val="195A7D"/>
                </a:solidFill>
                <a:latin typeface="Calibri"/>
                <a:cs typeface="Arial" pitchFamily="34" charset="0"/>
              </a:rPr>
              <a:t>opdrachtgever Erasmus Universiteit Rotterdam</a:t>
            </a:r>
            <a:endParaRPr lang="nl-NL" altLang="nl-NL" sz="1400" dirty="0">
              <a:solidFill>
                <a:srgbClr val="195A7D"/>
              </a:solidFill>
              <a:latin typeface="+mj-lt"/>
              <a:cs typeface="Arial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solidFill>
                  <a:srgbClr val="195A7D"/>
                </a:solidFill>
                <a:latin typeface="+mj-lt"/>
                <a:cs typeface="Arial" pitchFamily="34" charset="0"/>
              </a:rPr>
              <a:t>architect: Cepezed  architectuurstudio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solidFill>
                  <a:srgbClr val="195A7D"/>
                </a:solidFill>
                <a:latin typeface="+mj-lt"/>
                <a:cs typeface="Arial" pitchFamily="34" charset="0"/>
              </a:rPr>
              <a:t>kantoor en universitair onderwijs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solidFill>
                  <a:srgbClr val="195A7D"/>
                </a:solidFill>
                <a:latin typeface="+mj-lt"/>
                <a:cs typeface="Arial" pitchFamily="34" charset="0"/>
              </a:rPr>
              <a:t>aangesloten op centrale WKO van de Erasmus Universiteit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solidFill>
                  <a:srgbClr val="195A7D"/>
                </a:solidFill>
                <a:latin typeface="+mj-lt"/>
                <a:cs typeface="Arial" pitchFamily="34" charset="0"/>
              </a:rPr>
              <a:t>smart building concept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solidFill>
                  <a:srgbClr val="195A7D"/>
                </a:solidFill>
                <a:latin typeface="+mj-lt"/>
                <a:cs typeface="Arial" pitchFamily="34" charset="0"/>
              </a:rPr>
              <a:t>28.000 m2, 21 bouwlagen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0" y="22558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000" b="0" i="0" u="none" strike="noStrike" cap="none" normalizeH="0" baseline="0">
                <a:ln>
                  <a:noFill/>
                </a:ln>
                <a:solidFill>
                  <a:srgbClr val="175A7C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</a:t>
            </a:r>
            <a:endParaRPr kumimoji="0" 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0" y="57388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</a:t>
            </a:r>
            <a:endParaRPr kumimoji="0" 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69580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    </a:t>
            </a:r>
            <a:endParaRPr kumimoji="0" 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:\presentaties\foto's en artikelen\3782 Kralingse zoom\architectenweb - copyright zie foto's\kralingse zoom 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951"/>
          <a:stretch/>
        </p:blipFill>
        <p:spPr bwMode="auto">
          <a:xfrm>
            <a:off x="-10654" y="692696"/>
            <a:ext cx="9154655" cy="572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itel 1"/>
          <p:cNvSpPr txBox="1">
            <a:spLocks/>
          </p:cNvSpPr>
          <p:nvPr/>
        </p:nvSpPr>
        <p:spPr bwMode="auto">
          <a:xfrm>
            <a:off x="395536" y="115888"/>
            <a:ext cx="8748465" cy="5619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nl-NL" altLang="nl-NL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Hogeschool </a:t>
            </a:r>
            <a:r>
              <a:rPr lang="nl-NL" altLang="nl-NL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Kralingse</a:t>
            </a:r>
            <a:r>
              <a:rPr lang="nl-NL" altLang="nl-NL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Zoom te Rotterdam</a:t>
            </a:r>
          </a:p>
        </p:txBody>
      </p:sp>
      <p:sp>
        <p:nvSpPr>
          <p:cNvPr id="74" name="Rectangle 3"/>
          <p:cNvSpPr txBox="1">
            <a:spLocks noChangeArrowheads="1"/>
          </p:cNvSpPr>
          <p:nvPr/>
        </p:nvSpPr>
        <p:spPr bwMode="auto">
          <a:xfrm>
            <a:off x="2016224" y="1008111"/>
            <a:ext cx="5220072" cy="1772817"/>
          </a:xfrm>
          <a:prstGeom prst="rect">
            <a:avLst/>
          </a:prstGeom>
          <a:solidFill>
            <a:srgbClr val="F8F8F8">
              <a:alpha val="61176"/>
            </a:srgbClr>
          </a:solidFill>
          <a:ln>
            <a:noFill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solidFill>
                  <a:srgbClr val="195A7D"/>
                </a:solidFill>
                <a:latin typeface="Calibri"/>
                <a:cs typeface="Arial" pitchFamily="34" charset="0"/>
              </a:rPr>
              <a:t>opdrachtgever Hogeschool Rotterdam </a:t>
            </a:r>
            <a:endParaRPr lang="nl-NL" altLang="nl-NL" sz="1400" dirty="0">
              <a:solidFill>
                <a:srgbClr val="195A7D"/>
              </a:solidFill>
              <a:latin typeface="+mj-lt"/>
              <a:cs typeface="Arial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solidFill>
                  <a:srgbClr val="195A7D"/>
                </a:solidFill>
                <a:latin typeface="+mj-lt"/>
                <a:cs typeface="Arial" pitchFamily="34" charset="0"/>
              </a:rPr>
              <a:t>architectenbureau Paul de Ruiter 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solidFill>
                  <a:srgbClr val="195A7D"/>
                </a:solidFill>
                <a:latin typeface="+mj-lt"/>
                <a:cs typeface="Arial" pitchFamily="34" charset="0"/>
              </a:rPr>
              <a:t>zeer duurzaam o.a. duur PV panelen, LED verlichting, duurzame materialen, klimaateilanden, CO2 ventilatie, BREEAM Excellent certificaat 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solidFill>
                  <a:srgbClr val="195A7D"/>
                </a:solidFill>
                <a:latin typeface="+mj-lt"/>
                <a:cs typeface="Arial" pitchFamily="34" charset="0"/>
              </a:rPr>
              <a:t>12.800 m2 onderwijs en kantoren 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endParaRPr lang="nl-NL" altLang="nl-NL" sz="1400" dirty="0">
              <a:solidFill>
                <a:srgbClr val="195A7D"/>
              </a:solidFill>
              <a:latin typeface="+mj-lt"/>
              <a:cs typeface="Arial" pitchFamily="34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197072" y="6059868"/>
            <a:ext cx="16741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000" i="1" dirty="0">
                <a:solidFill>
                  <a:srgbClr val="F2F2F2"/>
                </a:solidFill>
                <a:latin typeface="+mj-lt"/>
              </a:rPr>
              <a:t>Afbeeldingen: Paul de Ruiter</a:t>
            </a:r>
          </a:p>
        </p:txBody>
      </p:sp>
    </p:spTree>
    <p:extLst>
      <p:ext uri="{BB962C8B-B14F-4D97-AF65-F5344CB8AC3E}">
        <p14:creationId xmlns:p14="http://schemas.microsoft.com/office/powerpoint/2010/main" val="263918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el 1"/>
          <p:cNvSpPr txBox="1">
            <a:spLocks/>
          </p:cNvSpPr>
          <p:nvPr/>
        </p:nvSpPr>
        <p:spPr bwMode="auto">
          <a:xfrm>
            <a:off x="395536" y="115888"/>
            <a:ext cx="8748465" cy="5619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nl-NL" altLang="nl-NL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Fontys</a:t>
            </a:r>
            <a:r>
              <a:rPr lang="nl-NL" altLang="nl-NL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Campus </a:t>
            </a:r>
            <a:r>
              <a:rPr lang="nl-NL" altLang="nl-NL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Stappegoor</a:t>
            </a:r>
            <a:r>
              <a:rPr lang="nl-NL" altLang="nl-NL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te Tilburg</a:t>
            </a:r>
          </a:p>
        </p:txBody>
      </p:sp>
      <p:sp>
        <p:nvSpPr>
          <p:cNvPr id="72" name="Tijdelijke aanduiding voor tekst 1"/>
          <p:cNvSpPr txBox="1">
            <a:spLocks/>
          </p:cNvSpPr>
          <p:nvPr/>
        </p:nvSpPr>
        <p:spPr bwMode="auto">
          <a:xfrm>
            <a:off x="3419475" y="865188"/>
            <a:ext cx="5724525" cy="45370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C8D6D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C8D6D5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C8D6D5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8D6D5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8D6D5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8D6D5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8D6D5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8D6D5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8D6D5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endParaRPr lang="nl-NL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4" name="Rectangle 3"/>
          <p:cNvSpPr txBox="1">
            <a:spLocks noChangeArrowheads="1"/>
          </p:cNvSpPr>
          <p:nvPr/>
        </p:nvSpPr>
        <p:spPr bwMode="auto">
          <a:xfrm>
            <a:off x="429607" y="4997382"/>
            <a:ext cx="3384376" cy="144016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solidFill>
                  <a:srgbClr val="195A7D"/>
                </a:solidFill>
                <a:latin typeface="Calibri"/>
                <a:cs typeface="Arial" pitchFamily="34" charset="0"/>
              </a:rPr>
              <a:t>opdrachtgever </a:t>
            </a:r>
            <a:r>
              <a:rPr lang="nl-NL" altLang="nl-NL" sz="1400" dirty="0" err="1">
                <a:solidFill>
                  <a:srgbClr val="195A7D"/>
                </a:solidFill>
                <a:latin typeface="+mj-lt"/>
                <a:cs typeface="Arial" pitchFamily="34" charset="0"/>
              </a:rPr>
              <a:t>Fontys</a:t>
            </a:r>
            <a:r>
              <a:rPr lang="nl-NL" altLang="nl-NL" sz="1400" dirty="0">
                <a:solidFill>
                  <a:srgbClr val="195A7D"/>
                </a:solidFill>
                <a:latin typeface="+mj-lt"/>
                <a:cs typeface="Arial" pitchFamily="34" charset="0"/>
              </a:rPr>
              <a:t> Hogescholen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solidFill>
                  <a:srgbClr val="195A7D"/>
                </a:solidFill>
                <a:latin typeface="+mj-lt"/>
                <a:cs typeface="Arial" pitchFamily="34" charset="0"/>
              </a:rPr>
              <a:t>Paul de Ruiter Architecten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solidFill>
                  <a:srgbClr val="195A7D"/>
                </a:solidFill>
                <a:latin typeface="+mj-lt"/>
                <a:cs typeface="Arial" pitchFamily="34" charset="0"/>
              </a:rPr>
              <a:t>flexibel en duurzaam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solidFill>
                  <a:srgbClr val="195A7D"/>
                </a:solidFill>
                <a:latin typeface="+mj-lt"/>
                <a:cs typeface="Arial" pitchFamily="34" charset="0"/>
              </a:rPr>
              <a:t>nieuwe leren/nieuwe werken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solidFill>
                  <a:srgbClr val="195A7D"/>
                </a:solidFill>
                <a:latin typeface="+mj-lt"/>
                <a:cs typeface="Arial" pitchFamily="34" charset="0"/>
              </a:rPr>
              <a:t>9.200 m2 </a:t>
            </a:r>
          </a:p>
        </p:txBody>
      </p:sp>
      <p:pic>
        <p:nvPicPr>
          <p:cNvPr id="4102" name="Picture 6" descr="I:\presentaties\foto's en artikelen\3961 fontys stappegoor tilburg\schetsontwerp paul de ruiter.jpg"/>
          <p:cNvPicPr>
            <a:picLocks noChangeAspect="1" noChangeArrowheads="1"/>
          </p:cNvPicPr>
          <p:nvPr/>
        </p:nvPicPr>
        <p:blipFill>
          <a:blip r:embed="rId3" cstate="print"/>
          <a:srcRect t="10459"/>
          <a:stretch>
            <a:fillRect/>
          </a:stretch>
        </p:blipFill>
        <p:spPr bwMode="auto">
          <a:xfrm>
            <a:off x="-59062" y="916994"/>
            <a:ext cx="9239574" cy="3808150"/>
          </a:xfrm>
          <a:prstGeom prst="rect">
            <a:avLst/>
          </a:prstGeom>
          <a:noFill/>
        </p:spPr>
      </p:pic>
      <p:sp>
        <p:nvSpPr>
          <p:cNvPr id="13" name="Tekstvak 12"/>
          <p:cNvSpPr txBox="1"/>
          <p:nvPr/>
        </p:nvSpPr>
        <p:spPr>
          <a:xfrm>
            <a:off x="2987824" y="6551766"/>
            <a:ext cx="28438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050" dirty="0">
                <a:solidFill>
                  <a:srgbClr val="F2F2F2"/>
                </a:solidFill>
              </a:rPr>
              <a:t>Afbeeldingen Paul de Ruiter</a:t>
            </a:r>
          </a:p>
        </p:txBody>
      </p:sp>
    </p:spTree>
    <p:extLst>
      <p:ext uri="{BB962C8B-B14F-4D97-AF65-F5344CB8AC3E}">
        <p14:creationId xmlns:p14="http://schemas.microsoft.com/office/powerpoint/2010/main" val="58868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el 1"/>
          <p:cNvSpPr txBox="1">
            <a:spLocks/>
          </p:cNvSpPr>
          <p:nvPr/>
        </p:nvSpPr>
        <p:spPr bwMode="auto">
          <a:xfrm>
            <a:off x="395536" y="115888"/>
            <a:ext cx="8748465" cy="5619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nl-NL" altLang="nl-NL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STC Waalhaven </a:t>
            </a:r>
            <a:r>
              <a:rPr lang="nl-NL" altLang="nl-NL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Z.z</a:t>
            </a:r>
            <a:r>
              <a:rPr lang="nl-NL" altLang="nl-NL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16 te Rotterdam</a:t>
            </a:r>
          </a:p>
        </p:txBody>
      </p:sp>
      <p:sp>
        <p:nvSpPr>
          <p:cNvPr id="74" name="Rectangle 3"/>
          <p:cNvSpPr txBox="1">
            <a:spLocks noChangeArrowheads="1"/>
          </p:cNvSpPr>
          <p:nvPr/>
        </p:nvSpPr>
        <p:spPr bwMode="auto">
          <a:xfrm>
            <a:off x="395536" y="4535541"/>
            <a:ext cx="7120105" cy="172819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solidFill>
                  <a:srgbClr val="195A7D"/>
                </a:solidFill>
                <a:latin typeface="Calibri"/>
                <a:cs typeface="Arial" pitchFamily="34" charset="0"/>
              </a:rPr>
              <a:t>opdrachtgever </a:t>
            </a:r>
            <a:r>
              <a:rPr lang="nl-NL" altLang="nl-NL" sz="1400" dirty="0" err="1">
                <a:solidFill>
                  <a:srgbClr val="195A7D"/>
                </a:solidFill>
                <a:latin typeface="Calibri"/>
                <a:cs typeface="Arial" pitchFamily="34" charset="0"/>
              </a:rPr>
              <a:t>STC-Group</a:t>
            </a:r>
            <a:endParaRPr lang="nl-NL" altLang="nl-NL" sz="1400" dirty="0">
              <a:solidFill>
                <a:srgbClr val="195A7D"/>
              </a:solidFill>
              <a:latin typeface="+mj-lt"/>
              <a:cs typeface="Arial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solidFill>
                  <a:srgbClr val="195A7D"/>
                </a:solidFill>
                <a:latin typeface="+mj-lt"/>
                <a:cs typeface="Arial" pitchFamily="34" charset="0"/>
              </a:rPr>
              <a:t>DP6 architectuurstudio b.v. 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solidFill>
                  <a:srgbClr val="195A7D"/>
                </a:solidFill>
                <a:latin typeface="+mj-lt"/>
                <a:cs typeface="Arial" pitchFamily="34" charset="0"/>
              </a:rPr>
              <a:t>MBO school voor het Scheepvaart en Transport College (STC) 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solidFill>
                  <a:srgbClr val="195A7D"/>
                </a:solidFill>
                <a:latin typeface="+mj-lt"/>
                <a:cs typeface="Arial" pitchFamily="34" charset="0"/>
              </a:rPr>
              <a:t>in </a:t>
            </a:r>
            <a:r>
              <a:rPr lang="nl-NL" altLang="nl-NL" sz="1400" dirty="0" err="1">
                <a:solidFill>
                  <a:srgbClr val="195A7D"/>
                </a:solidFill>
                <a:latin typeface="+mj-lt"/>
                <a:cs typeface="Arial" pitchFamily="34" charset="0"/>
              </a:rPr>
              <a:t>Revit</a:t>
            </a:r>
            <a:r>
              <a:rPr lang="nl-NL" altLang="nl-NL" sz="1400" dirty="0">
                <a:solidFill>
                  <a:srgbClr val="195A7D"/>
                </a:solidFill>
                <a:latin typeface="+mj-lt"/>
                <a:cs typeface="Arial" pitchFamily="34" charset="0"/>
              </a:rPr>
              <a:t> uitgewerkt tot LOD 400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solidFill>
                  <a:srgbClr val="195A7D"/>
                </a:solidFill>
                <a:latin typeface="+mj-lt"/>
                <a:cs typeface="Arial" pitchFamily="34" charset="0"/>
              </a:rPr>
              <a:t>onderwijsgebouw van 16.000 m2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endParaRPr lang="nl-NL" altLang="nl-NL" sz="1400" dirty="0">
              <a:solidFill>
                <a:srgbClr val="195A7D"/>
              </a:solidFill>
              <a:latin typeface="+mj-lt"/>
              <a:cs typeface="Arial" pitchFamily="34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6300191" y="5399637"/>
            <a:ext cx="28438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050" dirty="0">
                <a:solidFill>
                  <a:srgbClr val="F2F2F2"/>
                </a:solidFill>
              </a:rPr>
              <a:t>Afbeeldingen: DP6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FB00ECE-2475-49A9-A615-F088556195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84"/>
          <a:stretch/>
        </p:blipFill>
        <p:spPr>
          <a:xfrm>
            <a:off x="4992827" y="1224276"/>
            <a:ext cx="4262009" cy="304676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05EBB81-91BE-452F-AB2C-CB2A03B086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4277"/>
            <a:ext cx="5278582" cy="3046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r="3352"/>
          <a:stretch/>
        </p:blipFill>
        <p:spPr bwMode="auto">
          <a:xfrm>
            <a:off x="1" y="-20988"/>
            <a:ext cx="9144000" cy="687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/>
          <p:cNvSpPr/>
          <p:nvPr/>
        </p:nvSpPr>
        <p:spPr>
          <a:xfrm>
            <a:off x="2699792" y="4142770"/>
            <a:ext cx="237626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NL" sz="4800" b="1" dirty="0">
                <a:solidFill>
                  <a:schemeClr val="bg1"/>
                </a:solidFill>
                <a:latin typeface="+mj-lt"/>
              </a:rPr>
              <a:t>ons bureau</a:t>
            </a:r>
          </a:p>
          <a:p>
            <a:pPr algn="r"/>
            <a:endParaRPr lang="nl-NL" dirty="0">
              <a:latin typeface="+mj-lt"/>
            </a:endParaRPr>
          </a:p>
        </p:txBody>
      </p:sp>
      <p:sp>
        <p:nvSpPr>
          <p:cNvPr id="4" name="Ring 3"/>
          <p:cNvSpPr/>
          <p:nvPr/>
        </p:nvSpPr>
        <p:spPr>
          <a:xfrm>
            <a:off x="5508104" y="3717032"/>
            <a:ext cx="2412776" cy="2304256"/>
          </a:xfrm>
          <a:prstGeom prst="donut">
            <a:avLst>
              <a:gd name="adj" fmla="val 1002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9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35496" y="6536377"/>
            <a:ext cx="69849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1200" i="1" dirty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Stadshuis Nieuwegein</a:t>
            </a:r>
          </a:p>
        </p:txBody>
      </p:sp>
    </p:spTree>
    <p:extLst>
      <p:ext uri="{BB962C8B-B14F-4D97-AF65-F5344CB8AC3E}">
        <p14:creationId xmlns:p14="http://schemas.microsoft.com/office/powerpoint/2010/main" val="901980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8969173-72F0-4455-BAA7-6CD2085F3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" y="980728"/>
            <a:ext cx="9144000" cy="5390484"/>
          </a:xfrm>
          <a:prstGeom prst="rect">
            <a:avLst/>
          </a:prstGeom>
        </p:spPr>
      </p:pic>
      <p:sp>
        <p:nvSpPr>
          <p:cNvPr id="108546" name="Titel 4"/>
          <p:cNvSpPr>
            <a:spLocks noGrp="1"/>
          </p:cNvSpPr>
          <p:nvPr>
            <p:ph type="title" idx="4294967295"/>
          </p:nvPr>
        </p:nvSpPr>
        <p:spPr bwMode="auto">
          <a:xfrm>
            <a:off x="0" y="150379"/>
            <a:ext cx="9109075" cy="43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r"/>
            <a:r>
              <a:rPr lang="en-US" altLang="nl-NL" sz="3200" b="1" dirty="0" err="1">
                <a:solidFill>
                  <a:schemeClr val="accent6">
                    <a:lumMod val="75000"/>
                  </a:schemeClr>
                </a:solidFill>
              </a:rPr>
              <a:t>stadhuis</a:t>
            </a:r>
            <a:r>
              <a:rPr lang="en-US" altLang="nl-NL" sz="3200" b="1" dirty="0">
                <a:solidFill>
                  <a:schemeClr val="accent6">
                    <a:lumMod val="75000"/>
                  </a:schemeClr>
                </a:solidFill>
              </a:rPr>
              <a:t> Leiden</a:t>
            </a:r>
            <a:br>
              <a:rPr lang="en-US" altLang="nl-NL" sz="3200" b="1" dirty="0">
                <a:solidFill>
                  <a:schemeClr val="accent6">
                    <a:lumMod val="75000"/>
                  </a:schemeClr>
                </a:solidFill>
              </a:rPr>
            </a:br>
            <a:endParaRPr lang="nl-NL" altLang="nl-NL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7725ABD7-956F-461D-864A-4432D643742C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4961011"/>
            <a:ext cx="5867400" cy="1728192"/>
          </a:xfrm>
          <a:prstGeom prst="rect">
            <a:avLst/>
          </a:prstGeom>
          <a:solidFill>
            <a:srgbClr val="F8F8F8">
              <a:alpha val="52941"/>
            </a:srgbClr>
          </a:solidFill>
        </p:spPr>
        <p:txBody>
          <a:bodyPr/>
          <a:lstStyle/>
          <a:p>
            <a:pPr marL="342900" indent="-342900" algn="just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1400" kern="0" dirty="0">
                <a:latin typeface="+mn-lt"/>
              </a:rPr>
              <a:t>opdrachtgever: gemeente Leiden</a:t>
            </a:r>
          </a:p>
          <a:p>
            <a:pPr marL="342900" indent="-342900" algn="just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1400" kern="0" dirty="0">
                <a:latin typeface="+mn-lt"/>
              </a:rPr>
              <a:t>architect: office </a:t>
            </a:r>
            <a:r>
              <a:rPr lang="nl-NL" sz="1400" kern="0" dirty="0" err="1">
                <a:latin typeface="+mn-lt"/>
              </a:rPr>
              <a:t>Winhov</a:t>
            </a:r>
            <a:r>
              <a:rPr lang="nl-NL" sz="1400" kern="0" dirty="0">
                <a:latin typeface="+mn-lt"/>
              </a:rPr>
              <a:t> / studio Linse</a:t>
            </a:r>
          </a:p>
          <a:p>
            <a:pPr marL="342900" indent="-342900" algn="just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1400" kern="0" dirty="0">
                <a:latin typeface="+mn-lt"/>
              </a:rPr>
              <a:t>renovatie bestaande stadhuis</a:t>
            </a:r>
          </a:p>
          <a:p>
            <a:pPr marL="342900" indent="-342900" algn="just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1400" kern="0" dirty="0">
                <a:latin typeface="+mn-lt"/>
              </a:rPr>
              <a:t>aanpassen en vernieuwen van installaties</a:t>
            </a:r>
          </a:p>
          <a:p>
            <a:pPr marL="342900" indent="-342900" algn="just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1400" kern="0" dirty="0">
                <a:latin typeface="+mn-lt"/>
              </a:rPr>
              <a:t>verlaging energieverbruik door implementatie duurzame maatregelen</a:t>
            </a:r>
          </a:p>
          <a:p>
            <a:pPr marL="342900" indent="-342900" algn="just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1400" kern="0" dirty="0">
                <a:latin typeface="+mn-lt"/>
              </a:rPr>
              <a:t>12.300 m2 </a:t>
            </a:r>
          </a:p>
        </p:txBody>
      </p:sp>
    </p:spTree>
    <p:extLst>
      <p:ext uri="{BB962C8B-B14F-4D97-AF65-F5344CB8AC3E}">
        <p14:creationId xmlns:p14="http://schemas.microsoft.com/office/powerpoint/2010/main" val="351709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48170AD-6870-49B5-A391-D59F52E3F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688"/>
            <a:ext cx="9144000" cy="5828528"/>
          </a:xfrm>
          <a:prstGeom prst="rect">
            <a:avLst/>
          </a:prstGeom>
        </p:spPr>
      </p:pic>
      <p:sp>
        <p:nvSpPr>
          <p:cNvPr id="108546" name="Titel 4"/>
          <p:cNvSpPr>
            <a:spLocks noGrp="1"/>
          </p:cNvSpPr>
          <p:nvPr>
            <p:ph type="title" idx="4294967295"/>
          </p:nvPr>
        </p:nvSpPr>
        <p:spPr bwMode="auto">
          <a:xfrm>
            <a:off x="0" y="150379"/>
            <a:ext cx="9109075" cy="43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r"/>
            <a:r>
              <a:rPr lang="en-US" altLang="nl-NL" sz="3200" b="1" dirty="0" err="1">
                <a:solidFill>
                  <a:schemeClr val="accent6">
                    <a:lumMod val="75000"/>
                  </a:schemeClr>
                </a:solidFill>
              </a:rPr>
              <a:t>stadhuis</a:t>
            </a:r>
            <a:r>
              <a:rPr lang="en-US" altLang="nl-NL" sz="3200" b="1" dirty="0">
                <a:solidFill>
                  <a:schemeClr val="accent6">
                    <a:lumMod val="75000"/>
                  </a:schemeClr>
                </a:solidFill>
              </a:rPr>
              <a:t> Leiden</a:t>
            </a:r>
            <a:br>
              <a:rPr lang="en-US" altLang="nl-NL" sz="3200" b="1" dirty="0">
                <a:solidFill>
                  <a:schemeClr val="accent6">
                    <a:lumMod val="75000"/>
                  </a:schemeClr>
                </a:solidFill>
              </a:rPr>
            </a:br>
            <a:endParaRPr lang="nl-NL" altLang="nl-NL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7725ABD7-956F-461D-864A-4432D643742C}"/>
              </a:ext>
            </a:extLst>
          </p:cNvPr>
          <p:cNvSpPr txBox="1">
            <a:spLocks noChangeArrowheads="1"/>
          </p:cNvSpPr>
          <p:nvPr/>
        </p:nvSpPr>
        <p:spPr>
          <a:xfrm>
            <a:off x="3313112" y="1052736"/>
            <a:ext cx="5867400" cy="1728192"/>
          </a:xfrm>
          <a:prstGeom prst="rect">
            <a:avLst/>
          </a:prstGeom>
          <a:solidFill>
            <a:srgbClr val="F8F8F8">
              <a:alpha val="52941"/>
            </a:srgbClr>
          </a:solidFill>
        </p:spPr>
        <p:txBody>
          <a:bodyPr/>
          <a:lstStyle/>
          <a:p>
            <a:pPr marL="342900" indent="-342900" algn="just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1400" kern="0" dirty="0">
                <a:latin typeface="+mn-lt"/>
              </a:rPr>
              <a:t>opdrachtgever: gemeente Leiden</a:t>
            </a:r>
          </a:p>
          <a:p>
            <a:pPr marL="342900" indent="-342900" algn="just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1400" kern="0" dirty="0">
                <a:latin typeface="+mn-lt"/>
              </a:rPr>
              <a:t>architect: office </a:t>
            </a:r>
            <a:r>
              <a:rPr lang="nl-NL" sz="1400" kern="0" dirty="0" err="1">
                <a:latin typeface="+mn-lt"/>
              </a:rPr>
              <a:t>Winhov</a:t>
            </a:r>
            <a:r>
              <a:rPr lang="nl-NL" sz="1400" kern="0" dirty="0">
                <a:latin typeface="+mn-lt"/>
              </a:rPr>
              <a:t> / studio Linse</a:t>
            </a:r>
          </a:p>
          <a:p>
            <a:pPr marL="342900" indent="-342900" algn="just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1400" kern="0" dirty="0">
                <a:latin typeface="+mn-lt"/>
              </a:rPr>
              <a:t>renovatie bestaande stadhuis</a:t>
            </a:r>
          </a:p>
          <a:p>
            <a:pPr marL="342900" indent="-342900" algn="just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1400" kern="0" dirty="0">
                <a:latin typeface="+mn-lt"/>
              </a:rPr>
              <a:t>aanpassen en vernieuwen van installaties</a:t>
            </a:r>
          </a:p>
          <a:p>
            <a:pPr marL="342900" indent="-342900" algn="just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1400" kern="0" dirty="0">
                <a:latin typeface="+mn-lt"/>
              </a:rPr>
              <a:t>verlaging energieverbruik door implementatie duurzame maatregelen</a:t>
            </a:r>
          </a:p>
          <a:p>
            <a:pPr marL="342900" indent="-342900" algn="just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1400" kern="0" dirty="0">
                <a:latin typeface="+mn-lt"/>
              </a:rPr>
              <a:t>12.300 m2 </a:t>
            </a:r>
          </a:p>
        </p:txBody>
      </p:sp>
    </p:spTree>
    <p:extLst>
      <p:ext uri="{BB962C8B-B14F-4D97-AF65-F5344CB8AC3E}">
        <p14:creationId xmlns:p14="http://schemas.microsoft.com/office/powerpoint/2010/main" val="177177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el 4"/>
          <p:cNvSpPr>
            <a:spLocks noGrp="1"/>
          </p:cNvSpPr>
          <p:nvPr>
            <p:ph type="title"/>
          </p:nvPr>
        </p:nvSpPr>
        <p:spPr bwMode="auto">
          <a:xfrm>
            <a:off x="0" y="116632"/>
            <a:ext cx="9144000" cy="436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altLang="nl-NL" sz="3200" b="1" dirty="0" err="1">
                <a:solidFill>
                  <a:schemeClr val="accent6">
                    <a:lumMod val="75000"/>
                  </a:schemeClr>
                </a:solidFill>
              </a:rPr>
              <a:t>Bouwend</a:t>
            </a:r>
            <a:r>
              <a:rPr lang="en-US" altLang="nl-NL" sz="3200" b="1" dirty="0">
                <a:solidFill>
                  <a:schemeClr val="accent6">
                    <a:lumMod val="75000"/>
                  </a:schemeClr>
                </a:solidFill>
              </a:rPr>
              <a:t> NL Zoetermeer</a:t>
            </a:r>
            <a:br>
              <a:rPr lang="en-US" altLang="nl-NL" sz="3200" b="1" dirty="0">
                <a:solidFill>
                  <a:schemeClr val="accent6">
                    <a:lumMod val="75000"/>
                  </a:schemeClr>
                </a:solidFill>
              </a:rPr>
            </a:br>
            <a:endParaRPr lang="nl-NL" altLang="nl-NL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098" name="Picture 2" descr="I:\presentaties\foto's en artikelen\2118\BH - 07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072"/>
          <a:stretch/>
        </p:blipFill>
        <p:spPr bwMode="auto">
          <a:xfrm>
            <a:off x="0" y="836713"/>
            <a:ext cx="9144000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9512" y="5032484"/>
            <a:ext cx="8425507" cy="120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nl-NL" altLang="nl-NL" sz="1400" dirty="0">
                <a:solidFill>
                  <a:schemeClr val="bg1"/>
                </a:solidFill>
                <a:latin typeface="+mj-lt"/>
                <a:cs typeface="Arial" pitchFamily="34" charset="0"/>
              </a:rPr>
              <a:t>opdrachtgever: stichting Bouwend Nederland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nl-NL" altLang="nl-NL" sz="1400" dirty="0">
                <a:solidFill>
                  <a:schemeClr val="bg1"/>
                </a:solidFill>
                <a:latin typeface="+mj-lt"/>
                <a:cs typeface="Arial" pitchFamily="34" charset="0"/>
              </a:rPr>
              <a:t>architect: Klunder architecten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nl-NL" altLang="nl-NL" sz="1400" dirty="0">
                <a:solidFill>
                  <a:schemeClr val="bg1"/>
                </a:solidFill>
                <a:latin typeface="+mj-lt"/>
                <a:cs typeface="Arial" pitchFamily="34" charset="0"/>
              </a:rPr>
              <a:t>bijzonder door ‘’tweede huid gevel’’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nl-NL" altLang="nl-NL" sz="1400" dirty="0">
                <a:solidFill>
                  <a:schemeClr val="bg1"/>
                </a:solidFill>
                <a:latin typeface="+mj-lt"/>
                <a:cs typeface="Arial" pitchFamily="34" charset="0"/>
              </a:rPr>
              <a:t>kantoorruimten, congres- en vergaderfaciliteiten 11.000 m² </a:t>
            </a:r>
            <a:r>
              <a:rPr lang="nl-NL" altLang="nl-NL" sz="14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b.v.o</a:t>
            </a:r>
            <a:r>
              <a:rPr lang="nl-NL" altLang="nl-NL" sz="1400" dirty="0">
                <a:solidFill>
                  <a:schemeClr val="bg1"/>
                </a:solidFill>
                <a:latin typeface="+mj-lt"/>
                <a:cs typeface="Arial" pitchFamily="34" charset="0"/>
              </a:rPr>
              <a:t>., parkeergarage 11.000 m² </a:t>
            </a:r>
            <a:r>
              <a:rPr lang="nl-NL" altLang="nl-NL" sz="14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b.v.o</a:t>
            </a:r>
            <a:r>
              <a:rPr lang="nl-NL" altLang="nl-NL" sz="1400" dirty="0">
                <a:solidFill>
                  <a:schemeClr val="bg1"/>
                </a:solidFill>
                <a:latin typeface="+mj-lt"/>
                <a:cs typeface="Arial" pitchFamily="34" charset="0"/>
              </a:rPr>
              <a:t>.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</a:pPr>
            <a:endParaRPr lang="nl-NL" altLang="nl-NL" sz="1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18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presentaties\foto's Henri van Gelder\3279 Natlab\_DSC7651-DDW_18-10-2014.DxO_resiz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634"/>
          <a:stretch/>
        </p:blipFill>
        <p:spPr bwMode="auto">
          <a:xfrm>
            <a:off x="-36512" y="836712"/>
            <a:ext cx="9180512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4"/>
          <p:cNvSpPr txBox="1">
            <a:spLocks/>
          </p:cNvSpPr>
          <p:nvPr/>
        </p:nvSpPr>
        <p:spPr bwMode="auto">
          <a:xfrm>
            <a:off x="34925" y="116632"/>
            <a:ext cx="9109075" cy="43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en-US" altLang="nl-NL" sz="3200" b="1" dirty="0" err="1">
                <a:solidFill>
                  <a:schemeClr val="accent6">
                    <a:lumMod val="75000"/>
                  </a:schemeClr>
                </a:solidFill>
              </a:rPr>
              <a:t>renovatie</a:t>
            </a:r>
            <a:r>
              <a:rPr lang="en-US" altLang="nl-NL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nl-NL" sz="3200" b="1" dirty="0" err="1">
                <a:solidFill>
                  <a:schemeClr val="accent6">
                    <a:lumMod val="75000"/>
                  </a:schemeClr>
                </a:solidFill>
              </a:rPr>
              <a:t>Natlab</a:t>
            </a:r>
            <a:r>
              <a:rPr lang="en-US" altLang="nl-NL" sz="3200" b="1" dirty="0">
                <a:solidFill>
                  <a:schemeClr val="accent6">
                    <a:lumMod val="75000"/>
                  </a:schemeClr>
                </a:solidFill>
              </a:rPr>
              <a:t> Eindhoven</a:t>
            </a:r>
            <a:br>
              <a:rPr lang="en-US" altLang="nl-NL" sz="3200" b="1" dirty="0">
                <a:solidFill>
                  <a:schemeClr val="accent6">
                    <a:lumMod val="75000"/>
                  </a:schemeClr>
                </a:solidFill>
              </a:rPr>
            </a:br>
            <a:endParaRPr lang="nl-NL" altLang="nl-NL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4924" y="5445224"/>
            <a:ext cx="8425507" cy="120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nl-NL" altLang="nl-NL" sz="1400" dirty="0">
                <a:solidFill>
                  <a:schemeClr val="bg1"/>
                </a:solidFill>
                <a:latin typeface="+mj-lt"/>
                <a:cs typeface="Arial" pitchFamily="34" charset="0"/>
              </a:rPr>
              <a:t>opdrachtgever gemeente Eindhoven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nl-NL" altLang="nl-NL" sz="1400" dirty="0">
                <a:solidFill>
                  <a:schemeClr val="bg1"/>
                </a:solidFill>
                <a:latin typeface="+mj-lt"/>
                <a:cs typeface="Arial" pitchFamily="34" charset="0"/>
              </a:rPr>
              <a:t>N architecten, Maastricht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nl-NL" altLang="nl-NL" sz="1400" dirty="0">
                <a:solidFill>
                  <a:schemeClr val="bg1"/>
                </a:solidFill>
                <a:latin typeface="+mj-lt"/>
                <a:cs typeface="Arial" pitchFamily="34" charset="0"/>
              </a:rPr>
              <a:t>cultureel gebouw met </a:t>
            </a:r>
            <a:r>
              <a:rPr lang="nl-NL" sz="1400" dirty="0">
                <a:solidFill>
                  <a:schemeClr val="bg1"/>
                </a:solidFill>
                <a:latin typeface="+mj-lt"/>
              </a:rPr>
              <a:t>7 filmzalen, een multifunctionele (film-/theater)zaal, kantoorfaciliteiten, expositie- / setruimte en een horecafaciliteit restaurant/grand café 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nl-NL" altLang="nl-NL" sz="1400" dirty="0">
                <a:solidFill>
                  <a:schemeClr val="bg1"/>
                </a:solidFill>
                <a:latin typeface="+mj-lt"/>
                <a:cs typeface="Arial" pitchFamily="34" charset="0"/>
              </a:rPr>
              <a:t>4.600 m² </a:t>
            </a:r>
            <a:r>
              <a:rPr lang="nl-NL" altLang="nl-NL" sz="14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b.v.o</a:t>
            </a:r>
            <a:r>
              <a:rPr lang="nl-NL" altLang="nl-NL" sz="1400" dirty="0">
                <a:solidFill>
                  <a:schemeClr val="bg1"/>
                </a:solidFill>
                <a:latin typeface="+mj-lt"/>
                <a:cs typeface="Arial" pitchFamily="34" charset="0"/>
              </a:rPr>
              <a:t>.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</a:pPr>
            <a:endParaRPr lang="nl-NL" altLang="nl-NL" sz="1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31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presentaties\foto's en artikelen\2630\2013-11-01  personeelsuitje\_DSC07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2" name="Titel 4"/>
          <p:cNvSpPr>
            <a:spLocks noGrp="1"/>
          </p:cNvSpPr>
          <p:nvPr>
            <p:ph type="title"/>
          </p:nvPr>
        </p:nvSpPr>
        <p:spPr bwMode="auto">
          <a:xfrm>
            <a:off x="-107950" y="116632"/>
            <a:ext cx="9251950" cy="436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altLang="nl-NL" sz="3200" b="1" dirty="0" err="1">
                <a:solidFill>
                  <a:schemeClr val="accent6">
                    <a:lumMod val="75000"/>
                  </a:schemeClr>
                </a:solidFill>
              </a:rPr>
              <a:t>Stadshuis</a:t>
            </a:r>
            <a:r>
              <a:rPr lang="en-US" altLang="nl-NL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nl-NL" sz="3200" b="1" dirty="0" err="1">
                <a:solidFill>
                  <a:schemeClr val="accent6">
                    <a:lumMod val="75000"/>
                  </a:schemeClr>
                </a:solidFill>
              </a:rPr>
              <a:t>Nieuwegein</a:t>
            </a:r>
            <a:br>
              <a:rPr lang="en-US" altLang="nl-NL" sz="3200" b="1" dirty="0">
                <a:solidFill>
                  <a:schemeClr val="accent6">
                    <a:lumMod val="75000"/>
                  </a:schemeClr>
                </a:solidFill>
              </a:rPr>
            </a:br>
            <a:endParaRPr lang="nl-NL" altLang="nl-NL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104457" y="836712"/>
            <a:ext cx="4283967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nl-NL" altLang="nl-NL" sz="1400" dirty="0">
                <a:latin typeface="+mj-lt"/>
                <a:cs typeface="Arial" pitchFamily="34" charset="0"/>
              </a:rPr>
              <a:t>opdrachtgever gemeente Nieuwegein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nl-NL" altLang="nl-NL" sz="1400" dirty="0">
                <a:latin typeface="+mj-lt"/>
                <a:cs typeface="Arial" pitchFamily="34" charset="0"/>
              </a:rPr>
              <a:t>3XN Denemarken en ABT bouwkunde te Delft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nl-NL" altLang="nl-NL" sz="1400" dirty="0">
                <a:latin typeface="+mj-lt"/>
                <a:cs typeface="Arial" pitchFamily="34" charset="0"/>
              </a:rPr>
              <a:t>Het Nieuwe Werken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nl-NL" altLang="nl-NL" sz="1400" dirty="0">
                <a:latin typeface="+mj-lt"/>
                <a:cs typeface="Arial" pitchFamily="34" charset="0"/>
              </a:rPr>
              <a:t>zeer flexibel gebouw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nl-NL" altLang="nl-NL" sz="1400" dirty="0">
                <a:latin typeface="+mj-lt"/>
                <a:cs typeface="Arial" pitchFamily="34" charset="0"/>
              </a:rPr>
              <a:t>Stadshuis 21.040 m², parkeergarage 6.200 m²</a:t>
            </a:r>
          </a:p>
        </p:txBody>
      </p:sp>
    </p:spTree>
    <p:extLst>
      <p:ext uri="{BB962C8B-B14F-4D97-AF65-F5344CB8AC3E}">
        <p14:creationId xmlns:p14="http://schemas.microsoft.com/office/powerpoint/2010/main" val="400417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2742-00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8" b="11618"/>
          <a:stretch/>
        </p:blipFill>
        <p:spPr bwMode="auto">
          <a:xfrm>
            <a:off x="-36512" y="750615"/>
            <a:ext cx="9179313" cy="6107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1"/>
          <p:cNvSpPr txBox="1">
            <a:spLocks/>
          </p:cNvSpPr>
          <p:nvPr/>
        </p:nvSpPr>
        <p:spPr bwMode="auto">
          <a:xfrm>
            <a:off x="180528" y="116632"/>
            <a:ext cx="8963472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/>
            <a:r>
              <a:rPr lang="nl-NL" altLang="nl-NL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Metaforum, TU Eindhoven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737722" y="5648986"/>
            <a:ext cx="5400600" cy="120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nl-NL" altLang="nl-NL" sz="1400" dirty="0">
                <a:solidFill>
                  <a:schemeClr val="bg1"/>
                </a:solidFill>
                <a:latin typeface="+mj-lt"/>
                <a:cs typeface="Arial" pitchFamily="34" charset="0"/>
              </a:rPr>
              <a:t>opdrachtgever Technische Universiteit Eindhoven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nl-NL" altLang="nl-NL" sz="14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Ector</a:t>
            </a:r>
            <a:r>
              <a:rPr lang="nl-NL" altLang="nl-NL" sz="1400" dirty="0">
                <a:solidFill>
                  <a:schemeClr val="bg1"/>
                </a:solidFill>
                <a:latin typeface="+mj-lt"/>
                <a:cs typeface="Arial" pitchFamily="34" charset="0"/>
              </a:rPr>
              <a:t> Hoogstad Architecten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nl-NL" altLang="nl-NL" sz="1400" dirty="0">
                <a:solidFill>
                  <a:schemeClr val="bg1"/>
                </a:solidFill>
                <a:latin typeface="+mj-lt"/>
                <a:cs typeface="Arial" pitchFamily="34" charset="0"/>
              </a:rPr>
              <a:t>onderwijsvoorzieningen voor de TU/e met o.a. bibliotheek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nl-NL" altLang="nl-NL" sz="1400" dirty="0">
                <a:solidFill>
                  <a:schemeClr val="bg1"/>
                </a:solidFill>
                <a:latin typeface="+mj-lt"/>
                <a:cs typeface="Arial" pitchFamily="34" charset="0"/>
              </a:rPr>
              <a:t>nieuwbouw en renovatie onderwijs- en kantoorgebouw 26.000 m²</a:t>
            </a:r>
          </a:p>
        </p:txBody>
      </p:sp>
    </p:spTree>
    <p:extLst>
      <p:ext uri="{BB962C8B-B14F-4D97-AF65-F5344CB8AC3E}">
        <p14:creationId xmlns:p14="http://schemas.microsoft.com/office/powerpoint/2010/main" val="1957717070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95B184B-4299-414D-AAFF-978C5F7943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9"/>
          <a:stretch/>
        </p:blipFill>
        <p:spPr>
          <a:xfrm>
            <a:off x="0" y="787907"/>
            <a:ext cx="9144000" cy="5521413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627288" y="107921"/>
            <a:ext cx="64812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nl-NL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De Rooi Pannen Eindhoven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004048" y="5327538"/>
            <a:ext cx="4320480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nl-NL" altLang="nl-NL" sz="1400" dirty="0">
                <a:solidFill>
                  <a:schemeClr val="bg1"/>
                </a:solidFill>
                <a:latin typeface="+mj-lt"/>
                <a:cs typeface="Arial" pitchFamily="34" charset="0"/>
              </a:rPr>
              <a:t>opdrachtgever De Rooi Pannen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nl-NL" altLang="nl-NL" sz="1400" dirty="0">
                <a:solidFill>
                  <a:schemeClr val="bg1"/>
                </a:solidFill>
                <a:latin typeface="+mj-lt"/>
                <a:cs typeface="Arial" pitchFamily="34" charset="0"/>
              </a:rPr>
              <a:t>BO.2 architecten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nl-NL" altLang="nl-NL" sz="1400" dirty="0">
                <a:solidFill>
                  <a:schemeClr val="bg1"/>
                </a:solidFill>
                <a:latin typeface="+mj-lt"/>
                <a:cs typeface="Arial" pitchFamily="34" charset="0"/>
              </a:rPr>
              <a:t>uitbreiding onderwijsgebouw met 3.500 m²</a:t>
            </a:r>
          </a:p>
        </p:txBody>
      </p:sp>
    </p:spTree>
    <p:extLst>
      <p:ext uri="{BB962C8B-B14F-4D97-AF65-F5344CB8AC3E}">
        <p14:creationId xmlns:p14="http://schemas.microsoft.com/office/powerpoint/2010/main" val="2802284991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7384"/>
            <a:ext cx="9144000" cy="6048000"/>
          </a:xfrm>
          <a:prstGeom prst="rect">
            <a:avLst/>
          </a:prstGeom>
        </p:spPr>
      </p:pic>
      <p:sp>
        <p:nvSpPr>
          <p:cNvPr id="106499" name="Titel 4"/>
          <p:cNvSpPr>
            <a:spLocks noGrp="1"/>
          </p:cNvSpPr>
          <p:nvPr>
            <p:ph type="title"/>
          </p:nvPr>
        </p:nvSpPr>
        <p:spPr bwMode="auto">
          <a:xfrm>
            <a:off x="0" y="116632"/>
            <a:ext cx="9144000" cy="436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altLang="nl-NL" sz="3200" b="1" dirty="0" err="1">
                <a:solidFill>
                  <a:schemeClr val="accent6">
                    <a:lumMod val="75000"/>
                  </a:schemeClr>
                </a:solidFill>
              </a:rPr>
              <a:t>renovatie</a:t>
            </a:r>
            <a:r>
              <a:rPr lang="en-US" altLang="nl-NL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nl-NL" sz="3200" b="1" dirty="0" err="1">
                <a:solidFill>
                  <a:schemeClr val="accent6">
                    <a:lumMod val="75000"/>
                  </a:schemeClr>
                </a:solidFill>
              </a:rPr>
              <a:t>Kneuterdijk</a:t>
            </a:r>
            <a:br>
              <a:rPr lang="en-US" altLang="nl-NL" sz="3200" b="1" dirty="0">
                <a:solidFill>
                  <a:schemeClr val="accent6">
                    <a:lumMod val="75000"/>
                  </a:schemeClr>
                </a:solidFill>
              </a:rPr>
            </a:br>
            <a:endParaRPr lang="nl-NL" altLang="nl-NL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5949280"/>
            <a:ext cx="7038157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nl-NL" altLang="nl-NL" sz="1400" dirty="0">
                <a:solidFill>
                  <a:schemeClr val="bg1"/>
                </a:solidFill>
                <a:latin typeface="+mj-lt"/>
                <a:cs typeface="Arial" pitchFamily="34" charset="0"/>
              </a:rPr>
              <a:t>opdrachtgever Rijksgebouwendienst te ‘s-Gravenhage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nl-NL" altLang="nl-NL" sz="1400" dirty="0">
                <a:solidFill>
                  <a:schemeClr val="bg1"/>
                </a:solidFill>
                <a:latin typeface="+mj-lt"/>
                <a:cs typeface="Arial" pitchFamily="34" charset="0"/>
              </a:rPr>
              <a:t>architect ir. R.M.I.F. van Roosmalen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</a:pPr>
            <a:r>
              <a:rPr lang="nl-NL" altLang="nl-NL" sz="1400" dirty="0">
                <a:solidFill>
                  <a:schemeClr val="bg1"/>
                </a:solidFill>
                <a:latin typeface="+mj-lt"/>
                <a:cs typeface="Arial" pitchFamily="34" charset="0"/>
              </a:rPr>
              <a:t>renovatie van het kantorencomplex Raad voor de Rechtspraak 11.000 m² </a:t>
            </a:r>
            <a:r>
              <a:rPr lang="nl-NL" altLang="nl-NL" sz="14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b.v.o</a:t>
            </a:r>
            <a:r>
              <a:rPr lang="nl-NL" altLang="nl-NL" sz="1400" dirty="0">
                <a:solidFill>
                  <a:schemeClr val="bg1"/>
                </a:solidFill>
                <a:latin typeface="+mj-lt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115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el 4"/>
          <p:cNvSpPr>
            <a:spLocks noGrp="1"/>
          </p:cNvSpPr>
          <p:nvPr>
            <p:ph type="title"/>
          </p:nvPr>
        </p:nvSpPr>
        <p:spPr bwMode="auto">
          <a:xfrm>
            <a:off x="0" y="116632"/>
            <a:ext cx="9144000" cy="436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altLang="nl-NL" sz="3200" b="1" dirty="0" err="1">
                <a:solidFill>
                  <a:schemeClr val="accent6">
                    <a:lumMod val="75000"/>
                  </a:schemeClr>
                </a:solidFill>
              </a:rPr>
              <a:t>Amtrium</a:t>
            </a:r>
            <a:r>
              <a:rPr lang="en-US" altLang="nl-NL" sz="3200" b="1" dirty="0">
                <a:solidFill>
                  <a:schemeClr val="accent6">
                    <a:lumMod val="75000"/>
                  </a:schemeClr>
                </a:solidFill>
              </a:rPr>
              <a:t> Amsterdam RAI</a:t>
            </a:r>
            <a:br>
              <a:rPr lang="en-US" altLang="nl-NL" sz="3200" b="1" dirty="0">
                <a:solidFill>
                  <a:schemeClr val="accent6">
                    <a:lumMod val="75000"/>
                  </a:schemeClr>
                </a:solidFill>
              </a:rPr>
            </a:br>
            <a:endParaRPr lang="nl-NL" altLang="nl-NL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3314" name="Picture 2" descr="I:\presentaties\foto's en artikelen\3287\Rai Amtrium\HR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"/>
          <a:stretch/>
        </p:blipFill>
        <p:spPr bwMode="auto">
          <a:xfrm>
            <a:off x="1" y="870857"/>
            <a:ext cx="9144000" cy="598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0" y="908521"/>
            <a:ext cx="4572001" cy="1800399"/>
          </a:xfrm>
          <a:prstGeom prst="rect">
            <a:avLst/>
          </a:prstGeom>
          <a:solidFill>
            <a:srgbClr val="F8F8F8">
              <a:alpha val="47059"/>
            </a:srgbClr>
          </a:solidFill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1400" kern="0" dirty="0">
                <a:solidFill>
                  <a:srgbClr val="195A7D"/>
                </a:solidFill>
                <a:latin typeface="+mj-lt"/>
                <a:cs typeface="Arial" pitchFamily="34" charset="0"/>
              </a:rPr>
              <a:t>RAI Amsterdam via gedelegeerd opdrachtgever: </a:t>
            </a:r>
            <a:r>
              <a:rPr lang="nl-NL" sz="1400" kern="0" dirty="0" err="1">
                <a:solidFill>
                  <a:srgbClr val="195A7D"/>
                </a:solidFill>
                <a:latin typeface="+mj-lt"/>
                <a:cs typeface="Arial" pitchFamily="34" charset="0"/>
              </a:rPr>
              <a:t>Res</a:t>
            </a:r>
            <a:r>
              <a:rPr lang="nl-NL" sz="1400" kern="0" dirty="0">
                <a:solidFill>
                  <a:srgbClr val="195A7D"/>
                </a:solidFill>
                <a:latin typeface="+mj-lt"/>
                <a:cs typeface="Arial" pitchFamily="34" charset="0"/>
              </a:rPr>
              <a:t> &amp; Smit Real </a:t>
            </a:r>
            <a:r>
              <a:rPr lang="nl-NL" sz="1400" kern="0" dirty="0" err="1">
                <a:solidFill>
                  <a:srgbClr val="195A7D"/>
                </a:solidFill>
                <a:latin typeface="+mj-lt"/>
                <a:cs typeface="Arial" pitchFamily="34" charset="0"/>
              </a:rPr>
              <a:t>Estate</a:t>
            </a:r>
            <a:endParaRPr lang="nl-NL" sz="1400" kern="0" dirty="0">
              <a:solidFill>
                <a:srgbClr val="195A7D"/>
              </a:solidFill>
              <a:latin typeface="+mj-lt"/>
              <a:cs typeface="Arial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1400" kern="0" dirty="0">
                <a:solidFill>
                  <a:srgbClr val="195A7D"/>
                </a:solidFill>
                <a:latin typeface="+mj-lt"/>
                <a:cs typeface="Arial" pitchFamily="34" charset="0"/>
              </a:rPr>
              <a:t>Benthem </a:t>
            </a:r>
            <a:r>
              <a:rPr lang="nl-NL" sz="1400" kern="0" dirty="0" err="1">
                <a:solidFill>
                  <a:srgbClr val="195A7D"/>
                </a:solidFill>
                <a:latin typeface="+mj-lt"/>
                <a:cs typeface="Arial" pitchFamily="34" charset="0"/>
              </a:rPr>
              <a:t>Crouwel</a:t>
            </a:r>
            <a:r>
              <a:rPr lang="nl-NL" sz="1400" kern="0" dirty="0">
                <a:solidFill>
                  <a:srgbClr val="195A7D"/>
                </a:solidFill>
                <a:latin typeface="+mj-lt"/>
                <a:cs typeface="Arial" pitchFamily="34" charset="0"/>
              </a:rPr>
              <a:t> </a:t>
            </a:r>
            <a:r>
              <a:rPr lang="nl-NL" sz="1400" kern="0" dirty="0" err="1">
                <a:solidFill>
                  <a:srgbClr val="195A7D"/>
                </a:solidFill>
                <a:latin typeface="+mj-lt"/>
                <a:cs typeface="Arial" pitchFamily="34" charset="0"/>
              </a:rPr>
              <a:t>Architects</a:t>
            </a:r>
            <a:endParaRPr lang="nl-NL" sz="1400" kern="0" dirty="0">
              <a:solidFill>
                <a:srgbClr val="195A7D"/>
              </a:solidFill>
              <a:latin typeface="+mj-lt"/>
              <a:cs typeface="Arial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1400" kern="0" dirty="0">
                <a:solidFill>
                  <a:srgbClr val="195A7D"/>
                </a:solidFill>
                <a:latin typeface="+mj-lt"/>
                <a:cs typeface="Arial" pitchFamily="34" charset="0"/>
              </a:rPr>
              <a:t>1e BREEAM beoordeling voor congresfunctie in NL, score BREEAM Excellent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1400" kern="0" dirty="0">
                <a:solidFill>
                  <a:srgbClr val="195A7D"/>
                </a:solidFill>
                <a:latin typeface="+mj-lt"/>
                <a:cs typeface="Arial" pitchFamily="34" charset="0"/>
              </a:rPr>
              <a:t>congresfunctie gecombineerd met  kantoren 6.000 </a:t>
            </a:r>
            <a:r>
              <a:rPr lang="nl-NL" altLang="nl-NL" sz="1400" dirty="0">
                <a:solidFill>
                  <a:srgbClr val="195A7D"/>
                </a:solidFill>
                <a:latin typeface="+mj-lt"/>
                <a:cs typeface="Arial" pitchFamily="34" charset="0"/>
              </a:rPr>
              <a:t>m²</a:t>
            </a:r>
            <a:r>
              <a:rPr lang="nl-NL" sz="1400" kern="0" dirty="0">
                <a:solidFill>
                  <a:srgbClr val="195A7D"/>
                </a:solidFill>
                <a:latin typeface="+mj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397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C5DFF133-4CDB-4FAE-941B-820C2E2988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708"/>
          <a:stretch/>
        </p:blipFill>
        <p:spPr bwMode="auto">
          <a:xfrm>
            <a:off x="-1588" y="836613"/>
            <a:ext cx="9145588" cy="54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itel 4">
            <a:extLst>
              <a:ext uri="{FF2B5EF4-FFF2-40B4-BE49-F238E27FC236}">
                <a16:creationId xmlns:a16="http://schemas.microsoft.com/office/drawing/2014/main" id="{EF2776B1-BCC8-4D1B-A59B-532C7F7A970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35038" y="131763"/>
            <a:ext cx="8208962" cy="633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nl-NL" altLang="nl-NL" sz="3200" dirty="0">
                <a:solidFill>
                  <a:schemeClr val="accent6">
                    <a:lumMod val="75000"/>
                  </a:schemeClr>
                </a:solidFill>
              </a:rPr>
              <a:t>Hoofdkantoor OCÉ te Venlo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824462-4B92-4983-BC21-82D94B6B1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3488" y="908621"/>
            <a:ext cx="3663008" cy="208833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latin typeface="+mj-lt"/>
              </a:rPr>
              <a:t>opdrachtgever: Océ Holding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latin typeface="+mj-lt"/>
              </a:rPr>
              <a:t>architect: architectenbureau </a:t>
            </a:r>
            <a:r>
              <a:rPr lang="nl-NL" altLang="nl-NL" sz="1400" dirty="0" err="1">
                <a:latin typeface="+mj-lt"/>
              </a:rPr>
              <a:t>Broekbakema</a:t>
            </a:r>
            <a:endParaRPr lang="nl-NL" altLang="nl-NL" sz="1400" dirty="0">
              <a:latin typeface="+mj-lt"/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latin typeface="+mj-lt"/>
              </a:rPr>
              <a:t>zeer duurzaam met green </a:t>
            </a:r>
            <a:r>
              <a:rPr lang="nl-NL" altLang="nl-NL" sz="1400" dirty="0" err="1">
                <a:latin typeface="+mj-lt"/>
              </a:rPr>
              <a:t>plaza’s</a:t>
            </a:r>
            <a:r>
              <a:rPr lang="nl-NL" altLang="nl-NL" sz="1400" dirty="0">
                <a:latin typeface="+mj-lt"/>
              </a:rPr>
              <a:t>, PV- panelen, LED verlichting: BREEAM Excellent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 err="1">
                <a:latin typeface="+mj-lt"/>
              </a:rPr>
              <a:t>Cradle</a:t>
            </a:r>
            <a:r>
              <a:rPr lang="nl-NL" altLang="nl-NL" sz="1400" dirty="0">
                <a:latin typeface="+mj-lt"/>
              </a:rPr>
              <a:t> </a:t>
            </a:r>
            <a:r>
              <a:rPr lang="nl-NL" altLang="nl-NL" sz="1400" dirty="0" err="1">
                <a:latin typeface="+mj-lt"/>
              </a:rPr>
              <a:t>to</a:t>
            </a:r>
            <a:r>
              <a:rPr lang="nl-NL" altLang="nl-NL" sz="1400" dirty="0">
                <a:latin typeface="+mj-lt"/>
              </a:rPr>
              <a:t> </a:t>
            </a:r>
            <a:r>
              <a:rPr lang="nl-NL" altLang="nl-NL" sz="1400" dirty="0" err="1">
                <a:latin typeface="+mj-lt"/>
              </a:rPr>
              <a:t>Cradle</a:t>
            </a:r>
            <a:endParaRPr lang="nl-NL" altLang="nl-NL" sz="1400" dirty="0">
              <a:latin typeface="+mj-lt"/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latin typeface="+mj-lt"/>
              </a:rPr>
              <a:t>Het Nieuwe Werken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latin typeface="+mj-lt"/>
              </a:rPr>
              <a:t>kantoorgebouw 16.000 m2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itel 1">
            <a:extLst>
              <a:ext uri="{FF2B5EF4-FFF2-40B4-BE49-F238E27FC236}">
                <a16:creationId xmlns:a16="http://schemas.microsoft.com/office/drawing/2014/main" id="{AC1C2616-328F-4F36-BAC2-CF3119FB1311}"/>
              </a:ext>
            </a:extLst>
          </p:cNvPr>
          <p:cNvSpPr txBox="1">
            <a:spLocks/>
          </p:cNvSpPr>
          <p:nvPr/>
        </p:nvSpPr>
        <p:spPr bwMode="auto">
          <a:xfrm>
            <a:off x="-36513" y="141288"/>
            <a:ext cx="9180513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nl-NL" altLang="nl-NL" sz="3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Nelissen ingenieursbureau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7C70E77-F46E-44B5-BB02-07AA007A604C}"/>
              </a:ext>
            </a:extLst>
          </p:cNvPr>
          <p:cNvGraphicFramePr/>
          <p:nvPr/>
        </p:nvGraphicFramePr>
        <p:xfrm>
          <a:off x="121522" y="141288"/>
          <a:ext cx="3175726" cy="5834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 Box 8">
            <a:extLst>
              <a:ext uri="{FF2B5EF4-FFF2-40B4-BE49-F238E27FC236}">
                <a16:creationId xmlns:a16="http://schemas.microsoft.com/office/drawing/2014/main" id="{034C0F76-CFBF-43BB-8D5F-EEEC6C2B7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6775" y="1322463"/>
            <a:ext cx="5737225" cy="3270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1" hangingPunct="1">
              <a:lnSpc>
                <a:spcPct val="150000"/>
              </a:lnSpc>
              <a:spcBef>
                <a:spcPct val="50000"/>
              </a:spcBef>
              <a:buFont typeface="Arial" charset="0"/>
              <a:buChar char="•"/>
              <a:defRPr/>
            </a:pPr>
            <a:r>
              <a:rPr lang="nl-NL" altLang="nl-NL" sz="1400" dirty="0">
                <a:solidFill>
                  <a:srgbClr val="195A7B"/>
                </a:solidFill>
                <a:latin typeface="+mj-lt"/>
              </a:rPr>
              <a:t>Onze missie is om </a:t>
            </a:r>
            <a:r>
              <a:rPr lang="nl-NL" altLang="nl-NL" sz="1400" b="1" i="1" dirty="0">
                <a:solidFill>
                  <a:srgbClr val="195A7B"/>
                </a:solidFill>
                <a:latin typeface="+mj-lt"/>
              </a:rPr>
              <a:t>slimme en duurzame oplossingen</a:t>
            </a:r>
            <a:r>
              <a:rPr lang="nl-NL" altLang="nl-NL" sz="1400" dirty="0">
                <a:solidFill>
                  <a:srgbClr val="195A7B"/>
                </a:solidFill>
                <a:latin typeface="+mj-lt"/>
              </a:rPr>
              <a:t> te adviseren voor </a:t>
            </a:r>
            <a:r>
              <a:rPr lang="nl-NL" altLang="nl-NL" sz="1400" b="1" i="1" dirty="0">
                <a:solidFill>
                  <a:srgbClr val="195A7B"/>
                </a:solidFill>
                <a:latin typeface="+mj-lt"/>
              </a:rPr>
              <a:t>mensen</a:t>
            </a:r>
            <a:r>
              <a:rPr lang="nl-NL" altLang="nl-NL" sz="1400" dirty="0">
                <a:solidFill>
                  <a:srgbClr val="195A7B"/>
                </a:solidFill>
                <a:latin typeface="+mj-lt"/>
              </a:rPr>
              <a:t> die verblijven in gebouwen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50000"/>
              </a:spcBef>
              <a:buFont typeface="Arial" charset="0"/>
              <a:buChar char="•"/>
              <a:defRPr/>
            </a:pPr>
            <a:r>
              <a:rPr lang="nl-NL" altLang="nl-NL" sz="1400" dirty="0">
                <a:solidFill>
                  <a:srgbClr val="195A7B"/>
                </a:solidFill>
                <a:latin typeface="+mj-lt"/>
              </a:rPr>
              <a:t>volledige integratie installatietechniek, bouwfysica &amp; akoestiek, brand  en duurzaamheid </a:t>
            </a:r>
            <a:r>
              <a:rPr lang="nl-NL" altLang="nl-NL" sz="1400" b="1" i="1" dirty="0">
                <a:solidFill>
                  <a:srgbClr val="195A7B"/>
                </a:solidFill>
                <a:latin typeface="+mj-lt"/>
              </a:rPr>
              <a:t>op 1 kantoor locatie</a:t>
            </a:r>
          </a:p>
          <a:p>
            <a:pPr marL="263525" lvl="1" indent="-263525" eaLnBrk="1" hangingPunct="1">
              <a:lnSpc>
                <a:spcPct val="150000"/>
              </a:lnSpc>
              <a:spcBef>
                <a:spcPct val="50000"/>
              </a:spcBef>
              <a:buFont typeface="Arial" charset="0"/>
              <a:buChar char="•"/>
              <a:defRPr/>
            </a:pPr>
            <a:r>
              <a:rPr lang="nl-NL" altLang="nl-NL" sz="1400" dirty="0">
                <a:solidFill>
                  <a:srgbClr val="195A7B"/>
                </a:solidFill>
                <a:latin typeface="+mj-lt"/>
                <a:cs typeface="Arial" charset="0"/>
              </a:rPr>
              <a:t>full service ingenieursbureau</a:t>
            </a:r>
          </a:p>
          <a:p>
            <a:pPr marL="285750" indent="-285750" eaLnBrk="1" hangingPunct="1">
              <a:lnSpc>
                <a:spcPct val="150000"/>
              </a:lnSpc>
              <a:buFontTx/>
              <a:buChar char="•"/>
              <a:defRPr/>
            </a:pPr>
            <a:r>
              <a:rPr lang="nl-NL" altLang="nl-NL" sz="1400" b="1" dirty="0">
                <a:solidFill>
                  <a:srgbClr val="195A7B"/>
                </a:solidFill>
                <a:latin typeface="+mj-lt"/>
              </a:rPr>
              <a:t>75 collega’s </a:t>
            </a:r>
            <a:r>
              <a:rPr lang="nl-NL" altLang="nl-NL" sz="1400" dirty="0">
                <a:solidFill>
                  <a:srgbClr val="195A7B"/>
                </a:solidFill>
                <a:latin typeface="+mj-lt"/>
              </a:rPr>
              <a:t>met fijnzinnig gevoel voor gebouwen en </a:t>
            </a:r>
            <a:r>
              <a:rPr lang="nl-NL" altLang="nl-NL" sz="1400" b="1" dirty="0">
                <a:solidFill>
                  <a:srgbClr val="195A7B"/>
                </a:solidFill>
                <a:latin typeface="+mj-lt"/>
              </a:rPr>
              <a:t>creatieve ontwerpende techneuten</a:t>
            </a:r>
          </a:p>
          <a:p>
            <a:pPr eaLnBrk="1" hangingPunct="1">
              <a:lnSpc>
                <a:spcPct val="150000"/>
              </a:lnSpc>
              <a:defRPr/>
            </a:pPr>
            <a:endParaRPr lang="nl-NL" altLang="nl-NL" sz="1600" b="1" dirty="0">
              <a:solidFill>
                <a:srgbClr val="195A7B"/>
              </a:solidFill>
              <a:latin typeface="+mj-lt"/>
              <a:sym typeface="Wingdings" pitchFamily="2" charset="2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nl-NL" altLang="nl-NL" sz="1600" b="1" dirty="0">
                <a:solidFill>
                  <a:srgbClr val="195A7B"/>
                </a:solidFill>
                <a:latin typeface="+mj-lt"/>
                <a:sym typeface="Wingdings" pitchFamily="2" charset="2"/>
              </a:rPr>
              <a:t>Wij gaan samen voor een optimaal (totaal) resultaat</a:t>
            </a:r>
            <a:endParaRPr lang="nl-NL" altLang="nl-NL" sz="1600" b="1" i="1" dirty="0">
              <a:solidFill>
                <a:srgbClr val="195A7B"/>
              </a:solidFill>
              <a:latin typeface="+mj-lt"/>
              <a:sym typeface="Wingdings" pitchFamily="2" charset="2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223C65C-C2D7-E540-41EF-30846FE1CF52}"/>
              </a:ext>
            </a:extLst>
          </p:cNvPr>
          <p:cNvSpPr txBox="1"/>
          <p:nvPr/>
        </p:nvSpPr>
        <p:spPr>
          <a:xfrm>
            <a:off x="0" y="5055689"/>
            <a:ext cx="4894681" cy="1351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eaLnBrk="1" hangingPunct="1">
              <a:lnSpc>
                <a:spcPct val="150000"/>
              </a:lnSpc>
              <a:defRPr/>
            </a:pPr>
            <a:r>
              <a:rPr lang="nl-NL" altLang="nl-NL" sz="1400" b="1" i="1" dirty="0">
                <a:solidFill>
                  <a:srgbClr val="195A7B"/>
                </a:solidFill>
                <a:latin typeface="+mj-lt"/>
              </a:rPr>
              <a:t>Winnaar van de Vernufteling 2015 met de verticale bloeikas RAI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nl-NL" altLang="nl-NL" sz="1400" b="1" i="1" dirty="0">
                <a:solidFill>
                  <a:srgbClr val="195A7B"/>
                </a:solidFill>
                <a:latin typeface="+mj-lt"/>
              </a:rPr>
              <a:t>Winnaar van de Vernufteling 2018 met maaswaterkoeling en verwarming </a:t>
            </a:r>
            <a:r>
              <a:rPr lang="nl-NL" altLang="nl-NL" sz="1400" b="1" i="1" dirty="0" err="1">
                <a:solidFill>
                  <a:srgbClr val="195A7B"/>
                </a:solidFill>
                <a:latin typeface="+mj-lt"/>
              </a:rPr>
              <a:t>Merlet</a:t>
            </a:r>
            <a:r>
              <a:rPr lang="nl-NL" altLang="nl-NL" sz="1400" b="1" i="1" dirty="0">
                <a:solidFill>
                  <a:srgbClr val="195A7B"/>
                </a:solidFill>
                <a:latin typeface="+mj-lt"/>
              </a:rPr>
              <a:t> College</a:t>
            </a:r>
          </a:p>
        </p:txBody>
      </p:sp>
      <p:pic>
        <p:nvPicPr>
          <p:cNvPr id="5" name="Picture 5" descr="I:\presentaties\foto's en artikelen\3287\Rai Amtrium\Rai Amtrium - gecomprimeerd\1738_20150528_RAI-OTTI.jpg">
            <a:extLst>
              <a:ext uri="{FF2B5EF4-FFF2-40B4-BE49-F238E27FC236}">
                <a16:creationId xmlns:a16="http://schemas.microsoft.com/office/drawing/2014/main" id="{8EDD461B-07BD-0815-1E74-DB8EB4D3E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3743" y="5145348"/>
            <a:ext cx="1993887" cy="1329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D440CCE-FA48-4D7D-97C8-A55A5C03A4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9429" y="5146367"/>
            <a:ext cx="2469392" cy="137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8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7E76E325-A1F2-4A3D-B8DB-B753E03C72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836712"/>
            <a:ext cx="9264316" cy="5544616"/>
          </a:xfrm>
          <a:prstGeom prst="rect">
            <a:avLst/>
          </a:prstGeom>
        </p:spPr>
      </p:pic>
      <p:sp>
        <p:nvSpPr>
          <p:cNvPr id="2" name="Titel 2"/>
          <p:cNvSpPr txBox="1">
            <a:spLocks/>
          </p:cNvSpPr>
          <p:nvPr/>
        </p:nvSpPr>
        <p:spPr bwMode="auto">
          <a:xfrm>
            <a:off x="-36512" y="112118"/>
            <a:ext cx="9144000" cy="436562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2"/>
                </a:solidFill>
                <a:latin typeface="Arial" charset="0"/>
              </a:defRPr>
            </a:lvl9pPr>
          </a:lstStyle>
          <a:p>
            <a:pPr algn="r">
              <a:defRPr/>
            </a:pPr>
            <a:r>
              <a:rPr lang="nl-NL" altLang="nl-NL" sz="3200" kern="0" dirty="0">
                <a:solidFill>
                  <a:schemeClr val="accent6">
                    <a:lumMod val="75000"/>
                  </a:schemeClr>
                </a:solidFill>
              </a:rPr>
              <a:t>Rabobank Westelijk Mijnstreek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320B51C4-01F8-41BE-9328-5112E11769AC}"/>
              </a:ext>
            </a:extLst>
          </p:cNvPr>
          <p:cNvSpPr/>
          <p:nvPr/>
        </p:nvSpPr>
        <p:spPr>
          <a:xfrm>
            <a:off x="107504" y="1152242"/>
            <a:ext cx="5400600" cy="2321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chemeClr val="bg1"/>
                </a:solidFill>
                <a:latin typeface="+mj-lt"/>
              </a:rPr>
              <a:t>opdrachtgever: Rabobank Westelijke Mijnstreek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chemeClr val="bg1"/>
                </a:solidFill>
                <a:latin typeface="+mj-lt"/>
              </a:rPr>
              <a:t>architect: </a:t>
            </a:r>
            <a:r>
              <a:rPr lang="nl-NL" sz="1400" dirty="0" err="1">
                <a:solidFill>
                  <a:schemeClr val="bg1"/>
                </a:solidFill>
                <a:latin typeface="+mj-lt"/>
              </a:rPr>
              <a:t>Mecanoo</a:t>
            </a:r>
            <a:r>
              <a:rPr lang="nl-NL" sz="1400" dirty="0">
                <a:solidFill>
                  <a:schemeClr val="bg1"/>
                </a:solidFill>
                <a:latin typeface="+mj-lt"/>
              </a:rPr>
              <a:t> architecten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chemeClr val="bg1"/>
                </a:solidFill>
                <a:latin typeface="+mj-lt"/>
              </a:rPr>
              <a:t>open en transparant gebouw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chemeClr val="bg1"/>
                </a:solidFill>
                <a:latin typeface="+mj-lt"/>
              </a:rPr>
              <a:t>zeer duurzaam: duurzame materialen, aansluiting op Groene Net, BREEAM </a:t>
            </a:r>
            <a:r>
              <a:rPr lang="nl-NL" sz="1400" dirty="0" err="1">
                <a:solidFill>
                  <a:schemeClr val="bg1"/>
                </a:solidFill>
                <a:latin typeface="+mj-lt"/>
              </a:rPr>
              <a:t>Very</a:t>
            </a:r>
            <a:r>
              <a:rPr lang="nl-NL" sz="1400" dirty="0">
                <a:solidFill>
                  <a:schemeClr val="bg1"/>
                </a:solidFill>
                <a:latin typeface="+mj-lt"/>
              </a:rPr>
              <a:t> </a:t>
            </a:r>
            <a:r>
              <a:rPr lang="nl-NL" sz="1400" dirty="0" err="1">
                <a:solidFill>
                  <a:schemeClr val="bg1"/>
                </a:solidFill>
                <a:latin typeface="+mj-lt"/>
              </a:rPr>
              <a:t>Good</a:t>
            </a:r>
            <a:r>
              <a:rPr lang="nl-NL" sz="1400" dirty="0">
                <a:solidFill>
                  <a:schemeClr val="bg1"/>
                </a:solidFill>
                <a:latin typeface="+mj-lt"/>
              </a:rPr>
              <a:t> classificatie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chemeClr val="bg1"/>
                </a:solidFill>
                <a:latin typeface="+mj-lt"/>
              </a:rPr>
              <a:t>6.820 m2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nl-NL" sz="1400" dirty="0">
              <a:solidFill>
                <a:srgbClr val="195A7B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presentaties\foto's Henri van Gelder\2915 stadhuis Weert\_DSC7811-Weert_4-11-2014.DxO_resize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550"/>
          <a:stretch/>
        </p:blipFill>
        <p:spPr bwMode="auto">
          <a:xfrm>
            <a:off x="0" y="742393"/>
            <a:ext cx="9173043" cy="549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2" name="Titel 4"/>
          <p:cNvSpPr>
            <a:spLocks noGrp="1"/>
          </p:cNvSpPr>
          <p:nvPr>
            <p:ph type="title"/>
          </p:nvPr>
        </p:nvSpPr>
        <p:spPr bwMode="auto">
          <a:xfrm>
            <a:off x="3229000" y="108311"/>
            <a:ext cx="5915000" cy="63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altLang="nl-NL" sz="3200" b="1" dirty="0" err="1">
                <a:solidFill>
                  <a:schemeClr val="accent6">
                    <a:lumMod val="75000"/>
                  </a:schemeClr>
                </a:solidFill>
              </a:rPr>
              <a:t>Stadhuis</a:t>
            </a:r>
            <a:r>
              <a:rPr lang="en-US" altLang="nl-NL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nl-NL" sz="3200" b="1" dirty="0" err="1">
                <a:solidFill>
                  <a:schemeClr val="accent6">
                    <a:lumMod val="75000"/>
                  </a:schemeClr>
                </a:solidFill>
              </a:rPr>
              <a:t>Weert</a:t>
            </a:r>
            <a:br>
              <a:rPr lang="en-US" altLang="nl-NL" sz="3200" b="1" dirty="0">
                <a:solidFill>
                  <a:schemeClr val="accent6">
                    <a:lumMod val="75000"/>
                  </a:schemeClr>
                </a:solidFill>
              </a:rPr>
            </a:br>
            <a:endParaRPr lang="nl-NL" altLang="nl-NL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07504" y="4749246"/>
            <a:ext cx="5688632" cy="1704090"/>
          </a:xfrm>
          <a:prstGeom prst="rect">
            <a:avLst/>
          </a:prstGeom>
          <a:noFill/>
        </p:spPr>
        <p:txBody>
          <a:bodyPr/>
          <a:lstStyle/>
          <a:p>
            <a:pPr marL="180975" indent="-180975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1400" kern="0" dirty="0">
                <a:solidFill>
                  <a:schemeClr val="bg1"/>
                </a:solidFill>
                <a:latin typeface="+mj-lt"/>
              </a:rPr>
              <a:t>opdrachtgever: gemeente Weert</a:t>
            </a:r>
          </a:p>
          <a:p>
            <a:pPr marL="180975" indent="-180975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1400" kern="0" dirty="0">
                <a:solidFill>
                  <a:schemeClr val="bg1"/>
                </a:solidFill>
                <a:latin typeface="+mj-lt"/>
              </a:rPr>
              <a:t>architect: </a:t>
            </a:r>
            <a:r>
              <a:rPr lang="nl-NL" sz="1400" kern="0" dirty="0" err="1">
                <a:solidFill>
                  <a:schemeClr val="bg1"/>
                </a:solidFill>
                <a:latin typeface="+mj-lt"/>
              </a:rPr>
              <a:t>Inbo</a:t>
            </a:r>
            <a:r>
              <a:rPr lang="nl-NL" sz="1400" kern="0" dirty="0">
                <a:solidFill>
                  <a:schemeClr val="bg1"/>
                </a:solidFill>
                <a:latin typeface="+mj-lt"/>
              </a:rPr>
              <a:t> architecten</a:t>
            </a:r>
          </a:p>
          <a:p>
            <a:pPr marL="180975" indent="-180975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1400" kern="0" dirty="0">
                <a:solidFill>
                  <a:schemeClr val="bg1"/>
                </a:solidFill>
                <a:latin typeface="+mj-lt"/>
              </a:rPr>
              <a:t>Het Nieuwe Werken</a:t>
            </a:r>
          </a:p>
          <a:p>
            <a:pPr marL="180975" indent="-180975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1400" kern="0" dirty="0">
                <a:solidFill>
                  <a:schemeClr val="bg1"/>
                </a:solidFill>
                <a:latin typeface="+mj-lt"/>
              </a:rPr>
              <a:t>duurzaam door o.a. warmte-koude opslag (WKO). EPC van ca. 30% beter</a:t>
            </a:r>
          </a:p>
          <a:p>
            <a:pPr marL="180975" indent="-180975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1400" kern="0" dirty="0">
                <a:solidFill>
                  <a:schemeClr val="bg1"/>
                </a:solidFill>
                <a:latin typeface="+mj-lt"/>
              </a:rPr>
              <a:t>stadhuis totaal ca. 9.500  m2, parkeergarage ca. 14.000 m2</a:t>
            </a:r>
          </a:p>
          <a:p>
            <a:pPr marL="180975" indent="-180975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endParaRPr lang="nl-NL" sz="1400" kern="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6573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4">
            <a:extLst>
              <a:ext uri="{FF2B5EF4-FFF2-40B4-BE49-F238E27FC236}">
                <a16:creationId xmlns:a16="http://schemas.microsoft.com/office/drawing/2014/main" id="{461A61A6-7F55-42A2-B7FA-FC2CF38A6A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432"/>
          <a:stretch/>
        </p:blipFill>
        <p:spPr bwMode="auto">
          <a:xfrm>
            <a:off x="0" y="908050"/>
            <a:ext cx="9144000" cy="532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2" name="Titel 4">
            <a:extLst>
              <a:ext uri="{FF2B5EF4-FFF2-40B4-BE49-F238E27FC236}">
                <a16:creationId xmlns:a16="http://schemas.microsoft.com/office/drawing/2014/main" id="{4F80BAF8-8188-480A-9E21-E33923F6AE0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115888"/>
            <a:ext cx="9145588" cy="43656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nl-NL" altLang="nl-NL" sz="3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van Spaendonk ondernemingshuis Tilburg</a:t>
            </a:r>
            <a:br>
              <a:rPr lang="en-US" altLang="nl-NL" sz="3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endParaRPr lang="nl-NL" altLang="nl-NL" sz="3200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1689687-877B-4F6F-9BA2-DD811E069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437112"/>
            <a:ext cx="7037388" cy="172819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solidFill>
                  <a:schemeClr val="bg1"/>
                </a:solidFill>
                <a:latin typeface="+mn-lt"/>
              </a:rPr>
              <a:t>opdrachtgever: </a:t>
            </a:r>
            <a:r>
              <a:rPr lang="nl-NL" altLang="nl-NL" sz="1400" dirty="0" err="1">
                <a:solidFill>
                  <a:schemeClr val="bg1"/>
                </a:solidFill>
                <a:latin typeface="+mn-lt"/>
              </a:rPr>
              <a:t>Corpac</a:t>
            </a:r>
            <a:r>
              <a:rPr lang="nl-NL" altLang="nl-NL" sz="1400" dirty="0">
                <a:solidFill>
                  <a:schemeClr val="bg1"/>
                </a:solidFill>
                <a:latin typeface="+mn-lt"/>
              </a:rPr>
              <a:t> BV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solidFill>
                  <a:schemeClr val="bg1"/>
                </a:solidFill>
                <a:latin typeface="+mn-lt"/>
              </a:rPr>
              <a:t>architect: Cepezed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solidFill>
                  <a:schemeClr val="bg1"/>
                </a:solidFill>
                <a:latin typeface="+mn-lt"/>
              </a:rPr>
              <a:t>duurzaamheid: BREEAM Excellent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solidFill>
                  <a:schemeClr val="bg1"/>
                </a:solidFill>
                <a:latin typeface="+mn-lt"/>
              </a:rPr>
              <a:t>Het Nieuwe Werken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solidFill>
                  <a:schemeClr val="bg1"/>
                </a:solidFill>
                <a:latin typeface="+mn-lt"/>
              </a:rPr>
              <a:t>flexibiliteit in indeelbaarheid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solidFill>
                  <a:schemeClr val="bg1"/>
                </a:solidFill>
                <a:latin typeface="+mn-lt"/>
              </a:rPr>
              <a:t>7.800 m2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presentaties\foto's en artikelen\3273\3273.00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244"/>
          <a:stretch/>
        </p:blipFill>
        <p:spPr bwMode="auto">
          <a:xfrm>
            <a:off x="-10800" y="836712"/>
            <a:ext cx="9154800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2" name="Titel 4"/>
          <p:cNvSpPr>
            <a:spLocks noGrp="1"/>
          </p:cNvSpPr>
          <p:nvPr>
            <p:ph type="title"/>
          </p:nvPr>
        </p:nvSpPr>
        <p:spPr bwMode="auto">
          <a:xfrm>
            <a:off x="3229000" y="116632"/>
            <a:ext cx="5915000" cy="63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altLang="nl-NL" sz="3200" b="1" dirty="0" err="1">
                <a:solidFill>
                  <a:schemeClr val="accent6">
                    <a:lumMod val="75000"/>
                  </a:schemeClr>
                </a:solidFill>
              </a:rPr>
              <a:t>Stadhuis</a:t>
            </a:r>
            <a:r>
              <a:rPr lang="en-US" altLang="nl-NL" sz="3200" b="1" dirty="0">
                <a:solidFill>
                  <a:schemeClr val="accent6">
                    <a:lumMod val="75000"/>
                  </a:schemeClr>
                </a:solidFill>
              </a:rPr>
              <a:t> Hengelo</a:t>
            </a:r>
            <a:br>
              <a:rPr lang="en-US" altLang="nl-NL" sz="3200" b="1" dirty="0">
                <a:solidFill>
                  <a:schemeClr val="accent6">
                    <a:lumMod val="75000"/>
                  </a:schemeClr>
                </a:solidFill>
              </a:rPr>
            </a:br>
            <a:endParaRPr lang="nl-NL" altLang="nl-NL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971600" y="908720"/>
            <a:ext cx="5688632" cy="1704090"/>
          </a:xfrm>
          <a:prstGeom prst="rect">
            <a:avLst/>
          </a:prstGeom>
          <a:noFill/>
        </p:spPr>
        <p:txBody>
          <a:bodyPr/>
          <a:lstStyle/>
          <a:p>
            <a:pPr marL="180975" indent="-180975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1400" kern="0" dirty="0">
                <a:solidFill>
                  <a:schemeClr val="bg1"/>
                </a:solidFill>
                <a:latin typeface="+mj-lt"/>
              </a:rPr>
              <a:t>opdrachtgever: gemeente Hengelo</a:t>
            </a:r>
          </a:p>
          <a:p>
            <a:pPr marL="180975" indent="-180975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1400" kern="0" dirty="0">
                <a:solidFill>
                  <a:schemeClr val="bg1"/>
                </a:solidFill>
                <a:latin typeface="+mj-lt"/>
              </a:rPr>
              <a:t>architect: EGM en HVE architecten</a:t>
            </a:r>
          </a:p>
          <a:p>
            <a:pPr marL="180975" indent="-180975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1400" kern="0" dirty="0">
                <a:solidFill>
                  <a:schemeClr val="bg1"/>
                </a:solidFill>
                <a:latin typeface="+mj-lt"/>
              </a:rPr>
              <a:t>klimaatneutraal, CO2 neutraal en energieneutraal gebouw</a:t>
            </a:r>
          </a:p>
          <a:p>
            <a:pPr marL="180975" indent="-180975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1400" kern="0" dirty="0">
                <a:solidFill>
                  <a:schemeClr val="bg1"/>
                </a:solidFill>
                <a:latin typeface="+mj-lt"/>
              </a:rPr>
              <a:t>GPR-score van 8,4 </a:t>
            </a:r>
          </a:p>
          <a:p>
            <a:pPr marL="180975" indent="-180975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1400" kern="0" dirty="0">
                <a:solidFill>
                  <a:schemeClr val="bg1"/>
                </a:solidFill>
                <a:latin typeface="+mj-lt"/>
              </a:rPr>
              <a:t>Het Nieuwe Werken</a:t>
            </a:r>
          </a:p>
          <a:p>
            <a:pPr marL="180975" indent="-180975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1400" kern="0" dirty="0">
                <a:solidFill>
                  <a:schemeClr val="bg1"/>
                </a:solidFill>
                <a:latin typeface="+mj-lt"/>
              </a:rPr>
              <a:t>nieuw stadskantoor ca. 10.200 m2 + parkeergarage 2.500 m2 , restauratie stadhuis ca. 11.750 m2</a:t>
            </a:r>
          </a:p>
          <a:p>
            <a:pPr marL="180975" indent="-180975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endParaRPr lang="nl-NL" sz="1400" kern="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650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I:\presentaties\foto's en artikelen\3605\SK1 de drie.jpe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998"/>
          <a:stretch/>
        </p:blipFill>
        <p:spPr bwMode="auto">
          <a:xfrm>
            <a:off x="0" y="760413"/>
            <a:ext cx="9144000" cy="5548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4"/>
          <p:cNvSpPr txBox="1">
            <a:spLocks/>
          </p:cNvSpPr>
          <p:nvPr/>
        </p:nvSpPr>
        <p:spPr bwMode="auto">
          <a:xfrm>
            <a:off x="-142875" y="115888"/>
            <a:ext cx="9251950" cy="436562"/>
          </a:xfrm>
          <a:prstGeom prst="rect">
            <a:avLst/>
          </a:prstGeom>
        </p:spPr>
        <p:txBody>
          <a:bodyPr/>
          <a:lstStyle/>
          <a:p>
            <a:pPr algn="r" eaLnBrk="0" hangingPunct="0">
              <a:defRPr/>
            </a:pPr>
            <a:r>
              <a:rPr lang="en-US" altLang="nl-NL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Stadskantoor</a:t>
            </a:r>
            <a:r>
              <a:rPr lang="en-US" altLang="nl-NL" sz="3200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1 </a:t>
            </a:r>
            <a:r>
              <a:rPr lang="en-US" altLang="nl-NL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te</a:t>
            </a:r>
            <a:r>
              <a:rPr lang="en-US" altLang="nl-NL" sz="3200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Tilburg</a:t>
            </a:r>
            <a:br>
              <a:rPr lang="en-US" altLang="nl-NL" sz="3200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endParaRPr lang="nl-NL" altLang="nl-NL" sz="3200" b="1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95288" y="1052736"/>
            <a:ext cx="5688012" cy="1703387"/>
          </a:xfrm>
          <a:prstGeom prst="rect">
            <a:avLst/>
          </a:prstGeom>
          <a:noFill/>
        </p:spPr>
        <p:txBody>
          <a:bodyPr/>
          <a:lstStyle/>
          <a:p>
            <a:pPr marL="180975" indent="-180975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1400" kern="0" dirty="0">
                <a:solidFill>
                  <a:prstClr val="white"/>
                </a:solidFill>
                <a:latin typeface="Calibri"/>
              </a:rPr>
              <a:t>opdrachtgever: gemeente Tilburg</a:t>
            </a:r>
          </a:p>
          <a:p>
            <a:pPr marL="180975" indent="-180975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1400" kern="0" dirty="0">
                <a:solidFill>
                  <a:prstClr val="white"/>
                </a:solidFill>
                <a:latin typeface="Calibri"/>
              </a:rPr>
              <a:t>architect: </a:t>
            </a:r>
            <a:r>
              <a:rPr lang="nl-NL" sz="1400" kern="0" dirty="0" err="1">
                <a:solidFill>
                  <a:prstClr val="white"/>
                </a:solidFill>
                <a:latin typeface="Calibri"/>
              </a:rPr>
              <a:t>DeDrie</a:t>
            </a:r>
            <a:r>
              <a:rPr lang="nl-NL" sz="1400" kern="0" dirty="0">
                <a:solidFill>
                  <a:prstClr val="white"/>
                </a:solidFill>
                <a:latin typeface="Calibri"/>
              </a:rPr>
              <a:t> architecten</a:t>
            </a:r>
          </a:p>
          <a:p>
            <a:pPr marL="180975" indent="-180975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1400" kern="0" dirty="0">
                <a:solidFill>
                  <a:prstClr val="white"/>
                </a:solidFill>
                <a:latin typeface="Calibri"/>
              </a:rPr>
              <a:t>monumentaal ‘’kasteel’’</a:t>
            </a:r>
          </a:p>
          <a:p>
            <a:pPr marL="180975" indent="-180975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1400" kern="0" dirty="0">
                <a:solidFill>
                  <a:prstClr val="white"/>
                </a:solidFill>
                <a:latin typeface="Calibri"/>
              </a:rPr>
              <a:t>BIM </a:t>
            </a:r>
            <a:r>
              <a:rPr lang="nl-NL" sz="1400" kern="0" dirty="0" err="1">
                <a:solidFill>
                  <a:prstClr val="white"/>
                </a:solidFill>
                <a:latin typeface="Calibri"/>
              </a:rPr>
              <a:t>Revit</a:t>
            </a:r>
            <a:endParaRPr lang="nl-NL" sz="1400" kern="0" dirty="0">
              <a:solidFill>
                <a:prstClr val="white"/>
              </a:solidFill>
              <a:latin typeface="Calibri"/>
            </a:endParaRPr>
          </a:p>
          <a:p>
            <a:pPr marL="180975" indent="-180975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1400" kern="0" dirty="0" err="1">
                <a:solidFill>
                  <a:prstClr val="white"/>
                </a:solidFill>
                <a:latin typeface="Calibri"/>
              </a:rPr>
              <a:t>BREEAM</a:t>
            </a:r>
            <a:r>
              <a:rPr lang="nl-NL" sz="1400" kern="0" dirty="0">
                <a:solidFill>
                  <a:prstClr val="white"/>
                </a:solidFill>
                <a:latin typeface="Calibri"/>
              </a:rPr>
              <a:t> Excellent</a:t>
            </a:r>
          </a:p>
          <a:p>
            <a:pPr marL="180975" indent="-180975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1400" kern="0" dirty="0">
                <a:solidFill>
                  <a:prstClr val="white"/>
                </a:solidFill>
                <a:latin typeface="Calibri"/>
              </a:rPr>
              <a:t>Het Nieuwe Werken</a:t>
            </a:r>
          </a:p>
          <a:p>
            <a:pPr marL="180975" indent="-180975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1400" kern="0" dirty="0">
                <a:solidFill>
                  <a:prstClr val="white"/>
                </a:solidFill>
                <a:latin typeface="Calibri"/>
              </a:rPr>
              <a:t>12.400 m2 kantoren en commerciële ruimten 6.300 m2 </a:t>
            </a:r>
          </a:p>
          <a:p>
            <a:pPr marL="180975" indent="-180975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endParaRPr lang="nl-NL" sz="1400" kern="0" dirty="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4BB75C9-0460-4A13-BA57-D71F27B83C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449"/>
          <a:stretch/>
        </p:blipFill>
        <p:spPr>
          <a:xfrm>
            <a:off x="0" y="778304"/>
            <a:ext cx="9144000" cy="5459008"/>
          </a:xfrm>
          <a:prstGeom prst="rect">
            <a:avLst/>
          </a:prstGeom>
        </p:spPr>
      </p:pic>
      <p:sp>
        <p:nvSpPr>
          <p:cNvPr id="71682" name="Titel 4">
            <a:extLst>
              <a:ext uri="{FF2B5EF4-FFF2-40B4-BE49-F238E27FC236}">
                <a16:creationId xmlns:a16="http://schemas.microsoft.com/office/drawing/2014/main" id="{6B804B3D-2CD1-42E3-94DD-1EF195CC5E11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-142875" y="115888"/>
            <a:ext cx="9251950" cy="436562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defRPr/>
            </a:pPr>
            <a:r>
              <a:rPr lang="en-US" altLang="nl-NL" sz="3200" b="1" dirty="0">
                <a:solidFill>
                  <a:schemeClr val="accent6">
                    <a:lumMod val="75000"/>
                  </a:schemeClr>
                </a:solidFill>
              </a:rPr>
              <a:t>MFA </a:t>
            </a:r>
            <a:r>
              <a:rPr lang="en-US" altLang="nl-NL" sz="3200" b="1" dirty="0" err="1">
                <a:solidFill>
                  <a:schemeClr val="accent6">
                    <a:lumMod val="75000"/>
                  </a:schemeClr>
                </a:solidFill>
              </a:rPr>
              <a:t>Gemeentehuis</a:t>
            </a:r>
            <a:r>
              <a:rPr lang="en-US" altLang="nl-NL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nl-NL" sz="3200" b="1" dirty="0" err="1">
                <a:solidFill>
                  <a:schemeClr val="accent6">
                    <a:lumMod val="75000"/>
                  </a:schemeClr>
                </a:solidFill>
              </a:rPr>
              <a:t>Waalre</a:t>
            </a:r>
            <a:br>
              <a:rPr lang="en-US" altLang="nl-NL" sz="3200" b="1" dirty="0">
                <a:solidFill>
                  <a:schemeClr val="accent6">
                    <a:lumMod val="75000"/>
                  </a:schemeClr>
                </a:solidFill>
              </a:rPr>
            </a:br>
            <a:endParaRPr lang="nl-NL" altLang="nl-NL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4F484564-DA7E-48A4-B40B-1597A786AFE4}"/>
              </a:ext>
            </a:extLst>
          </p:cNvPr>
          <p:cNvSpPr txBox="1">
            <a:spLocks noChangeArrowheads="1"/>
          </p:cNvSpPr>
          <p:nvPr/>
        </p:nvSpPr>
        <p:spPr>
          <a:xfrm>
            <a:off x="827584" y="849064"/>
            <a:ext cx="8064896" cy="2147888"/>
          </a:xfrm>
          <a:prstGeom prst="rect">
            <a:avLst/>
          </a:prstGeom>
          <a:noFill/>
        </p:spPr>
        <p:txBody>
          <a:bodyPr/>
          <a:lstStyle/>
          <a:p>
            <a:pPr marL="180975" indent="-180975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1400" kern="0" dirty="0">
                <a:solidFill>
                  <a:schemeClr val="bg1"/>
                </a:solidFill>
                <a:latin typeface="Calibri"/>
              </a:rPr>
              <a:t>opdrachtgever gemeente Waalre</a:t>
            </a:r>
          </a:p>
          <a:p>
            <a:pPr marL="180975" indent="-180975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1400" kern="0" dirty="0">
                <a:solidFill>
                  <a:schemeClr val="bg1"/>
                </a:solidFill>
                <a:latin typeface="Calibri"/>
              </a:rPr>
              <a:t>architect: architectenbureau de twee Snoeken</a:t>
            </a:r>
          </a:p>
          <a:p>
            <a:pPr marL="180975" indent="-180975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1400" kern="0" dirty="0">
                <a:solidFill>
                  <a:schemeClr val="bg1"/>
                </a:solidFill>
                <a:latin typeface="Calibri"/>
              </a:rPr>
              <a:t>multifunctionele accommodatie met integratie van het  bestaande monumentale Raadhuis</a:t>
            </a:r>
          </a:p>
          <a:p>
            <a:pPr marL="180975" indent="-180975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1400" kern="0" dirty="0">
                <a:solidFill>
                  <a:schemeClr val="bg1"/>
                </a:solidFill>
                <a:latin typeface="Calibri"/>
              </a:rPr>
              <a:t>duurzaam: eerste volledig </a:t>
            </a:r>
            <a:r>
              <a:rPr lang="nl-NL" sz="1400" kern="0" dirty="0" err="1">
                <a:solidFill>
                  <a:schemeClr val="bg1"/>
                </a:solidFill>
                <a:latin typeface="Calibri"/>
              </a:rPr>
              <a:t>energieneutrale</a:t>
            </a:r>
            <a:r>
              <a:rPr lang="nl-NL" sz="1400" kern="0" dirty="0">
                <a:solidFill>
                  <a:schemeClr val="bg1"/>
                </a:solidFill>
                <a:latin typeface="Calibri"/>
              </a:rPr>
              <a:t> gemeentehuis van Nederland</a:t>
            </a:r>
          </a:p>
          <a:p>
            <a:pPr marL="180975" indent="-180975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1400" kern="0" dirty="0">
                <a:solidFill>
                  <a:schemeClr val="bg1"/>
                </a:solidFill>
                <a:latin typeface="Calibri"/>
              </a:rPr>
              <a:t>hoge isolatiewaarden, slimme vraag gestuurde, hoog rendement installaties, een duurzame opwekking van warmte en koude, ca. 1000 m2 PV-cellen, EPC van -0,685</a:t>
            </a:r>
          </a:p>
          <a:p>
            <a:pPr marL="180975" indent="-180975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1400" kern="0" dirty="0">
                <a:solidFill>
                  <a:schemeClr val="bg1"/>
                </a:solidFill>
                <a:latin typeface="Calibri"/>
              </a:rPr>
              <a:t>3.300 m2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83D8BA-533E-4617-B8F7-2E9414DBA565}"/>
              </a:ext>
            </a:extLst>
          </p:cNvPr>
          <p:cNvSpPr txBox="1">
            <a:spLocks/>
          </p:cNvSpPr>
          <p:nvPr/>
        </p:nvSpPr>
        <p:spPr bwMode="auto">
          <a:xfrm>
            <a:off x="827585" y="115888"/>
            <a:ext cx="8316416" cy="5619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fr-FR" altLang="nl-NL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Amsterdam </a:t>
            </a:r>
            <a:r>
              <a:rPr lang="fr-FR" altLang="nl-NL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Skills</a:t>
            </a:r>
            <a:r>
              <a:rPr lang="fr-FR" altLang="nl-NL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Centre, Amsterdam UMC</a:t>
            </a:r>
            <a:endParaRPr lang="nl-NL" altLang="nl-NL" sz="32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9722BC1-3039-48E2-B4AE-EDBC8ED5B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645" y="2642713"/>
            <a:ext cx="5833330" cy="251447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solidFill>
                  <a:srgbClr val="195A7D"/>
                </a:solidFill>
                <a:latin typeface="+mj-lt"/>
                <a:cs typeface="Arial" pitchFamily="34" charset="0"/>
              </a:rPr>
              <a:t>Opdrachtgever AMC / VU MC Amsterdam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 err="1">
                <a:solidFill>
                  <a:srgbClr val="195A7D"/>
                </a:solidFill>
                <a:latin typeface="+mj-lt"/>
                <a:cs typeface="Arial" pitchFamily="34" charset="0"/>
              </a:rPr>
              <a:t>Valtos</a:t>
            </a:r>
            <a:r>
              <a:rPr lang="nl-NL" altLang="nl-NL" sz="1400" dirty="0">
                <a:solidFill>
                  <a:srgbClr val="195A7D"/>
                </a:solidFill>
                <a:latin typeface="+mj-lt"/>
                <a:cs typeface="Arial" pitchFamily="34" charset="0"/>
              </a:rPr>
              <a:t> Architecten &amp; Adviseurs b.v.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solidFill>
                  <a:srgbClr val="195A7D"/>
                </a:solidFill>
                <a:latin typeface="+mj-lt"/>
                <a:cs typeface="Arial" pitchFamily="34" charset="0"/>
              </a:rPr>
              <a:t>rol Nelissen: adviseur elektrotechnische en werktuigbouwkundige installaties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solidFill>
                  <a:srgbClr val="195A7D"/>
                </a:solidFill>
                <a:latin typeface="+mj-lt"/>
                <a:cs typeface="Arial" pitchFamily="34" charset="0"/>
              </a:rPr>
              <a:t>Skills centrum bestaat o.a. uit onderwijs en auditorium, natte trainingslaboratoria en sterilisatie, anatomie, kantoren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solidFill>
                  <a:srgbClr val="195A7D"/>
                </a:solidFill>
                <a:latin typeface="+mj-lt"/>
                <a:cs typeface="Arial" pitchFamily="34" charset="0"/>
              </a:rPr>
              <a:t>Trainingscentrum medisch specialisten voor operatieve vaardigheden (chirurgisch, radiologisch of medische interventies) 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solidFill>
                  <a:srgbClr val="195A7D"/>
                </a:solidFill>
                <a:latin typeface="+mj-lt"/>
                <a:cs typeface="Arial" pitchFamily="34" charset="0"/>
              </a:rPr>
              <a:t>oppervlakte ca. 3.500 m2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66FD15A-BA84-4784-8E6F-D1C801699D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8" b="8411"/>
          <a:stretch/>
        </p:blipFill>
        <p:spPr>
          <a:xfrm>
            <a:off x="3195310" y="649579"/>
            <a:ext cx="2816170" cy="190654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FC5BAB4-B838-49DE-BD58-4C184F9ED6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6" r="19098"/>
          <a:stretch/>
        </p:blipFill>
        <p:spPr>
          <a:xfrm>
            <a:off x="203515" y="620688"/>
            <a:ext cx="2816171" cy="1910310"/>
          </a:xfrm>
          <a:prstGeom prst="rect">
            <a:avLst/>
          </a:prstGeom>
        </p:spPr>
      </p:pic>
      <p:pic>
        <p:nvPicPr>
          <p:cNvPr id="1026" name="Picture 2" descr="Amsterdam Skills Centre">
            <a:extLst>
              <a:ext uri="{FF2B5EF4-FFF2-40B4-BE49-F238E27FC236}">
                <a16:creationId xmlns:a16="http://schemas.microsoft.com/office/drawing/2014/main" id="{80095171-A9E0-40F1-A9B4-E610C46D50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" t="-236" r="12007" b="237"/>
          <a:stretch/>
        </p:blipFill>
        <p:spPr bwMode="auto">
          <a:xfrm>
            <a:off x="6219646" y="4875684"/>
            <a:ext cx="2817530" cy="191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msterdam Skills Centre">
            <a:extLst>
              <a:ext uri="{FF2B5EF4-FFF2-40B4-BE49-F238E27FC236}">
                <a16:creationId xmlns:a16="http://schemas.microsoft.com/office/drawing/2014/main" id="{01D935D9-0A87-426E-AE81-C134AE2958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r="8548"/>
          <a:stretch/>
        </p:blipFill>
        <p:spPr bwMode="auto">
          <a:xfrm>
            <a:off x="6221006" y="677863"/>
            <a:ext cx="2816170" cy="191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msterdam Skills Centre">
            <a:extLst>
              <a:ext uri="{FF2B5EF4-FFF2-40B4-BE49-F238E27FC236}">
                <a16:creationId xmlns:a16="http://schemas.microsoft.com/office/drawing/2014/main" id="{63F38BDB-26A1-4161-8E06-35446BF8DF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r="8462"/>
          <a:stretch/>
        </p:blipFill>
        <p:spPr bwMode="auto">
          <a:xfrm>
            <a:off x="6219644" y="2776774"/>
            <a:ext cx="2817531" cy="191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msterdam Skills Centre">
            <a:extLst>
              <a:ext uri="{FF2B5EF4-FFF2-40B4-BE49-F238E27FC236}">
                <a16:creationId xmlns:a16="http://schemas.microsoft.com/office/drawing/2014/main" id="{322900FD-867E-4386-A499-3A825D19F7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" r="16006"/>
          <a:stretch/>
        </p:blipFill>
        <p:spPr bwMode="auto">
          <a:xfrm>
            <a:off x="3252635" y="4875684"/>
            <a:ext cx="2817531" cy="191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9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DDB83FB-DCE0-4154-A9F0-8F078325E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5104550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351269F2-EF3D-45E8-A8C5-0F7BBCBF23B1}"/>
              </a:ext>
            </a:extLst>
          </p:cNvPr>
          <p:cNvSpPr/>
          <p:nvPr/>
        </p:nvSpPr>
        <p:spPr>
          <a:xfrm>
            <a:off x="4283967" y="1144790"/>
            <a:ext cx="4680521" cy="2644250"/>
          </a:xfrm>
          <a:prstGeom prst="rect">
            <a:avLst/>
          </a:prstGeom>
          <a:solidFill>
            <a:srgbClr val="F8F8F8">
              <a:alpha val="60000"/>
            </a:srgb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rgbClr val="175A7D"/>
                </a:solidFill>
                <a:latin typeface="+mj-lt"/>
              </a:rPr>
              <a:t>opdrachtgever Ahoy Rotterdam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rgbClr val="175A7D"/>
                </a:solidFill>
                <a:latin typeface="+mj-lt"/>
              </a:rPr>
              <a:t>Ahoy: renovatie en uitbreiding beurshallen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rgbClr val="175A7D"/>
                </a:solidFill>
                <a:latin typeface="+mj-lt"/>
              </a:rPr>
              <a:t>renovatie bestaande hallen 2 t/m 6 ca. 18.000 </a:t>
            </a:r>
            <a:r>
              <a:rPr lang="nl-NL" sz="1400" dirty="0" err="1">
                <a:solidFill>
                  <a:srgbClr val="175A7D"/>
                </a:solidFill>
                <a:latin typeface="+mj-lt"/>
              </a:rPr>
              <a:t>m²</a:t>
            </a:r>
            <a:r>
              <a:rPr lang="nl-NL" sz="1400" dirty="0">
                <a:solidFill>
                  <a:srgbClr val="175A7D"/>
                </a:solidFill>
                <a:latin typeface="+mj-lt"/>
              </a:rPr>
              <a:t> </a:t>
            </a:r>
            <a:r>
              <a:rPr lang="nl-NL" sz="1400" dirty="0" err="1">
                <a:solidFill>
                  <a:srgbClr val="175A7D"/>
                </a:solidFill>
                <a:latin typeface="+mj-lt"/>
              </a:rPr>
              <a:t>b.v.o</a:t>
            </a:r>
            <a:r>
              <a:rPr lang="nl-NL" sz="1400" dirty="0">
                <a:solidFill>
                  <a:srgbClr val="175A7D"/>
                </a:solidFill>
                <a:latin typeface="+mj-lt"/>
              </a:rPr>
              <a:t>.,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rgbClr val="175A7D"/>
                </a:solidFill>
                <a:latin typeface="+mj-lt"/>
              </a:rPr>
              <a:t>nieuwe muziekhal en beurzen ca. 9.000 </a:t>
            </a:r>
            <a:r>
              <a:rPr lang="nl-NL" sz="1400" dirty="0" err="1">
                <a:solidFill>
                  <a:srgbClr val="175A7D"/>
                </a:solidFill>
                <a:latin typeface="+mj-lt"/>
              </a:rPr>
              <a:t>m²</a:t>
            </a:r>
            <a:r>
              <a:rPr lang="nl-NL" sz="1400" dirty="0">
                <a:solidFill>
                  <a:srgbClr val="175A7D"/>
                </a:solidFill>
                <a:latin typeface="+mj-lt"/>
              </a:rPr>
              <a:t> </a:t>
            </a:r>
            <a:r>
              <a:rPr lang="nl-NL" sz="1400" dirty="0" err="1">
                <a:solidFill>
                  <a:srgbClr val="175A7D"/>
                </a:solidFill>
                <a:latin typeface="+mj-lt"/>
              </a:rPr>
              <a:t>b.v.o</a:t>
            </a:r>
            <a:r>
              <a:rPr lang="nl-NL" sz="1400" dirty="0">
                <a:solidFill>
                  <a:srgbClr val="175A7D"/>
                </a:solidFill>
                <a:latin typeface="+mj-lt"/>
              </a:rPr>
              <a:t>.,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rgbClr val="175A7D"/>
                </a:solidFill>
                <a:latin typeface="+mj-lt"/>
              </a:rPr>
              <a:t>congrescentrum ca. 20.000 </a:t>
            </a:r>
            <a:r>
              <a:rPr lang="nl-NL" sz="1400" dirty="0" err="1">
                <a:solidFill>
                  <a:srgbClr val="175A7D"/>
                </a:solidFill>
                <a:latin typeface="+mj-lt"/>
              </a:rPr>
              <a:t>m²</a:t>
            </a:r>
            <a:r>
              <a:rPr lang="nl-NL" sz="1400" dirty="0">
                <a:solidFill>
                  <a:srgbClr val="175A7D"/>
                </a:solidFill>
                <a:latin typeface="+mj-lt"/>
              </a:rPr>
              <a:t> </a:t>
            </a:r>
            <a:r>
              <a:rPr lang="nl-NL" sz="1400" dirty="0" err="1">
                <a:solidFill>
                  <a:srgbClr val="175A7D"/>
                </a:solidFill>
                <a:latin typeface="+mj-lt"/>
              </a:rPr>
              <a:t>b.v.o</a:t>
            </a:r>
            <a:r>
              <a:rPr lang="nl-NL" sz="1400" dirty="0">
                <a:solidFill>
                  <a:srgbClr val="175A7D"/>
                </a:solidFill>
                <a:latin typeface="+mj-lt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rgbClr val="175A7D"/>
                </a:solidFill>
                <a:latin typeface="+mj-lt"/>
              </a:rPr>
              <a:t>Hart van Zuid 47,000 m2 zwembad, kunstenpand en ICC (Internationaal Congrescentrum) </a:t>
            </a:r>
          </a:p>
        </p:txBody>
      </p:sp>
      <p:sp>
        <p:nvSpPr>
          <p:cNvPr id="10" name="Titel 2">
            <a:extLst>
              <a:ext uri="{FF2B5EF4-FFF2-40B4-BE49-F238E27FC236}">
                <a16:creationId xmlns:a16="http://schemas.microsoft.com/office/drawing/2014/main" id="{FD129B6F-90B0-4479-9C9A-48AA91B32882}"/>
              </a:ext>
            </a:extLst>
          </p:cNvPr>
          <p:cNvSpPr txBox="1">
            <a:spLocks/>
          </p:cNvSpPr>
          <p:nvPr/>
        </p:nvSpPr>
        <p:spPr bwMode="auto">
          <a:xfrm>
            <a:off x="0" y="112118"/>
            <a:ext cx="9144000" cy="4365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nl-NL" altLang="nl-NL" sz="3200" b="1" dirty="0" err="1">
                <a:solidFill>
                  <a:schemeClr val="accent6">
                    <a:lumMod val="75000"/>
                  </a:schemeClr>
                </a:solidFill>
              </a:rPr>
              <a:t>Ahoy</a:t>
            </a:r>
            <a:r>
              <a:rPr lang="nl-NL" altLang="nl-NL" sz="3200" b="1" dirty="0">
                <a:solidFill>
                  <a:schemeClr val="accent6">
                    <a:lumMod val="75000"/>
                  </a:schemeClr>
                </a:solidFill>
              </a:rPr>
              <a:t>, Hart van Zuid, Rotterdam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231FD58-F1A2-461F-BFAE-0E90282BC6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2483768" cy="139711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94BBE92-10F0-4E9D-9700-D6F63AF22B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" y="2620970"/>
            <a:ext cx="2483768" cy="162836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4">
            <a:extLst>
              <a:ext uri="{FF2B5EF4-FFF2-40B4-BE49-F238E27FC236}">
                <a16:creationId xmlns:a16="http://schemas.microsoft.com/office/drawing/2014/main" id="{57E297D1-42AC-4404-843D-44FBA87CA111}"/>
              </a:ext>
            </a:extLst>
          </p:cNvPr>
          <p:cNvSpPr txBox="1">
            <a:spLocks/>
          </p:cNvSpPr>
          <p:nvPr/>
        </p:nvSpPr>
        <p:spPr bwMode="auto">
          <a:xfrm>
            <a:off x="34925" y="115888"/>
            <a:ext cx="9109075" cy="436562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en-US" altLang="nl-NL" sz="3200" b="1" dirty="0">
                <a:solidFill>
                  <a:schemeClr val="accent6">
                    <a:lumMod val="75000"/>
                  </a:schemeClr>
                </a:solidFill>
              </a:rPr>
              <a:t>van </a:t>
            </a:r>
            <a:r>
              <a:rPr lang="en-US" altLang="nl-NL" sz="3200" b="1" dirty="0" err="1">
                <a:solidFill>
                  <a:schemeClr val="accent6">
                    <a:lumMod val="75000"/>
                  </a:schemeClr>
                </a:solidFill>
              </a:rPr>
              <a:t>Abbe</a:t>
            </a:r>
            <a:r>
              <a:rPr lang="en-US" altLang="nl-NL" sz="3200" b="1" dirty="0">
                <a:solidFill>
                  <a:schemeClr val="accent6">
                    <a:lumMod val="75000"/>
                  </a:schemeClr>
                </a:solidFill>
              </a:rPr>
              <a:t> museum </a:t>
            </a:r>
            <a:r>
              <a:rPr lang="en-US" altLang="nl-NL" sz="3200" b="1" dirty="0" err="1">
                <a:solidFill>
                  <a:schemeClr val="accent6">
                    <a:lumMod val="75000"/>
                  </a:schemeClr>
                </a:solidFill>
              </a:rPr>
              <a:t>te</a:t>
            </a:r>
            <a:r>
              <a:rPr lang="en-US" altLang="nl-NL" sz="3200" b="1" dirty="0">
                <a:solidFill>
                  <a:schemeClr val="accent6">
                    <a:lumMod val="75000"/>
                  </a:schemeClr>
                </a:solidFill>
              </a:rPr>
              <a:t> Eindhoven</a:t>
            </a:r>
            <a:endParaRPr lang="nl-NL" altLang="nl-NL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7" name="Rectangle 3">
            <a:extLst>
              <a:ext uri="{FF2B5EF4-FFF2-40B4-BE49-F238E27FC236}">
                <a16:creationId xmlns:a16="http://schemas.microsoft.com/office/drawing/2014/main" id="{CA1B2390-4439-4F8F-9576-226AA31C7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4292600"/>
            <a:ext cx="4787900" cy="1752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latin typeface="+mj-lt"/>
                <a:cs typeface="Arial" pitchFamily="34" charset="0"/>
              </a:rPr>
              <a:t>opdrachtgever gemeente Eindhoven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 err="1">
                <a:latin typeface="+mj-lt"/>
                <a:cs typeface="Arial" pitchFamily="34" charset="0"/>
              </a:rPr>
              <a:t>architektenburo</a:t>
            </a:r>
            <a:r>
              <a:rPr lang="nl-NL" altLang="nl-NL" sz="1400" dirty="0">
                <a:latin typeface="+mj-lt"/>
                <a:cs typeface="Arial" pitchFamily="34" charset="0"/>
              </a:rPr>
              <a:t> Ir. A. </a:t>
            </a:r>
            <a:r>
              <a:rPr lang="nl-NL" altLang="nl-NL" sz="1400" dirty="0" err="1">
                <a:latin typeface="+mj-lt"/>
                <a:cs typeface="Arial" pitchFamily="34" charset="0"/>
              </a:rPr>
              <a:t>Cahen</a:t>
            </a:r>
            <a:r>
              <a:rPr lang="nl-NL" altLang="nl-NL" sz="1400" dirty="0">
                <a:latin typeface="+mj-lt"/>
                <a:cs typeface="Arial" pitchFamily="34" charset="0"/>
              </a:rPr>
              <a:t> te Amsterdam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latin typeface="+mj-lt"/>
                <a:cs typeface="Arial" pitchFamily="34" charset="0"/>
              </a:rPr>
              <a:t>het gebouw is voorzien van een hoogwaardige klimaatinstallatie die voldoet aan de hoogste eisen van een museum inclusief de depots.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n-NO" altLang="nl-NL" sz="1400" dirty="0">
                <a:latin typeface="+mj-lt"/>
                <a:cs typeface="Arial" pitchFamily="34" charset="0"/>
              </a:rPr>
              <a:t>museum, ca. 9.400 m²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defRPr/>
            </a:pPr>
            <a:endParaRPr lang="nl-NL" altLang="nl-NL" sz="1400" dirty="0">
              <a:latin typeface="+mj-lt"/>
              <a:cs typeface="Arial" pitchFamily="34" charset="0"/>
            </a:endParaRPr>
          </a:p>
        </p:txBody>
      </p:sp>
      <p:pic>
        <p:nvPicPr>
          <p:cNvPr id="129028" name="Picture 2" descr="I:\presentaties\foto's en artikelen\0480\van Abbe buiten DSC_0141 copy.jpg">
            <a:extLst>
              <a:ext uri="{FF2B5EF4-FFF2-40B4-BE49-F238E27FC236}">
                <a16:creationId xmlns:a16="http://schemas.microsoft.com/office/drawing/2014/main" id="{B635C867-1FE0-4508-B646-A65C8791E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812800"/>
            <a:ext cx="4787900" cy="31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9" name="Picture 5" descr="I:\presentaties\foto's en artikelen\0480\0480-1.jpg">
            <a:extLst>
              <a:ext uri="{FF2B5EF4-FFF2-40B4-BE49-F238E27FC236}">
                <a16:creationId xmlns:a16="http://schemas.microsoft.com/office/drawing/2014/main" id="{1A0FC7BB-86A0-4FC6-8B66-EC5C77B0D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812800"/>
            <a:ext cx="4032251" cy="607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3" descr="I:\presentaties\foto's en artikelen\0769\MVRDV_De_Effenaar_cultural_center_2.jpg">
            <a:extLst>
              <a:ext uri="{FF2B5EF4-FFF2-40B4-BE49-F238E27FC236}">
                <a16:creationId xmlns:a16="http://schemas.microsoft.com/office/drawing/2014/main" id="{2573F45B-B4E4-4640-98E9-A5C177929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2349500"/>
            <a:ext cx="5994401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itel 4">
            <a:extLst>
              <a:ext uri="{FF2B5EF4-FFF2-40B4-BE49-F238E27FC236}">
                <a16:creationId xmlns:a16="http://schemas.microsoft.com/office/drawing/2014/main" id="{D13B964E-1601-42B9-A051-85BE7F136948}"/>
              </a:ext>
            </a:extLst>
          </p:cNvPr>
          <p:cNvSpPr txBox="1">
            <a:spLocks/>
          </p:cNvSpPr>
          <p:nvPr/>
        </p:nvSpPr>
        <p:spPr bwMode="auto">
          <a:xfrm>
            <a:off x="34925" y="115888"/>
            <a:ext cx="9109075" cy="436562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en-US" altLang="nl-NL" sz="3200" b="1" dirty="0" err="1">
                <a:solidFill>
                  <a:schemeClr val="accent6">
                    <a:lumMod val="75000"/>
                  </a:schemeClr>
                </a:solidFill>
              </a:rPr>
              <a:t>Poppodium</a:t>
            </a:r>
            <a:r>
              <a:rPr lang="en-US" altLang="nl-NL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nl-NL" sz="3200" b="1" dirty="0" err="1">
                <a:solidFill>
                  <a:schemeClr val="accent6">
                    <a:lumMod val="75000"/>
                  </a:schemeClr>
                </a:solidFill>
              </a:rPr>
              <a:t>Effenaar</a:t>
            </a:r>
            <a:r>
              <a:rPr lang="en-US" altLang="nl-NL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nl-NL" sz="3200" b="1" dirty="0" err="1">
                <a:solidFill>
                  <a:schemeClr val="accent6">
                    <a:lumMod val="75000"/>
                  </a:schemeClr>
                </a:solidFill>
              </a:rPr>
              <a:t>te</a:t>
            </a:r>
            <a:r>
              <a:rPr lang="en-US" altLang="nl-NL" sz="3200" b="1" dirty="0">
                <a:solidFill>
                  <a:schemeClr val="accent6">
                    <a:lumMod val="75000"/>
                  </a:schemeClr>
                </a:solidFill>
              </a:rPr>
              <a:t> Eindhoven</a:t>
            </a:r>
            <a:endParaRPr lang="nl-NL" altLang="nl-NL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Rectangle 3">
            <a:extLst>
              <a:ext uri="{FF2B5EF4-FFF2-40B4-BE49-F238E27FC236}">
                <a16:creationId xmlns:a16="http://schemas.microsoft.com/office/drawing/2014/main" id="{96642E93-6F8A-4425-AADF-288CFB148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1144588"/>
            <a:ext cx="6372225" cy="12049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latin typeface="+mj-lt"/>
                <a:cs typeface="Arial" pitchFamily="34" charset="0"/>
              </a:rPr>
              <a:t>opdrachtgever gemeente Eindhoven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latin typeface="+mj-lt"/>
                <a:cs typeface="Arial" pitchFamily="34" charset="0"/>
              </a:rPr>
              <a:t>MVRDV architecten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latin typeface="+mj-lt"/>
                <a:cs typeface="Arial" pitchFamily="34" charset="0"/>
              </a:rPr>
              <a:t>verbetering binnenklimaat, installatie in het zicht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latin typeface="+mj-lt"/>
                <a:cs typeface="Arial" pitchFamily="34" charset="0"/>
              </a:rPr>
              <a:t>cultureel muziekcentrum, ca. 6.360 </a:t>
            </a:r>
            <a:r>
              <a:rPr lang="nl-NL" altLang="nl-NL" sz="1400" dirty="0" err="1">
                <a:latin typeface="+mj-lt"/>
                <a:cs typeface="Arial" pitchFamily="34" charset="0"/>
              </a:rPr>
              <a:t>m</a:t>
            </a:r>
            <a:r>
              <a:rPr lang="nl-NL" sz="1400" dirty="0" err="1"/>
              <a:t>²</a:t>
            </a:r>
            <a:r>
              <a:rPr lang="nl-NL" altLang="nl-NL" sz="1400" dirty="0">
                <a:latin typeface="+mj-lt"/>
                <a:cs typeface="Arial" pitchFamily="34" charset="0"/>
              </a:rPr>
              <a:t> </a:t>
            </a:r>
          </a:p>
        </p:txBody>
      </p:sp>
      <p:pic>
        <p:nvPicPr>
          <p:cNvPr id="129029" name="Picture 2" descr="I:\presentaties\foto's en artikelen\0769\Effenaar.jpg">
            <a:extLst>
              <a:ext uri="{FF2B5EF4-FFF2-40B4-BE49-F238E27FC236}">
                <a16:creationId xmlns:a16="http://schemas.microsoft.com/office/drawing/2014/main" id="{9C487E32-0E74-433A-B1CD-850793807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" t="2516" r="1833" b="2715"/>
          <a:stretch>
            <a:fillRect/>
          </a:stretch>
        </p:blipFill>
        <p:spPr bwMode="auto">
          <a:xfrm>
            <a:off x="6264275" y="4581525"/>
            <a:ext cx="287972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0" name="Picture 4" descr="I:\presentaties\foto's en artikelen\0769\effenaar1_01.jpg">
            <a:extLst>
              <a:ext uri="{FF2B5EF4-FFF2-40B4-BE49-F238E27FC236}">
                <a16:creationId xmlns:a16="http://schemas.microsoft.com/office/drawing/2014/main" id="{BCBE1A00-0C2C-455A-B7FA-FE5E1EC5F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5" y="2349500"/>
            <a:ext cx="2879725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itel 1">
            <a:extLst>
              <a:ext uri="{FF2B5EF4-FFF2-40B4-BE49-F238E27FC236}">
                <a16:creationId xmlns:a16="http://schemas.microsoft.com/office/drawing/2014/main" id="{AC1C2616-328F-4F36-BAC2-CF3119FB1311}"/>
              </a:ext>
            </a:extLst>
          </p:cNvPr>
          <p:cNvSpPr txBox="1">
            <a:spLocks/>
          </p:cNvSpPr>
          <p:nvPr/>
        </p:nvSpPr>
        <p:spPr bwMode="auto">
          <a:xfrm>
            <a:off x="-36513" y="141288"/>
            <a:ext cx="9180513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nl-NL" altLang="nl-NL" sz="3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Nelissen ingenieursbureau</a:t>
            </a:r>
          </a:p>
        </p:txBody>
      </p:sp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0485E7A8-F7E0-42C8-A998-941FF8A9BA40}"/>
              </a:ext>
            </a:extLst>
          </p:cNvPr>
          <p:cNvSpPr/>
          <p:nvPr/>
        </p:nvSpPr>
        <p:spPr>
          <a:xfrm>
            <a:off x="480165" y="980728"/>
            <a:ext cx="2606039" cy="1312817"/>
          </a:xfrm>
          <a:custGeom>
            <a:avLst/>
            <a:gdLst>
              <a:gd name="connsiteX0" fmla="*/ 0 w 2606039"/>
              <a:gd name="connsiteY0" fmla="*/ 0 h 1312816"/>
              <a:gd name="connsiteX1" fmla="*/ 1949631 w 2606039"/>
              <a:gd name="connsiteY1" fmla="*/ 0 h 1312816"/>
              <a:gd name="connsiteX2" fmla="*/ 2606039 w 2606039"/>
              <a:gd name="connsiteY2" fmla="*/ 656408 h 1312816"/>
              <a:gd name="connsiteX3" fmla="*/ 1949631 w 2606039"/>
              <a:gd name="connsiteY3" fmla="*/ 1312816 h 1312816"/>
              <a:gd name="connsiteX4" fmla="*/ 0 w 2606039"/>
              <a:gd name="connsiteY4" fmla="*/ 1312816 h 1312816"/>
              <a:gd name="connsiteX5" fmla="*/ 0 w 2606039"/>
              <a:gd name="connsiteY5" fmla="*/ 0 h 131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6039" h="1312816">
                <a:moveTo>
                  <a:pt x="2606039" y="1312816"/>
                </a:moveTo>
                <a:lnTo>
                  <a:pt x="656408" y="1312816"/>
                </a:lnTo>
                <a:lnTo>
                  <a:pt x="0" y="656408"/>
                </a:lnTo>
                <a:lnTo>
                  <a:pt x="656408" y="0"/>
                </a:lnTo>
                <a:lnTo>
                  <a:pt x="2606039" y="0"/>
                </a:lnTo>
                <a:lnTo>
                  <a:pt x="2606039" y="1312816"/>
                </a:lnTo>
                <a:close/>
              </a:path>
            </a:pathLst>
          </a:custGeom>
          <a:solidFill>
            <a:srgbClr val="175A7B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07120" tIns="53341" rIns="99568" bIns="53339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l-NL" sz="1400" kern="1200" dirty="0"/>
              <a:t>publieke gebouwen</a:t>
            </a: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DBE3B539-BE61-436D-8211-C5FB521887BF}"/>
              </a:ext>
            </a:extLst>
          </p:cNvPr>
          <p:cNvSpPr/>
          <p:nvPr/>
        </p:nvSpPr>
        <p:spPr>
          <a:xfrm>
            <a:off x="18824" y="980729"/>
            <a:ext cx="1312816" cy="1312816"/>
          </a:xfrm>
          <a:prstGeom prst="ellipse">
            <a:avLst/>
          </a:prstGeom>
          <a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000" r="-2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nl-NL" dirty="0"/>
          </a:p>
        </p:txBody>
      </p:sp>
      <p:sp>
        <p:nvSpPr>
          <p:cNvPr id="7" name="Vrije vorm: vorm 6">
            <a:extLst>
              <a:ext uri="{FF2B5EF4-FFF2-40B4-BE49-F238E27FC236}">
                <a16:creationId xmlns:a16="http://schemas.microsoft.com/office/drawing/2014/main" id="{F44CF14F-D1E8-4C82-8A9B-937927964FD1}"/>
              </a:ext>
            </a:extLst>
          </p:cNvPr>
          <p:cNvSpPr/>
          <p:nvPr/>
        </p:nvSpPr>
        <p:spPr>
          <a:xfrm>
            <a:off x="3635896" y="985610"/>
            <a:ext cx="2606039" cy="1312817"/>
          </a:xfrm>
          <a:custGeom>
            <a:avLst/>
            <a:gdLst>
              <a:gd name="connsiteX0" fmla="*/ 0 w 2606039"/>
              <a:gd name="connsiteY0" fmla="*/ 0 h 1312816"/>
              <a:gd name="connsiteX1" fmla="*/ 1949631 w 2606039"/>
              <a:gd name="connsiteY1" fmla="*/ 0 h 1312816"/>
              <a:gd name="connsiteX2" fmla="*/ 2606039 w 2606039"/>
              <a:gd name="connsiteY2" fmla="*/ 656408 h 1312816"/>
              <a:gd name="connsiteX3" fmla="*/ 1949631 w 2606039"/>
              <a:gd name="connsiteY3" fmla="*/ 1312816 h 1312816"/>
              <a:gd name="connsiteX4" fmla="*/ 0 w 2606039"/>
              <a:gd name="connsiteY4" fmla="*/ 1312816 h 1312816"/>
              <a:gd name="connsiteX5" fmla="*/ 0 w 2606039"/>
              <a:gd name="connsiteY5" fmla="*/ 0 h 131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6039" h="1312816">
                <a:moveTo>
                  <a:pt x="2606039" y="1312816"/>
                </a:moveTo>
                <a:lnTo>
                  <a:pt x="656408" y="1312816"/>
                </a:lnTo>
                <a:lnTo>
                  <a:pt x="0" y="656408"/>
                </a:lnTo>
                <a:lnTo>
                  <a:pt x="656408" y="0"/>
                </a:lnTo>
                <a:lnTo>
                  <a:pt x="2606039" y="0"/>
                </a:lnTo>
                <a:lnTo>
                  <a:pt x="2606039" y="131281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shade val="50000"/>
              <a:hueOff val="240958"/>
              <a:satOff val="-5040"/>
              <a:lumOff val="2804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07120" tIns="53341" rIns="99568" bIns="5334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l-NL" sz="1400" kern="1200" dirty="0"/>
              <a:t>woongebouwen</a:t>
            </a:r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A8CC2D61-BB15-4C68-893F-0AA3DEC6BBB4}"/>
              </a:ext>
            </a:extLst>
          </p:cNvPr>
          <p:cNvSpPr/>
          <p:nvPr/>
        </p:nvSpPr>
        <p:spPr>
          <a:xfrm>
            <a:off x="2987824" y="980730"/>
            <a:ext cx="1312816" cy="1312816"/>
          </a:xfrm>
          <a:prstGeom prst="ellipse">
            <a:avLst/>
          </a:prstGeom>
          <a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1000" r="-2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-6903"/>
              <a:satOff val="287"/>
              <a:lumOff val="-106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Vrije vorm: vorm 8">
            <a:extLst>
              <a:ext uri="{FF2B5EF4-FFF2-40B4-BE49-F238E27FC236}">
                <a16:creationId xmlns:a16="http://schemas.microsoft.com/office/drawing/2014/main" id="{F6981812-CFAF-4D92-AEF5-9A0020A3453B}"/>
              </a:ext>
            </a:extLst>
          </p:cNvPr>
          <p:cNvSpPr/>
          <p:nvPr/>
        </p:nvSpPr>
        <p:spPr>
          <a:xfrm>
            <a:off x="6532268" y="1011831"/>
            <a:ext cx="2606040" cy="1312816"/>
          </a:xfrm>
          <a:custGeom>
            <a:avLst/>
            <a:gdLst>
              <a:gd name="connsiteX0" fmla="*/ 0 w 2606039"/>
              <a:gd name="connsiteY0" fmla="*/ 0 h 1312816"/>
              <a:gd name="connsiteX1" fmla="*/ 1949631 w 2606039"/>
              <a:gd name="connsiteY1" fmla="*/ 0 h 1312816"/>
              <a:gd name="connsiteX2" fmla="*/ 2606039 w 2606039"/>
              <a:gd name="connsiteY2" fmla="*/ 656408 h 1312816"/>
              <a:gd name="connsiteX3" fmla="*/ 1949631 w 2606039"/>
              <a:gd name="connsiteY3" fmla="*/ 1312816 h 1312816"/>
              <a:gd name="connsiteX4" fmla="*/ 0 w 2606039"/>
              <a:gd name="connsiteY4" fmla="*/ 1312816 h 1312816"/>
              <a:gd name="connsiteX5" fmla="*/ 0 w 2606039"/>
              <a:gd name="connsiteY5" fmla="*/ 0 h 131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6039" h="1312816">
                <a:moveTo>
                  <a:pt x="2606039" y="1312816"/>
                </a:moveTo>
                <a:lnTo>
                  <a:pt x="656408" y="1312816"/>
                </a:lnTo>
                <a:lnTo>
                  <a:pt x="0" y="656408"/>
                </a:lnTo>
                <a:lnTo>
                  <a:pt x="656408" y="0"/>
                </a:lnTo>
                <a:lnTo>
                  <a:pt x="2606039" y="0"/>
                </a:lnTo>
                <a:lnTo>
                  <a:pt x="2606039" y="131281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shade val="50000"/>
              <a:hueOff val="240958"/>
              <a:satOff val="-5040"/>
              <a:lumOff val="2804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07120" tIns="53340" rIns="99569" bIns="5334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nl-NL" sz="1400" kern="1200" dirty="0">
                <a:solidFill>
                  <a:srgbClr val="175A7B"/>
                </a:solidFill>
              </a:rPr>
              <a:t>bedrijfsgebouwen</a:t>
            </a:r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1260EE32-A9A6-4A88-AC03-341C80581D31}"/>
              </a:ext>
            </a:extLst>
          </p:cNvPr>
          <p:cNvSpPr/>
          <p:nvPr/>
        </p:nvSpPr>
        <p:spPr>
          <a:xfrm>
            <a:off x="6084168" y="1011831"/>
            <a:ext cx="1312816" cy="1312816"/>
          </a:xfrm>
          <a:prstGeom prst="ellipse">
            <a:avLst/>
          </a:prstGeom>
          <a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-13806"/>
              <a:satOff val="574"/>
              <a:lumOff val="-213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D3A1A256-8B78-462B-BBDB-E022063D9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269" y="2104230"/>
            <a:ext cx="2922935" cy="426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50000"/>
              </a:spcBef>
              <a:defRPr/>
            </a:pPr>
            <a:endParaRPr lang="nl-NL" altLang="nl-NL" sz="1400" dirty="0">
              <a:solidFill>
                <a:srgbClr val="195A7B"/>
              </a:solidFill>
              <a:latin typeface="+mj-lt"/>
            </a:endParaRPr>
          </a:p>
          <a:p>
            <a:pPr marL="263525" lvl="1" indent="-263525" eaLnBrk="1" hangingPunct="1">
              <a:lnSpc>
                <a:spcPct val="150000"/>
              </a:lnSpc>
              <a:spcBef>
                <a:spcPct val="50000"/>
              </a:spcBef>
              <a:buFont typeface="Arial" charset="0"/>
              <a:buChar char="•"/>
              <a:defRPr/>
            </a:pPr>
            <a:r>
              <a:rPr lang="nl-NL" altLang="nl-NL" sz="1400" dirty="0">
                <a:solidFill>
                  <a:srgbClr val="195A7B"/>
                </a:solidFill>
                <a:latin typeface="+mj-lt"/>
                <a:cs typeface="Arial" charset="0"/>
              </a:rPr>
              <a:t>stadhuizen, gemeentehuizen</a:t>
            </a:r>
          </a:p>
          <a:p>
            <a:pPr marL="263525" lvl="1" indent="-263525" eaLnBrk="1" hangingPunct="1">
              <a:lnSpc>
                <a:spcPct val="150000"/>
              </a:lnSpc>
              <a:spcBef>
                <a:spcPct val="50000"/>
              </a:spcBef>
              <a:buFont typeface="Arial" charset="0"/>
              <a:buChar char="•"/>
              <a:defRPr/>
            </a:pPr>
            <a:r>
              <a:rPr lang="nl-NL" altLang="nl-NL" sz="1400" dirty="0">
                <a:solidFill>
                  <a:srgbClr val="195A7B"/>
                </a:solidFill>
                <a:latin typeface="+mj-lt"/>
                <a:cs typeface="Arial" charset="0"/>
              </a:rPr>
              <a:t>onderwijsgebouwen</a:t>
            </a:r>
          </a:p>
          <a:p>
            <a:pPr marL="263525" lvl="1" indent="-263525" eaLnBrk="1" hangingPunct="1">
              <a:lnSpc>
                <a:spcPct val="150000"/>
              </a:lnSpc>
              <a:spcBef>
                <a:spcPct val="50000"/>
              </a:spcBef>
              <a:buFont typeface="Arial" charset="0"/>
              <a:buChar char="•"/>
              <a:defRPr/>
            </a:pPr>
            <a:r>
              <a:rPr lang="nl-NL" altLang="nl-NL" sz="1400" dirty="0">
                <a:solidFill>
                  <a:srgbClr val="195A7B"/>
                </a:solidFill>
                <a:latin typeface="+mj-lt"/>
                <a:cs typeface="Arial" charset="0"/>
              </a:rPr>
              <a:t>multifunctionele accommodaties</a:t>
            </a:r>
          </a:p>
          <a:p>
            <a:pPr marL="263525" lvl="1" indent="-263525" eaLnBrk="1" hangingPunct="1">
              <a:lnSpc>
                <a:spcPct val="150000"/>
              </a:lnSpc>
              <a:spcBef>
                <a:spcPct val="50000"/>
              </a:spcBef>
              <a:buFont typeface="Arial" charset="0"/>
              <a:buChar char="•"/>
              <a:defRPr/>
            </a:pPr>
            <a:r>
              <a:rPr lang="nl-NL" altLang="nl-NL" sz="1400" dirty="0">
                <a:solidFill>
                  <a:srgbClr val="195A7B"/>
                </a:solidFill>
                <a:latin typeface="+mj-lt"/>
                <a:cs typeface="Arial" charset="0"/>
              </a:rPr>
              <a:t>Zwem- sportcomplexen</a:t>
            </a:r>
          </a:p>
          <a:p>
            <a:pPr marL="263525" lvl="1" indent="-263525" eaLnBrk="1" hangingPunct="1">
              <a:lnSpc>
                <a:spcPct val="150000"/>
              </a:lnSpc>
              <a:spcBef>
                <a:spcPct val="50000"/>
              </a:spcBef>
              <a:buFont typeface="Arial" charset="0"/>
              <a:buChar char="•"/>
              <a:defRPr/>
            </a:pPr>
            <a:r>
              <a:rPr lang="nl-NL" altLang="nl-NL" sz="1400" dirty="0">
                <a:solidFill>
                  <a:srgbClr val="195A7B"/>
                </a:solidFill>
                <a:latin typeface="+mj-lt"/>
                <a:cs typeface="Arial" charset="0"/>
              </a:rPr>
              <a:t>winkelcentra</a:t>
            </a:r>
          </a:p>
          <a:p>
            <a:pPr marL="263525" lvl="1" indent="-263525" eaLnBrk="1" hangingPunct="1">
              <a:lnSpc>
                <a:spcPct val="150000"/>
              </a:lnSpc>
              <a:spcBef>
                <a:spcPct val="50000"/>
              </a:spcBef>
              <a:buFont typeface="Arial" charset="0"/>
              <a:buChar char="•"/>
              <a:defRPr/>
            </a:pPr>
            <a:r>
              <a:rPr lang="nl-NL" altLang="nl-NL" sz="1400" dirty="0">
                <a:solidFill>
                  <a:srgbClr val="195A7B"/>
                </a:solidFill>
                <a:latin typeface="+mj-lt"/>
                <a:cs typeface="Arial" charset="0"/>
              </a:rPr>
              <a:t>congreszalen</a:t>
            </a:r>
          </a:p>
          <a:p>
            <a:pPr marL="263525" lvl="1" indent="-263525" eaLnBrk="1" hangingPunct="1">
              <a:lnSpc>
                <a:spcPct val="150000"/>
              </a:lnSpc>
              <a:spcBef>
                <a:spcPct val="50000"/>
              </a:spcBef>
              <a:buFont typeface="Arial" charset="0"/>
              <a:buChar char="•"/>
              <a:defRPr/>
            </a:pPr>
            <a:r>
              <a:rPr lang="nl-NL" altLang="nl-NL" sz="1400" dirty="0">
                <a:solidFill>
                  <a:srgbClr val="195A7B"/>
                </a:solidFill>
                <a:latin typeface="+mj-lt"/>
                <a:cs typeface="Arial" charset="0"/>
              </a:rPr>
              <a:t>musea</a:t>
            </a:r>
          </a:p>
          <a:p>
            <a:pPr marL="263525" lvl="1" indent="-263525" eaLnBrk="1" hangingPunct="1">
              <a:lnSpc>
                <a:spcPct val="150000"/>
              </a:lnSpc>
              <a:spcBef>
                <a:spcPct val="50000"/>
              </a:spcBef>
              <a:buFont typeface="Arial" charset="0"/>
              <a:buChar char="•"/>
              <a:defRPr/>
            </a:pPr>
            <a:r>
              <a:rPr lang="nl-NL" altLang="nl-NL" sz="1400" dirty="0">
                <a:solidFill>
                  <a:srgbClr val="195A7B"/>
                </a:solidFill>
                <a:latin typeface="+mj-lt"/>
                <a:cs typeface="Arial" charset="0"/>
              </a:rPr>
              <a:t>hotels</a:t>
            </a:r>
          </a:p>
          <a:p>
            <a:pPr marL="263525" lvl="1" indent="-263525" eaLnBrk="1" hangingPunct="1">
              <a:lnSpc>
                <a:spcPct val="150000"/>
              </a:lnSpc>
              <a:spcBef>
                <a:spcPct val="50000"/>
              </a:spcBef>
              <a:buFont typeface="Arial" charset="0"/>
              <a:buChar char="•"/>
              <a:defRPr/>
            </a:pPr>
            <a:r>
              <a:rPr lang="nl-NL" altLang="nl-NL" sz="1400" dirty="0">
                <a:solidFill>
                  <a:srgbClr val="195A7B"/>
                </a:solidFill>
                <a:latin typeface="+mj-lt"/>
                <a:cs typeface="Arial" charset="0"/>
              </a:rPr>
              <a:t>parkeergarages</a:t>
            </a:r>
            <a:endParaRPr lang="nl-NL" altLang="nl-NL" sz="1600" b="1" i="1" dirty="0">
              <a:solidFill>
                <a:srgbClr val="195A7B"/>
              </a:solidFill>
              <a:latin typeface="+mj-lt"/>
            </a:endParaRP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F3CB2732-B640-4E2A-9E38-EB0CCDDBA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7257" y="2132857"/>
            <a:ext cx="2922935" cy="2793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50000"/>
              </a:spcBef>
              <a:defRPr/>
            </a:pPr>
            <a:endParaRPr lang="nl-NL" altLang="nl-NL" sz="1400" dirty="0">
              <a:solidFill>
                <a:srgbClr val="195A7B"/>
              </a:solidFill>
              <a:latin typeface="+mj-lt"/>
            </a:endParaRPr>
          </a:p>
          <a:p>
            <a:pPr marL="263525" lvl="1" indent="-263525" eaLnBrk="1" hangingPunct="1">
              <a:lnSpc>
                <a:spcPct val="150000"/>
              </a:lnSpc>
              <a:spcBef>
                <a:spcPct val="50000"/>
              </a:spcBef>
              <a:buFont typeface="Arial" charset="0"/>
              <a:buChar char="•"/>
              <a:defRPr/>
            </a:pPr>
            <a:r>
              <a:rPr lang="nl-NL" altLang="nl-NL" sz="1400" dirty="0">
                <a:solidFill>
                  <a:srgbClr val="195A7B"/>
                </a:solidFill>
                <a:latin typeface="+mj-lt"/>
                <a:cs typeface="Arial" charset="0"/>
              </a:rPr>
              <a:t>zorggebouwen</a:t>
            </a:r>
          </a:p>
          <a:p>
            <a:pPr marL="263525" lvl="1" indent="-263525" eaLnBrk="1" hangingPunct="1">
              <a:lnSpc>
                <a:spcPct val="150000"/>
              </a:lnSpc>
              <a:spcBef>
                <a:spcPct val="50000"/>
              </a:spcBef>
              <a:buFont typeface="Arial" charset="0"/>
              <a:buChar char="•"/>
              <a:defRPr/>
            </a:pPr>
            <a:r>
              <a:rPr lang="nl-NL" altLang="nl-NL" sz="1400" dirty="0">
                <a:solidFill>
                  <a:srgbClr val="195A7B"/>
                </a:solidFill>
                <a:latin typeface="+mj-lt"/>
                <a:cs typeface="Arial" charset="0"/>
              </a:rPr>
              <a:t>appartementen, woontorens, (grondgebonden) woningen etc.</a:t>
            </a:r>
          </a:p>
          <a:p>
            <a:pPr marL="263525" lvl="1" indent="-263525" eaLnBrk="1" hangingPunct="1">
              <a:lnSpc>
                <a:spcPct val="150000"/>
              </a:lnSpc>
              <a:spcBef>
                <a:spcPct val="50000"/>
              </a:spcBef>
              <a:buFont typeface="Arial" charset="0"/>
              <a:buChar char="•"/>
              <a:defRPr/>
            </a:pPr>
            <a:r>
              <a:rPr lang="nl-NL" altLang="nl-NL" sz="1400" dirty="0">
                <a:solidFill>
                  <a:srgbClr val="195A7B"/>
                </a:solidFill>
                <a:latin typeface="+mj-lt"/>
                <a:cs typeface="Arial" charset="0"/>
              </a:rPr>
              <a:t>studentenhuisvesting</a:t>
            </a:r>
          </a:p>
          <a:p>
            <a:pPr marL="263525" lvl="1" indent="-263525" eaLnBrk="1" hangingPunct="1">
              <a:lnSpc>
                <a:spcPct val="150000"/>
              </a:lnSpc>
              <a:spcBef>
                <a:spcPct val="50000"/>
              </a:spcBef>
              <a:buFont typeface="Arial" charset="0"/>
              <a:buChar char="•"/>
              <a:defRPr/>
            </a:pPr>
            <a:endParaRPr lang="nl-NL" altLang="nl-NL" sz="1400" dirty="0">
              <a:solidFill>
                <a:srgbClr val="195A7B"/>
              </a:solidFill>
              <a:latin typeface="+mj-lt"/>
              <a:cs typeface="Arial" charset="0"/>
            </a:endParaRPr>
          </a:p>
          <a:p>
            <a:pPr marL="285750" indent="-285750" eaLnBrk="1" hangingPunct="1">
              <a:lnSpc>
                <a:spcPct val="150000"/>
              </a:lnSpc>
              <a:buFontTx/>
              <a:buChar char="•"/>
              <a:defRPr/>
            </a:pPr>
            <a:endParaRPr lang="nl-NL" altLang="nl-NL" sz="1600" b="1" i="1" dirty="0">
              <a:solidFill>
                <a:srgbClr val="195A7B"/>
              </a:solidFill>
              <a:latin typeface="+mj-lt"/>
            </a:endParaRPr>
          </a:p>
        </p:txBody>
      </p:sp>
      <p:sp>
        <p:nvSpPr>
          <p:cNvPr id="15" name="Text Box 8">
            <a:extLst>
              <a:ext uri="{FF2B5EF4-FFF2-40B4-BE49-F238E27FC236}">
                <a16:creationId xmlns:a16="http://schemas.microsoft.com/office/drawing/2014/main" id="{CA0D7BF1-EE07-4ED3-A10C-4272CA951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3821" y="2132857"/>
            <a:ext cx="2754262" cy="41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50000"/>
              </a:spcBef>
              <a:defRPr/>
            </a:pPr>
            <a:endParaRPr lang="nl-NL" altLang="nl-NL" sz="1400" dirty="0">
              <a:solidFill>
                <a:srgbClr val="195A7B"/>
              </a:solidFill>
              <a:latin typeface="+mj-lt"/>
            </a:endParaRPr>
          </a:p>
          <a:p>
            <a:pPr marL="263525" lvl="1" indent="-263525" eaLnBrk="1" hangingPunct="1">
              <a:lnSpc>
                <a:spcPct val="150000"/>
              </a:lnSpc>
              <a:spcBef>
                <a:spcPct val="50000"/>
              </a:spcBef>
              <a:buFont typeface="Arial" charset="0"/>
              <a:buChar char="•"/>
              <a:defRPr/>
            </a:pPr>
            <a:r>
              <a:rPr lang="nl-NL" altLang="nl-NL" sz="1400" dirty="0">
                <a:solidFill>
                  <a:srgbClr val="195A7B"/>
                </a:solidFill>
                <a:latin typeface="+mj-lt"/>
                <a:cs typeface="Arial" charset="0"/>
              </a:rPr>
              <a:t>distributiecentra</a:t>
            </a:r>
          </a:p>
          <a:p>
            <a:pPr marL="263525" lvl="1" indent="-263525" eaLnBrk="1" hangingPunct="1">
              <a:lnSpc>
                <a:spcPct val="150000"/>
              </a:lnSpc>
              <a:spcBef>
                <a:spcPct val="50000"/>
              </a:spcBef>
              <a:buFont typeface="Arial" charset="0"/>
              <a:buChar char="•"/>
              <a:defRPr/>
            </a:pPr>
            <a:r>
              <a:rPr lang="nl-NL" altLang="nl-NL" sz="1400" dirty="0">
                <a:solidFill>
                  <a:srgbClr val="195A7B"/>
                </a:solidFill>
                <a:latin typeface="+mj-lt"/>
                <a:cs typeface="Arial" charset="0"/>
              </a:rPr>
              <a:t>bedrijfshallen met kantoor</a:t>
            </a:r>
          </a:p>
          <a:p>
            <a:pPr marL="263525" lvl="1" indent="-263525" eaLnBrk="1" hangingPunct="1">
              <a:lnSpc>
                <a:spcPct val="150000"/>
              </a:lnSpc>
              <a:spcBef>
                <a:spcPct val="50000"/>
              </a:spcBef>
              <a:buFont typeface="Arial" charset="0"/>
              <a:buChar char="•"/>
              <a:defRPr/>
            </a:pPr>
            <a:r>
              <a:rPr lang="nl-NL" altLang="nl-NL" sz="1400" dirty="0">
                <a:solidFill>
                  <a:srgbClr val="195A7B"/>
                </a:solidFill>
                <a:latin typeface="+mj-lt"/>
                <a:cs typeface="Arial" charset="0"/>
              </a:rPr>
              <a:t>kantoorgebouwen</a:t>
            </a:r>
          </a:p>
          <a:p>
            <a:pPr marL="263525" lvl="1" indent="-263525" eaLnBrk="1" hangingPunct="1">
              <a:lnSpc>
                <a:spcPct val="150000"/>
              </a:lnSpc>
              <a:spcBef>
                <a:spcPct val="50000"/>
              </a:spcBef>
              <a:buFont typeface="Arial" charset="0"/>
              <a:buChar char="•"/>
              <a:defRPr/>
            </a:pPr>
            <a:r>
              <a:rPr lang="nl-NL" altLang="nl-NL" sz="1400" dirty="0">
                <a:solidFill>
                  <a:srgbClr val="195A7B"/>
                </a:solidFill>
                <a:latin typeface="+mj-lt"/>
                <a:cs typeface="Arial" charset="0"/>
              </a:rPr>
              <a:t>Politiekantoren</a:t>
            </a:r>
          </a:p>
          <a:p>
            <a:pPr marL="263525" lvl="1" indent="-263525" eaLnBrk="1" hangingPunct="1">
              <a:lnSpc>
                <a:spcPct val="150000"/>
              </a:lnSpc>
              <a:spcBef>
                <a:spcPct val="50000"/>
              </a:spcBef>
              <a:buFont typeface="Arial" charset="0"/>
              <a:buChar char="•"/>
              <a:defRPr/>
            </a:pPr>
            <a:r>
              <a:rPr lang="nl-NL" altLang="nl-NL" sz="1400" dirty="0">
                <a:solidFill>
                  <a:srgbClr val="195A7B"/>
                </a:solidFill>
                <a:latin typeface="+mj-lt"/>
                <a:cs typeface="Arial" charset="0"/>
              </a:rPr>
              <a:t>Meldkamers</a:t>
            </a:r>
          </a:p>
          <a:p>
            <a:pPr marL="263525" lvl="1" indent="-263525" eaLnBrk="1" hangingPunct="1">
              <a:lnSpc>
                <a:spcPct val="150000"/>
              </a:lnSpc>
              <a:spcBef>
                <a:spcPct val="50000"/>
              </a:spcBef>
              <a:buFont typeface="Arial" charset="0"/>
              <a:buChar char="•"/>
              <a:defRPr/>
            </a:pPr>
            <a:r>
              <a:rPr lang="nl-NL" altLang="nl-NL" sz="1400" dirty="0">
                <a:solidFill>
                  <a:srgbClr val="195A7B"/>
                </a:solidFill>
                <a:latin typeface="+mj-lt"/>
                <a:cs typeface="Arial" charset="0"/>
              </a:rPr>
              <a:t>regionale basis teams</a:t>
            </a:r>
          </a:p>
          <a:p>
            <a:pPr marL="263525" lvl="1" indent="-263525" eaLnBrk="1" hangingPunct="1">
              <a:lnSpc>
                <a:spcPct val="150000"/>
              </a:lnSpc>
              <a:spcBef>
                <a:spcPct val="50000"/>
              </a:spcBef>
              <a:buFont typeface="Arial" charset="0"/>
              <a:buChar char="•"/>
              <a:defRPr/>
            </a:pPr>
            <a:endParaRPr lang="nl-NL" altLang="nl-NL" sz="1400" dirty="0">
              <a:solidFill>
                <a:srgbClr val="195A7B"/>
              </a:solidFill>
              <a:latin typeface="+mj-lt"/>
              <a:cs typeface="Arial" charset="0"/>
            </a:endParaRPr>
          </a:p>
          <a:p>
            <a:pPr marL="263525" lvl="1" indent="-263525" eaLnBrk="1" hangingPunct="1">
              <a:lnSpc>
                <a:spcPct val="150000"/>
              </a:lnSpc>
              <a:spcBef>
                <a:spcPct val="50000"/>
              </a:spcBef>
              <a:buFont typeface="Arial" charset="0"/>
              <a:buChar char="•"/>
              <a:defRPr/>
            </a:pPr>
            <a:endParaRPr lang="nl-NL" altLang="nl-NL" sz="1400" dirty="0">
              <a:solidFill>
                <a:srgbClr val="195A7B"/>
              </a:solidFill>
              <a:latin typeface="+mj-lt"/>
              <a:cs typeface="Arial" charset="0"/>
            </a:endParaRPr>
          </a:p>
          <a:p>
            <a:pPr marL="285750" indent="-285750" eaLnBrk="1" hangingPunct="1">
              <a:lnSpc>
                <a:spcPct val="150000"/>
              </a:lnSpc>
              <a:buFontTx/>
              <a:buChar char="•"/>
              <a:defRPr/>
            </a:pPr>
            <a:endParaRPr lang="nl-NL" altLang="nl-NL" sz="1600" b="1" i="1" dirty="0">
              <a:solidFill>
                <a:srgbClr val="195A7B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161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5" name="Rectangle 3">
            <a:extLst>
              <a:ext uri="{FF2B5EF4-FFF2-40B4-BE49-F238E27FC236}">
                <a16:creationId xmlns:a16="http://schemas.microsoft.com/office/drawing/2014/main" id="{B6D309DC-5997-46EA-BD8E-3D5DEE45E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7013" y="116632"/>
            <a:ext cx="7646987" cy="5048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Aft>
                <a:spcPct val="20000"/>
              </a:spcAft>
              <a:defRPr/>
            </a:pPr>
            <a:r>
              <a:rPr lang="nl-NL" altLang="nl-NL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MECC te Maastricht</a:t>
            </a:r>
          </a:p>
        </p:txBody>
      </p:sp>
      <p:pic>
        <p:nvPicPr>
          <p:cNvPr id="129027" name="Afbeelding 11">
            <a:extLst>
              <a:ext uri="{FF2B5EF4-FFF2-40B4-BE49-F238E27FC236}">
                <a16:creationId xmlns:a16="http://schemas.microsoft.com/office/drawing/2014/main" id="{2AAD7B46-9269-40CB-BFBB-BBB5282A1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3765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5D81AE8F-FD24-486B-AB71-14F0C7AF6A67}"/>
              </a:ext>
            </a:extLst>
          </p:cNvPr>
          <p:cNvSpPr/>
          <p:nvPr/>
        </p:nvSpPr>
        <p:spPr>
          <a:xfrm>
            <a:off x="0" y="4144241"/>
            <a:ext cx="5501878" cy="1997919"/>
          </a:xfrm>
          <a:prstGeom prst="rect">
            <a:avLst/>
          </a:prstGeom>
          <a:solidFill>
            <a:srgbClr val="FFFFFF">
              <a:alpha val="58824"/>
            </a:srgbClr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rgbClr val="195A7B"/>
                </a:solidFill>
                <a:latin typeface="+mj-lt"/>
              </a:rPr>
              <a:t>opdrachtgever gemeente Maastricht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rgbClr val="195A7B"/>
                </a:solidFill>
                <a:latin typeface="+mj-lt"/>
              </a:rPr>
              <a:t>architect: Cepezed architecten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rgbClr val="195A7B"/>
                </a:solidFill>
                <a:latin typeface="+mj-lt"/>
              </a:rPr>
              <a:t>flexibiliteit in </a:t>
            </a:r>
            <a:r>
              <a:rPr lang="nl-NL" sz="1400" dirty="0" err="1">
                <a:solidFill>
                  <a:srgbClr val="195A7B"/>
                </a:solidFill>
                <a:latin typeface="+mj-lt"/>
              </a:rPr>
              <a:t>indeeldbaarheid</a:t>
            </a:r>
            <a:endParaRPr lang="nl-NL" sz="1400" dirty="0">
              <a:solidFill>
                <a:srgbClr val="195A7B"/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rgbClr val="195A7B"/>
                </a:solidFill>
                <a:latin typeface="+mj-lt"/>
              </a:rPr>
              <a:t>warmtepomp, </a:t>
            </a:r>
            <a:r>
              <a:rPr lang="nl-NL" sz="1400" dirty="0" err="1">
                <a:solidFill>
                  <a:srgbClr val="195A7B"/>
                </a:solidFill>
                <a:latin typeface="+mj-lt"/>
              </a:rPr>
              <a:t>warmteterwugwinning</a:t>
            </a:r>
            <a:r>
              <a:rPr lang="nl-NL" sz="1400" dirty="0">
                <a:solidFill>
                  <a:srgbClr val="195A7B"/>
                </a:solidFill>
                <a:latin typeface="+mj-lt"/>
              </a:rPr>
              <a:t>, ventilatie op basis van CO2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rgbClr val="195A7B"/>
                </a:solidFill>
                <a:latin typeface="+mj-lt"/>
              </a:rPr>
              <a:t>renovatie en uitbreiding totaal 25.950 m2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nl-NL" sz="1400" dirty="0">
              <a:solidFill>
                <a:srgbClr val="195A7B"/>
              </a:solidFill>
              <a:latin typeface="+mj-lt"/>
            </a:endParaRPr>
          </a:p>
        </p:txBody>
      </p:sp>
    </p:spTree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I:\presentaties\foto's en artikelen\3592\Musis_Sacrum.jpg">
            <a:extLst>
              <a:ext uri="{FF2B5EF4-FFF2-40B4-BE49-F238E27FC236}">
                <a16:creationId xmlns:a16="http://schemas.microsoft.com/office/drawing/2014/main" id="{5DA1967D-DBEB-478F-B0B1-14F4D7B41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588"/>
            <a:ext cx="9144000" cy="609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el 4">
            <a:extLst>
              <a:ext uri="{FF2B5EF4-FFF2-40B4-BE49-F238E27FC236}">
                <a16:creationId xmlns:a16="http://schemas.microsoft.com/office/drawing/2014/main" id="{514B0DA2-045F-4881-98DC-3E47358770A2}"/>
              </a:ext>
            </a:extLst>
          </p:cNvPr>
          <p:cNvSpPr txBox="1">
            <a:spLocks/>
          </p:cNvSpPr>
          <p:nvPr/>
        </p:nvSpPr>
        <p:spPr bwMode="auto">
          <a:xfrm>
            <a:off x="34925" y="115888"/>
            <a:ext cx="9109075" cy="436562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en-US" altLang="nl-NL" sz="3200" b="1" dirty="0">
                <a:solidFill>
                  <a:schemeClr val="accent6">
                    <a:lumMod val="75000"/>
                  </a:schemeClr>
                </a:solidFill>
              </a:rPr>
              <a:t>Theater </a:t>
            </a:r>
            <a:r>
              <a:rPr lang="en-US" altLang="nl-NL" sz="3200" b="1" dirty="0" err="1">
                <a:solidFill>
                  <a:schemeClr val="accent6">
                    <a:lumMod val="75000"/>
                  </a:schemeClr>
                </a:solidFill>
              </a:rPr>
              <a:t>Musis</a:t>
            </a:r>
            <a:r>
              <a:rPr lang="en-US" altLang="nl-NL" sz="3200" b="1" dirty="0">
                <a:solidFill>
                  <a:schemeClr val="accent6">
                    <a:lumMod val="75000"/>
                  </a:schemeClr>
                </a:solidFill>
              </a:rPr>
              <a:t> Sacrum </a:t>
            </a:r>
            <a:r>
              <a:rPr lang="en-US" altLang="nl-NL" sz="3200" b="1" dirty="0" err="1">
                <a:solidFill>
                  <a:schemeClr val="accent6">
                    <a:lumMod val="75000"/>
                  </a:schemeClr>
                </a:solidFill>
              </a:rPr>
              <a:t>te</a:t>
            </a:r>
            <a:r>
              <a:rPr lang="en-US" altLang="nl-NL" sz="3200" b="1" dirty="0">
                <a:solidFill>
                  <a:schemeClr val="accent6">
                    <a:lumMod val="75000"/>
                  </a:schemeClr>
                </a:solidFill>
              </a:rPr>
              <a:t> Arnhem</a:t>
            </a:r>
            <a:endParaRPr lang="nl-NL" altLang="nl-NL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E7E8C035-FC29-4262-A8C8-527B7FFD5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764704"/>
            <a:ext cx="5689203" cy="223291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latin typeface="+mj-lt"/>
                <a:cs typeface="Arial" pitchFamily="34" charset="0"/>
              </a:rPr>
              <a:t>opdrachtgever: gemeente Arnhem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latin typeface="+mj-lt"/>
                <a:cs typeface="Arial" pitchFamily="34" charset="0"/>
              </a:rPr>
              <a:t>architect: van Dongen </a:t>
            </a:r>
            <a:r>
              <a:rPr lang="nl-NL" altLang="nl-NL" sz="1400" dirty="0" err="1">
                <a:latin typeface="+mj-lt"/>
                <a:cs typeface="Arial" pitchFamily="34" charset="0"/>
              </a:rPr>
              <a:t>Koschuch</a:t>
            </a:r>
            <a:endParaRPr lang="nl-NL" altLang="nl-NL" sz="1400" dirty="0">
              <a:latin typeface="+mj-lt"/>
              <a:cs typeface="Arial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latin typeface="+mj-lt"/>
                <a:cs typeface="Arial" pitchFamily="34" charset="0"/>
              </a:rPr>
              <a:t>renovatie bestaande klassieke zaal zodat comfortabel binnenklimaat ontstaat voor klassieke concerten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latin typeface="+mj-lt"/>
                <a:cs typeface="Arial" pitchFamily="34" charset="0"/>
              </a:rPr>
              <a:t>nieuwe concertzaal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latin typeface="+mj-lt"/>
                <a:cs typeface="Arial" pitchFamily="34" charset="0"/>
              </a:rPr>
              <a:t>flexibele installaties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latin typeface="+mj-lt"/>
                <a:cs typeface="Arial" pitchFamily="34" charset="0"/>
              </a:rPr>
              <a:t>concertgebouw, 3.392 m² bestaand en 6.488 m²  nieuwbouw</a:t>
            </a:r>
          </a:p>
          <a:p>
            <a:pPr marL="0" indent="0" eaLnBrk="1" hangingPunct="1">
              <a:lnSpc>
                <a:spcPct val="110000"/>
              </a:lnSpc>
              <a:spcBef>
                <a:spcPct val="20000"/>
              </a:spcBef>
              <a:defRPr/>
            </a:pPr>
            <a:endParaRPr lang="nl-NL" altLang="nl-NL" sz="1400" dirty="0"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 bwMode="auto">
          <a:xfrm>
            <a:off x="756592" y="116632"/>
            <a:ext cx="8387408" cy="43973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defTabSz="91401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3200" b="1" kern="0" dirty="0">
                <a:solidFill>
                  <a:schemeClr val="accent6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sportcomplex Drieburcht te Tilburg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0" y="4581128"/>
            <a:ext cx="4912810" cy="2202876"/>
          </a:xfrm>
          <a:prstGeom prst="rect">
            <a:avLst/>
          </a:prstGeom>
          <a:noFill/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1400" kern="0" dirty="0">
                <a:solidFill>
                  <a:srgbClr val="195A7D"/>
                </a:solidFill>
                <a:latin typeface="+mn-lt"/>
              </a:rPr>
              <a:t>opdrachtgever: gemeente Tilburg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1400" kern="0" dirty="0">
                <a:solidFill>
                  <a:srgbClr val="195A7D"/>
                </a:solidFill>
                <a:latin typeface="+mn-lt"/>
              </a:rPr>
              <a:t>architect: VenhoevenCS </a:t>
            </a:r>
            <a:r>
              <a:rPr lang="nl-NL" sz="1400" kern="0" dirty="0" err="1">
                <a:solidFill>
                  <a:srgbClr val="195A7D"/>
                </a:solidFill>
                <a:latin typeface="+mn-lt"/>
              </a:rPr>
              <a:t>architecture+urbanism</a:t>
            </a:r>
            <a:endParaRPr lang="nl-NL" sz="1400" kern="0" dirty="0">
              <a:solidFill>
                <a:srgbClr val="195A7D"/>
              </a:solidFill>
              <a:latin typeface="+mn-lt"/>
            </a:endParaRP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1400" kern="0" dirty="0">
                <a:solidFill>
                  <a:srgbClr val="195A7D"/>
                </a:solidFill>
                <a:latin typeface="+mn-lt"/>
              </a:rPr>
              <a:t>UF-filtratie-installatie, luchtbehandeling geregeld op basis van CO2 of luchtvochtigheid, hoogwaardige warmteterugwinning uit de luchtbehandeling</a:t>
            </a:r>
          </a:p>
          <a:p>
            <a:pPr marL="342900" indent="-34290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sz="1400" kern="0" dirty="0">
                <a:solidFill>
                  <a:srgbClr val="195A7D"/>
                </a:solidFill>
                <a:latin typeface="+mn-lt"/>
              </a:rPr>
              <a:t>sportcomplex met o.a. zwembad, sporthal, fitness/sauna, kinderopvang, horeca &amp; vergaderruimtes, 12.200 m2</a:t>
            </a:r>
          </a:p>
        </p:txBody>
      </p:sp>
      <p:pic>
        <p:nvPicPr>
          <p:cNvPr id="2054" name="Picture 6" descr="I:\presentaties\foto's en artikelen\2559\bronvermelding foto’s Filip Dujardin\Drieburcht_competition-pool_tribune-view_VenhoevenCS2.jpg"/>
          <p:cNvPicPr>
            <a:picLocks noChangeAspect="1" noChangeArrowheads="1"/>
          </p:cNvPicPr>
          <p:nvPr/>
        </p:nvPicPr>
        <p:blipFill>
          <a:blip r:embed="rId2" cstate="print"/>
          <a:srcRect t="7126"/>
          <a:stretch>
            <a:fillRect/>
          </a:stretch>
        </p:blipFill>
        <p:spPr bwMode="auto">
          <a:xfrm>
            <a:off x="4912810" y="3717032"/>
            <a:ext cx="4231190" cy="2675065"/>
          </a:xfrm>
          <a:prstGeom prst="rect">
            <a:avLst/>
          </a:prstGeom>
          <a:noFill/>
        </p:spPr>
      </p:pic>
      <p:pic>
        <p:nvPicPr>
          <p:cNvPr id="2055" name="Picture 7" descr="I:\presentaties\foto's en artikelen\2559\bronvermelding foto’s Filip Dujardin\Drieburcht_entrance_VenhoevenCS.jpg"/>
          <p:cNvPicPr>
            <a:picLocks noChangeAspect="1" noChangeArrowheads="1"/>
          </p:cNvPicPr>
          <p:nvPr/>
        </p:nvPicPr>
        <p:blipFill>
          <a:blip r:embed="rId3" cstate="print"/>
          <a:srcRect t="7500"/>
          <a:stretch>
            <a:fillRect/>
          </a:stretch>
        </p:blipFill>
        <p:spPr bwMode="auto">
          <a:xfrm>
            <a:off x="0" y="1467531"/>
            <a:ext cx="4716016" cy="2969581"/>
          </a:xfrm>
          <a:prstGeom prst="rect">
            <a:avLst/>
          </a:prstGeom>
          <a:noFill/>
        </p:spPr>
      </p:pic>
      <p:pic>
        <p:nvPicPr>
          <p:cNvPr id="2056" name="Picture 8" descr="I:\presentaties\foto's en artikelen\2559\bronvermelding foto’s Filip Dujardin\Drieburcht_instruction-pool_VenhoevenCS.jpg"/>
          <p:cNvPicPr>
            <a:picLocks noChangeAspect="1" noChangeArrowheads="1"/>
          </p:cNvPicPr>
          <p:nvPr/>
        </p:nvPicPr>
        <p:blipFill>
          <a:blip r:embed="rId4" cstate="print"/>
          <a:srcRect t="10000"/>
          <a:stretch>
            <a:fillRect/>
          </a:stretch>
        </p:blipFill>
        <p:spPr bwMode="auto">
          <a:xfrm>
            <a:off x="4912811" y="908720"/>
            <a:ext cx="4231190" cy="259228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el 1"/>
          <p:cNvSpPr txBox="1">
            <a:spLocks/>
          </p:cNvSpPr>
          <p:nvPr/>
        </p:nvSpPr>
        <p:spPr bwMode="auto">
          <a:xfrm>
            <a:off x="1331913" y="115888"/>
            <a:ext cx="7812087" cy="5619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defRPr/>
            </a:pPr>
            <a:r>
              <a:rPr lang="nl-NL" altLang="nl-NL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gebouw Atlas TU/e</a:t>
            </a:r>
          </a:p>
        </p:txBody>
      </p:sp>
      <p:sp>
        <p:nvSpPr>
          <p:cNvPr id="72" name="Tijdelijke aanduiding voor tekst 1"/>
          <p:cNvSpPr txBox="1">
            <a:spLocks/>
          </p:cNvSpPr>
          <p:nvPr/>
        </p:nvSpPr>
        <p:spPr bwMode="auto">
          <a:xfrm>
            <a:off x="3419475" y="865188"/>
            <a:ext cx="5724525" cy="45370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C8D6D5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rgbClr val="C8D6D5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C8D6D5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8D6D5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8D6D5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8D6D5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8D6D5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8D6D5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C8D6D5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endParaRPr lang="nl-NL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4" name="Rectangle 3"/>
          <p:cNvSpPr txBox="1">
            <a:spLocks noChangeArrowheads="1"/>
          </p:cNvSpPr>
          <p:nvPr/>
        </p:nvSpPr>
        <p:spPr bwMode="auto">
          <a:xfrm>
            <a:off x="1945109" y="865188"/>
            <a:ext cx="7019379" cy="141538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solidFill>
                  <a:srgbClr val="195A7D"/>
                </a:solidFill>
                <a:latin typeface="+mj-lt"/>
                <a:cs typeface="Arial" pitchFamily="34" charset="0"/>
              </a:rPr>
              <a:t>opdrachtgever Technische Universiteit Eindhoven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solidFill>
                  <a:srgbClr val="195A7D"/>
                </a:solidFill>
                <a:latin typeface="+mj-lt"/>
                <a:cs typeface="Arial" pitchFamily="34" charset="0"/>
              </a:rPr>
              <a:t>architect: RVSP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solidFill>
                  <a:srgbClr val="195A7D"/>
                </a:solidFill>
                <a:latin typeface="+mj-lt"/>
                <a:cs typeface="Arial" pitchFamily="34" charset="0"/>
              </a:rPr>
              <a:t>universitair onderwijsgebouw met een BREEAM-NL </a:t>
            </a:r>
            <a:r>
              <a:rPr lang="nl-NL" altLang="nl-NL" sz="1400" dirty="0" err="1">
                <a:solidFill>
                  <a:srgbClr val="195A7D"/>
                </a:solidFill>
                <a:latin typeface="+mj-lt"/>
                <a:cs typeface="Arial" pitchFamily="34" charset="0"/>
              </a:rPr>
              <a:t>Outstanding</a:t>
            </a:r>
            <a:r>
              <a:rPr lang="nl-NL" altLang="nl-NL" sz="1400" dirty="0">
                <a:solidFill>
                  <a:srgbClr val="195A7D"/>
                </a:solidFill>
                <a:latin typeface="+mj-lt"/>
                <a:cs typeface="Arial" pitchFamily="34" charset="0"/>
              </a:rPr>
              <a:t> certificaat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solidFill>
                  <a:srgbClr val="195A7D"/>
                </a:solidFill>
                <a:latin typeface="+mj-lt"/>
                <a:cs typeface="Arial" pitchFamily="34" charset="0"/>
              </a:rPr>
              <a:t>oppervlakte ca. 42.000 m2 </a:t>
            </a:r>
            <a:r>
              <a:rPr lang="nl-NL" altLang="nl-NL" sz="1400" dirty="0" err="1">
                <a:solidFill>
                  <a:srgbClr val="195A7D"/>
                </a:solidFill>
                <a:latin typeface="+mj-lt"/>
                <a:cs typeface="Arial" pitchFamily="34" charset="0"/>
              </a:rPr>
              <a:t>b.v.o</a:t>
            </a:r>
            <a:r>
              <a:rPr lang="nl-NL" altLang="nl-NL" sz="1400" dirty="0">
                <a:solidFill>
                  <a:srgbClr val="195A7D"/>
                </a:solidFill>
                <a:latin typeface="+mj-lt"/>
                <a:cs typeface="Arial" pitchFamily="34" charset="0"/>
              </a:rPr>
              <a:t>. (onderwijs 35.000 en kantoor 6.500 m2)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DB5BC9C-5EE5-4B9F-8A9B-A0E1ECF53B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05" y="2411375"/>
            <a:ext cx="5991145" cy="399409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8EAFC9E-EAB6-4012-818A-A7748974C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411375"/>
            <a:ext cx="2664296" cy="39940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D9FE29F1-E918-4456-80A1-4AE25F4EC6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3"/>
          <a:stretch/>
        </p:blipFill>
        <p:spPr bwMode="auto">
          <a:xfrm>
            <a:off x="0" y="840386"/>
            <a:ext cx="9144000" cy="608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4"/>
          <p:cNvSpPr txBox="1">
            <a:spLocks/>
          </p:cNvSpPr>
          <p:nvPr/>
        </p:nvSpPr>
        <p:spPr bwMode="auto">
          <a:xfrm>
            <a:off x="0" y="115888"/>
            <a:ext cx="9144000" cy="436562"/>
          </a:xfrm>
          <a:prstGeom prst="rect">
            <a:avLst/>
          </a:prstGeom>
          <a:noFill/>
        </p:spPr>
        <p:txBody>
          <a:bodyPr/>
          <a:lstStyle/>
          <a:p>
            <a:pPr algn="r" fontAlgn="auto">
              <a:spcAft>
                <a:spcPts val="0"/>
              </a:spcAft>
              <a:defRPr/>
            </a:pPr>
            <a:r>
              <a:rPr lang="en-US" altLang="nl-NL" sz="3200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KJ </a:t>
            </a:r>
            <a:r>
              <a:rPr lang="en-US" altLang="nl-NL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Plein</a:t>
            </a:r>
            <a:r>
              <a:rPr lang="en-US" altLang="nl-NL" sz="3200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nl-NL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te</a:t>
            </a:r>
            <a:r>
              <a:rPr lang="en-US" altLang="nl-NL" sz="3200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Den Haag</a:t>
            </a:r>
            <a:endParaRPr lang="nl-NL" altLang="nl-NL" sz="3200" b="1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195736" y="973138"/>
            <a:ext cx="6048672" cy="2024062"/>
          </a:xfrm>
          <a:prstGeom prst="rect">
            <a:avLst/>
          </a:prstGeom>
          <a:solidFill>
            <a:srgbClr val="F8F8F8">
              <a:alpha val="27843"/>
            </a:srgbClr>
          </a:solidFill>
          <a:ln>
            <a:noFill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solidFill>
                  <a:srgbClr val="195A7B"/>
                </a:solidFill>
                <a:latin typeface="+mj-lt"/>
                <a:cs typeface="Arial" pitchFamily="34" charset="0"/>
              </a:rPr>
              <a:t>opdrachtgever: OCKJ/</a:t>
            </a:r>
            <a:r>
              <a:rPr lang="nl-NL" altLang="nl-NL" sz="1400" dirty="0" err="1">
                <a:solidFill>
                  <a:srgbClr val="195A7B"/>
                </a:solidFill>
                <a:latin typeface="+mj-lt"/>
                <a:cs typeface="Arial" pitchFamily="34" charset="0"/>
              </a:rPr>
              <a:t>Amvest</a:t>
            </a:r>
            <a:endParaRPr lang="nl-NL" altLang="nl-NL" sz="1400" dirty="0">
              <a:solidFill>
                <a:srgbClr val="195A7B"/>
              </a:solidFill>
              <a:latin typeface="+mj-lt"/>
              <a:cs typeface="Arial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solidFill>
                  <a:srgbClr val="195A7B"/>
                </a:solidFill>
                <a:latin typeface="+mj-lt"/>
                <a:cs typeface="Arial" pitchFamily="34" charset="0"/>
              </a:rPr>
              <a:t>architect: </a:t>
            </a:r>
            <a:r>
              <a:rPr lang="nl-NL" altLang="nl-NL" sz="1400" dirty="0" err="1">
                <a:solidFill>
                  <a:srgbClr val="195A7B"/>
                </a:solidFill>
                <a:latin typeface="+mj-lt"/>
                <a:cs typeface="Arial" pitchFamily="34" charset="0"/>
              </a:rPr>
              <a:t>Powerhouse</a:t>
            </a:r>
            <a:r>
              <a:rPr lang="nl-NL" altLang="nl-NL" sz="1400" dirty="0">
                <a:solidFill>
                  <a:srgbClr val="195A7B"/>
                </a:solidFill>
                <a:latin typeface="+mj-lt"/>
                <a:cs typeface="Arial" pitchFamily="34" charset="0"/>
              </a:rPr>
              <a:t> Company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solidFill>
                  <a:srgbClr val="195A7B"/>
                </a:solidFill>
                <a:latin typeface="+mj-lt"/>
                <a:cs typeface="Arial" pitchFamily="34" charset="0"/>
              </a:rPr>
              <a:t>rol Nelissen: adviseur brandveiligheid, akoestiek en energieprestatie, onderzoek windhinder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solidFill>
                  <a:srgbClr val="195A7B"/>
                </a:solidFill>
                <a:latin typeface="+mj-lt"/>
                <a:cs typeface="Arial" pitchFamily="34" charset="0"/>
              </a:rPr>
              <a:t>U-vormig gebouw met twee 90-meter hoge torens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solidFill>
                  <a:srgbClr val="195A7B"/>
                </a:solidFill>
                <a:latin typeface="+mj-lt"/>
                <a:cs typeface="Arial" pitchFamily="34" charset="0"/>
              </a:rPr>
              <a:t>350 woningen, 2.000 m2 congrescentrum, winkels en horeca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solidFill>
                  <a:srgbClr val="195A7B"/>
                </a:solidFill>
                <a:latin typeface="+mj-lt"/>
                <a:cs typeface="Arial" pitchFamily="34" charset="0"/>
              </a:rPr>
              <a:t>totaal ca. 41.870 m2</a:t>
            </a:r>
            <a:endParaRPr lang="nl-NL" altLang="nl-NL" sz="1400" dirty="0">
              <a:latin typeface="+mj-lt"/>
              <a:cs typeface="Arial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defRPr/>
            </a:pPr>
            <a:endParaRPr lang="nl-NL" altLang="nl-NL" sz="1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732588" y="6453188"/>
            <a:ext cx="2411412" cy="4048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defRPr/>
            </a:pPr>
            <a:r>
              <a:rPr lang="nl-NL" altLang="nl-NL" sz="1200" dirty="0">
                <a:solidFill>
                  <a:srgbClr val="FFFFFF"/>
                </a:solidFill>
                <a:latin typeface="+mj-lt"/>
                <a:cs typeface="Arial" pitchFamily="34" charset="0"/>
              </a:rPr>
              <a:t>afbeelding:  </a:t>
            </a:r>
            <a:r>
              <a:rPr lang="nl-NL" altLang="nl-NL" sz="1200" dirty="0" err="1">
                <a:solidFill>
                  <a:srgbClr val="FFFFFF"/>
                </a:solidFill>
                <a:latin typeface="+mj-lt"/>
                <a:cs typeface="Arial" pitchFamily="34" charset="0"/>
              </a:rPr>
              <a:t>Powerhouse</a:t>
            </a:r>
            <a:r>
              <a:rPr lang="nl-NL" altLang="nl-NL" sz="1200" dirty="0">
                <a:solidFill>
                  <a:srgbClr val="FFFFFF"/>
                </a:solidFill>
                <a:latin typeface="+mj-lt"/>
                <a:cs typeface="Arial" pitchFamily="34" charset="0"/>
              </a:rPr>
              <a:t> Company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756602" y="1268761"/>
            <a:ext cx="4257635" cy="3497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nl-NL" altLang="nl-NL" sz="1400" dirty="0">
                <a:solidFill>
                  <a:srgbClr val="195A7D"/>
                </a:solidFill>
                <a:latin typeface="+mn-lt"/>
              </a:rPr>
              <a:t>opdrachtgever: Mahoniehout B.V. Rotterdam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nl-NL" altLang="nl-NL" sz="1400" dirty="0">
                <a:solidFill>
                  <a:srgbClr val="195A7D"/>
                </a:solidFill>
                <a:latin typeface="+mn-lt"/>
              </a:rPr>
              <a:t>architect: Havermans </a:t>
            </a:r>
            <a:r>
              <a:rPr lang="nl-NL" altLang="nl-NL" sz="1400" dirty="0" err="1">
                <a:solidFill>
                  <a:srgbClr val="195A7D"/>
                </a:solidFill>
                <a:latin typeface="+mn-lt"/>
              </a:rPr>
              <a:t>Hielkema</a:t>
            </a:r>
            <a:endParaRPr lang="nl-NL" altLang="nl-NL" sz="1400" dirty="0">
              <a:solidFill>
                <a:srgbClr val="195A7D"/>
              </a:solidFill>
              <a:latin typeface="+mn-lt"/>
            </a:endParaRP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nl-NL" altLang="nl-NL" sz="1400" dirty="0">
                <a:solidFill>
                  <a:srgbClr val="195A7D"/>
                </a:solidFill>
                <a:latin typeface="+mn-lt"/>
              </a:rPr>
              <a:t>variantenstudie gemaakt voor installatieconcepten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nl-NL" altLang="nl-NL" sz="1400" dirty="0">
                <a:solidFill>
                  <a:srgbClr val="195A7D"/>
                </a:solidFill>
                <a:latin typeface="+mn-lt"/>
              </a:rPr>
              <a:t>EPC van 0,16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nl-NL" altLang="nl-NL" sz="1400" dirty="0">
                <a:solidFill>
                  <a:srgbClr val="195A7D"/>
                </a:solidFill>
                <a:latin typeface="+mn-lt"/>
              </a:rPr>
              <a:t>ca. 450 nieuwbouwappartementen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nl-NL" altLang="nl-NL" sz="1400" dirty="0">
                <a:solidFill>
                  <a:srgbClr val="195A7D"/>
                </a:solidFill>
                <a:latin typeface="+mn-lt"/>
              </a:rPr>
              <a:t>totaal 8.300 m2 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</a:pPr>
            <a:endParaRPr lang="nl-NL" altLang="nl-NL" sz="1400" dirty="0">
              <a:solidFill>
                <a:srgbClr val="195A7D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36A7C7C-0D39-44B3-A2F2-BF76F4C36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515"/>
            <a:ext cx="4626837" cy="6858000"/>
          </a:xfrm>
          <a:prstGeom prst="rect">
            <a:avLst/>
          </a:prstGeom>
        </p:spPr>
      </p:pic>
      <p:sp>
        <p:nvSpPr>
          <p:cNvPr id="3" name="Titel 4"/>
          <p:cNvSpPr txBox="1">
            <a:spLocks/>
          </p:cNvSpPr>
          <p:nvPr/>
        </p:nvSpPr>
        <p:spPr bwMode="auto">
          <a:xfrm>
            <a:off x="0" y="116633"/>
            <a:ext cx="9144000" cy="43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18" fontAlgn="auto">
              <a:spcAft>
                <a:spcPts val="0"/>
              </a:spcAft>
              <a:defRPr/>
            </a:pPr>
            <a:r>
              <a:rPr lang="en-US" altLang="nl-NL" sz="3200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Burano (</a:t>
            </a:r>
            <a:r>
              <a:rPr lang="en-US" altLang="nl-NL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Vrodest</a:t>
            </a:r>
            <a:r>
              <a:rPr lang="en-US" altLang="nl-NL" sz="3200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nl-NL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locatie</a:t>
            </a:r>
            <a:r>
              <a:rPr lang="en-US" altLang="nl-NL" sz="3200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8) </a:t>
            </a:r>
            <a:r>
              <a:rPr lang="en-US" altLang="nl-NL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te</a:t>
            </a:r>
            <a:r>
              <a:rPr lang="en-US" altLang="nl-NL" sz="3200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Zaandam</a:t>
            </a:r>
            <a:endParaRPr lang="nl-NL" altLang="nl-NL" sz="3200" b="1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438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4"/>
          <p:cNvSpPr txBox="1">
            <a:spLocks/>
          </p:cNvSpPr>
          <p:nvPr/>
        </p:nvSpPr>
        <p:spPr bwMode="auto">
          <a:xfrm>
            <a:off x="0" y="116633"/>
            <a:ext cx="9144000" cy="43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18" fontAlgn="auto">
              <a:spcAft>
                <a:spcPts val="0"/>
              </a:spcAft>
              <a:defRPr/>
            </a:pPr>
            <a:r>
              <a:rPr lang="en-US" altLang="nl-NL" sz="3200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Berghaus Plaza </a:t>
            </a:r>
            <a:r>
              <a:rPr lang="en-US" altLang="nl-NL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te</a:t>
            </a:r>
            <a:r>
              <a:rPr lang="en-US" altLang="nl-NL" sz="3200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Amsterdam</a:t>
            </a:r>
            <a:endParaRPr lang="nl-NL" altLang="nl-NL" sz="3200" b="1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516216" y="1196753"/>
            <a:ext cx="2520280" cy="392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nl-NL" altLang="nl-NL" sz="1400" dirty="0">
                <a:solidFill>
                  <a:srgbClr val="195A7D"/>
                </a:solidFill>
                <a:latin typeface="+mn-lt"/>
              </a:rPr>
              <a:t>opdrachtgever: </a:t>
            </a:r>
            <a:r>
              <a:rPr lang="nl-NL" altLang="nl-NL" sz="1400" dirty="0" err="1">
                <a:solidFill>
                  <a:srgbClr val="195A7D"/>
                </a:solidFill>
                <a:latin typeface="+mn-lt"/>
              </a:rPr>
              <a:t>Gotthard</a:t>
            </a:r>
            <a:r>
              <a:rPr lang="nl-NL" altLang="nl-NL" sz="1400" dirty="0">
                <a:solidFill>
                  <a:srgbClr val="195A7D"/>
                </a:solidFill>
                <a:latin typeface="+mn-lt"/>
              </a:rPr>
              <a:t> Vastgoed B.V.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nl-NL" altLang="nl-NL" sz="1400" dirty="0">
                <a:solidFill>
                  <a:srgbClr val="195A7D"/>
                </a:solidFill>
                <a:latin typeface="+mn-lt"/>
              </a:rPr>
              <a:t>projectmanagement: Kroonenberg Groep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nl-NL" altLang="nl-NL" sz="1400" dirty="0">
                <a:solidFill>
                  <a:srgbClr val="195A7D"/>
                </a:solidFill>
                <a:latin typeface="+mn-lt"/>
              </a:rPr>
              <a:t>architect: </a:t>
            </a:r>
            <a:r>
              <a:rPr lang="nl-NL" altLang="nl-NL" sz="1400" dirty="0" err="1">
                <a:solidFill>
                  <a:srgbClr val="195A7D"/>
                </a:solidFill>
                <a:latin typeface="+mn-lt"/>
              </a:rPr>
              <a:t>Heyligers</a:t>
            </a:r>
            <a:r>
              <a:rPr lang="nl-NL" altLang="nl-NL" sz="1400" dirty="0">
                <a:solidFill>
                  <a:srgbClr val="195A7D"/>
                </a:solidFill>
                <a:latin typeface="+mn-lt"/>
              </a:rPr>
              <a:t> MVSA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nl-NL" altLang="nl-NL" sz="1400" dirty="0">
                <a:solidFill>
                  <a:srgbClr val="195A7D"/>
                </a:solidFill>
                <a:latin typeface="+mn-lt"/>
              </a:rPr>
              <a:t>WKO, vloerverarming en vloerkoeling, CO2 gestuurde ventilatie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nl-NL" altLang="nl-NL" sz="1400" dirty="0">
                <a:solidFill>
                  <a:srgbClr val="195A7D"/>
                </a:solidFill>
                <a:latin typeface="+mn-lt"/>
              </a:rPr>
              <a:t>ca. 22.900 m2 kantoren (renovatie en nieuwbouw) en 18.700 m2 wonen (nieuwbouw)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0636165-940D-4B03-A6BD-4DB370D79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388" y="1143970"/>
            <a:ext cx="6740104" cy="538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0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 bwMode="auto">
          <a:xfrm>
            <a:off x="0" y="115889"/>
            <a:ext cx="9144000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r" fontAlgn="auto">
              <a:spcAft>
                <a:spcPts val="0"/>
              </a:spcAft>
            </a:pPr>
            <a:r>
              <a:rPr lang="nl-NL" altLang="nl-NL" sz="3200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gebouw Luna TU/e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436096" y="1556792"/>
            <a:ext cx="3478620" cy="367240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solidFill>
                  <a:srgbClr val="195A7D"/>
                </a:solidFill>
                <a:latin typeface="+mj-lt"/>
                <a:cs typeface="Arial" pitchFamily="34" charset="0"/>
              </a:rPr>
              <a:t>opdrachtgever </a:t>
            </a:r>
            <a:r>
              <a:rPr lang="nl-NL" altLang="nl-NL" sz="1400" dirty="0" err="1">
                <a:solidFill>
                  <a:srgbClr val="195A7D"/>
                </a:solidFill>
                <a:latin typeface="+mj-lt"/>
                <a:cs typeface="Arial" pitchFamily="34" charset="0"/>
              </a:rPr>
              <a:t>Dura</a:t>
            </a:r>
            <a:r>
              <a:rPr lang="nl-NL" altLang="nl-NL" sz="1400" dirty="0">
                <a:solidFill>
                  <a:srgbClr val="195A7D"/>
                </a:solidFill>
                <a:latin typeface="+mj-lt"/>
                <a:cs typeface="Arial" pitchFamily="34" charset="0"/>
              </a:rPr>
              <a:t> Vermeer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solidFill>
                  <a:srgbClr val="195A7D"/>
                </a:solidFill>
                <a:latin typeface="+mj-lt"/>
                <a:cs typeface="Arial" pitchFamily="34" charset="0"/>
              </a:rPr>
              <a:t>architect: </a:t>
            </a:r>
            <a:r>
              <a:rPr lang="nl-NL" altLang="nl-NL" sz="1400" dirty="0" err="1">
                <a:solidFill>
                  <a:srgbClr val="195A7D"/>
                </a:solidFill>
                <a:latin typeface="+mj-lt"/>
                <a:cs typeface="Arial" pitchFamily="34" charset="0"/>
              </a:rPr>
              <a:t>DiederenDirrix</a:t>
            </a:r>
            <a:r>
              <a:rPr lang="nl-NL" altLang="nl-NL" sz="1400" dirty="0">
                <a:solidFill>
                  <a:srgbClr val="195A7D"/>
                </a:solidFill>
                <a:latin typeface="+mj-lt"/>
                <a:cs typeface="Arial" pitchFamily="34" charset="0"/>
              </a:rPr>
              <a:t> architecten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solidFill>
                  <a:srgbClr val="195A7D"/>
                </a:solidFill>
                <a:latin typeface="+mj-lt"/>
                <a:cs typeface="Arial" pitchFamily="34" charset="0"/>
              </a:rPr>
              <a:t>transformatie naar een woontoren met circa 430 zelfstandige studentenstudio’s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solidFill>
                  <a:srgbClr val="195A7D"/>
                </a:solidFill>
                <a:latin typeface="+mj-lt"/>
                <a:cs typeface="Arial" pitchFamily="34" charset="0"/>
              </a:rPr>
              <a:t>duurzaam en energieneutraal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nl-NL" altLang="nl-NL" sz="1400" dirty="0">
                <a:solidFill>
                  <a:srgbClr val="195A7D"/>
                </a:solidFill>
                <a:latin typeface="+mj-lt"/>
                <a:cs typeface="Arial" pitchFamily="34" charset="0"/>
              </a:rPr>
              <a:t>ca. 18.030 m2 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defRPr/>
            </a:pPr>
            <a:endParaRPr lang="nl-NL" altLang="nl-NL" sz="1400" dirty="0">
              <a:solidFill>
                <a:srgbClr val="195A7D"/>
              </a:solidFill>
              <a:latin typeface="+mj-lt"/>
              <a:cs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6657945"/>
            <a:ext cx="2951312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418">
              <a:tabLst>
                <a:tab pos="2700392" algn="l"/>
              </a:tabLst>
            </a:pPr>
            <a:r>
              <a:rPr lang="en-US" sz="700" dirty="0" err="1">
                <a:ea typeface="Times New Roman" pitchFamily="18" charset="0"/>
                <a:cs typeface="Times New Roman" pitchFamily="18" charset="0"/>
              </a:rPr>
              <a:t>Bron</a:t>
            </a:r>
            <a:r>
              <a:rPr lang="en-US" sz="700" dirty="0">
                <a:ea typeface="Times New Roman" pitchFamily="18" charset="0"/>
                <a:cs typeface="Times New Roman" pitchFamily="18" charset="0"/>
              </a:rPr>
              <a:t>: A2studio/</a:t>
            </a:r>
            <a:r>
              <a:rPr lang="en-US" sz="700" dirty="0" err="1">
                <a:ea typeface="Times New Roman" pitchFamily="18" charset="0"/>
                <a:cs typeface="Times New Roman" pitchFamily="18" charset="0"/>
              </a:rPr>
              <a:t>Diederendirrix</a:t>
            </a:r>
            <a:endParaRPr lang="en-US" dirty="0">
              <a:cs typeface="Arial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D477F40-9E8F-455A-BA9F-DEE5D4AF33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6004"/>
            <a:ext cx="5170504" cy="689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95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6"/>
          <p:cNvSpPr>
            <a:spLocks noChangeArrowheads="1"/>
          </p:cNvSpPr>
          <p:nvPr/>
        </p:nvSpPr>
        <p:spPr bwMode="auto">
          <a:xfrm>
            <a:off x="216594" y="116632"/>
            <a:ext cx="889191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nl-NL" altLang="nl-NL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DC Albert Heijn (Ahold) te Zaandam</a:t>
            </a: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774B482A-34A0-44EF-B85A-825DF71B4B0C}"/>
              </a:ext>
            </a:extLst>
          </p:cNvPr>
          <p:cNvGrpSpPr/>
          <p:nvPr/>
        </p:nvGrpSpPr>
        <p:grpSpPr>
          <a:xfrm>
            <a:off x="0" y="980728"/>
            <a:ext cx="10188624" cy="5877272"/>
            <a:chOff x="0" y="980728"/>
            <a:chExt cx="10188624" cy="5877272"/>
          </a:xfrm>
        </p:grpSpPr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B4244BC6-2635-47DC-9A26-5046D0F508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4301"/>
            <a:stretch/>
          </p:blipFill>
          <p:spPr>
            <a:xfrm>
              <a:off x="0" y="980728"/>
              <a:ext cx="9144000" cy="5877272"/>
            </a:xfrm>
            <a:prstGeom prst="rect">
              <a:avLst/>
            </a:prstGeom>
          </p:spPr>
        </p:pic>
        <p:sp>
          <p:nvSpPr>
            <p:cNvPr id="11" name="Rechthoekige driehoek 10">
              <a:extLst>
                <a:ext uri="{FF2B5EF4-FFF2-40B4-BE49-F238E27FC236}">
                  <a16:creationId xmlns:a16="http://schemas.microsoft.com/office/drawing/2014/main" id="{356289DE-3559-4356-8B3D-A326C3BC7444}"/>
                </a:ext>
              </a:extLst>
            </p:cNvPr>
            <p:cNvSpPr/>
            <p:nvPr/>
          </p:nvSpPr>
          <p:spPr>
            <a:xfrm>
              <a:off x="0" y="2708920"/>
              <a:ext cx="10188624" cy="4149080"/>
            </a:xfrm>
            <a:prstGeom prst="rtTriangle">
              <a:avLst/>
            </a:prstGeom>
            <a:solidFill>
              <a:srgbClr val="00000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34" name="Rechthoek 33">
            <a:extLst>
              <a:ext uri="{FF2B5EF4-FFF2-40B4-BE49-F238E27FC236}">
                <a16:creationId xmlns:a16="http://schemas.microsoft.com/office/drawing/2014/main" id="{452EF5E3-CC2F-4AFA-AD4D-390152A97B05}"/>
              </a:ext>
            </a:extLst>
          </p:cNvPr>
          <p:cNvSpPr/>
          <p:nvPr/>
        </p:nvSpPr>
        <p:spPr>
          <a:xfrm>
            <a:off x="-36512" y="4221088"/>
            <a:ext cx="8208912" cy="2644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chemeClr val="bg1"/>
                </a:solidFill>
                <a:latin typeface="+mj-lt"/>
              </a:rPr>
              <a:t>opdrachtgever: Ahold Real </a:t>
            </a:r>
            <a:r>
              <a:rPr lang="nl-NL" sz="1400" dirty="0" err="1">
                <a:solidFill>
                  <a:schemeClr val="bg1"/>
                </a:solidFill>
                <a:latin typeface="+mj-lt"/>
              </a:rPr>
              <a:t>Estate</a:t>
            </a:r>
            <a:r>
              <a:rPr lang="nl-NL" sz="1400" dirty="0">
                <a:solidFill>
                  <a:schemeClr val="bg1"/>
                </a:solidFill>
                <a:latin typeface="+mj-lt"/>
              </a:rPr>
              <a:t> en Construction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chemeClr val="bg1"/>
                </a:solidFill>
                <a:latin typeface="+mj-lt"/>
              </a:rPr>
              <a:t>architect: </a:t>
            </a:r>
            <a:r>
              <a:rPr lang="nl-NL" sz="1400" dirty="0" err="1">
                <a:solidFill>
                  <a:schemeClr val="bg1"/>
                </a:solidFill>
                <a:latin typeface="+mj-lt"/>
              </a:rPr>
              <a:t>Archicom</a:t>
            </a:r>
            <a:r>
              <a:rPr lang="nl-NL" sz="1400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chemeClr val="bg1"/>
                </a:solidFill>
                <a:latin typeface="+mj-lt"/>
              </a:rPr>
              <a:t>BREEAM Excellent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chemeClr val="bg1"/>
                </a:solidFill>
                <a:latin typeface="+mj-lt"/>
              </a:rPr>
              <a:t>hybride klimaatoplossing </a:t>
            </a:r>
            <a:r>
              <a:rPr lang="nl-NL" sz="1400" dirty="0" err="1">
                <a:solidFill>
                  <a:schemeClr val="bg1"/>
                </a:solidFill>
                <a:latin typeface="+mj-lt"/>
              </a:rPr>
              <a:t>ivm</a:t>
            </a:r>
            <a:r>
              <a:rPr lang="nl-NL" sz="1400" dirty="0">
                <a:solidFill>
                  <a:schemeClr val="bg1"/>
                </a:solidFill>
                <a:latin typeface="+mj-lt"/>
              </a:rPr>
              <a:t> hoge warmtelast, zoveel mogelijk natuurlijke ventilatie door te openen roosters aangestuurd door een intelligent gebouwenbeheersysteem en indien nodig mechanische koeling op basis van natuurlijke koudemiddel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chemeClr val="bg1"/>
                </a:solidFill>
                <a:latin typeface="+mj-lt"/>
              </a:rPr>
              <a:t>distributiecentrum, 23.000 m2 voetprint, 19.000 m2 tussenvloeren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nl-NL" sz="1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1963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6"/>
          <p:cNvSpPr>
            <a:spLocks noChangeArrowheads="1"/>
          </p:cNvSpPr>
          <p:nvPr/>
        </p:nvSpPr>
        <p:spPr bwMode="auto">
          <a:xfrm>
            <a:off x="216594" y="116632"/>
            <a:ext cx="889191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nl-NL" altLang="nl-NL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New Logic 3, </a:t>
            </a:r>
            <a:r>
              <a:rPr lang="nl-NL" altLang="nl-NL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Rhenus</a:t>
            </a:r>
            <a:r>
              <a:rPr lang="nl-NL" altLang="nl-NL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Tilburg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F3AF2C8-E34F-4691-8064-D90C0D9AD1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4172"/>
            <a:ext cx="9144000" cy="6103828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EE77BBBB-27A1-4042-88C7-C938C42784EA}"/>
              </a:ext>
            </a:extLst>
          </p:cNvPr>
          <p:cNvSpPr/>
          <p:nvPr/>
        </p:nvSpPr>
        <p:spPr>
          <a:xfrm>
            <a:off x="2044188" y="4743449"/>
            <a:ext cx="7056784" cy="199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chemeClr val="bg1"/>
                </a:solidFill>
                <a:latin typeface="+mj-lt"/>
              </a:rPr>
              <a:t>opdrachtgever: </a:t>
            </a:r>
            <a:r>
              <a:rPr lang="nl-NL" sz="1400" dirty="0" err="1">
                <a:solidFill>
                  <a:schemeClr val="bg1"/>
                </a:solidFill>
                <a:latin typeface="+mj-lt"/>
              </a:rPr>
              <a:t>Dokvast</a:t>
            </a:r>
            <a:r>
              <a:rPr lang="nl-NL" sz="1400" dirty="0">
                <a:solidFill>
                  <a:schemeClr val="bg1"/>
                </a:solidFill>
                <a:latin typeface="+mj-lt"/>
              </a:rPr>
              <a:t> te Oisterwijk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chemeClr val="bg1"/>
                </a:solidFill>
                <a:latin typeface="+mj-lt"/>
              </a:rPr>
              <a:t>architect: </a:t>
            </a:r>
            <a:r>
              <a:rPr lang="nl-NL" sz="1400" dirty="0" err="1">
                <a:solidFill>
                  <a:schemeClr val="bg1"/>
                </a:solidFill>
                <a:latin typeface="+mj-lt"/>
              </a:rPr>
              <a:t>Habeon</a:t>
            </a:r>
            <a:endParaRPr lang="nl-NL" sz="1400" dirty="0">
              <a:solidFill>
                <a:schemeClr val="bg1"/>
              </a:solidFill>
              <a:latin typeface="+mj-lt"/>
            </a:endParaRP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chemeClr val="bg1"/>
                </a:solidFill>
                <a:latin typeface="+mj-lt"/>
              </a:rPr>
              <a:t>BREEAM </a:t>
            </a:r>
            <a:r>
              <a:rPr lang="nl-NL" sz="1400" dirty="0" err="1">
                <a:solidFill>
                  <a:schemeClr val="bg1"/>
                </a:solidFill>
                <a:latin typeface="+mj-lt"/>
              </a:rPr>
              <a:t>Outstanding</a:t>
            </a:r>
            <a:r>
              <a:rPr lang="nl-NL" sz="1400" dirty="0">
                <a:solidFill>
                  <a:schemeClr val="bg1"/>
                </a:solidFill>
                <a:latin typeface="+mj-lt"/>
              </a:rPr>
              <a:t> classificatie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chemeClr val="bg1"/>
                </a:solidFill>
                <a:latin typeface="+mj-lt"/>
              </a:rPr>
              <a:t>duurzame materialen, automatisch dimmende ledverlichting, drievoudig isolatieglas, extra isolatie van gevels en daken, warmtepomp, zonnepanelen 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chemeClr val="bg1"/>
                </a:solidFill>
                <a:latin typeface="+mj-lt"/>
              </a:rPr>
              <a:t>distributiecentrum, hal 43.600 m2, mezzanine 4.700 m2, kantoor 1.400 m2 </a:t>
            </a:r>
          </a:p>
        </p:txBody>
      </p:sp>
    </p:spTree>
    <p:extLst>
      <p:ext uri="{BB962C8B-B14F-4D97-AF65-F5344CB8AC3E}">
        <p14:creationId xmlns:p14="http://schemas.microsoft.com/office/powerpoint/2010/main" val="22054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3779912" y="1268760"/>
            <a:ext cx="5256584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1950" indent="-3619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61950" indent="-3619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eaLnBrk="1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nl-NL" altLang="nl-NL" sz="1400" dirty="0">
                <a:solidFill>
                  <a:srgbClr val="195A7B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opdrachtgever bewust keuzen laten maken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nl-NL" altLang="nl-NL" sz="1400" dirty="0">
                <a:solidFill>
                  <a:srgbClr val="195A7B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inspirerend, actief en initiërend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nl-NL" altLang="nl-NL" sz="1400" dirty="0">
                <a:solidFill>
                  <a:srgbClr val="195A7B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juiste bezetting in ontwerpteam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nl-NL" altLang="nl-NL" sz="1400" dirty="0">
                <a:solidFill>
                  <a:srgbClr val="195A7B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samenwerken met technische adviseurs van de facilitaire dienst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nl-NL" altLang="nl-NL" sz="1400" dirty="0">
                <a:solidFill>
                  <a:srgbClr val="195A7B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actieve rol richting gebruiker, d.m.v. gesprekken, presentaties</a:t>
            </a:r>
          </a:p>
          <a:p>
            <a:pPr marL="285750" indent="-285750" eaLnBrk="1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nl-NL" altLang="nl-NL" sz="1400" dirty="0">
                <a:solidFill>
                  <a:srgbClr val="195A7B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goede overdracht aan uitvoerende partijen</a:t>
            </a:r>
          </a:p>
          <a:p>
            <a:pPr marL="0" indent="0" eaLnBrk="1" hangingPunct="1">
              <a:lnSpc>
                <a:spcPct val="150000"/>
              </a:lnSpc>
              <a:spcBef>
                <a:spcPct val="20000"/>
              </a:spcBef>
              <a:defRPr/>
            </a:pPr>
            <a:endParaRPr lang="nl-NL" altLang="nl-NL" sz="1400" dirty="0">
              <a:solidFill>
                <a:srgbClr val="195A7B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20000"/>
              </a:spcBef>
              <a:defRPr/>
            </a:pPr>
            <a:endParaRPr lang="nl-NL" altLang="nl-NL" sz="1400" dirty="0">
              <a:solidFill>
                <a:srgbClr val="195A7B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20000"/>
              </a:spcBef>
              <a:defRPr/>
            </a:pPr>
            <a:endParaRPr lang="nl-NL" altLang="nl-NL" sz="1400" b="1" dirty="0">
              <a:solidFill>
                <a:srgbClr val="195A7B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20000"/>
              </a:spcBef>
              <a:defRPr/>
            </a:pPr>
            <a:endParaRPr lang="nl-NL" altLang="nl-NL" sz="1400" b="1" dirty="0">
              <a:solidFill>
                <a:srgbClr val="195A7B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20000"/>
              </a:spcBef>
              <a:defRPr/>
            </a:pPr>
            <a:endParaRPr lang="nl-NL" altLang="nl-NL" sz="1400" dirty="0">
              <a:solidFill>
                <a:srgbClr val="195A7B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ct val="20000"/>
              </a:spcBef>
              <a:defRPr/>
            </a:pPr>
            <a:endParaRPr lang="nl-NL" altLang="nl-NL" sz="1400" dirty="0">
              <a:solidFill>
                <a:srgbClr val="195A7B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eaLnBrk="1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nl-NL" altLang="nl-NL" sz="1400" dirty="0">
              <a:solidFill>
                <a:srgbClr val="000000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nl-NL" altLang="nl-NL" sz="1400" dirty="0">
              <a:solidFill>
                <a:srgbClr val="000000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defRPr/>
            </a:pPr>
            <a:endParaRPr lang="nl-NL" altLang="nl-NL" sz="1400" dirty="0">
              <a:solidFill>
                <a:srgbClr val="000000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defRPr/>
            </a:pPr>
            <a:endParaRPr lang="nl-NL" altLang="nl-NL" sz="1400" dirty="0">
              <a:solidFill>
                <a:srgbClr val="000000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defRPr/>
            </a:pPr>
            <a:endParaRPr lang="nl-NL" altLang="nl-NL" sz="1400" dirty="0">
              <a:solidFill>
                <a:srgbClr val="000000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endParaRPr lang="nl-NL" altLang="nl-NL" sz="1400" dirty="0">
              <a:solidFill>
                <a:srgbClr val="000000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  <a:defRPr/>
            </a:pPr>
            <a:endParaRPr lang="nl-NL" altLang="nl-NL" sz="1600" dirty="0">
              <a:solidFill>
                <a:srgbClr val="000000"/>
              </a:solidFill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835696" y="-27384"/>
            <a:ext cx="7236296" cy="8896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987" tIns="45502" rIns="90987" bIns="45502" anchor="ctr"/>
          <a:lstStyle/>
          <a:p>
            <a:pPr algn="r" defTabSz="91009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200" b="1" kern="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projectorganisatie</a:t>
            </a: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56101015"/>
              </p:ext>
            </p:extLst>
          </p:nvPr>
        </p:nvGraphicFramePr>
        <p:xfrm>
          <a:off x="-802932" y="2628292"/>
          <a:ext cx="4896544" cy="3320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hthoek 3"/>
          <p:cNvSpPr/>
          <p:nvPr/>
        </p:nvSpPr>
        <p:spPr>
          <a:xfrm>
            <a:off x="4093612" y="4293096"/>
            <a:ext cx="491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b="1" dirty="0">
                <a:solidFill>
                  <a:srgbClr val="195A7B"/>
                </a:solidFill>
                <a:latin typeface="+mj-lt"/>
                <a:cs typeface="Arial" panose="020B0604020202020204" pitchFamily="34" charset="0"/>
              </a:rPr>
              <a:t>Samenwerking zorgt voor een soepel proces</a:t>
            </a:r>
          </a:p>
          <a:p>
            <a:pPr>
              <a:lnSpc>
                <a:spcPct val="150000"/>
              </a:lnSpc>
            </a:pPr>
            <a:r>
              <a:rPr lang="nl-NL" altLang="nl-NL" b="1" dirty="0">
                <a:solidFill>
                  <a:srgbClr val="195A7B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Het projectbelang staat voorop</a:t>
            </a:r>
          </a:p>
          <a:p>
            <a:pPr>
              <a:lnSpc>
                <a:spcPct val="150000"/>
              </a:lnSpc>
            </a:pPr>
            <a:endParaRPr lang="nl-NL" sz="1200" dirty="0">
              <a:solidFill>
                <a:srgbClr val="195A7B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107504" y="1984530"/>
            <a:ext cx="3810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rgbClr val="195A7B"/>
                </a:solidFill>
                <a:latin typeface="+mj-lt"/>
              </a:rPr>
              <a:t>Onze rol in het ontwerp- en uitvoeringsproces</a:t>
            </a:r>
          </a:p>
        </p:txBody>
      </p:sp>
    </p:spTree>
    <p:extLst>
      <p:ext uri="{BB962C8B-B14F-4D97-AF65-F5344CB8AC3E}">
        <p14:creationId xmlns:p14="http://schemas.microsoft.com/office/powerpoint/2010/main" val="123693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6"/>
          <p:cNvSpPr>
            <a:spLocks noChangeArrowheads="1"/>
          </p:cNvSpPr>
          <p:nvPr/>
        </p:nvSpPr>
        <p:spPr bwMode="auto">
          <a:xfrm>
            <a:off x="216594" y="116632"/>
            <a:ext cx="889191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nl-NL" altLang="nl-NL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Lan</a:t>
            </a:r>
            <a:r>
              <a:rPr lang="nl-NL" altLang="nl-NL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Handling Technologies te Tilburg 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68A659C9-5D16-404D-9A4C-C18C8E0206BE}"/>
              </a:ext>
            </a:extLst>
          </p:cNvPr>
          <p:cNvSpPr/>
          <p:nvPr/>
        </p:nvSpPr>
        <p:spPr>
          <a:xfrm>
            <a:off x="3563888" y="4213747"/>
            <a:ext cx="5580112" cy="1351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rgbClr val="195A7D"/>
                </a:solidFill>
                <a:latin typeface="+mj-lt"/>
              </a:rPr>
              <a:t>opdrachtgever: </a:t>
            </a:r>
            <a:r>
              <a:rPr lang="en-US" sz="1400" dirty="0">
                <a:solidFill>
                  <a:srgbClr val="195A7D"/>
                </a:solidFill>
                <a:latin typeface="+mj-lt"/>
              </a:rPr>
              <a:t>Lan Handling Technologies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rgbClr val="195A7D"/>
                </a:solidFill>
                <a:latin typeface="+mj-lt"/>
              </a:rPr>
              <a:t>architect: Cepezed 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rgbClr val="195A7D"/>
                </a:solidFill>
                <a:latin typeface="+mj-lt"/>
              </a:rPr>
              <a:t>atrium voor veel daglicht, contact tussen kantoor en productieruimte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rgbClr val="195A7D"/>
                </a:solidFill>
                <a:latin typeface="+mj-lt"/>
              </a:rPr>
              <a:t>kantoor en bedrijfshal, totaal ca. 6.750 m2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1493320-B7E7-4708-A3AE-91C045651A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979" y="958016"/>
            <a:ext cx="4514127" cy="299060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65BC0C1-A0D8-41E1-8E30-52AFECF0DD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" r="-1"/>
          <a:stretch/>
        </p:blipFill>
        <p:spPr>
          <a:xfrm>
            <a:off x="0" y="958017"/>
            <a:ext cx="4494028" cy="299061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6E81139-FF32-4A2E-A564-A42C835376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9712"/>
            <a:ext cx="3413760" cy="226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6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6"/>
          <p:cNvSpPr>
            <a:spLocks noChangeArrowheads="1"/>
          </p:cNvSpPr>
          <p:nvPr/>
        </p:nvSpPr>
        <p:spPr bwMode="auto">
          <a:xfrm>
            <a:off x="216594" y="116632"/>
            <a:ext cx="889191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nl-NL" altLang="nl-NL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Meldkamer Bergen op Zoom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F51885D-1186-48D7-A78F-80A52D1FAF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5230367"/>
          </a:xfrm>
          <a:prstGeom prst="rect">
            <a:avLst/>
          </a:prstGeom>
        </p:spPr>
      </p:pic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1A20C783-DF81-4D7D-9965-BFF92AF11F0D}"/>
              </a:ext>
            </a:extLst>
          </p:cNvPr>
          <p:cNvSpPr/>
          <p:nvPr/>
        </p:nvSpPr>
        <p:spPr>
          <a:xfrm>
            <a:off x="-110836" y="2660073"/>
            <a:ext cx="4978400" cy="1607127"/>
          </a:xfrm>
          <a:custGeom>
            <a:avLst/>
            <a:gdLst>
              <a:gd name="connsiteX0" fmla="*/ 55418 w 4978400"/>
              <a:gd name="connsiteY0" fmla="*/ 1607127 h 1607127"/>
              <a:gd name="connsiteX1" fmla="*/ 3048000 w 4978400"/>
              <a:gd name="connsiteY1" fmla="*/ 1043709 h 1607127"/>
              <a:gd name="connsiteX2" fmla="*/ 3029527 w 4978400"/>
              <a:gd name="connsiteY2" fmla="*/ 665018 h 1607127"/>
              <a:gd name="connsiteX3" fmla="*/ 4950691 w 4978400"/>
              <a:gd name="connsiteY3" fmla="*/ 443345 h 1607127"/>
              <a:gd name="connsiteX4" fmla="*/ 4978400 w 4978400"/>
              <a:gd name="connsiteY4" fmla="*/ 0 h 1607127"/>
              <a:gd name="connsiteX5" fmla="*/ 0 w 4978400"/>
              <a:gd name="connsiteY5" fmla="*/ 110836 h 1607127"/>
              <a:gd name="connsiteX6" fmla="*/ 55418 w 4978400"/>
              <a:gd name="connsiteY6" fmla="*/ 1607127 h 1607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400" h="1607127">
                <a:moveTo>
                  <a:pt x="55418" y="1607127"/>
                </a:moveTo>
                <a:lnTo>
                  <a:pt x="3048000" y="1043709"/>
                </a:lnTo>
                <a:lnTo>
                  <a:pt x="3029527" y="665018"/>
                </a:lnTo>
                <a:lnTo>
                  <a:pt x="4950691" y="443345"/>
                </a:lnTo>
                <a:lnTo>
                  <a:pt x="4978400" y="0"/>
                </a:lnTo>
                <a:lnTo>
                  <a:pt x="0" y="110836"/>
                </a:lnTo>
                <a:lnTo>
                  <a:pt x="55418" y="1607127"/>
                </a:lnTo>
                <a:close/>
              </a:path>
            </a:pathLst>
          </a:cu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68A659C9-5D16-404D-9A4C-C18C8E0206BE}"/>
              </a:ext>
            </a:extLst>
          </p:cNvPr>
          <p:cNvSpPr/>
          <p:nvPr/>
        </p:nvSpPr>
        <p:spPr>
          <a:xfrm>
            <a:off x="107504" y="1167685"/>
            <a:ext cx="4680520" cy="2644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rgbClr val="175A7B"/>
                </a:solidFill>
                <a:latin typeface="+mj-lt"/>
              </a:rPr>
              <a:t>opdrachtgever: Nationale Politie</a:t>
            </a:r>
            <a:endParaRPr lang="en-US" sz="1400" dirty="0">
              <a:solidFill>
                <a:srgbClr val="175A7B"/>
              </a:solidFill>
              <a:latin typeface="+mj-lt"/>
            </a:endParaRP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rgbClr val="175A7B"/>
                </a:solidFill>
                <a:latin typeface="+mj-lt"/>
              </a:rPr>
              <a:t>architect: Van Pelt architecten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rgbClr val="175A7B"/>
                </a:solidFill>
                <a:latin typeface="+mj-lt"/>
              </a:rPr>
              <a:t>24-uurs gebouwgebruik, veel privacy, goede gebouwbeveiliging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rgbClr val="175A7B"/>
                </a:solidFill>
                <a:latin typeface="+mj-lt"/>
              </a:rPr>
              <a:t>duurzaam: WKO, CO2 regeling, PV-panelen, BENG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rgbClr val="175A7B"/>
                </a:solidFill>
                <a:latin typeface="+mj-lt"/>
              </a:rPr>
              <a:t>kantoor en meldkamer, totaal ca. 8.400 m2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nl-NL" sz="1400" dirty="0">
              <a:solidFill>
                <a:srgbClr val="175A7B"/>
              </a:solidFill>
              <a:latin typeface="+mj-lt"/>
            </a:endParaRP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nl-NL" sz="1400" dirty="0">
              <a:solidFill>
                <a:srgbClr val="195A7D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261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6"/>
          <p:cNvSpPr>
            <a:spLocks noChangeArrowheads="1"/>
          </p:cNvSpPr>
          <p:nvPr/>
        </p:nvSpPr>
        <p:spPr bwMode="auto">
          <a:xfrm>
            <a:off x="216594" y="116632"/>
            <a:ext cx="889191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nl-NL" altLang="nl-NL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politiekantoor Uden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68A659C9-5D16-404D-9A4C-C18C8E0206BE}"/>
              </a:ext>
            </a:extLst>
          </p:cNvPr>
          <p:cNvSpPr/>
          <p:nvPr/>
        </p:nvSpPr>
        <p:spPr>
          <a:xfrm>
            <a:off x="251520" y="4653136"/>
            <a:ext cx="8280920" cy="2321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rgbClr val="195A7D"/>
                </a:solidFill>
                <a:latin typeface="+mj-lt"/>
              </a:rPr>
              <a:t>opdrachtgever: Nationale Politie</a:t>
            </a:r>
            <a:endParaRPr lang="en-US" sz="1400" dirty="0">
              <a:solidFill>
                <a:srgbClr val="195A7D"/>
              </a:solidFill>
              <a:latin typeface="+mj-lt"/>
            </a:endParaRP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rgbClr val="195A7D"/>
                </a:solidFill>
                <a:latin typeface="+mj-lt"/>
              </a:rPr>
              <a:t>architect: De Twee Snoeken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rgbClr val="195A7D"/>
                </a:solidFill>
                <a:latin typeface="+mj-lt"/>
              </a:rPr>
              <a:t>duurzaam door verticale bodemwarmtewisselaar </a:t>
            </a:r>
            <a:r>
              <a:rPr lang="nl-NL" sz="1400" dirty="0" err="1">
                <a:solidFill>
                  <a:srgbClr val="195A7D"/>
                </a:solidFill>
                <a:latin typeface="+mj-lt"/>
              </a:rPr>
              <a:t>icm</a:t>
            </a:r>
            <a:r>
              <a:rPr lang="nl-NL" sz="1400" dirty="0">
                <a:solidFill>
                  <a:srgbClr val="195A7D"/>
                </a:solidFill>
                <a:latin typeface="+mj-lt"/>
              </a:rPr>
              <a:t> warmtepomp, vloerverwarming/-koeling, CO2 regeling, PV-panelen 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rgbClr val="195A7D"/>
                </a:solidFill>
                <a:latin typeface="+mj-lt"/>
              </a:rPr>
              <a:t>klimaatklasse A, EPC van -0,001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NL" sz="1400" dirty="0">
                <a:solidFill>
                  <a:srgbClr val="195A7D"/>
                </a:solidFill>
                <a:latin typeface="+mj-lt"/>
              </a:rPr>
              <a:t>kantoor (</a:t>
            </a:r>
            <a:r>
              <a:rPr lang="nl-NL" sz="1400" dirty="0" err="1">
                <a:solidFill>
                  <a:srgbClr val="195A7D"/>
                </a:solidFill>
                <a:latin typeface="+mj-lt"/>
              </a:rPr>
              <a:t>Robuus</a:t>
            </a:r>
            <a:r>
              <a:rPr lang="nl-NL" sz="1400" dirty="0">
                <a:solidFill>
                  <a:srgbClr val="195A7D"/>
                </a:solidFill>
                <a:latin typeface="+mj-lt"/>
              </a:rPr>
              <a:t> Basis Team), totaal ca. 1.250 m2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nl-NL" sz="1400" dirty="0">
              <a:solidFill>
                <a:srgbClr val="195A7D"/>
              </a:solidFill>
              <a:latin typeface="+mj-lt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076616C-F360-4809-A5F3-1F065C0AA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616" y="1055841"/>
            <a:ext cx="3347864" cy="222633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FDB58D0-2729-457E-B69B-87E0452BA0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01"/>
          <a:stretch/>
        </p:blipFill>
        <p:spPr>
          <a:xfrm>
            <a:off x="293591" y="1058151"/>
            <a:ext cx="2305639" cy="361671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9C7EE44-B8B9-4A7B-A493-720E790C1E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9742" y="1052736"/>
            <a:ext cx="2716594" cy="362212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C1EED51-3224-4C03-BBD9-4207B527C5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616" y="3409412"/>
            <a:ext cx="3347864" cy="188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Rechte verbindingslijn 70">
            <a:extLst>
              <a:ext uri="{FF2B5EF4-FFF2-40B4-BE49-F238E27FC236}">
                <a16:creationId xmlns:a16="http://schemas.microsoft.com/office/drawing/2014/main" id="{6D62323A-E736-431E-902A-43DC16B756F4}"/>
              </a:ext>
            </a:extLst>
          </p:cNvPr>
          <p:cNvCxnSpPr>
            <a:cxnSpLocks/>
          </p:cNvCxnSpPr>
          <p:nvPr/>
        </p:nvCxnSpPr>
        <p:spPr bwMode="auto">
          <a:xfrm>
            <a:off x="3276171" y="2276872"/>
            <a:ext cx="0" cy="2664296"/>
          </a:xfrm>
          <a:prstGeom prst="line">
            <a:avLst/>
          </a:prstGeom>
          <a:ln w="25400" cap="sq">
            <a:solidFill>
              <a:srgbClr val="E46C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Rechte verbindingslijn 75">
            <a:extLst>
              <a:ext uri="{FF2B5EF4-FFF2-40B4-BE49-F238E27FC236}">
                <a16:creationId xmlns:a16="http://schemas.microsoft.com/office/drawing/2014/main" id="{8187C2E3-0E25-433E-8699-18BE9F9BDC6D}"/>
              </a:ext>
            </a:extLst>
          </p:cNvPr>
          <p:cNvCxnSpPr>
            <a:cxnSpLocks/>
          </p:cNvCxnSpPr>
          <p:nvPr/>
        </p:nvCxnSpPr>
        <p:spPr bwMode="auto">
          <a:xfrm>
            <a:off x="1102444" y="2996952"/>
            <a:ext cx="0" cy="2016224"/>
          </a:xfrm>
          <a:prstGeom prst="line">
            <a:avLst/>
          </a:prstGeom>
          <a:ln w="25400" cap="sq">
            <a:solidFill>
              <a:srgbClr val="E46C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574" name="Tekstvak 35">
            <a:extLst>
              <a:ext uri="{FF2B5EF4-FFF2-40B4-BE49-F238E27FC236}">
                <a16:creationId xmlns:a16="http://schemas.microsoft.com/office/drawing/2014/main" id="{725EFBAF-B8BA-4CF3-9FB6-47A6647F9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0661" y="1844824"/>
            <a:ext cx="2613729" cy="452431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ontwerpteam overleg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adviseursoverleg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thema/detail werkoverleg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intern ontwerpteam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60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1050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uitwerkniveau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39" name="Rechte verbindingslijn 38">
            <a:extLst>
              <a:ext uri="{FF2B5EF4-FFF2-40B4-BE49-F238E27FC236}">
                <a16:creationId xmlns:a16="http://schemas.microsoft.com/office/drawing/2014/main" id="{6A41C2A3-6EC9-4CDC-9B9E-773DECF1627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846521" y="2183595"/>
            <a:ext cx="1133965" cy="1586"/>
          </a:xfrm>
          <a:prstGeom prst="line">
            <a:avLst/>
          </a:prstGeom>
          <a:ln w="25400">
            <a:solidFill>
              <a:srgbClr val="E46C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echte verbindingslijn 42">
            <a:extLst>
              <a:ext uri="{FF2B5EF4-FFF2-40B4-BE49-F238E27FC236}">
                <a16:creationId xmlns:a16="http://schemas.microsoft.com/office/drawing/2014/main" id="{02E00A39-B944-4A4E-9A7D-006C37CCBA7E}"/>
              </a:ext>
            </a:extLst>
          </p:cNvPr>
          <p:cNvCxnSpPr>
            <a:cxnSpLocks/>
          </p:cNvCxnSpPr>
          <p:nvPr/>
        </p:nvCxnSpPr>
        <p:spPr bwMode="auto">
          <a:xfrm>
            <a:off x="5379498" y="2996952"/>
            <a:ext cx="0" cy="1079748"/>
          </a:xfrm>
          <a:prstGeom prst="line">
            <a:avLst/>
          </a:prstGeom>
          <a:ln w="25400" cap="sq">
            <a:solidFill>
              <a:srgbClr val="E46C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fgeronde rechthoek 16">
            <a:extLst>
              <a:ext uri="{FF2B5EF4-FFF2-40B4-BE49-F238E27FC236}">
                <a16:creationId xmlns:a16="http://schemas.microsoft.com/office/drawing/2014/main" id="{3E18426E-8E39-4774-B3FC-ECC1AE00421E}"/>
              </a:ext>
            </a:extLst>
          </p:cNvPr>
          <p:cNvSpPr/>
          <p:nvPr/>
        </p:nvSpPr>
        <p:spPr bwMode="auto">
          <a:xfrm>
            <a:off x="2493428" y="1916832"/>
            <a:ext cx="1548000" cy="540000"/>
          </a:xfrm>
          <a:prstGeom prst="roundRect">
            <a:avLst/>
          </a:prstGeom>
          <a:solidFill>
            <a:srgbClr val="0B7D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200" dirty="0"/>
              <a:t>sr. adviseur/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200" dirty="0"/>
              <a:t>projectmanager</a:t>
            </a:r>
          </a:p>
        </p:txBody>
      </p:sp>
      <p:sp>
        <p:nvSpPr>
          <p:cNvPr id="18" name="Afgeronde rechthoek 17">
            <a:extLst>
              <a:ext uri="{FF2B5EF4-FFF2-40B4-BE49-F238E27FC236}">
                <a16:creationId xmlns:a16="http://schemas.microsoft.com/office/drawing/2014/main" id="{429BA275-ECB8-4DA6-8F87-6526D413E1C9}"/>
              </a:ext>
            </a:extLst>
          </p:cNvPr>
          <p:cNvSpPr/>
          <p:nvPr/>
        </p:nvSpPr>
        <p:spPr bwMode="auto">
          <a:xfrm>
            <a:off x="4680814" y="1916832"/>
            <a:ext cx="1386000" cy="540000"/>
          </a:xfrm>
          <a:prstGeom prst="roundRect">
            <a:avLst/>
          </a:prstGeom>
          <a:solidFill>
            <a:srgbClr val="0B7D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200" dirty="0"/>
              <a:t>directie-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200" dirty="0"/>
              <a:t>verantwoordelijke</a:t>
            </a:r>
          </a:p>
        </p:txBody>
      </p:sp>
      <p:sp>
        <p:nvSpPr>
          <p:cNvPr id="19" name="Afgeronde rechthoek 18">
            <a:extLst>
              <a:ext uri="{FF2B5EF4-FFF2-40B4-BE49-F238E27FC236}">
                <a16:creationId xmlns:a16="http://schemas.microsoft.com/office/drawing/2014/main" id="{865BB188-731B-4B29-B8AF-BB344CDB11C1}"/>
              </a:ext>
            </a:extLst>
          </p:cNvPr>
          <p:cNvSpPr/>
          <p:nvPr/>
        </p:nvSpPr>
        <p:spPr bwMode="auto">
          <a:xfrm>
            <a:off x="352715" y="3698816"/>
            <a:ext cx="1548000" cy="540000"/>
          </a:xfrm>
          <a:prstGeom prst="roundRect">
            <a:avLst/>
          </a:prstGeom>
          <a:solidFill>
            <a:srgbClr val="0B7D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200" dirty="0"/>
              <a:t>adviseur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200" dirty="0"/>
              <a:t>werktuigbouwkunde</a:t>
            </a:r>
          </a:p>
        </p:txBody>
      </p:sp>
      <p:sp>
        <p:nvSpPr>
          <p:cNvPr id="29" name="Afgeronde rechthoek 28">
            <a:extLst>
              <a:ext uri="{FF2B5EF4-FFF2-40B4-BE49-F238E27FC236}">
                <a16:creationId xmlns:a16="http://schemas.microsoft.com/office/drawing/2014/main" id="{2F6F01F0-35CC-4B3F-8CB0-9106F9789343}"/>
              </a:ext>
            </a:extLst>
          </p:cNvPr>
          <p:cNvSpPr/>
          <p:nvPr/>
        </p:nvSpPr>
        <p:spPr bwMode="auto">
          <a:xfrm>
            <a:off x="2496382" y="3697360"/>
            <a:ext cx="1548000" cy="540000"/>
          </a:xfrm>
          <a:prstGeom prst="roundRect">
            <a:avLst/>
          </a:prstGeom>
          <a:solidFill>
            <a:srgbClr val="0B7D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150" dirty="0"/>
              <a:t>adviseur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150" dirty="0"/>
              <a:t>elektrotechniek/ICT/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150" dirty="0"/>
              <a:t>beveiliging</a:t>
            </a:r>
          </a:p>
        </p:txBody>
      </p:sp>
      <p:sp>
        <p:nvSpPr>
          <p:cNvPr id="31" name="Afgeronde rechthoek 30">
            <a:extLst>
              <a:ext uri="{FF2B5EF4-FFF2-40B4-BE49-F238E27FC236}">
                <a16:creationId xmlns:a16="http://schemas.microsoft.com/office/drawing/2014/main" id="{58D81E3C-0F94-4F14-B181-76C3AC45A508}"/>
              </a:ext>
            </a:extLst>
          </p:cNvPr>
          <p:cNvSpPr/>
          <p:nvPr/>
        </p:nvSpPr>
        <p:spPr bwMode="auto">
          <a:xfrm>
            <a:off x="4680815" y="3279960"/>
            <a:ext cx="1386000" cy="540000"/>
          </a:xfrm>
          <a:prstGeom prst="roundRect">
            <a:avLst/>
          </a:prstGeom>
          <a:solidFill>
            <a:srgbClr val="0B7D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150" dirty="0" err="1"/>
              <a:t>sr</a:t>
            </a:r>
            <a:r>
              <a:rPr lang="nl-NL" sz="1150" dirty="0"/>
              <a:t>. adviseur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150" dirty="0"/>
              <a:t>bouwfysica/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150" dirty="0"/>
              <a:t>duurzaamheid</a:t>
            </a:r>
          </a:p>
        </p:txBody>
      </p:sp>
      <p:sp>
        <p:nvSpPr>
          <p:cNvPr id="33" name="Afgeronde rechthoek 32">
            <a:extLst>
              <a:ext uri="{FF2B5EF4-FFF2-40B4-BE49-F238E27FC236}">
                <a16:creationId xmlns:a16="http://schemas.microsoft.com/office/drawing/2014/main" id="{2729EA59-D2D7-4B9F-8791-7E8143F59D13}"/>
              </a:ext>
            </a:extLst>
          </p:cNvPr>
          <p:cNvSpPr/>
          <p:nvPr/>
        </p:nvSpPr>
        <p:spPr bwMode="auto">
          <a:xfrm>
            <a:off x="323528" y="4879528"/>
            <a:ext cx="1548000" cy="540000"/>
          </a:xfrm>
          <a:prstGeom prst="roundRect">
            <a:avLst/>
          </a:prstGeom>
          <a:solidFill>
            <a:srgbClr val="0B7D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200" dirty="0"/>
              <a:t>ontwerper/tekenaar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200" dirty="0"/>
              <a:t>werktuigbouwkunde</a:t>
            </a:r>
          </a:p>
        </p:txBody>
      </p:sp>
      <p:sp>
        <p:nvSpPr>
          <p:cNvPr id="34" name="Afgeronde rechthoek 33">
            <a:extLst>
              <a:ext uri="{FF2B5EF4-FFF2-40B4-BE49-F238E27FC236}">
                <a16:creationId xmlns:a16="http://schemas.microsoft.com/office/drawing/2014/main" id="{D1457BF9-CF48-43CE-90A0-967346C169A2}"/>
              </a:ext>
            </a:extLst>
          </p:cNvPr>
          <p:cNvSpPr/>
          <p:nvPr/>
        </p:nvSpPr>
        <p:spPr bwMode="auto">
          <a:xfrm>
            <a:off x="2496382" y="4879529"/>
            <a:ext cx="1548000" cy="540000"/>
          </a:xfrm>
          <a:prstGeom prst="roundRect">
            <a:avLst/>
          </a:prstGeom>
          <a:solidFill>
            <a:srgbClr val="0B7D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200" dirty="0"/>
              <a:t>ontwerper/tekenaar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1200" dirty="0"/>
              <a:t>elektrotechniek/ICT</a:t>
            </a:r>
          </a:p>
        </p:txBody>
      </p:sp>
      <p:sp>
        <p:nvSpPr>
          <p:cNvPr id="66573" name="Tekstvak 34">
            <a:extLst>
              <a:ext uri="{FF2B5EF4-FFF2-40B4-BE49-F238E27FC236}">
                <a16:creationId xmlns:a16="http://schemas.microsoft.com/office/drawing/2014/main" id="{B771DC8F-17BC-437E-A7CD-D12743A75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1076" y="2374408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6575" name="Tekstvak 36">
            <a:extLst>
              <a:ext uri="{FF2B5EF4-FFF2-40B4-BE49-F238E27FC236}">
                <a16:creationId xmlns:a16="http://schemas.microsoft.com/office/drawing/2014/main" id="{48C09597-5795-4503-A238-749B8D901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1076" y="2897992"/>
            <a:ext cx="184731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nl-NL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44" name="Rechte verbindingslijn 43">
            <a:extLst>
              <a:ext uri="{FF2B5EF4-FFF2-40B4-BE49-F238E27FC236}">
                <a16:creationId xmlns:a16="http://schemas.microsoft.com/office/drawing/2014/main" id="{2A7A1EB2-1945-42E4-A91B-968ADE2190A3}"/>
              </a:ext>
            </a:extLst>
          </p:cNvPr>
          <p:cNvCxnSpPr>
            <a:cxnSpLocks/>
          </p:cNvCxnSpPr>
          <p:nvPr/>
        </p:nvCxnSpPr>
        <p:spPr bwMode="auto">
          <a:xfrm flipH="1">
            <a:off x="1102444" y="2975558"/>
            <a:ext cx="4277054" cy="0"/>
          </a:xfrm>
          <a:prstGeom prst="line">
            <a:avLst/>
          </a:prstGeom>
          <a:ln w="25400" cap="sq">
            <a:solidFill>
              <a:srgbClr val="E46C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2"/>
          <p:cNvSpPr txBox="1">
            <a:spLocks noChangeArrowheads="1"/>
          </p:cNvSpPr>
          <p:nvPr/>
        </p:nvSpPr>
        <p:spPr bwMode="auto">
          <a:xfrm>
            <a:off x="0" y="85727"/>
            <a:ext cx="9144000" cy="5762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987" tIns="45502" rIns="90987" bIns="45502" anchor="ctr"/>
          <a:lstStyle/>
          <a:p>
            <a:pPr algn="r" defTabSz="91009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3200" b="1" kern="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projectorganisatie</a:t>
            </a:r>
          </a:p>
        </p:txBody>
      </p:sp>
      <p:grpSp>
        <p:nvGrpSpPr>
          <p:cNvPr id="28" name="Groep 27">
            <a:extLst>
              <a:ext uri="{FF2B5EF4-FFF2-40B4-BE49-F238E27FC236}">
                <a16:creationId xmlns:a16="http://schemas.microsoft.com/office/drawing/2014/main" id="{550DD17A-9186-4FFE-8264-8CB563E918CB}"/>
              </a:ext>
            </a:extLst>
          </p:cNvPr>
          <p:cNvGrpSpPr/>
          <p:nvPr/>
        </p:nvGrpSpPr>
        <p:grpSpPr>
          <a:xfrm>
            <a:off x="4537222" y="4076700"/>
            <a:ext cx="4245781" cy="776537"/>
            <a:chOff x="4749390" y="4076700"/>
            <a:chExt cx="4245781" cy="776537"/>
          </a:xfrm>
        </p:grpSpPr>
        <p:cxnSp>
          <p:nvCxnSpPr>
            <p:cNvPr id="37" name="Rechte verbindingslijn 36">
              <a:extLst>
                <a:ext uri="{FF2B5EF4-FFF2-40B4-BE49-F238E27FC236}">
                  <a16:creationId xmlns:a16="http://schemas.microsoft.com/office/drawing/2014/main" id="{E2EDB4BE-D01D-4796-B23A-8DE13B0FC32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459787" y="4090236"/>
              <a:ext cx="0" cy="223001"/>
            </a:xfrm>
            <a:prstGeom prst="line">
              <a:avLst/>
            </a:prstGeom>
            <a:ln w="25400" cap="sq">
              <a:solidFill>
                <a:srgbClr val="E46C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Rechte verbindingslijn 53">
              <a:extLst>
                <a:ext uri="{FF2B5EF4-FFF2-40B4-BE49-F238E27FC236}">
                  <a16:creationId xmlns:a16="http://schemas.microsoft.com/office/drawing/2014/main" id="{055B74BE-3BD8-475F-8B1C-92D7AF9025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08463" y="4076700"/>
              <a:ext cx="3465" cy="236537"/>
            </a:xfrm>
            <a:prstGeom prst="line">
              <a:avLst/>
            </a:prstGeom>
            <a:ln w="25400">
              <a:solidFill>
                <a:srgbClr val="E46C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Rechte verbindingslijn 54">
              <a:extLst>
                <a:ext uri="{FF2B5EF4-FFF2-40B4-BE49-F238E27FC236}">
                  <a16:creationId xmlns:a16="http://schemas.microsoft.com/office/drawing/2014/main" id="{E1425041-60D3-4ED7-901A-1ED3269F2D8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289390" y="4090236"/>
              <a:ext cx="0" cy="225425"/>
            </a:xfrm>
            <a:prstGeom prst="line">
              <a:avLst/>
            </a:prstGeom>
            <a:ln w="25400" cap="sq">
              <a:solidFill>
                <a:srgbClr val="E46C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Afgeronde rechthoek 29">
              <a:extLst>
                <a:ext uri="{FF2B5EF4-FFF2-40B4-BE49-F238E27FC236}">
                  <a16:creationId xmlns:a16="http://schemas.microsoft.com/office/drawing/2014/main" id="{5A72574E-A998-4449-AD9A-A064B8FFB960}"/>
                </a:ext>
              </a:extLst>
            </p:cNvPr>
            <p:cNvSpPr/>
            <p:nvPr/>
          </p:nvSpPr>
          <p:spPr bwMode="auto">
            <a:xfrm>
              <a:off x="4749390" y="4306135"/>
              <a:ext cx="1080000" cy="540000"/>
            </a:xfrm>
            <a:prstGeom prst="roundRect">
              <a:avLst/>
            </a:prstGeom>
            <a:solidFill>
              <a:srgbClr val="0B7D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dirty="0"/>
                <a:t>adviseur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dirty="0"/>
                <a:t>brand</a:t>
              </a:r>
            </a:p>
          </p:txBody>
        </p:sp>
        <p:sp>
          <p:nvSpPr>
            <p:cNvPr id="32" name="Afgeronde rechthoek 31">
              <a:extLst>
                <a:ext uri="{FF2B5EF4-FFF2-40B4-BE49-F238E27FC236}">
                  <a16:creationId xmlns:a16="http://schemas.microsoft.com/office/drawing/2014/main" id="{AA80A4B8-570A-4AB6-B755-31FB2CA801AE}"/>
                </a:ext>
              </a:extLst>
            </p:cNvPr>
            <p:cNvSpPr/>
            <p:nvPr/>
          </p:nvSpPr>
          <p:spPr bwMode="auto">
            <a:xfrm>
              <a:off x="6300312" y="4313237"/>
              <a:ext cx="1080000" cy="540000"/>
            </a:xfrm>
            <a:prstGeom prst="roundRect">
              <a:avLst/>
            </a:prstGeom>
            <a:solidFill>
              <a:srgbClr val="0B7D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dirty="0"/>
                <a:t>adviseur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dirty="0"/>
                <a:t>akoestiek</a:t>
              </a:r>
            </a:p>
          </p:txBody>
        </p:sp>
        <p:sp>
          <p:nvSpPr>
            <p:cNvPr id="35" name="Afgeronde rechthoek 34">
              <a:extLst>
                <a:ext uri="{FF2B5EF4-FFF2-40B4-BE49-F238E27FC236}">
                  <a16:creationId xmlns:a16="http://schemas.microsoft.com/office/drawing/2014/main" id="{6650B7B8-91BC-4430-A3FB-2E27252125CA}"/>
                </a:ext>
              </a:extLst>
            </p:cNvPr>
            <p:cNvSpPr/>
            <p:nvPr/>
          </p:nvSpPr>
          <p:spPr bwMode="auto">
            <a:xfrm>
              <a:off x="7915171" y="4313237"/>
              <a:ext cx="1080000" cy="540000"/>
            </a:xfrm>
            <a:prstGeom prst="roundRect">
              <a:avLst/>
            </a:prstGeom>
            <a:solidFill>
              <a:srgbClr val="0B7D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dirty="0"/>
                <a:t>adviseur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NL" sz="1200" dirty="0"/>
                <a:t>bouwfysica</a:t>
              </a:r>
            </a:p>
          </p:txBody>
        </p:sp>
        <p:cxnSp>
          <p:nvCxnSpPr>
            <p:cNvPr id="36" name="Rechte verbindingslijn 35">
              <a:extLst>
                <a:ext uri="{FF2B5EF4-FFF2-40B4-BE49-F238E27FC236}">
                  <a16:creationId xmlns:a16="http://schemas.microsoft.com/office/drawing/2014/main" id="{28D15F46-F27D-4B0A-BC8C-822B3CA330F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289390" y="4080711"/>
              <a:ext cx="3171043" cy="0"/>
            </a:xfrm>
            <a:prstGeom prst="line">
              <a:avLst/>
            </a:prstGeom>
            <a:ln w="25400" cap="sq">
              <a:solidFill>
                <a:srgbClr val="E46C0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47857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5"/>
          <p:cNvSpPr>
            <a:spLocks noChangeArrowheads="1"/>
          </p:cNvSpPr>
          <p:nvPr/>
        </p:nvSpPr>
        <p:spPr bwMode="auto">
          <a:xfrm>
            <a:off x="179388" y="692150"/>
            <a:ext cx="4373562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06463" indent="-254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eaLnBrk="1" hangingPunct="1">
              <a:lnSpc>
                <a:spcPct val="120000"/>
              </a:lnSpc>
              <a:buFontTx/>
              <a:buChar char="•"/>
            </a:pPr>
            <a:endParaRPr lang="nl-NL" altLang="nl-NL" sz="1400">
              <a:solidFill>
                <a:srgbClr val="262626"/>
              </a:solidFill>
              <a:latin typeface="+mj-lt"/>
              <a:cs typeface="Arial" pitchFamily="34" charset="0"/>
            </a:endParaRPr>
          </a:p>
        </p:txBody>
      </p:sp>
      <p:sp>
        <p:nvSpPr>
          <p:cNvPr id="220163" name="Rectangle 18"/>
          <p:cNvSpPr>
            <a:spLocks noChangeArrowheads="1"/>
          </p:cNvSpPr>
          <p:nvPr/>
        </p:nvSpPr>
        <p:spPr bwMode="auto">
          <a:xfrm>
            <a:off x="4552950" y="260350"/>
            <a:ext cx="42672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Aft>
                <a:spcPct val="20000"/>
              </a:spcAft>
            </a:pPr>
            <a:endParaRPr lang="nl-NL" altLang="nl-NL" sz="1400" b="1">
              <a:solidFill>
                <a:srgbClr val="595959"/>
              </a:solidFill>
              <a:latin typeface="+mj-lt"/>
            </a:endParaRPr>
          </a:p>
        </p:txBody>
      </p:sp>
      <p:sp>
        <p:nvSpPr>
          <p:cNvPr id="220164" name="Rectangle 5"/>
          <p:cNvSpPr>
            <a:spLocks noChangeArrowheads="1"/>
          </p:cNvSpPr>
          <p:nvPr/>
        </p:nvSpPr>
        <p:spPr bwMode="auto">
          <a:xfrm>
            <a:off x="4705350" y="836613"/>
            <a:ext cx="437356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5246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eaLnBrk="1" hangingPunct="1"/>
            <a:endParaRPr lang="en-US" altLang="nl-NL" sz="1400" dirty="0">
              <a:solidFill>
                <a:srgbClr val="195A7D"/>
              </a:solidFill>
              <a:latin typeface="+mj-lt"/>
            </a:endParaRPr>
          </a:p>
          <a:p>
            <a:pPr lvl="1" eaLnBrk="1" hangingPunct="1"/>
            <a:endParaRPr lang="en-US" altLang="nl-NL" sz="1400" dirty="0">
              <a:solidFill>
                <a:srgbClr val="195A7D"/>
              </a:solidFill>
              <a:latin typeface="+mj-lt"/>
              <a:cs typeface="Arial" pitchFamily="34" charset="0"/>
            </a:endParaRPr>
          </a:p>
        </p:txBody>
      </p:sp>
      <p:sp>
        <p:nvSpPr>
          <p:cNvPr id="220165" name="Rechthoek 1"/>
          <p:cNvSpPr>
            <a:spLocks noChangeArrowheads="1"/>
          </p:cNvSpPr>
          <p:nvPr/>
        </p:nvSpPr>
        <p:spPr bwMode="auto">
          <a:xfrm>
            <a:off x="0" y="116632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GB" altLang="nl-NL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werkwijze</a:t>
            </a:r>
            <a:endParaRPr lang="nl-NL" altLang="nl-NL" sz="3200" b="1" dirty="0"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6069842" y="2511129"/>
            <a:ext cx="4151313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nl-NL" sz="1400" dirty="0">
                <a:solidFill>
                  <a:srgbClr val="195A7D"/>
                </a:solidFill>
                <a:latin typeface="+mj-lt"/>
              </a:rPr>
              <a:t>Wekelijks projectteamoverleg</a:t>
            </a:r>
            <a:endParaRPr lang="en-US" sz="1400" dirty="0">
              <a:solidFill>
                <a:srgbClr val="195A7D"/>
              </a:solidFill>
              <a:latin typeface="+mj-lt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4846391" y="5399410"/>
            <a:ext cx="4151313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nl-NL" sz="1400" dirty="0">
                <a:solidFill>
                  <a:srgbClr val="195A7D"/>
                </a:solidFill>
                <a:latin typeface="+mj-lt"/>
              </a:rPr>
              <a:t>Vergaderen op afstand</a:t>
            </a:r>
            <a:endParaRPr lang="en-US" sz="1400" dirty="0">
              <a:solidFill>
                <a:srgbClr val="195A7D"/>
              </a:solidFill>
              <a:latin typeface="+mj-lt"/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5652120" y="1888031"/>
            <a:ext cx="4151313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nl-NL" sz="1400" dirty="0">
                <a:solidFill>
                  <a:srgbClr val="195A7D"/>
                </a:solidFill>
                <a:latin typeface="+mj-lt"/>
              </a:rPr>
              <a:t>Maandag overleg dag</a:t>
            </a:r>
            <a:endParaRPr lang="en-US" sz="1400" dirty="0">
              <a:solidFill>
                <a:srgbClr val="195A7D"/>
              </a:solidFill>
              <a:latin typeface="+mj-lt"/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420687" y="1888031"/>
            <a:ext cx="4151313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nl-NL" sz="1400" dirty="0">
                <a:solidFill>
                  <a:srgbClr val="195A7D"/>
                </a:solidFill>
                <a:latin typeface="+mj-lt"/>
              </a:rPr>
              <a:t>Vaste projectteams van initiatief tot nazorg</a:t>
            </a:r>
            <a:endParaRPr lang="en-US" sz="1400" dirty="0">
              <a:solidFill>
                <a:srgbClr val="195A7D"/>
              </a:solidFill>
              <a:latin typeface="+mj-lt"/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5900405" y="4030411"/>
            <a:ext cx="4151313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nl-NL" sz="1400" dirty="0">
                <a:solidFill>
                  <a:srgbClr val="195A7D"/>
                </a:solidFill>
                <a:latin typeface="+mj-lt"/>
              </a:rPr>
              <a:t>Wekelijks planningsoverleg</a:t>
            </a:r>
            <a:endParaRPr lang="en-US" sz="1400" dirty="0">
              <a:solidFill>
                <a:srgbClr val="195A7D"/>
              </a:solidFill>
              <a:latin typeface="+mj-lt"/>
            </a:endParaRPr>
          </a:p>
        </p:txBody>
      </p:sp>
      <p:sp>
        <p:nvSpPr>
          <p:cNvPr id="12" name="Rechthoek 11"/>
          <p:cNvSpPr/>
          <p:nvPr/>
        </p:nvSpPr>
        <p:spPr>
          <a:xfrm>
            <a:off x="268094" y="5300663"/>
            <a:ext cx="4151313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nl-NL" sz="1400" dirty="0">
                <a:solidFill>
                  <a:srgbClr val="195A7D"/>
                </a:solidFill>
                <a:latin typeface="+mj-lt"/>
              </a:rPr>
              <a:t>Elk rapport en ontwerp wordt geverifieerd</a:t>
            </a:r>
            <a:endParaRPr lang="en-US" sz="1400" dirty="0">
              <a:solidFill>
                <a:srgbClr val="195A7D"/>
              </a:solidFill>
              <a:latin typeface="+mj-lt"/>
            </a:endParaRPr>
          </a:p>
        </p:txBody>
      </p:sp>
      <p:sp>
        <p:nvSpPr>
          <p:cNvPr id="13" name="Rechthoek 12"/>
          <p:cNvSpPr/>
          <p:nvPr/>
        </p:nvSpPr>
        <p:spPr>
          <a:xfrm>
            <a:off x="0" y="2815751"/>
            <a:ext cx="4151313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nl-NL" sz="1400" dirty="0">
                <a:solidFill>
                  <a:srgbClr val="195A7D"/>
                </a:solidFill>
                <a:latin typeface="+mj-lt"/>
              </a:rPr>
              <a:t>Nelissen academie voor vraagstukken</a:t>
            </a:r>
            <a:endParaRPr lang="en-US" sz="1400" dirty="0">
              <a:solidFill>
                <a:srgbClr val="195A7D"/>
              </a:solidFill>
              <a:latin typeface="+mj-lt"/>
            </a:endParaRPr>
          </a:p>
        </p:txBody>
      </p:sp>
      <p:sp>
        <p:nvSpPr>
          <p:cNvPr id="16" name="Rechthoek 15"/>
          <p:cNvSpPr/>
          <p:nvPr/>
        </p:nvSpPr>
        <p:spPr>
          <a:xfrm>
            <a:off x="1572815" y="1331476"/>
            <a:ext cx="4151313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nl-NL" sz="2400" b="1" dirty="0">
                <a:solidFill>
                  <a:srgbClr val="195A7D"/>
                </a:solidFill>
                <a:latin typeface="+mj-lt"/>
              </a:rPr>
              <a:t>Kwaliteit (9001/14001)</a:t>
            </a:r>
            <a:endParaRPr lang="en-US" sz="2400" dirty="0">
              <a:solidFill>
                <a:srgbClr val="195A7D"/>
              </a:solidFill>
              <a:latin typeface="+mj-lt"/>
            </a:endParaRPr>
          </a:p>
        </p:txBody>
      </p:sp>
      <p:sp>
        <p:nvSpPr>
          <p:cNvPr id="17" name="Rechthoek 16"/>
          <p:cNvSpPr/>
          <p:nvPr/>
        </p:nvSpPr>
        <p:spPr>
          <a:xfrm>
            <a:off x="5677271" y="1282878"/>
            <a:ext cx="4151313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nl-NL" sz="2400" b="1" dirty="0">
                <a:solidFill>
                  <a:srgbClr val="195A7D"/>
                </a:solidFill>
                <a:latin typeface="+mj-lt"/>
              </a:rPr>
              <a:t>communicatie</a:t>
            </a:r>
          </a:p>
        </p:txBody>
      </p:sp>
      <p:sp>
        <p:nvSpPr>
          <p:cNvPr id="18" name="Rechthoek 17"/>
          <p:cNvSpPr/>
          <p:nvPr/>
        </p:nvSpPr>
        <p:spPr>
          <a:xfrm>
            <a:off x="49577" y="3593488"/>
            <a:ext cx="4151313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 err="1">
                <a:solidFill>
                  <a:srgbClr val="195A7D"/>
                </a:solidFill>
                <a:latin typeface="+mj-lt"/>
              </a:rPr>
              <a:t>kennis</a:t>
            </a:r>
            <a:r>
              <a:rPr lang="en-US" sz="1400" dirty="0">
                <a:solidFill>
                  <a:srgbClr val="195A7D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195A7D"/>
                </a:solidFill>
                <a:latin typeface="+mj-lt"/>
              </a:rPr>
              <a:t>verantwoordelijken</a:t>
            </a:r>
            <a:endParaRPr lang="en-US" sz="1400" dirty="0">
              <a:solidFill>
                <a:srgbClr val="195A7D"/>
              </a:solidFill>
              <a:latin typeface="+mj-lt"/>
            </a:endParaRPr>
          </a:p>
        </p:txBody>
      </p:sp>
      <p:sp>
        <p:nvSpPr>
          <p:cNvPr id="19" name="Rechthoek 18"/>
          <p:cNvSpPr/>
          <p:nvPr/>
        </p:nvSpPr>
        <p:spPr>
          <a:xfrm>
            <a:off x="6158698" y="3292170"/>
            <a:ext cx="4151313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nl-NL" sz="1400" dirty="0">
                <a:solidFill>
                  <a:srgbClr val="195A7D"/>
                </a:solidFill>
                <a:latin typeface="+mj-lt"/>
              </a:rPr>
              <a:t>Wekelijks discipline overleg</a:t>
            </a:r>
            <a:endParaRPr lang="en-US" sz="1400" dirty="0">
              <a:solidFill>
                <a:srgbClr val="195A7D"/>
              </a:solidFill>
              <a:latin typeface="+mj-lt"/>
            </a:endParaRPr>
          </a:p>
        </p:txBody>
      </p:sp>
      <p:sp>
        <p:nvSpPr>
          <p:cNvPr id="20" name="Rechthoek 19"/>
          <p:cNvSpPr/>
          <p:nvPr/>
        </p:nvSpPr>
        <p:spPr>
          <a:xfrm>
            <a:off x="5726107" y="4758124"/>
            <a:ext cx="4151313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nl-NL" sz="1400" dirty="0">
                <a:solidFill>
                  <a:srgbClr val="195A7D"/>
                </a:solidFill>
                <a:latin typeface="+mj-lt"/>
              </a:rPr>
              <a:t>Kennis en themabijeenkomsten</a:t>
            </a:r>
            <a:endParaRPr lang="en-US" sz="1400" dirty="0">
              <a:solidFill>
                <a:srgbClr val="195A7D"/>
              </a:solidFill>
              <a:latin typeface="+mj-lt"/>
            </a:endParaRPr>
          </a:p>
        </p:txBody>
      </p:sp>
      <p:sp>
        <p:nvSpPr>
          <p:cNvPr id="21" name="Rechthoek 20"/>
          <p:cNvSpPr/>
          <p:nvPr/>
        </p:nvSpPr>
        <p:spPr>
          <a:xfrm>
            <a:off x="179388" y="4406454"/>
            <a:ext cx="4151313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195A7D"/>
                </a:solidFill>
                <a:latin typeface="+mj-lt"/>
              </a:rPr>
              <a:t>Team </a:t>
            </a:r>
            <a:r>
              <a:rPr lang="en-US" sz="1400" dirty="0" err="1">
                <a:solidFill>
                  <a:srgbClr val="195A7D"/>
                </a:solidFill>
                <a:latin typeface="+mj-lt"/>
              </a:rPr>
              <a:t>voor</a:t>
            </a:r>
            <a:r>
              <a:rPr lang="en-US" sz="1400" dirty="0">
                <a:solidFill>
                  <a:srgbClr val="195A7D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195A7D"/>
                </a:solidFill>
                <a:latin typeface="+mj-lt"/>
              </a:rPr>
              <a:t>bewaking</a:t>
            </a:r>
            <a:r>
              <a:rPr lang="en-US" sz="1400" dirty="0">
                <a:solidFill>
                  <a:srgbClr val="195A7D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rgbClr val="195A7D"/>
                </a:solidFill>
                <a:latin typeface="+mj-lt"/>
              </a:rPr>
              <a:t>integraliteit</a:t>
            </a:r>
            <a:endParaRPr lang="en-US" sz="1400" dirty="0">
              <a:solidFill>
                <a:srgbClr val="195A7D"/>
              </a:solidFill>
              <a:latin typeface="+mj-lt"/>
            </a:endParaRPr>
          </a:p>
        </p:txBody>
      </p:sp>
      <p:pic>
        <p:nvPicPr>
          <p:cNvPr id="1026" name="Picture 2" descr="imag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8649" y="2952751"/>
            <a:ext cx="2945420" cy="1385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hthoek 21"/>
          <p:cNvSpPr/>
          <p:nvPr/>
        </p:nvSpPr>
        <p:spPr>
          <a:xfrm>
            <a:off x="2636209" y="6045285"/>
            <a:ext cx="316387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30000"/>
              </a:spcBef>
              <a:defRPr/>
            </a:pPr>
            <a:r>
              <a:rPr lang="nl-NL" b="1" i="1" dirty="0">
                <a:solidFill>
                  <a:srgbClr val="195A7D"/>
                </a:solidFill>
                <a:latin typeface="Calibri"/>
                <a:cs typeface="Arial" pitchFamily="34" charset="0"/>
              </a:rPr>
              <a:t>Doel optimaal totaalresultaat!</a:t>
            </a:r>
          </a:p>
        </p:txBody>
      </p:sp>
    </p:spTree>
    <p:extLst>
      <p:ext uri="{BB962C8B-B14F-4D97-AF65-F5344CB8AC3E}">
        <p14:creationId xmlns:p14="http://schemas.microsoft.com/office/powerpoint/2010/main" val="3530752118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3" name="Rechthoek 18">
            <a:extLst>
              <a:ext uri="{FF2B5EF4-FFF2-40B4-BE49-F238E27FC236}">
                <a16:creationId xmlns:a16="http://schemas.microsoft.com/office/drawing/2014/main" id="{3B6BAD31-23DA-4CE1-8EAA-F81B14081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2413" y="1563688"/>
            <a:ext cx="1366837" cy="357187"/>
          </a:xfrm>
          <a:prstGeom prst="rect">
            <a:avLst/>
          </a:prstGeom>
          <a:solidFill>
            <a:srgbClr val="E46C0A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anchor="ctr"/>
          <a:lstStyle/>
          <a:p>
            <a:pPr marL="609600" indent="-609600" algn="ctr" eaLnBrk="1" hangingPunct="1">
              <a:defRPr/>
            </a:pPr>
            <a:r>
              <a:rPr lang="nl-NL" altLang="nl-NL" sz="1200" dirty="0">
                <a:latin typeface="Arial" charset="0"/>
                <a:ea typeface="+mn-ea"/>
              </a:rPr>
              <a:t>voorlopig</a:t>
            </a:r>
          </a:p>
          <a:p>
            <a:pPr marL="609600" indent="-609600" algn="ctr" eaLnBrk="1" hangingPunct="1">
              <a:defRPr/>
            </a:pPr>
            <a:r>
              <a:rPr lang="nl-NL" altLang="nl-NL" sz="1200" dirty="0">
                <a:latin typeface="Arial" charset="0"/>
                <a:ea typeface="+mn-ea"/>
              </a:rPr>
              <a:t>ontwerp</a:t>
            </a:r>
          </a:p>
        </p:txBody>
      </p:sp>
      <p:sp>
        <p:nvSpPr>
          <p:cNvPr id="107524" name="Rechthoek 19">
            <a:extLst>
              <a:ext uri="{FF2B5EF4-FFF2-40B4-BE49-F238E27FC236}">
                <a16:creationId xmlns:a16="http://schemas.microsoft.com/office/drawing/2014/main" id="{13153521-B137-4CDA-B775-878B1CDC8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4750" y="1914525"/>
            <a:ext cx="1782763" cy="357188"/>
          </a:xfrm>
          <a:prstGeom prst="rect">
            <a:avLst/>
          </a:prstGeom>
          <a:solidFill>
            <a:srgbClr val="E46C0A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anchor="ctr"/>
          <a:lstStyle/>
          <a:p>
            <a:pPr marL="609600" indent="-609600" algn="ctr" eaLnBrk="1" hangingPunct="1">
              <a:defRPr/>
            </a:pPr>
            <a:r>
              <a:rPr lang="nl-NL" altLang="nl-NL" sz="1400" dirty="0">
                <a:latin typeface="Arial" charset="0"/>
                <a:ea typeface="+mn-ea"/>
              </a:rPr>
              <a:t>definitief ontwerp</a:t>
            </a:r>
          </a:p>
        </p:txBody>
      </p:sp>
      <p:sp>
        <p:nvSpPr>
          <p:cNvPr id="107525" name="Rechthoek 20">
            <a:extLst>
              <a:ext uri="{FF2B5EF4-FFF2-40B4-BE49-F238E27FC236}">
                <a16:creationId xmlns:a16="http://schemas.microsoft.com/office/drawing/2014/main" id="{AB91D8E0-6465-4E74-8DBA-B03759212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6675" y="2257425"/>
            <a:ext cx="1155700" cy="357188"/>
          </a:xfrm>
          <a:prstGeom prst="rect">
            <a:avLst/>
          </a:prstGeom>
          <a:solidFill>
            <a:srgbClr val="195A7B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anchor="ctr"/>
          <a:lstStyle/>
          <a:p>
            <a:pPr marL="609600" indent="-609600" algn="ctr" eaLnBrk="1" hangingPunct="1">
              <a:defRPr/>
            </a:pPr>
            <a:r>
              <a:rPr lang="nl-NL" altLang="nl-NL" sz="1400">
                <a:solidFill>
                  <a:schemeClr val="bg1"/>
                </a:solidFill>
                <a:latin typeface="Arial" charset="0"/>
                <a:ea typeface="+mn-ea"/>
              </a:rPr>
              <a:t>bestek</a:t>
            </a:r>
          </a:p>
        </p:txBody>
      </p:sp>
      <p:sp>
        <p:nvSpPr>
          <p:cNvPr id="165893" name="Ovaal 21">
            <a:extLst>
              <a:ext uri="{FF2B5EF4-FFF2-40B4-BE49-F238E27FC236}">
                <a16:creationId xmlns:a16="http://schemas.microsoft.com/office/drawing/2014/main" id="{9A5BA60D-7E70-4309-880D-758DDB34E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1340768"/>
            <a:ext cx="3671888" cy="110557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609600" indent="-609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nl-NL" altLang="nl-NL">
              <a:solidFill>
                <a:schemeClr val="bg2"/>
              </a:solidFill>
              <a:cs typeface="Arial" panose="020B0604020202020204" pitchFamily="34" charset="0"/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EB5618DC-A159-4582-B803-EA7B5E0C8018}"/>
              </a:ext>
            </a:extLst>
          </p:cNvPr>
          <p:cNvSpPr txBox="1"/>
          <p:nvPr/>
        </p:nvSpPr>
        <p:spPr bwMode="auto">
          <a:xfrm>
            <a:off x="287338" y="1727200"/>
            <a:ext cx="3492500" cy="429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indent="-38100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nl-NL" sz="1400" kern="0" dirty="0">
                <a:solidFill>
                  <a:srgbClr val="195A7B"/>
                </a:solidFill>
                <a:latin typeface="+mj-lt"/>
                <a:ea typeface="+mn-ea"/>
              </a:rPr>
              <a:t>zwaartepunt in ontwerpfase</a:t>
            </a:r>
          </a:p>
          <a:p>
            <a:pPr marL="381000" indent="-38100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nl-NL" sz="1400" kern="0" dirty="0">
              <a:solidFill>
                <a:srgbClr val="195A7B"/>
              </a:solidFill>
              <a:latin typeface="+mj-lt"/>
              <a:ea typeface="+mn-ea"/>
            </a:endParaRPr>
          </a:p>
          <a:p>
            <a:pPr marL="381000" indent="-38100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nl-NL" sz="1400" dirty="0">
                <a:solidFill>
                  <a:srgbClr val="195A7B"/>
                </a:solidFill>
                <a:latin typeface="+mj-lt"/>
                <a:ea typeface="+mn-ea"/>
                <a:cs typeface="Arial" charset="0"/>
              </a:rPr>
              <a:t>gebruiker meenemen in proces</a:t>
            </a:r>
          </a:p>
          <a:p>
            <a:pPr marL="381000" indent="-38100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nl-NL" sz="1400" kern="0" dirty="0">
              <a:solidFill>
                <a:srgbClr val="195A7B"/>
              </a:solidFill>
              <a:latin typeface="+mj-lt"/>
              <a:ea typeface="+mn-ea"/>
            </a:endParaRPr>
          </a:p>
          <a:p>
            <a:pPr marL="381000" indent="-38100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nl-NL" sz="1400" kern="0" dirty="0">
                <a:solidFill>
                  <a:srgbClr val="195A7B"/>
                </a:solidFill>
                <a:latin typeface="+mj-lt"/>
                <a:ea typeface="+mn-ea"/>
              </a:rPr>
              <a:t>uitwerken van concepten en varianten incl. consequenties </a:t>
            </a:r>
          </a:p>
          <a:p>
            <a:pPr marL="381000" indent="-38100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en-US" sz="1400" kern="0" dirty="0">
              <a:solidFill>
                <a:srgbClr val="195A7B"/>
              </a:solidFill>
              <a:latin typeface="+mj-lt"/>
              <a:ea typeface="+mn-ea"/>
            </a:endParaRPr>
          </a:p>
          <a:p>
            <a:pPr marL="381000" indent="-38100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400" kern="0" dirty="0" err="1">
                <a:solidFill>
                  <a:srgbClr val="195A7B"/>
                </a:solidFill>
                <a:latin typeface="+mj-lt"/>
                <a:ea typeface="+mn-ea"/>
              </a:rPr>
              <a:t>besluitvorming</a:t>
            </a:r>
            <a:r>
              <a:rPr lang="en-US" sz="1400" kern="0" dirty="0">
                <a:solidFill>
                  <a:srgbClr val="195A7B"/>
                </a:solidFill>
                <a:latin typeface="+mj-lt"/>
                <a:ea typeface="+mn-ea"/>
              </a:rPr>
              <a:t> over </a:t>
            </a:r>
            <a:r>
              <a:rPr lang="en-US" sz="1400" kern="0" dirty="0" err="1">
                <a:solidFill>
                  <a:srgbClr val="195A7B"/>
                </a:solidFill>
                <a:latin typeface="+mj-lt"/>
                <a:ea typeface="+mn-ea"/>
              </a:rPr>
              <a:t>principes</a:t>
            </a:r>
            <a:r>
              <a:rPr lang="nl-NL" sz="1400" kern="0" dirty="0">
                <a:solidFill>
                  <a:srgbClr val="195A7B"/>
                </a:solidFill>
                <a:latin typeface="+mj-lt"/>
                <a:ea typeface="+mn-ea"/>
              </a:rPr>
              <a:t> </a:t>
            </a:r>
          </a:p>
          <a:p>
            <a:pPr marL="381000" indent="-38100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nl-NL" sz="1400" kern="0" dirty="0">
              <a:solidFill>
                <a:srgbClr val="195A7B"/>
              </a:solidFill>
              <a:latin typeface="+mj-lt"/>
              <a:ea typeface="+mn-ea"/>
            </a:endParaRPr>
          </a:p>
          <a:p>
            <a:pPr marL="381000" indent="-38100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nl-NL" sz="1400" kern="0" dirty="0">
                <a:solidFill>
                  <a:srgbClr val="195A7B"/>
                </a:solidFill>
                <a:latin typeface="+mj-lt"/>
                <a:ea typeface="+mn-ea"/>
              </a:rPr>
              <a:t>goede voorbereiding om wijzigingen te voorkomen</a:t>
            </a:r>
          </a:p>
          <a:p>
            <a:pPr marL="381000" indent="-38100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endParaRPr lang="nl-NL" sz="1400" kern="0" dirty="0">
              <a:solidFill>
                <a:srgbClr val="195A7B"/>
              </a:solidFill>
              <a:latin typeface="+mj-lt"/>
              <a:ea typeface="+mn-ea"/>
            </a:endParaRPr>
          </a:p>
          <a:p>
            <a:pPr marL="381000" indent="-381000" eaLnBrk="1" hangingPunct="1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nl-NL" sz="1400" dirty="0">
                <a:solidFill>
                  <a:srgbClr val="195A7B"/>
                </a:solidFill>
                <a:latin typeface="+mj-lt"/>
                <a:ea typeface="+mn-ea"/>
                <a:cs typeface="Arial" charset="0"/>
              </a:rPr>
              <a:t>presentatie van resultaat</a:t>
            </a:r>
            <a:endParaRPr lang="nl-NL" sz="1400" kern="0" dirty="0">
              <a:solidFill>
                <a:srgbClr val="195A7B"/>
              </a:solidFill>
              <a:latin typeface="+mj-lt"/>
              <a:ea typeface="+mn-ea"/>
            </a:endParaRPr>
          </a:p>
        </p:txBody>
      </p:sp>
      <p:cxnSp>
        <p:nvCxnSpPr>
          <p:cNvPr id="165895" name="Rechte verbindingslijn met pijl 24">
            <a:extLst>
              <a:ext uri="{FF2B5EF4-FFF2-40B4-BE49-F238E27FC236}">
                <a16:creationId xmlns:a16="http://schemas.microsoft.com/office/drawing/2014/main" id="{D93CF629-D969-4D31-BC94-4607ED91013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52913" y="5246688"/>
            <a:ext cx="3732212" cy="15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5896" name="Rechte verbindingslijn met pijl 25">
            <a:extLst>
              <a:ext uri="{FF2B5EF4-FFF2-40B4-BE49-F238E27FC236}">
                <a16:creationId xmlns:a16="http://schemas.microsoft.com/office/drawing/2014/main" id="{0B4E14EC-2133-4484-ADED-CD03BADEB33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52913" y="2711450"/>
            <a:ext cx="0" cy="25495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Boog 27">
            <a:extLst>
              <a:ext uri="{FF2B5EF4-FFF2-40B4-BE49-F238E27FC236}">
                <a16:creationId xmlns:a16="http://schemas.microsoft.com/office/drawing/2014/main" id="{1DEE8171-41D9-4ABC-B3B2-5A6FDAE55E86}"/>
              </a:ext>
            </a:extLst>
          </p:cNvPr>
          <p:cNvSpPr/>
          <p:nvPr/>
        </p:nvSpPr>
        <p:spPr bwMode="auto">
          <a:xfrm flipV="1">
            <a:off x="-142875" y="765175"/>
            <a:ext cx="7905750" cy="4403725"/>
          </a:xfrm>
          <a:prstGeom prst="arc">
            <a:avLst>
              <a:gd name="adj1" fmla="val 17018730"/>
              <a:gd name="adj2" fmla="val 21557939"/>
            </a:avLst>
          </a:prstGeom>
          <a:noFill/>
          <a:ln w="38100" cap="flat" cmpd="sng" algn="ctr">
            <a:solidFill>
              <a:srgbClr val="195A7B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nl-NL">
              <a:latin typeface="Arial" charset="0"/>
              <a:ea typeface="+mn-ea"/>
            </a:endParaRPr>
          </a:p>
        </p:txBody>
      </p:sp>
      <p:sp>
        <p:nvSpPr>
          <p:cNvPr id="29" name="Boog 28">
            <a:extLst>
              <a:ext uri="{FF2B5EF4-FFF2-40B4-BE49-F238E27FC236}">
                <a16:creationId xmlns:a16="http://schemas.microsoft.com/office/drawing/2014/main" id="{FDAABE9E-9FE4-4483-A226-814497C713AA}"/>
              </a:ext>
            </a:extLst>
          </p:cNvPr>
          <p:cNvSpPr/>
          <p:nvPr/>
        </p:nvSpPr>
        <p:spPr bwMode="auto">
          <a:xfrm flipH="1" flipV="1">
            <a:off x="4348163" y="765175"/>
            <a:ext cx="7904162" cy="4403725"/>
          </a:xfrm>
          <a:prstGeom prst="arc">
            <a:avLst>
              <a:gd name="adj1" fmla="val 17018730"/>
              <a:gd name="adj2" fmla="val 21557939"/>
            </a:avLst>
          </a:prstGeom>
          <a:noFill/>
          <a:ln w="38100" cap="flat" cmpd="sng" algn="ctr">
            <a:solidFill>
              <a:srgbClr val="E46C0A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nl-NL">
              <a:latin typeface="Arial" charset="0"/>
              <a:ea typeface="+mn-ea"/>
            </a:endParaRP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71D32B81-EE2D-4ADD-B0EE-A2312ED664A6}"/>
              </a:ext>
            </a:extLst>
          </p:cNvPr>
          <p:cNvSpPr txBox="1"/>
          <p:nvPr/>
        </p:nvSpPr>
        <p:spPr bwMode="auto">
          <a:xfrm>
            <a:off x="4570413" y="3444875"/>
            <a:ext cx="1287462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indent="-381000" eaLnBrk="1" hangingPunct="1">
              <a:lnSpc>
                <a:spcPct val="120000"/>
              </a:lnSpc>
              <a:defRPr/>
            </a:pPr>
            <a:r>
              <a:rPr lang="nl-NL" sz="1200" kern="0" dirty="0">
                <a:solidFill>
                  <a:srgbClr val="E46C0A"/>
                </a:solidFill>
                <a:latin typeface="Arial" charset="0"/>
                <a:ea typeface="+mn-ea"/>
              </a:rPr>
              <a:t>invloed op de kosten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3F8988C9-2B55-42BE-8BF7-483E47339466}"/>
              </a:ext>
            </a:extLst>
          </p:cNvPr>
          <p:cNvSpPr txBox="1"/>
          <p:nvPr/>
        </p:nvSpPr>
        <p:spPr bwMode="auto">
          <a:xfrm>
            <a:off x="6561138" y="3408363"/>
            <a:ext cx="1011237" cy="515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nl-NL" sz="1200" kern="0" dirty="0">
                <a:solidFill>
                  <a:srgbClr val="195A7B"/>
                </a:solidFill>
                <a:latin typeface="Arial" charset="0"/>
                <a:ea typeface="+mn-ea"/>
              </a:rPr>
              <a:t>beschikbare informatie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9916BF84-8ADF-41CE-823D-DB009E7B216D}"/>
              </a:ext>
            </a:extLst>
          </p:cNvPr>
          <p:cNvSpPr txBox="1"/>
          <p:nvPr/>
        </p:nvSpPr>
        <p:spPr bwMode="auto">
          <a:xfrm>
            <a:off x="5961063" y="5265738"/>
            <a:ext cx="1011237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nl-NL" sz="1200" b="1" kern="0" dirty="0">
                <a:latin typeface="Arial" charset="0"/>
                <a:ea typeface="+mn-ea"/>
              </a:rPr>
              <a:t>tijd</a:t>
            </a:r>
          </a:p>
        </p:txBody>
      </p:sp>
      <p:sp>
        <p:nvSpPr>
          <p:cNvPr id="107535" name="Rechthoek 18">
            <a:extLst>
              <a:ext uri="{FF2B5EF4-FFF2-40B4-BE49-F238E27FC236}">
                <a16:creationId xmlns:a16="http://schemas.microsoft.com/office/drawing/2014/main" id="{35483B05-6403-48EA-BFEC-726646D88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6725" y="5622925"/>
            <a:ext cx="938213" cy="357188"/>
          </a:xfrm>
          <a:prstGeom prst="rect">
            <a:avLst/>
          </a:prstGeom>
          <a:solidFill>
            <a:srgbClr val="195A7B"/>
          </a:solidFill>
          <a:ln>
            <a:solidFill>
              <a:srgbClr val="195A7B"/>
            </a:solidFill>
          </a:ln>
        </p:spPr>
        <p:txBody>
          <a:bodyPr anchor="ctr"/>
          <a:lstStyle/>
          <a:p>
            <a:pPr marL="609600" indent="-609600" algn="ctr" eaLnBrk="1" hangingPunct="1">
              <a:defRPr/>
            </a:pPr>
            <a:r>
              <a:rPr lang="nl-NL" altLang="nl-NL" sz="800" dirty="0">
                <a:solidFill>
                  <a:schemeClr val="bg1"/>
                </a:solidFill>
                <a:latin typeface="Arial" charset="0"/>
                <a:ea typeface="+mn-ea"/>
              </a:rPr>
              <a:t>voorlopig </a:t>
            </a:r>
          </a:p>
          <a:p>
            <a:pPr marL="609600" indent="-609600" algn="ctr" eaLnBrk="1" hangingPunct="1">
              <a:defRPr/>
            </a:pPr>
            <a:r>
              <a:rPr lang="nl-NL" altLang="nl-NL" sz="800" dirty="0">
                <a:solidFill>
                  <a:schemeClr val="bg1"/>
                </a:solidFill>
                <a:latin typeface="Arial" charset="0"/>
                <a:ea typeface="+mn-ea"/>
              </a:rPr>
              <a:t>ontwerp</a:t>
            </a:r>
          </a:p>
        </p:txBody>
      </p:sp>
      <p:sp>
        <p:nvSpPr>
          <p:cNvPr id="107536" name="Rechthoek 19">
            <a:extLst>
              <a:ext uri="{FF2B5EF4-FFF2-40B4-BE49-F238E27FC236}">
                <a16:creationId xmlns:a16="http://schemas.microsoft.com/office/drawing/2014/main" id="{0F63B357-7320-42EA-9D37-257D7C0E1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3988" y="5622925"/>
            <a:ext cx="928687" cy="357188"/>
          </a:xfrm>
          <a:prstGeom prst="rect">
            <a:avLst/>
          </a:prstGeom>
          <a:solidFill>
            <a:srgbClr val="195A7B"/>
          </a:solidFill>
          <a:ln>
            <a:solidFill>
              <a:srgbClr val="195A7B"/>
            </a:solidFill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nl-NL" altLang="nl-NL" sz="800">
                <a:solidFill>
                  <a:schemeClr val="bg1"/>
                </a:solidFill>
                <a:latin typeface="Arial" charset="0"/>
                <a:ea typeface="+mn-ea"/>
              </a:rPr>
              <a:t>definitief ontwerp</a:t>
            </a:r>
          </a:p>
        </p:txBody>
      </p:sp>
      <p:sp>
        <p:nvSpPr>
          <p:cNvPr id="107537" name="Rechthoek 20">
            <a:extLst>
              <a:ext uri="{FF2B5EF4-FFF2-40B4-BE49-F238E27FC236}">
                <a16:creationId xmlns:a16="http://schemas.microsoft.com/office/drawing/2014/main" id="{812E2A85-F27E-4F1F-920B-79B88F6A2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963" y="5622925"/>
            <a:ext cx="590550" cy="357188"/>
          </a:xfrm>
          <a:prstGeom prst="rect">
            <a:avLst/>
          </a:prstGeom>
          <a:solidFill>
            <a:srgbClr val="195A7B"/>
          </a:solidFill>
          <a:ln>
            <a:solidFill>
              <a:srgbClr val="195A7B"/>
            </a:solidFill>
          </a:ln>
        </p:spPr>
        <p:txBody>
          <a:bodyPr anchor="ctr"/>
          <a:lstStyle/>
          <a:p>
            <a:pPr marL="609600" indent="-609600" algn="ctr" eaLnBrk="1" hangingPunct="1">
              <a:defRPr/>
            </a:pPr>
            <a:r>
              <a:rPr lang="nl-NL" altLang="nl-NL" sz="800">
                <a:solidFill>
                  <a:schemeClr val="bg1"/>
                </a:solidFill>
                <a:latin typeface="Arial" charset="0"/>
                <a:ea typeface="+mn-ea"/>
              </a:rPr>
              <a:t>bestek</a:t>
            </a:r>
          </a:p>
        </p:txBody>
      </p:sp>
      <p:sp>
        <p:nvSpPr>
          <p:cNvPr id="107538" name="Rechthoek 20">
            <a:extLst>
              <a:ext uri="{FF2B5EF4-FFF2-40B4-BE49-F238E27FC236}">
                <a16:creationId xmlns:a16="http://schemas.microsoft.com/office/drawing/2014/main" id="{AED0DC30-64DC-44DA-900B-58AF95694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6563" y="5622925"/>
            <a:ext cx="1204912" cy="357188"/>
          </a:xfrm>
          <a:prstGeom prst="rect">
            <a:avLst/>
          </a:prstGeom>
          <a:solidFill>
            <a:srgbClr val="195A7B"/>
          </a:solidFill>
          <a:ln>
            <a:solidFill>
              <a:srgbClr val="195A7B"/>
            </a:solidFill>
          </a:ln>
        </p:spPr>
        <p:txBody>
          <a:bodyPr anchor="ctr"/>
          <a:lstStyle/>
          <a:p>
            <a:pPr marL="609600" indent="-609600" algn="ctr" eaLnBrk="1" hangingPunct="1">
              <a:defRPr/>
            </a:pPr>
            <a:r>
              <a:rPr lang="nl-NL" altLang="nl-NL" sz="800">
                <a:solidFill>
                  <a:schemeClr val="bg1"/>
                </a:solidFill>
                <a:latin typeface="Arial" charset="0"/>
                <a:ea typeface="+mn-ea"/>
              </a:rPr>
              <a:t>uitvoering</a:t>
            </a:r>
          </a:p>
        </p:txBody>
      </p:sp>
      <p:sp>
        <p:nvSpPr>
          <p:cNvPr id="107539" name="Rechthoek 20">
            <a:extLst>
              <a:ext uri="{FF2B5EF4-FFF2-40B4-BE49-F238E27FC236}">
                <a16:creationId xmlns:a16="http://schemas.microsoft.com/office/drawing/2014/main" id="{9A7774A6-D7E0-4840-A15C-4AFAA5193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8850" y="2600325"/>
            <a:ext cx="1155700" cy="357188"/>
          </a:xfrm>
          <a:prstGeom prst="rect">
            <a:avLst/>
          </a:prstGeom>
          <a:solidFill>
            <a:srgbClr val="195A7B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anchor="ctr"/>
          <a:lstStyle/>
          <a:p>
            <a:pPr marL="609600" indent="-609600" algn="ctr" eaLnBrk="1" hangingPunct="1">
              <a:defRPr/>
            </a:pPr>
            <a:r>
              <a:rPr lang="nl-NL" altLang="nl-NL" sz="1400">
                <a:solidFill>
                  <a:schemeClr val="bg1"/>
                </a:solidFill>
                <a:latin typeface="Arial" charset="0"/>
                <a:ea typeface="+mn-ea"/>
              </a:rPr>
              <a:t>uitvoering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6245BA6E-28DD-401D-B9F3-1CB87F596303}"/>
              </a:ext>
            </a:extLst>
          </p:cNvPr>
          <p:cNvSpPr txBox="1">
            <a:spLocks/>
          </p:cNvSpPr>
          <p:nvPr/>
        </p:nvSpPr>
        <p:spPr bwMode="auto">
          <a:xfrm>
            <a:off x="0" y="115888"/>
            <a:ext cx="9144000" cy="5619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nl-NL" altLang="nl-NL" sz="3200" b="1">
                <a:solidFill>
                  <a:schemeClr val="accent6">
                    <a:lumMod val="75000"/>
                  </a:schemeClr>
                </a:solidFill>
              </a:rPr>
              <a:t>plan van aanpak onwerpfase - werkwijze</a:t>
            </a:r>
            <a:endParaRPr lang="nl-NL" altLang="nl-NL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097850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kstvak 12"/>
          <p:cNvSpPr txBox="1">
            <a:spLocks noChangeArrowheads="1"/>
          </p:cNvSpPr>
          <p:nvPr/>
        </p:nvSpPr>
        <p:spPr bwMode="auto">
          <a:xfrm>
            <a:off x="323850" y="5907088"/>
            <a:ext cx="13239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nl-NL" altLang="nl-NL" sz="800">
                <a:solidFill>
                  <a:srgbClr val="195A7D"/>
                </a:solidFill>
              </a:rPr>
              <a:t>MFA Mannee te Goes</a:t>
            </a:r>
          </a:p>
        </p:txBody>
      </p:sp>
      <p:sp>
        <p:nvSpPr>
          <p:cNvPr id="75779" name="Titel 4"/>
          <p:cNvSpPr>
            <a:spLocks noGrp="1"/>
          </p:cNvSpPr>
          <p:nvPr>
            <p:ph type="title"/>
          </p:nvPr>
        </p:nvSpPr>
        <p:spPr bwMode="auto">
          <a:xfrm>
            <a:off x="0" y="112118"/>
            <a:ext cx="9144000" cy="436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altLang="nl-NL" sz="3200" b="1" dirty="0" err="1">
                <a:solidFill>
                  <a:schemeClr val="accent6">
                    <a:lumMod val="75000"/>
                  </a:schemeClr>
                </a:solidFill>
                <a:ea typeface="ＭＳ Ｐゴシック" pitchFamily="34" charset="-128"/>
              </a:rPr>
              <a:t>ervaring</a:t>
            </a:r>
            <a:r>
              <a:rPr lang="en-US" altLang="nl-NL" sz="3200" b="1" dirty="0">
                <a:solidFill>
                  <a:schemeClr val="accent6">
                    <a:lumMod val="75000"/>
                  </a:schemeClr>
                </a:solidFill>
                <a:ea typeface="ＭＳ Ｐゴシック" pitchFamily="34" charset="-128"/>
              </a:rPr>
              <a:t> </a:t>
            </a:r>
            <a:r>
              <a:rPr lang="en-US" altLang="nl-NL" sz="3200" b="1" dirty="0" err="1">
                <a:solidFill>
                  <a:schemeClr val="accent6">
                    <a:lumMod val="75000"/>
                  </a:schemeClr>
                </a:solidFill>
                <a:ea typeface="ＭＳ Ｐゴシック" pitchFamily="34" charset="-128"/>
              </a:rPr>
              <a:t>contractvormen</a:t>
            </a:r>
            <a:br>
              <a:rPr lang="en-US" altLang="nl-NL" sz="3200" b="1" dirty="0">
                <a:solidFill>
                  <a:schemeClr val="accent6">
                    <a:lumMod val="75000"/>
                  </a:schemeClr>
                </a:solidFill>
                <a:ea typeface="ＭＳ Ｐゴシック" pitchFamily="34" charset="-128"/>
              </a:rPr>
            </a:br>
            <a:endParaRPr lang="nl-NL" altLang="nl-NL" sz="3200" b="1" dirty="0">
              <a:solidFill>
                <a:schemeClr val="accent6">
                  <a:lumMod val="75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75780" name="Tekstvak 9"/>
          <p:cNvSpPr txBox="1">
            <a:spLocks noChangeArrowheads="1"/>
          </p:cNvSpPr>
          <p:nvPr/>
        </p:nvSpPr>
        <p:spPr bwMode="auto">
          <a:xfrm>
            <a:off x="0" y="6395641"/>
            <a:ext cx="254952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nl-NL" altLang="nl-NL" sz="900" dirty="0" err="1">
                <a:solidFill>
                  <a:srgbClr val="195A7D"/>
                </a:solidFill>
              </a:rPr>
              <a:t>Reeshof</a:t>
            </a:r>
            <a:r>
              <a:rPr lang="nl-NL" altLang="nl-NL" sz="900" dirty="0">
                <a:solidFill>
                  <a:srgbClr val="195A7D"/>
                </a:solidFill>
              </a:rPr>
              <a:t> </a:t>
            </a:r>
            <a:r>
              <a:rPr lang="nl-NL" altLang="nl-NL" sz="900" dirty="0">
                <a:solidFill>
                  <a:srgbClr val="195A7D"/>
                </a:solidFill>
                <a:latin typeface="+mj-lt"/>
              </a:rPr>
              <a:t>college</a:t>
            </a:r>
            <a:r>
              <a:rPr lang="nl-NL" altLang="nl-NL" sz="900" dirty="0">
                <a:solidFill>
                  <a:srgbClr val="195A7D"/>
                </a:solidFill>
              </a:rPr>
              <a:t> Tilburg</a:t>
            </a:r>
          </a:p>
        </p:txBody>
      </p:sp>
      <p:pic>
        <p:nvPicPr>
          <p:cNvPr id="75781" name="Picture 13" descr="I:\presentaties\foto's\3175\foto's bna gebouw vh jaar 2013\3059_03_Reeshof%20College_fietsenstall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3151188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3348038" y="1002501"/>
            <a:ext cx="5256212" cy="26442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nl-NL" sz="1400" dirty="0">
                <a:solidFill>
                  <a:srgbClr val="195A7D"/>
                </a:solidFill>
                <a:latin typeface="+mj-lt"/>
              </a:rPr>
              <a:t>DBFMO</a:t>
            </a:r>
          </a:p>
          <a:p>
            <a:pPr marL="742950" lvl="1" indent="-28575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nl-NL" sz="1400" dirty="0">
                <a:solidFill>
                  <a:srgbClr val="195A7D"/>
                </a:solidFill>
                <a:latin typeface="+mj-lt"/>
              </a:rPr>
              <a:t>zowel aan de output als aan de consortiumzijde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nl-NL" sz="1400" dirty="0">
                <a:solidFill>
                  <a:srgbClr val="195A7D"/>
                </a:solidFill>
                <a:latin typeface="+mj-lt"/>
              </a:rPr>
              <a:t>UAV GC 2005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nl-NL" sz="1400" dirty="0">
                <a:solidFill>
                  <a:srgbClr val="195A7D"/>
                </a:solidFill>
                <a:latin typeface="+mj-lt"/>
              </a:rPr>
              <a:t>vraagspecificatie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nl-NL" sz="1400" dirty="0">
                <a:solidFill>
                  <a:srgbClr val="195A7D"/>
                </a:solidFill>
                <a:latin typeface="+mj-lt"/>
              </a:rPr>
              <a:t>traditioneel volledig uitgewerkt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nl-NL" sz="1400" dirty="0">
                <a:solidFill>
                  <a:srgbClr val="195A7D"/>
                </a:solidFill>
                <a:latin typeface="+mj-lt"/>
              </a:rPr>
              <a:t>traditioneel prestatiebestek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nl-NL" sz="1400" dirty="0">
                <a:solidFill>
                  <a:srgbClr val="195A7D"/>
                </a:solidFill>
                <a:latin typeface="+mj-lt"/>
              </a:rPr>
              <a:t>onderhoudsbestekken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nl-NL" sz="1400" dirty="0">
                <a:solidFill>
                  <a:srgbClr val="195A7D"/>
                </a:solidFill>
                <a:latin typeface="+mj-lt"/>
              </a:rPr>
              <a:t>uitvoeren </a:t>
            </a:r>
            <a:r>
              <a:rPr lang="nl-NL" sz="1400" dirty="0" err="1">
                <a:solidFill>
                  <a:srgbClr val="195A7D"/>
                </a:solidFill>
                <a:latin typeface="+mj-lt"/>
              </a:rPr>
              <a:t>due</a:t>
            </a:r>
            <a:r>
              <a:rPr lang="nl-NL" sz="1400" dirty="0">
                <a:solidFill>
                  <a:srgbClr val="195A7D"/>
                </a:solidFill>
                <a:latin typeface="+mj-lt"/>
              </a:rPr>
              <a:t> diligence onderzoeken</a:t>
            </a:r>
          </a:p>
        </p:txBody>
      </p:sp>
    </p:spTree>
    <p:extLst>
      <p:ext uri="{BB962C8B-B14F-4D97-AF65-F5344CB8AC3E}">
        <p14:creationId xmlns:p14="http://schemas.microsoft.com/office/powerpoint/2010/main" val="170964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3_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7713375ACD4548846568B2AFAF2CED" ma:contentTypeVersion="10" ma:contentTypeDescription="Een nieuw document maken." ma:contentTypeScope="" ma:versionID="c81f8a2b91c938b8622c1820f69113fd">
  <xsd:schema xmlns:xsd="http://www.w3.org/2001/XMLSchema" xmlns:xs="http://www.w3.org/2001/XMLSchema" xmlns:p="http://schemas.microsoft.com/office/2006/metadata/properties" xmlns:ns2="6470a2ba-9e65-4d5c-9fb7-54ab60439f69" xmlns:ns3="f0f2b238-748f-4823-8d20-2ce66582d225" targetNamespace="http://schemas.microsoft.com/office/2006/metadata/properties" ma:root="true" ma:fieldsID="99c36707419a2146679321afb01195d7" ns2:_="" ns3:_="">
    <xsd:import namespace="6470a2ba-9e65-4d5c-9fb7-54ab60439f69"/>
    <xsd:import namespace="f0f2b238-748f-4823-8d20-2ce66582d22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70a2ba-9e65-4d5c-9fb7-54ab60439f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f2b238-748f-4823-8d20-2ce66582d22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53991A0-FF1F-44C2-B602-88BB9CED9324}"/>
</file>

<file path=customXml/itemProps2.xml><?xml version="1.0" encoding="utf-8"?>
<ds:datastoreItem xmlns:ds="http://schemas.openxmlformats.org/officeDocument/2006/customXml" ds:itemID="{44E7FCE8-3E56-47EB-AA1A-0723470ECD0F}"/>
</file>

<file path=customXml/itemProps3.xml><?xml version="1.0" encoding="utf-8"?>
<ds:datastoreItem xmlns:ds="http://schemas.openxmlformats.org/officeDocument/2006/customXml" ds:itemID="{07A333B8-D145-4E26-AD0F-8A764A1A54B9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4250</TotalTime>
  <Words>2150</Words>
  <Application>Microsoft Office PowerPoint</Application>
  <PresentationFormat>Diavoorstelling (4:3)</PresentationFormat>
  <Paragraphs>472</Paragraphs>
  <Slides>52</Slides>
  <Notes>26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52</vt:i4>
      </vt:variant>
    </vt:vector>
  </HeadingPairs>
  <TitlesOfParts>
    <vt:vector size="55" baseType="lpstr">
      <vt:lpstr>Arial</vt:lpstr>
      <vt:lpstr>Calibri</vt:lpstr>
      <vt:lpstr>3_Aangepast ontwerp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ervaring contractvormen </vt:lpstr>
      <vt:lpstr>simulaties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stadhuis Leiden </vt:lpstr>
      <vt:lpstr>stadhuis Leiden </vt:lpstr>
      <vt:lpstr>Bouwend NL Zoetermeer </vt:lpstr>
      <vt:lpstr>PowerPoint-presentatie</vt:lpstr>
      <vt:lpstr>Stadshuis Nieuwegein </vt:lpstr>
      <vt:lpstr>PowerPoint-presentatie</vt:lpstr>
      <vt:lpstr>PowerPoint-presentatie</vt:lpstr>
      <vt:lpstr>renovatie Kneuterdijk </vt:lpstr>
      <vt:lpstr>Amtrium Amsterdam RAI </vt:lpstr>
      <vt:lpstr>Hoofdkantoor OCÉ te Venlo</vt:lpstr>
      <vt:lpstr>PowerPoint-presentatie</vt:lpstr>
      <vt:lpstr>Stadhuis Weert </vt:lpstr>
      <vt:lpstr>van Spaendonk ondernemingshuis Tilburg </vt:lpstr>
      <vt:lpstr>Stadhuis Hengelo </vt:lpstr>
      <vt:lpstr>PowerPoint-presentatie</vt:lpstr>
      <vt:lpstr>MFA Gemeentehuis Waalre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Nelissen ingenieursbureau b.v.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Danielle Kwinten | nelissen ingenieursbureau b.v.</dc:creator>
  <cp:lastModifiedBy>Linda Beentjes | nelissen ingenieursbureau b.v.</cp:lastModifiedBy>
  <cp:revision>345</cp:revision>
  <cp:lastPrinted>2019-03-26T10:03:08Z</cp:lastPrinted>
  <dcterms:created xsi:type="dcterms:W3CDTF">2014-06-03T06:50:40Z</dcterms:created>
  <dcterms:modified xsi:type="dcterms:W3CDTF">2023-04-19T07:42:59Z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0x010100317713375ACD4548846568B2AFAF2CED</vt:lpwstr>
  </property>
</Properties>
</file>