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97" r:id="rId6"/>
    <p:sldId id="298" r:id="rId7"/>
    <p:sldId id="299" r:id="rId8"/>
    <p:sldId id="282" r:id="rId9"/>
    <p:sldId id="283" r:id="rId10"/>
    <p:sldId id="300" r:id="rId11"/>
    <p:sldId id="285" r:id="rId12"/>
    <p:sldId id="286" r:id="rId13"/>
    <p:sldId id="301" r:id="rId14"/>
    <p:sldId id="276" r:id="rId15"/>
    <p:sldId id="288" r:id="rId16"/>
    <p:sldId id="304" r:id="rId17"/>
    <p:sldId id="305" r:id="rId18"/>
    <p:sldId id="303" r:id="rId19"/>
    <p:sldId id="289" r:id="rId20"/>
    <p:sldId id="294" r:id="rId21"/>
    <p:sldId id="295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5AE10"/>
    <a:srgbClr val="D5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0B6CB-B41D-A20A-3758-F21C7F272C9F}" v="2" dt="2023-07-05T18:38:06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8D697-9649-4326-85B5-ED738C88A8C5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4102-12B2-4753-9FAC-642C884653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7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04102-12B2-4753-9FAC-642C884653B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90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Meetbare indicatoren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04102-12B2-4753-9FAC-642C884653B3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544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04102-12B2-4753-9FAC-642C884653B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45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Invullen in forms: zie chat  </a:t>
            </a:r>
            <a:r>
              <a:rPr lang="en-US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https://forms.office.com/e/cENs4agqY1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04102-12B2-4753-9FAC-642C884653B3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424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C25F9-2F14-480E-1702-A67E20340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FF8A3C-DC53-A9E7-7923-D4740C0B8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18DE02-6612-69A8-47B4-6A513C84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92E-9DA7-4A0C-8984-DACF99EB20E2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562148-BE9E-B5F4-7831-AAAFE546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D5B57A-99B0-DEF9-9600-412E6570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1A20-6AFF-4EC9-8283-838B6185DE8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617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64A27-C069-00F9-0AD0-FA3E7B2B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E46B34-9221-9DCE-F17F-42BAC61B8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B15A92-91F4-419F-F1D4-F2589EE2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92E-9DA7-4A0C-8984-DACF99EB20E2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77EA46-CE1F-9FE8-4E01-A9BF641B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339848-F04B-4BBF-90AA-72525083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1A20-6AFF-4EC9-8283-838B6185DE8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4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CE2783-5AA9-D7BC-DABE-B38D29778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EF72C9-23F3-B569-0EFB-083C313A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B6E239-8755-72DD-FE32-7554908F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92E-9DA7-4A0C-8984-DACF99EB20E2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E3F346-C232-A92F-78F3-BE8855DF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DFA418-814A-600D-549B-10F223DF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1A20-6AFF-4EC9-8283-838B6185DE8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49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337E5-62A4-FC8E-338E-4354AEE0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CD8C5F-462F-9A80-7C4C-8E7826C3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4242D1-756C-252E-7512-5E1EB2EB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92E-9DA7-4A0C-8984-DACF99EB20E2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511296-260C-CA0F-1BF0-D0167EDE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1FCC7E-BE26-8280-86BA-BD149F15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1A20-6AFF-4EC9-8283-838B6185DE8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27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A467C-FC17-384B-647F-989BBD1B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C7549D-007E-DB74-E203-1FDA1095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E3DFFB-2995-0842-FDDA-735719DC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92E-9DA7-4A0C-8984-DACF99EB20E2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D28F3B-7EBD-B8B3-9E09-68F5240B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34F287-4F3D-B580-377F-81D6C8F6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1A20-6AFF-4EC9-8283-838B6185DE8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92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588D3-943A-AEFD-BB1F-3A0495F4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23DE7D-3482-C9B3-D13C-A75126E4B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DE073C-5B82-5BEC-A922-42F339FB7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FAFE71-ED86-4661-AE87-741FDA48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92E-9DA7-4A0C-8984-DACF99EB20E2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5416B6-6A16-079F-6A16-C07673CC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1B6A6E-7332-C6FB-98D2-EAF61F25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1A20-6AFF-4EC9-8283-838B6185DE8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504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05DBF-6DB4-B027-041F-F5459688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BE2EEB-66F6-650B-5AB9-3E17B2508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02D20B-0490-27DD-4961-96D684FB3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792075F-FC19-03FB-BFBC-F6E1A06EA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4F5EA1-CE4E-3DE6-9000-2639DCC10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9BD8F8-A2A1-44A0-11AE-C1918E81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92E-9DA7-4A0C-8984-DACF99EB20E2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3BCC18-3CCF-D386-0F02-E338D1F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AE487A-1257-274F-C591-743DDC84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1A20-6AFF-4EC9-8283-838B6185DE8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27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EA65A-C07E-28B1-41CF-7AC3DE32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3EF385-E2BC-6F57-15B0-09E5E84E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92E-9DA7-4A0C-8984-DACF99EB20E2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B6E299-406B-38D2-CF16-55187251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F7E9F5-9B14-E2F5-0597-EC120E65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1A20-6AFF-4EC9-8283-838B6185DE8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206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C19342E-6FBB-59A7-66F4-DCE386A4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92E-9DA7-4A0C-8984-DACF99EB20E2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1A8423-ECCE-3D30-3622-BB4460EA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CECB04-4D9B-31E3-0F46-D84C2069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1A20-6AFF-4EC9-8283-838B6185DE8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686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5C715-792E-B5BC-A061-3F2CDBAA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43C771-A04C-E8F3-A9A0-790627F43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41885A-D1F8-D56E-2CB8-E0A738B50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AE9692-1DEC-4DC6-8AB8-CADBCD21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92E-9DA7-4A0C-8984-DACF99EB20E2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6FEEB9-B94B-6E19-A70F-CA3CA346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9807F1-0ADC-8E78-308E-FA4DEF5C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1A20-6AFF-4EC9-8283-838B6185DE8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13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A1E00-FB83-1917-817A-871FF45C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4B72469-ED6D-2AA3-ABD0-70CF5AE9B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EEA819-51CA-CF8F-2611-298F88345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9420A-C34E-3113-BAA0-677D397F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92E-9DA7-4A0C-8984-DACF99EB20E2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A73444-34E2-6BB6-D885-42B7B95C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A7CE0E-A8F9-98CB-D8E6-9E86F81F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1A20-6AFF-4EC9-8283-838B6185DE8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46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DBD08EC-80AB-D03A-691B-16BE9477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DBA62F-A4FD-7F0F-A37C-AC434625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D43EA5-1ED9-0138-62DC-7C1753D98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6E92E-9DA7-4A0C-8984-DACF99EB20E2}" type="datetimeFigureOut">
              <a:rPr lang="nl-NL" smtClean="0"/>
              <a:t>5-7-2023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CB1B6E-458E-A549-4587-C5F1D68B7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3794B8-7450-AA5C-55C6-A67D382A0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1A20-6AFF-4EC9-8283-838B6185DE8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45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DesignPageV2.aspx?auth_upn=Anita.Verstegen%40han.nl&amp;auth_pvr=OrgId&amp;host=PowerPointTaskpane&amp;lang=nl-nl&amp;id=t-dzXeGzAE2zAwVhQLKjtBOQma_BTsZCt7c7AIpAKS9URUJTUTUyV1pBN1Y3RFFNUEoxUEhTWlBOVS4u&amp;subpage=design&amp;topview=Present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netwerk-jeugdhulp-gelderland-leert/" TargetMode="External"/><Relationship Id="rId5" Type="http://schemas.openxmlformats.org/officeDocument/2006/relationships/hyperlink" Target="mailto:joris.vanveen@han.nl" TargetMode="External"/><Relationship Id="rId4" Type="http://schemas.openxmlformats.org/officeDocument/2006/relationships/hyperlink" Target="mailto:anita.verstegen@han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pen.overheid.nl/documenten/ronl-b683ba47db2572eeb5b4a14ce6c774c9abfdd15e/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.nl/artikelen/2023/02/verklarende-analyse/Rapport-Verklarende-Analyse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514B36-9C5B-806A-427F-F6C547817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4425551" cy="2387600"/>
          </a:xfrm>
        </p:spPr>
        <p:txBody>
          <a:bodyPr>
            <a:normAutofit/>
          </a:bodyPr>
          <a:lstStyle/>
          <a:p>
            <a:pPr algn="l"/>
            <a:r>
              <a:rPr lang="nl-NL" sz="3800" b="1" dirty="0">
                <a:solidFill>
                  <a:srgbClr val="FFFFFF"/>
                </a:solidFill>
              </a:rPr>
              <a:t>Verklarende Analyse: Alleen trainen is niet genoeg!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Afbeelding 6" descr="Afbeelding met tekening, schets, Kinderkunst, Lijnillustraties&#10;&#10;Automatisch gegenereerde beschrijving">
            <a:extLst>
              <a:ext uri="{FF2B5EF4-FFF2-40B4-BE49-F238E27FC236}">
                <a16:creationId xmlns:a16="http://schemas.microsoft.com/office/drawing/2014/main" id="{3D936EC5-16C4-AB47-5E92-04220ADD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4140" b="3"/>
          <a:stretch/>
        </p:blipFill>
        <p:spPr>
          <a:xfrm>
            <a:off x="9033262" y="4356149"/>
            <a:ext cx="2867881" cy="192253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Afbeelding 4" descr="Afbeelding met tekst, Lettertype, clipart, Graphics&#10;&#10;Automatisch gegenereerde beschrijving">
            <a:extLst>
              <a:ext uri="{FF2B5EF4-FFF2-40B4-BE49-F238E27FC236}">
                <a16:creationId xmlns:a16="http://schemas.microsoft.com/office/drawing/2014/main" id="{0D82AA0C-6758-6468-3DC9-8D05653CE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5" b="-2"/>
          <a:stretch/>
        </p:blipFill>
        <p:spPr>
          <a:xfrm>
            <a:off x="6134020" y="512669"/>
            <a:ext cx="2899242" cy="194355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057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Afbeelding 6" descr="Afbeelding met tekening, schets, Kinderkunst, Lijnillustraties&#10;&#10;Automatisch gegenereerde beschrijving">
            <a:extLst>
              <a:ext uri="{FF2B5EF4-FFF2-40B4-BE49-F238E27FC236}">
                <a16:creationId xmlns:a16="http://schemas.microsoft.com/office/drawing/2014/main" id="{3D936EC5-16C4-AB47-5E92-04220ADD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4140" b="3"/>
          <a:stretch/>
        </p:blipFill>
        <p:spPr>
          <a:xfrm>
            <a:off x="9033262" y="4356149"/>
            <a:ext cx="2867881" cy="192253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Afbeelding 4" descr="Afbeelding met tekst, Lettertype, clipart, Graphics&#10;&#10;Automatisch gegenereerde beschrijving">
            <a:extLst>
              <a:ext uri="{FF2B5EF4-FFF2-40B4-BE49-F238E27FC236}">
                <a16:creationId xmlns:a16="http://schemas.microsoft.com/office/drawing/2014/main" id="{0D82AA0C-6758-6468-3DC9-8D05653CE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5" b="-2"/>
          <a:stretch/>
        </p:blipFill>
        <p:spPr>
          <a:xfrm>
            <a:off x="6134020" y="512669"/>
            <a:ext cx="2899242" cy="194355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C00296FC-FDAC-E872-77A9-CC25901AE5A9}"/>
              </a:ext>
            </a:extLst>
          </p:cNvPr>
          <p:cNvSpPr/>
          <p:nvPr/>
        </p:nvSpPr>
        <p:spPr>
          <a:xfrm>
            <a:off x="4687895" y="3537109"/>
            <a:ext cx="2968536" cy="28032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Bureau PEERS">
            <a:extLst>
              <a:ext uri="{FF2B5EF4-FFF2-40B4-BE49-F238E27FC236}">
                <a16:creationId xmlns:a16="http://schemas.microsoft.com/office/drawing/2014/main" id="{5EEA1E0E-255E-E0B4-4D0D-243A2FF8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28" y="3928908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674564E-D3D7-A422-B460-D32B04EE9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739" y="2716196"/>
            <a:ext cx="4425551" cy="2387600"/>
          </a:xfrm>
        </p:spPr>
        <p:txBody>
          <a:bodyPr anchor="t">
            <a:normAutofit/>
          </a:bodyPr>
          <a:lstStyle/>
          <a:p>
            <a:pPr algn="l"/>
            <a:r>
              <a:rPr lang="nl-NL" sz="4000" b="1" dirty="0">
                <a:solidFill>
                  <a:schemeClr val="bg1"/>
                </a:solidFill>
              </a:rPr>
              <a:t>Implementatie en borging: </a:t>
            </a:r>
            <a:br>
              <a:rPr lang="nl-NL" sz="4000" b="1" dirty="0">
                <a:solidFill>
                  <a:schemeClr val="bg1"/>
                </a:solidFill>
              </a:rPr>
            </a:br>
            <a:r>
              <a:rPr lang="nl-NL" sz="4000" b="1" dirty="0" err="1">
                <a:solidFill>
                  <a:schemeClr val="bg1"/>
                </a:solidFill>
              </a:rPr>
              <a:t>lessons</a:t>
            </a:r>
            <a:r>
              <a:rPr lang="nl-NL" sz="4000" b="1" dirty="0">
                <a:solidFill>
                  <a:schemeClr val="bg1"/>
                </a:solidFill>
              </a:rPr>
              <a:t> </a:t>
            </a:r>
            <a:r>
              <a:rPr lang="nl-NL" sz="4000" b="1" dirty="0" err="1">
                <a:solidFill>
                  <a:schemeClr val="bg1"/>
                </a:solidFill>
              </a:rPr>
              <a:t>learned</a:t>
            </a:r>
            <a:br>
              <a:rPr lang="nl-NL" sz="4000" b="1" dirty="0">
                <a:solidFill>
                  <a:schemeClr val="bg1"/>
                </a:solidFill>
              </a:rPr>
            </a:br>
            <a:endParaRPr lang="nl-NL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35FE6-0A07-2976-13C6-02064E20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3300" cy="1325563"/>
          </a:xfrm>
          <a:noFill/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+mn-lt"/>
              </a:rPr>
              <a:t>Implementatie tip 1 </a:t>
            </a:r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DECD2-8298-FFC3-8EE3-FD3E866FD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611" y="1645919"/>
            <a:ext cx="4872990" cy="466452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l-NL" sz="2400" b="1" dirty="0">
                <a:solidFill>
                  <a:schemeClr val="bg1"/>
                </a:solidFill>
              </a:rPr>
              <a:t>Als we alles goed hebben gedaan dan….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Wie merkt er wat van?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opvoeders, jeugdigen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professionals, leerkrachten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800"/>
              </a:spcAft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stakeholders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800"/>
              </a:spcAft>
            </a:pPr>
            <a:endParaRPr lang="nl-N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Wat merken ze?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800"/>
              </a:spcAft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welke meetbare indicatoren veranker je in het proces?</a:t>
            </a:r>
          </a:p>
        </p:txBody>
      </p:sp>
      <p:pic>
        <p:nvPicPr>
          <p:cNvPr id="4" name="Picture 2" descr="tegeltjenl-delfts-blauw-bold">
            <a:extLst>
              <a:ext uri="{FF2B5EF4-FFF2-40B4-BE49-F238E27FC236}">
                <a16:creationId xmlns:a16="http://schemas.microsoft.com/office/drawing/2014/main" id="{5C9C094C-56F2-36B0-6A48-F2BAFF326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8118" r="8372" b="8356"/>
          <a:stretch/>
        </p:blipFill>
        <p:spPr bwMode="auto">
          <a:xfrm>
            <a:off x="762911" y="1645919"/>
            <a:ext cx="4983480" cy="501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9B7E047-22FD-8C71-6D0C-75F799A58530}"/>
              </a:ext>
            </a:extLst>
          </p:cNvPr>
          <p:cNvSpPr/>
          <p:nvPr/>
        </p:nvSpPr>
        <p:spPr>
          <a:xfrm>
            <a:off x="1667869" y="3408263"/>
            <a:ext cx="3173564" cy="149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7030A0"/>
                </a:solidFill>
              </a:rPr>
              <a:t>Begin de implementatie met het eind voor ogen</a:t>
            </a:r>
          </a:p>
        </p:txBody>
      </p:sp>
    </p:spTree>
    <p:extLst>
      <p:ext uri="{BB962C8B-B14F-4D97-AF65-F5344CB8AC3E}">
        <p14:creationId xmlns:p14="http://schemas.microsoft.com/office/powerpoint/2010/main" val="108636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35FE6-0A07-2976-13C6-02064E20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0629"/>
            <a:ext cx="11163300" cy="1325563"/>
          </a:xfrm>
        </p:spPr>
        <p:txBody>
          <a:bodyPr/>
          <a:lstStyle/>
          <a:p>
            <a:r>
              <a:rPr lang="nl-NL" sz="4400" b="1" dirty="0">
                <a:solidFill>
                  <a:schemeClr val="bg1"/>
                </a:solidFill>
                <a:latin typeface="+mn-lt"/>
              </a:rPr>
              <a:t>Als we alles goed hebben gedaan dan….</a:t>
            </a:r>
            <a:endParaRPr lang="nl-NL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DECD2-8298-FFC3-8EE3-FD3E866FD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11658600" cy="571499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000" b="1" dirty="0">
                <a:solidFill>
                  <a:schemeClr val="bg1"/>
                </a:solidFill>
              </a:rPr>
              <a:t>Ouders en jeugdigen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Kunnen ouders en jeugdigen aan de hand van de VA pitchen over wat er aan de hand is en waar ze hulp bij nodig hebben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Ervaren ze dit proces als een constructieve samenwerking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000" b="1" dirty="0">
                <a:solidFill>
                  <a:schemeClr val="bg1"/>
                </a:solidFill>
              </a:rPr>
              <a:t>Professionals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Maken professionals </a:t>
            </a:r>
            <a:r>
              <a:rPr lang="nl-NL" sz="2000" b="1" dirty="0">
                <a:solidFill>
                  <a:schemeClr val="bg1"/>
                </a:solidFill>
              </a:rPr>
              <a:t>V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olledige, </a:t>
            </a:r>
            <a:r>
              <a:rPr lang="nl-NL" sz="2000" b="1" dirty="0">
                <a:solidFill>
                  <a:schemeClr val="bg1"/>
                </a:solidFill>
              </a:rPr>
              <a:t>E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conomische, </a:t>
            </a:r>
            <a:r>
              <a:rPr lang="nl-NL" sz="2000" b="1" dirty="0">
                <a:solidFill>
                  <a:schemeClr val="bg1"/>
                </a:solidFill>
              </a:rPr>
              <a:t>S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amenhangende en </a:t>
            </a:r>
            <a:r>
              <a:rPr lang="nl-NL" sz="2000" b="1" dirty="0">
                <a:solidFill>
                  <a:schemeClr val="bg1"/>
                </a:solidFill>
              </a:rPr>
              <a:t>T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oetsbaar voorspellende verklarende analyses waar logischerwijs de doelen en interventies uit voortvloeien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000" b="1" dirty="0">
                <a:solidFill>
                  <a:schemeClr val="bg1"/>
                </a:solidFill>
              </a:rPr>
              <a:t>Organisatieniveau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Weet elke medewerker welk belang de organisatie vanuit de visie en ambitie hecht aan de VA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Zijn de criteria helder die binnen de organisatie gelden voor een volledige en zorgvuldige VA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Wordt de uitwerking gefaciliteerd door het ECD, de overlegcyclus, leiderschap (‘</a:t>
            </a:r>
            <a:r>
              <a:rPr lang="nl-NL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enabling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context’)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de kwaliteit geborgd in de </a:t>
            </a:r>
            <a:r>
              <a:rPr lang="nl-NL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inservice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opleiding, ‘</a:t>
            </a:r>
            <a:r>
              <a:rPr lang="nl-NL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onboarding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 en inter- en supervisie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000" b="1" dirty="0">
                <a:solidFill>
                  <a:schemeClr val="bg1"/>
                </a:solidFill>
              </a:rPr>
              <a:t>Regioniveau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vastgelopen casuistiek beter tussen teams en organisaties te bespreken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Bevordert de eenheid van taal en werkwijze het regionaal werkgeverschap</a:t>
            </a:r>
          </a:p>
        </p:txBody>
      </p:sp>
    </p:spTree>
    <p:extLst>
      <p:ext uri="{BB962C8B-B14F-4D97-AF65-F5344CB8AC3E}">
        <p14:creationId xmlns:p14="http://schemas.microsoft.com/office/powerpoint/2010/main" val="356772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35FE6-0A07-2976-13C6-02064E20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3300" cy="1325563"/>
          </a:xfrm>
          <a:noFill/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+mn-lt"/>
              </a:rPr>
              <a:t>Implementatie tip 2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DECD2-8298-FFC3-8EE3-FD3E866FD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169" y="1337310"/>
            <a:ext cx="6144619" cy="5406389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l-NL" sz="2400" dirty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Voornamelijk bottom-up lijkt motiverend maar blijkt verzandend en demotiverend.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“Het heeft bij niemand prioriteit”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“Het wordt niet gefaciliteerd”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l-N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Feodale top down aansturing leidt tot passief verzet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l-N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“Het waait wel weer over. Dit is de zoveelste hype”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l-NL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l-NL" sz="24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" name="Picture 2" descr="tegeltjenl-delfts-blauw-bold">
            <a:extLst>
              <a:ext uri="{FF2B5EF4-FFF2-40B4-BE49-F238E27FC236}">
                <a16:creationId xmlns:a16="http://schemas.microsoft.com/office/drawing/2014/main" id="{5C9C094C-56F2-36B0-6A48-F2BAFF326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8118" r="8372" b="8356"/>
          <a:stretch/>
        </p:blipFill>
        <p:spPr bwMode="auto">
          <a:xfrm>
            <a:off x="762911" y="1645919"/>
            <a:ext cx="4983480" cy="501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9B7E047-22FD-8C71-6D0C-75F799A58530}"/>
              </a:ext>
            </a:extLst>
          </p:cNvPr>
          <p:cNvSpPr/>
          <p:nvPr/>
        </p:nvSpPr>
        <p:spPr>
          <a:xfrm>
            <a:off x="1667869" y="3408263"/>
            <a:ext cx="3173564" cy="149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7030A0"/>
                </a:solidFill>
              </a:rPr>
              <a:t>Combineer </a:t>
            </a:r>
          </a:p>
          <a:p>
            <a:pPr algn="ctr"/>
            <a:r>
              <a:rPr lang="nl-NL" sz="2800" b="1" dirty="0">
                <a:solidFill>
                  <a:srgbClr val="7030A0"/>
                </a:solidFill>
              </a:rPr>
              <a:t>top-down</a:t>
            </a:r>
          </a:p>
          <a:p>
            <a:pPr algn="ctr"/>
            <a:r>
              <a:rPr lang="nl-NL" sz="2800" b="1" dirty="0">
                <a:solidFill>
                  <a:srgbClr val="7030A0"/>
                </a:solidFill>
              </a:rPr>
              <a:t>&amp; </a:t>
            </a:r>
          </a:p>
          <a:p>
            <a:pPr algn="ctr"/>
            <a:r>
              <a:rPr lang="nl-NL" sz="2800" b="1" dirty="0">
                <a:solidFill>
                  <a:srgbClr val="7030A0"/>
                </a:solidFill>
              </a:rPr>
              <a:t>bottom-up</a:t>
            </a:r>
          </a:p>
        </p:txBody>
      </p:sp>
    </p:spTree>
    <p:extLst>
      <p:ext uri="{BB962C8B-B14F-4D97-AF65-F5344CB8AC3E}">
        <p14:creationId xmlns:p14="http://schemas.microsoft.com/office/powerpoint/2010/main" val="90582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35FE6-0A07-2976-13C6-02064E20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3300" cy="1325563"/>
          </a:xfrm>
          <a:noFill/>
        </p:spPr>
        <p:txBody>
          <a:bodyPr>
            <a:normAutofit fontScale="90000"/>
          </a:bodyPr>
          <a:lstStyle/>
          <a:p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900" b="1" dirty="0">
                <a:solidFill>
                  <a:schemeClr val="bg1"/>
                </a:solidFill>
                <a:latin typeface="+mn-lt"/>
              </a:rPr>
              <a:t>Waar kan het nog meer mis gaan?</a:t>
            </a:r>
            <a:br>
              <a:rPr lang="nl-NL" sz="4900" dirty="0">
                <a:solidFill>
                  <a:schemeClr val="bg1"/>
                </a:solidFill>
              </a:rPr>
            </a:br>
            <a:endParaRPr lang="nl-NL" sz="4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DECD2-8298-FFC3-8EE3-FD3E866FD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169" y="1337310"/>
            <a:ext cx="6144619" cy="576072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nl-NL" sz="2400" b="0" i="0" dirty="0">
              <a:solidFill>
                <a:srgbClr val="2B323A"/>
              </a:solidFill>
              <a:effectLst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l-NL" sz="2400" i="1" dirty="0">
              <a:solidFill>
                <a:srgbClr val="2B323A"/>
              </a:solidFill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l-NL" sz="2400" i="1" dirty="0">
                <a:solidFill>
                  <a:srgbClr val="2B323A"/>
                </a:solidFill>
              </a:rPr>
              <a:t>“Er is geld voor opleiding.”</a:t>
            </a:r>
            <a:r>
              <a:rPr lang="nl-NL" sz="2400" dirty="0">
                <a:solidFill>
                  <a:srgbClr val="2B323A"/>
                </a:solidFill>
              </a:rPr>
              <a:t> </a:t>
            </a:r>
            <a:r>
              <a:rPr lang="nl-NL" sz="2400" i="1" dirty="0">
                <a:solidFill>
                  <a:srgbClr val="2B323A"/>
                </a:solidFill>
              </a:rPr>
              <a:t>“Geen idee hoe dit zich tot de andere initiatieven verhoudt.” “We gaan gewoon beginnen.”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l-NL" sz="2400" dirty="0">
                <a:effectLst/>
                <a:latin typeface="OpenSans"/>
              </a:rPr>
              <a:t>In de praktijk is er weinig aandacht voor leiderschap mbt de implementatie in organisaties. Leren wordt tot nu toe vooral als een individuele aangelegenheid en verantwoordelijkheid gezien (</a:t>
            </a:r>
            <a:r>
              <a:rPr lang="nl-NL" sz="2400" dirty="0" err="1">
                <a:effectLst/>
                <a:latin typeface="OpenSans"/>
              </a:rPr>
              <a:t>Boendemakers</a:t>
            </a:r>
            <a:r>
              <a:rPr lang="nl-NL" sz="2400" dirty="0">
                <a:effectLst/>
                <a:latin typeface="OpenSans"/>
              </a:rPr>
              <a:t>, 2023).</a:t>
            </a:r>
          </a:p>
        </p:txBody>
      </p:sp>
      <p:pic>
        <p:nvPicPr>
          <p:cNvPr id="4" name="Picture 2" descr="tegeltjenl-delfts-blauw-bold">
            <a:extLst>
              <a:ext uri="{FF2B5EF4-FFF2-40B4-BE49-F238E27FC236}">
                <a16:creationId xmlns:a16="http://schemas.microsoft.com/office/drawing/2014/main" id="{5C9C094C-56F2-36B0-6A48-F2BAFF326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8118" r="8372" b="8356"/>
          <a:stretch/>
        </p:blipFill>
        <p:spPr bwMode="auto">
          <a:xfrm>
            <a:off x="762911" y="1645919"/>
            <a:ext cx="4983480" cy="501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9B7E047-22FD-8C71-6D0C-75F799A58530}"/>
              </a:ext>
            </a:extLst>
          </p:cNvPr>
          <p:cNvSpPr/>
          <p:nvPr/>
        </p:nvSpPr>
        <p:spPr>
          <a:xfrm>
            <a:off x="1667869" y="3408263"/>
            <a:ext cx="3173564" cy="149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7030A0"/>
                </a:solidFill>
              </a:rPr>
              <a:t>Laat alle bloemen bloeien methode</a:t>
            </a:r>
          </a:p>
        </p:txBody>
      </p:sp>
    </p:spTree>
    <p:extLst>
      <p:ext uri="{BB962C8B-B14F-4D97-AF65-F5344CB8AC3E}">
        <p14:creationId xmlns:p14="http://schemas.microsoft.com/office/powerpoint/2010/main" val="507486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35FE6-0A07-2976-13C6-02064E20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3300" cy="1325563"/>
          </a:xfrm>
          <a:noFill/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+mn-lt"/>
              </a:rPr>
              <a:t>Implementatie tip 3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DECD2-8298-FFC3-8EE3-FD3E866FD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7469" y="1027906"/>
            <a:ext cx="5989320" cy="5406389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l-NL" sz="2400" dirty="0">
              <a:solidFill>
                <a:srgbClr val="FF8601"/>
              </a:solidFill>
              <a:latin typeface="+mj-lt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Zorg voor stimulerend leiderschap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Stel de implementatieopdracht vast, creëer een heldere implementatie-structuur met doelen per fase en tijdspad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Verantwoordelijkheid: stel een stuurgroep, implementatie-team, </a:t>
            </a:r>
            <a:r>
              <a:rPr lang="nl-NL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projectleider,en</a:t>
            </a: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adviseurs samen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nl-N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Stel vast: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Wie besluit, wanneer, over wat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Wie adviseert wanneer, over wat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Hoe en wanneer de eindgebruikers worden betrokken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</a:pPr>
            <a:endParaRPr lang="nl-N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tegeltjenl-delfts-blauw-bold">
            <a:extLst>
              <a:ext uri="{FF2B5EF4-FFF2-40B4-BE49-F238E27FC236}">
                <a16:creationId xmlns:a16="http://schemas.microsoft.com/office/drawing/2014/main" id="{5C9C094C-56F2-36B0-6A48-F2BAFF326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8118" r="8372" b="8356"/>
          <a:stretch/>
        </p:blipFill>
        <p:spPr bwMode="auto">
          <a:xfrm>
            <a:off x="762911" y="1645919"/>
            <a:ext cx="4983480" cy="501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9B7E047-22FD-8C71-6D0C-75F799A58530}"/>
              </a:ext>
            </a:extLst>
          </p:cNvPr>
          <p:cNvSpPr/>
          <p:nvPr/>
        </p:nvSpPr>
        <p:spPr>
          <a:xfrm>
            <a:off x="1667869" y="3408263"/>
            <a:ext cx="3173564" cy="149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7030A0"/>
                </a:solidFill>
              </a:rPr>
              <a:t>Wat je gericht aandacht geeft, bloeit het best</a:t>
            </a:r>
          </a:p>
        </p:txBody>
      </p:sp>
    </p:spTree>
    <p:extLst>
      <p:ext uri="{BB962C8B-B14F-4D97-AF65-F5344CB8AC3E}">
        <p14:creationId xmlns:p14="http://schemas.microsoft.com/office/powerpoint/2010/main" val="232114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35FE6-0A07-2976-13C6-02064E20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3300" cy="1325563"/>
          </a:xfrm>
          <a:noFill/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+mn-lt"/>
              </a:rPr>
              <a:t>Implementatie tip 4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DECD2-8298-FFC3-8EE3-FD3E866FD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391" y="1257300"/>
            <a:ext cx="6445609" cy="5406389"/>
          </a:xfrm>
          <a:noFill/>
        </p:spPr>
        <p:txBody>
          <a:bodyPr>
            <a:normAutofit fontScale="92500"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nl-N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Bied het kader: organisatievisie mbt urgentie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Communiceer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 de implementatie van cruciale topics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Leid op via het cascademodel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Faciliteer de </a:t>
            </a:r>
            <a:r>
              <a:rPr lang="nl-NL" sz="2400" dirty="0">
                <a:latin typeface="OpenSans"/>
              </a:rPr>
              <a:t>‘</a:t>
            </a:r>
            <a:r>
              <a:rPr lang="nl-NL" sz="2400" dirty="0" err="1">
                <a:latin typeface="OpenSans"/>
              </a:rPr>
              <a:t>enabling</a:t>
            </a:r>
            <a:r>
              <a:rPr lang="nl-NL" sz="2400" dirty="0">
                <a:latin typeface="OpenSans"/>
              </a:rPr>
              <a:t>’ context: bevorderende organisatorische randvoorwaarden. </a:t>
            </a: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Ontwikkel ondersteunende materialen </a:t>
            </a:r>
            <a:endParaRPr lang="nl-NL" sz="2400" dirty="0">
              <a:latin typeface="OpenSans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nl-N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Ontwikkel via PDCA cyclus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Faseer middels op-een-volgende pilots met concrete doelen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Evalueer (met professionals &amp; ervaringsdeskundigen) en stel bij. </a:t>
            </a:r>
            <a:r>
              <a:rPr lang="nl-NL" sz="2400" dirty="0">
                <a:latin typeface="OpenSans"/>
              </a:rPr>
              <a:t>Gebruik een reflectie-instrument</a:t>
            </a:r>
            <a:endParaRPr lang="nl-N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tegeltjenl-delfts-blauw-bold">
            <a:extLst>
              <a:ext uri="{FF2B5EF4-FFF2-40B4-BE49-F238E27FC236}">
                <a16:creationId xmlns:a16="http://schemas.microsoft.com/office/drawing/2014/main" id="{5C9C094C-56F2-36B0-6A48-F2BAFF326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8118" r="8372" b="8356"/>
          <a:stretch/>
        </p:blipFill>
        <p:spPr bwMode="auto">
          <a:xfrm>
            <a:off x="762911" y="1645919"/>
            <a:ext cx="4983480" cy="501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FACE31C-7697-F182-3B45-BCA7C1F53212}"/>
              </a:ext>
            </a:extLst>
          </p:cNvPr>
          <p:cNvSpPr/>
          <p:nvPr/>
        </p:nvSpPr>
        <p:spPr>
          <a:xfrm>
            <a:off x="1667869" y="3408263"/>
            <a:ext cx="3173564" cy="149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7030A0"/>
                </a:solidFill>
              </a:rPr>
              <a:t>Werk projectmatig</a:t>
            </a:r>
          </a:p>
        </p:txBody>
      </p:sp>
    </p:spTree>
    <p:extLst>
      <p:ext uri="{BB962C8B-B14F-4D97-AF65-F5344CB8AC3E}">
        <p14:creationId xmlns:p14="http://schemas.microsoft.com/office/powerpoint/2010/main" val="373520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833AF-84F1-957A-130E-6E960AD5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85" y="113170"/>
            <a:ext cx="9717504" cy="1325563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+mn-lt"/>
              </a:rPr>
              <a:t>Hoe verder?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54C1704-972A-201E-259C-8CAF5EFE26C0}"/>
              </a:ext>
            </a:extLst>
          </p:cNvPr>
          <p:cNvSpPr txBox="1"/>
          <p:nvPr/>
        </p:nvSpPr>
        <p:spPr>
          <a:xfrm>
            <a:off x="850230" y="1206511"/>
            <a:ext cx="8830980" cy="71865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2000" b="1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nl-NL" sz="2400" b="1" dirty="0">
                <a:solidFill>
                  <a:schemeClr val="bg1"/>
                </a:solidFill>
              </a:rPr>
              <a:t>Tips voor organisaties die de verklarende analyse willen verankeren in hun praktijk:</a:t>
            </a:r>
            <a:endParaRPr lang="nl-N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Maak een implementatieplan ‘verklarende analyse’: de HAN heeft een readiness checklist ontwikkeld: dit delen we op onze site. </a:t>
            </a:r>
            <a:endParaRPr lang="nl-NL" sz="2400" dirty="0">
              <a:solidFill>
                <a:schemeClr val="tx1">
                  <a:lumMod val="95000"/>
                  <a:lumOff val="5000"/>
                </a:schemeClr>
              </a:solidFill>
              <a:cs typeface="Calibri Ligh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Een plan voor scholing en borging bevat o.a.:</a:t>
            </a:r>
          </a:p>
          <a:p>
            <a:pPr marL="606425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visie statement van de organisatie</a:t>
            </a:r>
          </a:p>
          <a:p>
            <a:pPr marL="606425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ontwikkelplanning mbt de randvoorwaarden</a:t>
            </a:r>
          </a:p>
          <a:p>
            <a:pPr marL="606425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training; </a:t>
            </a:r>
          </a:p>
          <a:p>
            <a:pPr marL="606425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intervisie/supervisietrajecten;</a:t>
            </a:r>
          </a:p>
          <a:p>
            <a:pPr marL="606425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train-de-</a:t>
            </a:r>
            <a:r>
              <a:rPr lang="nl-NL" sz="2400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trainertraject</a:t>
            </a: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; </a:t>
            </a:r>
          </a:p>
          <a:p>
            <a:pPr marL="606425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monitoring van kwaliteit. </a:t>
            </a:r>
          </a:p>
          <a:p>
            <a:pPr marL="263525"/>
            <a:endParaRPr lang="nl-NL" sz="2400" dirty="0">
              <a:solidFill>
                <a:schemeClr val="tx1">
                  <a:lumMod val="95000"/>
                  <a:lumOff val="5000"/>
                </a:schemeClr>
              </a:solidFill>
              <a:cs typeface="Calibri Light"/>
            </a:endParaRPr>
          </a:p>
          <a:p>
            <a:pPr marL="263525"/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Deels kan dit worden bekostigd door BOEG.  </a:t>
            </a:r>
          </a:p>
          <a:p>
            <a:pPr marL="263525"/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Dit vraagt commitment en investering voor duurzame verankering!  </a:t>
            </a:r>
          </a:p>
          <a:p>
            <a:endParaRPr lang="nl-NL" sz="2000" dirty="0">
              <a:solidFill>
                <a:schemeClr val="bg1"/>
              </a:solidFill>
              <a:latin typeface="+mj-lt"/>
              <a:cs typeface="Calibri Light"/>
            </a:endParaRPr>
          </a:p>
          <a:p>
            <a:pPr marL="342900" indent="-342900">
              <a:buFont typeface="Calibri"/>
              <a:buChar char="-"/>
            </a:pPr>
            <a:endParaRPr lang="nl-NL" sz="2000" dirty="0">
              <a:solidFill>
                <a:schemeClr val="bg1"/>
              </a:solidFill>
              <a:latin typeface="+mj-lt"/>
              <a:cs typeface="Calibri Light"/>
            </a:endParaRPr>
          </a:p>
          <a:p>
            <a:endParaRPr lang="nl-NL" sz="2000" dirty="0">
              <a:solidFill>
                <a:schemeClr val="bg1"/>
              </a:solidFill>
              <a:latin typeface="+mj-lt"/>
              <a:cs typeface="Calibri Light"/>
            </a:endParaRPr>
          </a:p>
          <a:p>
            <a:pPr marL="342900" indent="-342900">
              <a:buFont typeface="Calibri"/>
              <a:buChar char="-"/>
            </a:pPr>
            <a:endParaRPr lang="nl-NL" sz="2000" dirty="0">
              <a:solidFill>
                <a:schemeClr val="bg1"/>
              </a:solidFill>
              <a:latin typeface="+mj-lt"/>
              <a:cs typeface="Calibri Light"/>
            </a:endParaRPr>
          </a:p>
          <a:p>
            <a:pPr marL="285750" indent="-285750">
              <a:buFontTx/>
              <a:buChar char="-"/>
            </a:pPr>
            <a:endParaRPr lang="nl-NL" sz="200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6" name="Tijdelijke aanduiding voor inhoud 8" descr="Afbeelding met tekening, schets, Kinderkunst, Lijnillustraties&#10;&#10;Automatisch gegenereerde beschrijving">
            <a:extLst>
              <a:ext uri="{FF2B5EF4-FFF2-40B4-BE49-F238E27FC236}">
                <a16:creationId xmlns:a16="http://schemas.microsoft.com/office/drawing/2014/main" id="{369C7CB8-AC29-729E-1316-8D4F4C45C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41" y="3545998"/>
            <a:ext cx="3711137" cy="23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50BB6-3224-4FDE-E7AA-8F48A54B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+mn-lt"/>
              </a:rPr>
              <a:t>Wat is uw volgende stap?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45E6FA-CF09-1F76-DF87-66E865F09B5E}"/>
              </a:ext>
            </a:extLst>
          </p:cNvPr>
          <p:cNvSpPr txBox="1"/>
          <p:nvPr/>
        </p:nvSpPr>
        <p:spPr>
          <a:xfrm>
            <a:off x="838200" y="1863358"/>
            <a:ext cx="67856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Opties</a:t>
            </a:r>
          </a:p>
          <a:p>
            <a:pPr marL="342900" indent="-342900">
              <a:buAutoNum type="arabicPeriod"/>
            </a:pPr>
            <a:endParaRPr lang="nl-NL" sz="2000" dirty="0">
              <a:solidFill>
                <a:schemeClr val="bg1"/>
              </a:solidFill>
            </a:endParaRPr>
          </a:p>
          <a:p>
            <a:pPr marL="263525" indent="-263525"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</a:rPr>
              <a:t>We willen graag ondersteuning bij het maken van een implementatieplan</a:t>
            </a:r>
          </a:p>
          <a:p>
            <a:pPr marL="263525" indent="-263525">
              <a:buFont typeface="+mj-lt"/>
              <a:buAutoNum type="arabicPeriod"/>
            </a:pPr>
            <a:endParaRPr lang="nl-NL" sz="2000" dirty="0">
              <a:solidFill>
                <a:schemeClr val="bg1"/>
              </a:solidFill>
            </a:endParaRPr>
          </a:p>
          <a:p>
            <a:pPr marL="263525" indent="-263525"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</a:rPr>
              <a:t>We hebben een implementatieplan en willen in gesprek met BOEG hoe we ondersteund kunnen worden bij de uitvoering hiervan mbt scholing en monitoring</a:t>
            </a:r>
          </a:p>
          <a:p>
            <a:pPr marL="263525" indent="-263525">
              <a:buFont typeface="+mj-lt"/>
              <a:buAutoNum type="arabicPeriod"/>
            </a:pPr>
            <a:endParaRPr lang="nl-NL" sz="2000" dirty="0">
              <a:solidFill>
                <a:schemeClr val="bg1"/>
              </a:solidFill>
            </a:endParaRPr>
          </a:p>
          <a:p>
            <a:pPr marL="263525" indent="-263525"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</a:rPr>
              <a:t>We hebben behoefte aan meer kennis over implementeren. We willen een masterclass volgen. </a:t>
            </a:r>
          </a:p>
          <a:p>
            <a:pPr marL="263525" indent="-263525">
              <a:buFont typeface="+mj-lt"/>
              <a:buAutoNum type="arabicPeriod"/>
            </a:pPr>
            <a:endParaRPr lang="nl-NL" sz="2000" dirty="0">
              <a:solidFill>
                <a:schemeClr val="bg1"/>
              </a:solidFill>
            </a:endParaRPr>
          </a:p>
          <a:p>
            <a:pPr marL="263525" indent="-263525"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</a:rPr>
              <a:t>Ik wil op de hoogte blijven van de nieuwste ontwikkelingen mbt de VA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B5EC6A4-AA6C-780C-E016-A12DA5B0FE96}"/>
              </a:ext>
            </a:extLst>
          </p:cNvPr>
          <p:cNvSpPr txBox="1"/>
          <p:nvPr/>
        </p:nvSpPr>
        <p:spPr>
          <a:xfrm>
            <a:off x="1101090" y="6308209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Aan de slag met het implementatieplan (office.com)</a:t>
            </a:r>
            <a:endParaRPr lang="nl-NL" dirty="0"/>
          </a:p>
        </p:txBody>
      </p:sp>
      <p:pic>
        <p:nvPicPr>
          <p:cNvPr id="3" name="Tijdelijke aanduiding voor inhoud 8" descr="Afbeelding met tekening, schets, Kinderkunst, Lijnillustraties&#10;&#10;Automatisch gegenereerde beschrijving">
            <a:extLst>
              <a:ext uri="{FF2B5EF4-FFF2-40B4-BE49-F238E27FC236}">
                <a16:creationId xmlns:a16="http://schemas.microsoft.com/office/drawing/2014/main" id="{4D090B85-462D-18F1-4CAC-4B5C6C270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3" y="3994602"/>
            <a:ext cx="3888234" cy="2498273"/>
          </a:xfrm>
        </p:spPr>
      </p:pic>
    </p:spTree>
    <p:extLst>
      <p:ext uri="{BB962C8B-B14F-4D97-AF65-F5344CB8AC3E}">
        <p14:creationId xmlns:p14="http://schemas.microsoft.com/office/powerpoint/2010/main" val="301624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Afbeelding 6" descr="Afbeelding met tekening, schets, Kinderkunst, Lijnillustraties&#10;&#10;Automatisch gegenereerde beschrijving">
            <a:extLst>
              <a:ext uri="{FF2B5EF4-FFF2-40B4-BE49-F238E27FC236}">
                <a16:creationId xmlns:a16="http://schemas.microsoft.com/office/drawing/2014/main" id="{3D936EC5-16C4-AB47-5E92-04220ADD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4140" b="3"/>
          <a:stretch/>
        </p:blipFill>
        <p:spPr>
          <a:xfrm>
            <a:off x="9033262" y="4356149"/>
            <a:ext cx="2867881" cy="192253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Afbeelding 4" descr="Afbeelding met tekst, Lettertype, clipart, Graphics&#10;&#10;Automatisch gegenereerde beschrijving">
            <a:extLst>
              <a:ext uri="{FF2B5EF4-FFF2-40B4-BE49-F238E27FC236}">
                <a16:creationId xmlns:a16="http://schemas.microsoft.com/office/drawing/2014/main" id="{0D82AA0C-6758-6468-3DC9-8D05653CE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5" b="-2"/>
          <a:stretch/>
        </p:blipFill>
        <p:spPr>
          <a:xfrm>
            <a:off x="6134020" y="512669"/>
            <a:ext cx="2899242" cy="194355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3CCA54A-608F-E326-92FE-0952B5E69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522" y="1389415"/>
            <a:ext cx="4425551" cy="3453314"/>
          </a:xfrm>
        </p:spPr>
        <p:txBody>
          <a:bodyPr anchor="t">
            <a:normAutofit fontScale="90000"/>
          </a:bodyPr>
          <a:lstStyle/>
          <a:p>
            <a:pPr algn="l"/>
            <a:br>
              <a:rPr lang="nl-NL" sz="3800" dirty="0">
                <a:solidFill>
                  <a:srgbClr val="FFFFFF"/>
                </a:solidFill>
              </a:rPr>
            </a:br>
            <a:br>
              <a:rPr lang="nl-NL" sz="3800" dirty="0">
                <a:solidFill>
                  <a:srgbClr val="FFFFFF"/>
                </a:solidFill>
              </a:rPr>
            </a:br>
            <a:br>
              <a:rPr lang="nl-NL" sz="3800" dirty="0">
                <a:solidFill>
                  <a:srgbClr val="FFFFFF"/>
                </a:solidFill>
              </a:rPr>
            </a:br>
            <a:r>
              <a:rPr lang="nl-NL" sz="2200" dirty="0">
                <a:solidFill>
                  <a:srgbClr val="FFFFFF"/>
                </a:solidFill>
                <a:latin typeface="+mn-lt"/>
              </a:rPr>
              <a:t>Contactinformatie</a:t>
            </a:r>
            <a:br>
              <a:rPr lang="nl-NL" sz="2200" dirty="0">
                <a:solidFill>
                  <a:srgbClr val="FFFFFF"/>
                </a:solidFill>
                <a:latin typeface="+mn-lt"/>
              </a:rPr>
            </a:br>
            <a:br>
              <a:rPr lang="nl-NL" sz="2200" dirty="0">
                <a:solidFill>
                  <a:srgbClr val="FFFFFF"/>
                </a:solidFill>
                <a:latin typeface="+mn-lt"/>
              </a:rPr>
            </a:br>
            <a:r>
              <a:rPr lang="nl-NL" sz="2200" dirty="0">
                <a:solidFill>
                  <a:srgbClr val="FFFFFF"/>
                </a:solidFill>
                <a:latin typeface="+mn-lt"/>
              </a:rPr>
              <a:t>Coördinatoren leerfunctie BOEG:</a:t>
            </a:r>
            <a:br>
              <a:rPr lang="nl-NL" sz="2200" dirty="0">
                <a:solidFill>
                  <a:srgbClr val="FFFFFF"/>
                </a:solidFill>
                <a:latin typeface="+mn-lt"/>
              </a:rPr>
            </a:br>
            <a:br>
              <a:rPr lang="nl-NL" sz="2200" dirty="0">
                <a:solidFill>
                  <a:srgbClr val="FFFFFF"/>
                </a:solidFill>
                <a:latin typeface="+mn-lt"/>
              </a:rPr>
            </a:br>
            <a:r>
              <a:rPr lang="nl-NL" sz="2200" dirty="0">
                <a:solidFill>
                  <a:srgbClr val="FFFFFF"/>
                </a:solidFill>
                <a:latin typeface="+mn-lt"/>
              </a:rPr>
              <a:t>Anita Verstegen</a:t>
            </a:r>
            <a:br>
              <a:rPr lang="nl-NL" sz="2200" dirty="0">
                <a:solidFill>
                  <a:srgbClr val="FFFFFF"/>
                </a:solidFill>
                <a:latin typeface="+mn-lt"/>
              </a:rPr>
            </a:br>
            <a:r>
              <a:rPr lang="nl-NL" sz="2200" dirty="0">
                <a:solidFill>
                  <a:srgbClr val="FFFFFF"/>
                </a:solidFill>
                <a:latin typeface="+mn-lt"/>
                <a:hlinkClick r:id="rId4"/>
              </a:rPr>
              <a:t>anita.verstegen@han.nl</a:t>
            </a:r>
            <a:br>
              <a:rPr lang="nl-NL" sz="2200" dirty="0">
                <a:solidFill>
                  <a:srgbClr val="FFFFFF"/>
                </a:solidFill>
                <a:latin typeface="+mn-lt"/>
              </a:rPr>
            </a:br>
            <a:br>
              <a:rPr lang="nl-NL" sz="2200" dirty="0">
                <a:solidFill>
                  <a:srgbClr val="FFFFFF"/>
                </a:solidFill>
                <a:latin typeface="+mn-lt"/>
              </a:rPr>
            </a:br>
            <a:r>
              <a:rPr lang="nl-NL" sz="2200" dirty="0">
                <a:solidFill>
                  <a:srgbClr val="FFFFFF"/>
                </a:solidFill>
                <a:latin typeface="+mn-lt"/>
              </a:rPr>
              <a:t>Joris van Veen</a:t>
            </a:r>
            <a:br>
              <a:rPr lang="nl-NL" sz="2200" dirty="0">
                <a:solidFill>
                  <a:srgbClr val="FFFFFF"/>
                </a:solidFill>
                <a:latin typeface="+mn-lt"/>
              </a:rPr>
            </a:br>
            <a:r>
              <a:rPr lang="nl-NL" sz="2200" dirty="0">
                <a:solidFill>
                  <a:srgbClr val="FFFFFF"/>
                </a:solidFill>
                <a:latin typeface="+mn-lt"/>
                <a:hlinkClick r:id="rId5"/>
              </a:rPr>
              <a:t>joris.vanveen@han.nl</a:t>
            </a:r>
            <a:br>
              <a:rPr lang="nl-NL" sz="2200" dirty="0">
                <a:solidFill>
                  <a:srgbClr val="FFFFFF"/>
                </a:solidFill>
                <a:latin typeface="+mn-lt"/>
              </a:rPr>
            </a:br>
            <a:br>
              <a:rPr lang="nl-NL" sz="2200" dirty="0">
                <a:solidFill>
                  <a:srgbClr val="FFFFFF"/>
                </a:solidFill>
                <a:latin typeface="+mn-lt"/>
              </a:rPr>
            </a:br>
            <a:r>
              <a:rPr lang="nl-NL" sz="2200" dirty="0">
                <a:solidFill>
                  <a:srgbClr val="FFFFFF"/>
                </a:solidFill>
                <a:latin typeface="+mn-lt"/>
              </a:rPr>
              <a:t>Volg ons op: </a:t>
            </a:r>
            <a:r>
              <a:rPr lang="nl-NL" sz="2200" u="sng" dirty="0">
                <a:latin typeface="+mn-lt"/>
                <a:hlinkClick r:id="rId6"/>
              </a:rPr>
              <a:t>https://www.linkedin.com/company/netwerk-jeugdhulp-gelderland-leert/</a:t>
            </a:r>
            <a:endParaRPr lang="nl-NL" sz="22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283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Afbeelding 6" descr="Afbeelding met tekening, schets, Kinderkunst, Lijnillustraties&#10;&#10;Automatisch gegenereerde beschrijving">
            <a:extLst>
              <a:ext uri="{FF2B5EF4-FFF2-40B4-BE49-F238E27FC236}">
                <a16:creationId xmlns:a16="http://schemas.microsoft.com/office/drawing/2014/main" id="{3D936EC5-16C4-AB47-5E92-04220ADD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4140" b="3"/>
          <a:stretch/>
        </p:blipFill>
        <p:spPr>
          <a:xfrm>
            <a:off x="9033262" y="4356149"/>
            <a:ext cx="2867881" cy="192253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Afbeelding 4" descr="Afbeelding met tekst, Lettertype, clipart, Graphics&#10;&#10;Automatisch gegenereerde beschrijving">
            <a:extLst>
              <a:ext uri="{FF2B5EF4-FFF2-40B4-BE49-F238E27FC236}">
                <a16:creationId xmlns:a16="http://schemas.microsoft.com/office/drawing/2014/main" id="{0D82AA0C-6758-6468-3DC9-8D05653CE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5" b="-2"/>
          <a:stretch/>
        </p:blipFill>
        <p:spPr>
          <a:xfrm>
            <a:off x="6151537" y="609014"/>
            <a:ext cx="2899242" cy="194355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BC48CFA-7BA7-AC21-AE70-E374B343C0E4}"/>
              </a:ext>
            </a:extLst>
          </p:cNvPr>
          <p:cNvSpPr txBox="1">
            <a:spLocks/>
          </p:cNvSpPr>
          <p:nvPr/>
        </p:nvSpPr>
        <p:spPr>
          <a:xfrm>
            <a:off x="862355" y="1956480"/>
            <a:ext cx="4661970" cy="3443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>
              <a:buFont typeface="Wingdings" panose="05000000000000000000" pitchFamily="2" charset="2"/>
              <a:buChar char="§"/>
            </a:pPr>
            <a:endParaRPr lang="nl-NL" sz="2000" dirty="0">
              <a:solidFill>
                <a:schemeClr val="bg1"/>
              </a:solidFill>
              <a:latin typeface="+mj-lt"/>
            </a:endParaRPr>
          </a:p>
          <a:p>
            <a:pPr marL="354013" indent="-354013" algn="l">
              <a:buFont typeface="Wingdings" panose="05000000000000000000" pitchFamily="2" charset="2"/>
              <a:buChar char="§"/>
            </a:pPr>
            <a:endParaRPr lang="nl-NL" sz="2000" dirty="0">
              <a:solidFill>
                <a:schemeClr val="bg1"/>
              </a:solidFill>
              <a:latin typeface="+mj-lt"/>
            </a:endParaRPr>
          </a:p>
          <a:p>
            <a:pPr marL="354013" indent="-354013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bg1"/>
                </a:solidFill>
              </a:rPr>
              <a:t>Graag microfoon en camera uit</a:t>
            </a:r>
          </a:p>
          <a:p>
            <a:pPr marL="354013" indent="-354013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bg1"/>
                </a:solidFill>
              </a:rPr>
              <a:t>In de chat kunt u vragen stellen, de moderator legt ze voor aan de sprekers</a:t>
            </a:r>
          </a:p>
          <a:p>
            <a:pPr marL="354013" indent="-354013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bg1"/>
                </a:solidFill>
              </a:rPr>
              <a:t>Er wordt een opname gemaakt van dit webinar en online gedeeld</a:t>
            </a:r>
          </a:p>
          <a:p>
            <a:pPr marL="354013" indent="-354013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bg1"/>
                </a:solidFill>
              </a:rPr>
              <a:t>Contactinformatie ziet u aan het einde van dit webinar</a:t>
            </a:r>
          </a:p>
        </p:txBody>
      </p:sp>
    </p:spTree>
    <p:extLst>
      <p:ext uri="{BB962C8B-B14F-4D97-AF65-F5344CB8AC3E}">
        <p14:creationId xmlns:p14="http://schemas.microsoft.com/office/powerpoint/2010/main" val="47231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Afbeelding 6" descr="Afbeelding met tekening, schets, Kinderkunst, Lijnillustraties&#10;&#10;Automatisch gegenereerde beschrijving">
            <a:extLst>
              <a:ext uri="{FF2B5EF4-FFF2-40B4-BE49-F238E27FC236}">
                <a16:creationId xmlns:a16="http://schemas.microsoft.com/office/drawing/2014/main" id="{3D936EC5-16C4-AB47-5E92-04220ADD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4140" b="3"/>
          <a:stretch/>
        </p:blipFill>
        <p:spPr>
          <a:xfrm>
            <a:off x="9033262" y="4356149"/>
            <a:ext cx="2867881" cy="192253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Afbeelding 4" descr="Afbeelding met tekst, Lettertype, clipart, Graphics&#10;&#10;Automatisch gegenereerde beschrijving">
            <a:extLst>
              <a:ext uri="{FF2B5EF4-FFF2-40B4-BE49-F238E27FC236}">
                <a16:creationId xmlns:a16="http://schemas.microsoft.com/office/drawing/2014/main" id="{0D82AA0C-6758-6468-3DC9-8D05653CE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5" b="-2"/>
          <a:stretch/>
        </p:blipFill>
        <p:spPr>
          <a:xfrm>
            <a:off x="6134020" y="512669"/>
            <a:ext cx="2899242" cy="194355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E32D281-7FCA-F542-4ACF-BCCDD9597436}"/>
              </a:ext>
            </a:extLst>
          </p:cNvPr>
          <p:cNvSpPr txBox="1"/>
          <p:nvPr/>
        </p:nvSpPr>
        <p:spPr>
          <a:xfrm>
            <a:off x="939182" y="1839141"/>
            <a:ext cx="52036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In dit webinar: 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De ambitie van BOEG rondom de VA</a:t>
            </a:r>
          </a:p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Carole Derks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Alleen trainen is niet genoeg!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Welke vragen zijn er?</a:t>
            </a:r>
          </a:p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Anita Verstegen en Joris van Veen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Implementatie en borging: </a:t>
            </a:r>
          </a:p>
          <a:p>
            <a:r>
              <a:rPr lang="nl-NL" sz="2400" b="1" dirty="0" err="1">
                <a:solidFill>
                  <a:schemeClr val="bg1"/>
                </a:solidFill>
              </a:rPr>
              <a:t>lessons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err="1">
                <a:solidFill>
                  <a:schemeClr val="bg1"/>
                </a:solidFill>
              </a:rPr>
              <a:t>learned</a:t>
            </a:r>
            <a:endParaRPr lang="nl-NL" sz="2400" b="1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Harrie van Leeuwen en Marca Geeraets</a:t>
            </a:r>
          </a:p>
          <a:p>
            <a:endParaRPr lang="nl-N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367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Afbeelding 6" descr="Afbeelding met tekening, schets, Kinderkunst, Lijnillustraties&#10;&#10;Automatisch gegenereerde beschrijving">
            <a:extLst>
              <a:ext uri="{FF2B5EF4-FFF2-40B4-BE49-F238E27FC236}">
                <a16:creationId xmlns:a16="http://schemas.microsoft.com/office/drawing/2014/main" id="{3D936EC5-16C4-AB47-5E92-04220ADD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4140" b="3"/>
          <a:stretch/>
        </p:blipFill>
        <p:spPr>
          <a:xfrm>
            <a:off x="9033262" y="4356149"/>
            <a:ext cx="2867881" cy="192253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Afbeelding 4" descr="Afbeelding met tekst, Lettertype, clipart, Graphics&#10;&#10;Automatisch gegenereerde beschrijving">
            <a:extLst>
              <a:ext uri="{FF2B5EF4-FFF2-40B4-BE49-F238E27FC236}">
                <a16:creationId xmlns:a16="http://schemas.microsoft.com/office/drawing/2014/main" id="{0D82AA0C-6758-6468-3DC9-8D05653CE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5" b="-2"/>
          <a:stretch/>
        </p:blipFill>
        <p:spPr>
          <a:xfrm>
            <a:off x="6134020" y="512669"/>
            <a:ext cx="2899242" cy="194355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4D563C5-C94B-01C4-E6BA-D0A46CF2F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4425551" cy="2985978"/>
          </a:xfrm>
        </p:spPr>
        <p:txBody>
          <a:bodyPr>
            <a:normAutofit/>
          </a:bodyPr>
          <a:lstStyle/>
          <a:p>
            <a:pPr algn="l"/>
            <a:br>
              <a:rPr lang="nl-NL" sz="3800" dirty="0">
                <a:solidFill>
                  <a:srgbClr val="FFFFFF"/>
                </a:solidFill>
              </a:rPr>
            </a:br>
            <a:br>
              <a:rPr lang="nl-NL" sz="3800" b="1" dirty="0">
                <a:solidFill>
                  <a:srgbClr val="FFFFFF"/>
                </a:solidFill>
              </a:rPr>
            </a:br>
            <a:r>
              <a:rPr lang="nl-NL" sz="3800" b="1" dirty="0">
                <a:solidFill>
                  <a:srgbClr val="FFFFFF"/>
                </a:solidFill>
              </a:rPr>
              <a:t>De ambitie van BOEG rondom de verklarende analyse</a:t>
            </a:r>
          </a:p>
        </p:txBody>
      </p:sp>
    </p:spTree>
    <p:extLst>
      <p:ext uri="{BB962C8B-B14F-4D97-AF65-F5344CB8AC3E}">
        <p14:creationId xmlns:p14="http://schemas.microsoft.com/office/powerpoint/2010/main" val="21011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833AF-84F1-957A-130E-6E960AD5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47" y="5155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Aanbevelingen</a:t>
            </a:r>
            <a:br>
              <a:rPr lang="nl-NL" b="1" dirty="0">
                <a:solidFill>
                  <a:schemeClr val="bg1"/>
                </a:solidFill>
                <a:ea typeface="Calibri Light"/>
                <a:cs typeface="Calibri Light"/>
              </a:rPr>
            </a:br>
            <a:br>
              <a:rPr lang="nl-NL" b="1" dirty="0"/>
            </a:br>
            <a:endParaRPr lang="nl-NL" b="1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C6DD585-CB9E-AADF-1B56-4462922FB114}"/>
              </a:ext>
            </a:extLst>
          </p:cNvPr>
          <p:cNvSpPr txBox="1"/>
          <p:nvPr/>
        </p:nvSpPr>
        <p:spPr>
          <a:xfrm>
            <a:off x="984622" y="1720840"/>
            <a:ext cx="534837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b="1" dirty="0">
              <a:solidFill>
                <a:schemeClr val="bg1"/>
              </a:solidFill>
              <a:latin typeface="+mj-lt"/>
              <a:ea typeface="Calibri Light"/>
              <a:cs typeface="Calibri Light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2761E-20E8-A290-0052-B2C214FED0EB}"/>
              </a:ext>
            </a:extLst>
          </p:cNvPr>
          <p:cNvSpPr txBox="1"/>
          <p:nvPr/>
        </p:nvSpPr>
        <p:spPr>
          <a:xfrm>
            <a:off x="414286" y="3046403"/>
            <a:ext cx="2980423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Roboto"/>
                <a:cs typeface="Roboto"/>
              </a:rPr>
              <a:t>Leren over het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Roboto"/>
                <a:cs typeface="Roboto"/>
              </a:rPr>
              <a:t>levens-verhaal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Roboto"/>
                <a:cs typeface="Roboto"/>
              </a:rPr>
              <a:t> van 31 jongeren waarbij een vorm van 24 uurszorg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Roboto"/>
                <a:cs typeface="Roboto"/>
              </a:rPr>
              <a:t>werd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Roboto"/>
                <a:cs typeface="Roboto"/>
              </a:rPr>
              <a:t> </a:t>
            </a:r>
            <a:r>
              <a:rPr lang="nl-NL" sz="2000" dirty="0">
                <a:solidFill>
                  <a:schemeClr val="bg1"/>
                </a:solidFill>
                <a:latin typeface="+mj-lt"/>
                <a:ea typeface="Roboto"/>
                <a:cs typeface="Roboto"/>
              </a:rPr>
              <a:t>ingezet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Roboto"/>
                <a:cs typeface="Roboto"/>
              </a:rPr>
              <a:t>.</a:t>
            </a:r>
            <a:endParaRPr lang="en-US" sz="2000" dirty="0">
              <a:solidFill>
                <a:schemeClr val="bg1"/>
              </a:solidFill>
              <a:latin typeface="+mj-lt"/>
              <a:ea typeface="Calibri"/>
              <a:cs typeface="Calibri"/>
            </a:endParaRPr>
          </a:p>
          <a:p>
            <a:endParaRPr lang="en-US" sz="2000" dirty="0">
              <a:solidFill>
                <a:schemeClr val="bg1"/>
              </a:solidFill>
              <a:latin typeface="+mj-lt"/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latin typeface="+mj-lt"/>
                <a:cs typeface="Arial"/>
              </a:rPr>
              <a:t>Totaal 285 hulptrajecten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Arial"/>
              </a:rPr>
              <a:t>gestart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Arial"/>
              </a:rPr>
              <a:t>voor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Arial"/>
              </a:rPr>
              <a:t>deze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Arial"/>
              </a:rPr>
              <a:t>groep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Arial"/>
              </a:rPr>
              <a:t>jongeren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Arial"/>
              </a:rPr>
              <a:t>Samen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/>
              </a:rPr>
              <a:t> 124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Arial"/>
              </a:rPr>
              <a:t>schoolwisselingen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/>
              </a:rPr>
              <a:t>.</a:t>
            </a:r>
            <a:endParaRPr lang="en-US" sz="1400" dirty="0">
              <a:solidFill>
                <a:schemeClr val="bg1"/>
              </a:solidFill>
              <a:latin typeface="+mj-lt"/>
              <a:ea typeface="Calibri"/>
              <a:cs typeface="Arial"/>
            </a:endParaRPr>
          </a:p>
          <a:p>
            <a:endParaRPr lang="en-US" sz="1400" dirty="0">
              <a:latin typeface="+mj-lt"/>
              <a:ea typeface="+mn-lt"/>
              <a:cs typeface="+mn-lt"/>
              <a:hlinkClick r:id="rId2"/>
            </a:endParaRPr>
          </a:p>
          <a:p>
            <a:r>
              <a:rPr lang="en-US" sz="1400" dirty="0" err="1">
                <a:latin typeface="+mj-lt"/>
                <a:ea typeface="+mn-lt"/>
                <a:cs typeface="+mn-lt"/>
                <a:hlinkClick r:id="rId2"/>
              </a:rPr>
              <a:t>Zie</a:t>
            </a:r>
            <a:r>
              <a:rPr lang="en-US" sz="1400" dirty="0">
                <a:latin typeface="+mj-lt"/>
                <a:ea typeface="+mn-lt"/>
                <a:cs typeface="+mn-lt"/>
                <a:hlinkClick r:id="rId2"/>
              </a:rPr>
              <a:t> </a:t>
            </a:r>
            <a:r>
              <a:rPr lang="en-US" sz="1400" dirty="0" err="1">
                <a:latin typeface="+mj-lt"/>
                <a:ea typeface="+mn-lt"/>
                <a:cs typeface="+mn-lt"/>
                <a:hlinkClick r:id="rId2"/>
              </a:rPr>
              <a:t>hier</a:t>
            </a:r>
            <a:r>
              <a:rPr lang="en-US" sz="1400" dirty="0">
                <a:latin typeface="+mj-lt"/>
                <a:ea typeface="+mn-lt"/>
                <a:cs typeface="+mn-lt"/>
                <a:hlinkClick r:id="rId2"/>
              </a:rPr>
              <a:t> het rapport: </a:t>
            </a:r>
            <a:r>
              <a:rPr lang="en-US" sz="1400" dirty="0" err="1">
                <a:latin typeface="+mj-lt"/>
                <a:ea typeface="+mn-lt"/>
                <a:cs typeface="+mn-lt"/>
                <a:hlinkClick r:id="rId2"/>
              </a:rPr>
              <a:t>Betrek</a:t>
            </a:r>
            <a:r>
              <a:rPr lang="en-US" sz="1400" dirty="0">
                <a:latin typeface="+mj-lt"/>
                <a:ea typeface="+mn-lt"/>
                <a:cs typeface="+mn-lt"/>
                <a:hlinkClick r:id="rId2"/>
              </a:rPr>
              <a:t> </a:t>
            </a:r>
            <a:r>
              <a:rPr lang="en-US" sz="1400" dirty="0" err="1">
                <a:latin typeface="+mj-lt"/>
                <a:ea typeface="+mn-lt"/>
                <a:cs typeface="+mn-lt"/>
                <a:hlinkClick r:id="rId2"/>
              </a:rPr>
              <a:t>mij</a:t>
            </a:r>
            <a:r>
              <a:rPr lang="en-US" sz="1400" dirty="0">
                <a:latin typeface="+mj-lt"/>
                <a:ea typeface="+mn-lt"/>
                <a:cs typeface="+mn-lt"/>
                <a:hlinkClick r:id="rId2"/>
              </a:rPr>
              <a:t> </a:t>
            </a:r>
            <a:r>
              <a:rPr lang="en-US" sz="1400" dirty="0" err="1">
                <a:latin typeface="+mj-lt"/>
                <a:ea typeface="+mn-lt"/>
                <a:cs typeface="+mn-lt"/>
                <a:hlinkClick r:id="rId2"/>
              </a:rPr>
              <a:t>gewoon</a:t>
            </a:r>
            <a:r>
              <a:rPr lang="en-US" sz="1400" dirty="0">
                <a:latin typeface="+mj-lt"/>
                <a:ea typeface="+mn-lt"/>
                <a:cs typeface="+mn-lt"/>
                <a:hlinkClick r:id="rId2"/>
              </a:rPr>
              <a:t>! </a:t>
            </a:r>
            <a:endParaRPr lang="en-US" dirty="0">
              <a:latin typeface="+mj-l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82F6DEC-BE15-0401-FE52-C0D2C43DF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832" y="1710264"/>
            <a:ext cx="8464178" cy="5222109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374C98AF-E8F4-194C-8581-34103B1BAE39}"/>
              </a:ext>
            </a:extLst>
          </p:cNvPr>
          <p:cNvSpPr/>
          <p:nvPr/>
        </p:nvSpPr>
        <p:spPr>
          <a:xfrm>
            <a:off x="5947411" y="4114800"/>
            <a:ext cx="1722120" cy="1424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D18F27C-F1E3-CA2D-A88C-6C9DE9D38B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21" t="45098" r="29258" b="31035"/>
          <a:stretch/>
        </p:blipFill>
        <p:spPr>
          <a:xfrm>
            <a:off x="354330" y="1710264"/>
            <a:ext cx="2826018" cy="10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1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Lettertype, schermopname, Afdrukken&#10;&#10;Automatisch gegenereerde beschrijving">
            <a:extLst>
              <a:ext uri="{FF2B5EF4-FFF2-40B4-BE49-F238E27FC236}">
                <a16:creationId xmlns:a16="http://schemas.microsoft.com/office/drawing/2014/main" id="{1C2CE21A-7434-C34B-407E-7FF7C89EF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0"/>
            <a:ext cx="10357485" cy="69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8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Afbeelding 6" descr="Afbeelding met tekening, schets, Kinderkunst, Lijnillustraties&#10;&#10;Automatisch gegenereerde beschrijving">
            <a:extLst>
              <a:ext uri="{FF2B5EF4-FFF2-40B4-BE49-F238E27FC236}">
                <a16:creationId xmlns:a16="http://schemas.microsoft.com/office/drawing/2014/main" id="{3D936EC5-16C4-AB47-5E92-04220ADD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4140" b="3"/>
          <a:stretch/>
        </p:blipFill>
        <p:spPr>
          <a:xfrm>
            <a:off x="9033262" y="4356149"/>
            <a:ext cx="2867881" cy="192253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Afbeelding 4" descr="Afbeelding met tekst, Lettertype, clipart, Graphics&#10;&#10;Automatisch gegenereerde beschrijving">
            <a:extLst>
              <a:ext uri="{FF2B5EF4-FFF2-40B4-BE49-F238E27FC236}">
                <a16:creationId xmlns:a16="http://schemas.microsoft.com/office/drawing/2014/main" id="{0D82AA0C-6758-6468-3DC9-8D05653CE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5" b="-2"/>
          <a:stretch/>
        </p:blipFill>
        <p:spPr>
          <a:xfrm>
            <a:off x="6134020" y="512669"/>
            <a:ext cx="2899242" cy="194355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9506053-5A7B-C27D-19AA-0D8A002D8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269" y="1812054"/>
            <a:ext cx="4425551" cy="2387600"/>
          </a:xfrm>
        </p:spPr>
        <p:txBody>
          <a:bodyPr>
            <a:normAutofit/>
          </a:bodyPr>
          <a:lstStyle/>
          <a:p>
            <a:pPr algn="l"/>
            <a:br>
              <a:rPr lang="nl-NL" sz="3800" dirty="0">
                <a:solidFill>
                  <a:srgbClr val="FFFFFF"/>
                </a:solidFill>
              </a:rPr>
            </a:br>
            <a:r>
              <a:rPr lang="nl-NL" sz="3800" b="1" dirty="0">
                <a:solidFill>
                  <a:srgbClr val="FFFFFF"/>
                </a:solidFill>
              </a:rPr>
              <a:t>Alleen trainen is niet genoeg: wat zijn de vragen?</a:t>
            </a:r>
          </a:p>
        </p:txBody>
      </p:sp>
    </p:spTree>
    <p:extLst>
      <p:ext uri="{BB962C8B-B14F-4D97-AF65-F5344CB8AC3E}">
        <p14:creationId xmlns:p14="http://schemas.microsoft.com/office/powerpoint/2010/main" val="28761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833AF-84F1-957A-130E-6E960AD5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+mn-lt"/>
              </a:rPr>
              <a:t>Wat weten we?</a:t>
            </a:r>
          </a:p>
        </p:txBody>
      </p:sp>
      <p:pic>
        <p:nvPicPr>
          <p:cNvPr id="9" name="Tijdelijke aanduiding voor inhoud 8" descr="Afbeelding met tekening, schets, Kinderkunst, Lijnillustraties&#10;&#10;Automatisch gegenereerde beschrijving">
            <a:extLst>
              <a:ext uri="{FF2B5EF4-FFF2-40B4-BE49-F238E27FC236}">
                <a16:creationId xmlns:a16="http://schemas.microsoft.com/office/drawing/2014/main" id="{37F76C8D-BF07-09D1-00F9-1769861FF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4998"/>
            <a:ext cx="3888234" cy="2498273"/>
          </a:xfr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C6DD585-CB9E-AADF-1B56-4462922FB114}"/>
              </a:ext>
            </a:extLst>
          </p:cNvPr>
          <p:cNvSpPr txBox="1"/>
          <p:nvPr/>
        </p:nvSpPr>
        <p:spPr>
          <a:xfrm>
            <a:off x="5090160" y="1526530"/>
            <a:ext cx="6363688" cy="5663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14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Scholing draagt bij aan meer kennis over de VA en meer benutten hiervan in de praktijk </a:t>
            </a:r>
            <a:r>
              <a:rPr lang="nl-NL" sz="2400" dirty="0">
                <a:ea typeface="+mn-lt"/>
                <a:cs typeface="+mn-lt"/>
                <a:hlinkClick r:id="rId3"/>
              </a:rPr>
              <a:t>Rapport-Verklarende-Analyse.pdf (han.nl)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Een belemmerende factor bij het benutten van de kennis uit scholing is het onvoldoende implementeren in de werkprocessen van de organisatie (Boone – van den Heuvel &amp; Hilbrink, 2022) </a:t>
            </a:r>
            <a:r>
              <a:rPr lang="nl-NL" sz="2400" dirty="0">
                <a:ea typeface="+mn-lt"/>
                <a:cs typeface="+mn-lt"/>
                <a:hlinkClick r:id="rId3"/>
              </a:rPr>
              <a:t>Rapport-Verklarende-Analyse.pdf (han.nl)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Werken met de verklarende analyse vraagt dus meer dan alleen trainen!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280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833AF-84F1-957A-130E-6E960AD5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4559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+mn-lt"/>
              </a:rPr>
              <a:t>Welke vragen zijn er?</a:t>
            </a:r>
          </a:p>
        </p:txBody>
      </p:sp>
      <p:pic>
        <p:nvPicPr>
          <p:cNvPr id="9" name="Tijdelijke aanduiding voor inhoud 8" descr="Afbeelding met tekening, schets, Kinderkunst, Lijnillustraties&#10;&#10;Automatisch gegenereerde beschrijving">
            <a:extLst>
              <a:ext uri="{FF2B5EF4-FFF2-40B4-BE49-F238E27FC236}">
                <a16:creationId xmlns:a16="http://schemas.microsoft.com/office/drawing/2014/main" id="{37F76C8D-BF07-09D1-00F9-1769861FF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6" y="226317"/>
            <a:ext cx="2460171" cy="1580712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727E30B-67D6-DC53-0ABE-3DCE958B760E}"/>
              </a:ext>
            </a:extLst>
          </p:cNvPr>
          <p:cNvSpPr txBox="1"/>
          <p:nvPr/>
        </p:nvSpPr>
        <p:spPr>
          <a:xfrm>
            <a:off x="919842" y="333137"/>
            <a:ext cx="1091292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b="1" dirty="0"/>
          </a:p>
          <a:p>
            <a:r>
              <a:rPr lang="nl-NL" sz="2000" dirty="0"/>
              <a:t>1. </a:t>
            </a:r>
            <a:r>
              <a:rPr lang="nl-NL" sz="2000" b="1" dirty="0"/>
              <a:t>Vakmanschap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Over welke competenties moeten de jeugd,- en gezinsprofessionals                                         beschikken om een goede VA te kunnen maken? En de GW-er?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Wat hebben we al in huis? Wat nog niet? (motivatie en urgentiebesef)</a:t>
            </a:r>
          </a:p>
          <a:p>
            <a:endParaRPr lang="nl-NL" sz="1400" dirty="0">
              <a:solidFill>
                <a:schemeClr val="bg2"/>
              </a:solidFill>
            </a:endParaRPr>
          </a:p>
          <a:p>
            <a:r>
              <a:rPr lang="nl-NL" sz="2000" b="1" dirty="0"/>
              <a:t>2.  Kwaliteit van leren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Welke eisen stellen we na implementatie aan de </a:t>
            </a:r>
            <a:r>
              <a:rPr lang="nl-NL" sz="2000" dirty="0" err="1">
                <a:solidFill>
                  <a:schemeClr val="bg1"/>
                </a:solidFill>
              </a:rPr>
              <a:t>onboarding</a:t>
            </a:r>
            <a:r>
              <a:rPr lang="nl-NL" sz="2000" dirty="0">
                <a:solidFill>
                  <a:schemeClr val="bg1"/>
                </a:solidFill>
              </a:rPr>
              <a:t>/ </a:t>
            </a:r>
            <a:r>
              <a:rPr lang="nl-NL" sz="2000" dirty="0" err="1">
                <a:solidFill>
                  <a:schemeClr val="bg1"/>
                </a:solidFill>
              </a:rPr>
              <a:t>inservicetraining</a:t>
            </a:r>
            <a:r>
              <a:rPr lang="nl-NL" sz="2000" dirty="0">
                <a:solidFill>
                  <a:schemeClr val="bg1"/>
                </a:solidFill>
              </a:rPr>
              <a:t> van (nieuwe) medewerkers? En welke eisen aan verdiepende trainingen, supervisie en intervisie? Binnen de organisatie, met anderen binnen het netwerk?</a:t>
            </a:r>
          </a:p>
          <a:p>
            <a:endParaRPr lang="nl-NL" sz="1400" dirty="0">
              <a:solidFill>
                <a:schemeClr val="bg2"/>
              </a:solidFill>
            </a:endParaRPr>
          </a:p>
          <a:p>
            <a:r>
              <a:rPr lang="nl-NL" sz="2000" b="1" dirty="0"/>
              <a:t>3.  Randvoorwaarden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Met wie ben ik op welke momenten van het proces met de VA bezig? 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Hoe moet ons ECD worden ingericht zodat het de VA ondersteund?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Wat zijn de randvoorwaarden voor een kwalitatief goede VA?</a:t>
            </a:r>
          </a:p>
          <a:p>
            <a:endParaRPr lang="nl-NL" sz="1400" dirty="0"/>
          </a:p>
          <a:p>
            <a:r>
              <a:rPr lang="nl-NL" sz="2000" b="1" dirty="0"/>
              <a:t>4.  Kwaliteitsmonitoring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Wat is een goed monitoringsinstrument? Welke veldnorm hanteren we?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En hoe zorg je vervolgens voor continue feedback op de kwaliteit van VA? </a:t>
            </a:r>
          </a:p>
          <a:p>
            <a:r>
              <a:rPr lang="nl-NL" sz="2000" dirty="0"/>
              <a:t> </a:t>
            </a:r>
          </a:p>
          <a:p>
            <a:r>
              <a:rPr lang="nl-NL" sz="2000" b="1" dirty="0"/>
              <a:t>5</a:t>
            </a:r>
            <a:r>
              <a:rPr lang="nl-NL" b="1" dirty="0"/>
              <a:t>.  </a:t>
            </a:r>
            <a:r>
              <a:rPr lang="nl-NL" sz="2000" b="1" dirty="0"/>
              <a:t>Borging van vakmanschap 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Hoe borg je de kwaliteit van gemaakte VA? </a:t>
            </a:r>
            <a:endParaRPr lang="nl-NL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887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DC302CAB631E4594A98455358F58D0" ma:contentTypeVersion="16" ma:contentTypeDescription="Een nieuw document maken." ma:contentTypeScope="" ma:versionID="ea10f1bcee43fa82b8a68ff672b75c7e">
  <xsd:schema xmlns:xsd="http://www.w3.org/2001/XMLSchema" xmlns:xs="http://www.w3.org/2001/XMLSchema" xmlns:p="http://schemas.microsoft.com/office/2006/metadata/properties" xmlns:ns2="a59a8e6a-e906-411d-aa0e-77eac5d92c78" xmlns:ns3="f52c0153-0c41-448a-b078-261fe250bd4f" targetNamespace="http://schemas.microsoft.com/office/2006/metadata/properties" ma:root="true" ma:fieldsID="af546058157195cf0882b57aa952adb0" ns2:_="" ns3:_="">
    <xsd:import namespace="a59a8e6a-e906-411d-aa0e-77eac5d92c78"/>
    <xsd:import namespace="f52c0153-0c41-448a-b078-261fe250bd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a8e6a-e906-411d-aa0e-77eac5d92c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6aa0a0a-ab1b-4084-9454-0fab047259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c0153-0c41-448a-b078-261fe250bd4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cfbb4e-ed32-4351-a503-6f3a59deb990}" ma:internalName="TaxCatchAll" ma:showField="CatchAllData" ma:web="f52c0153-0c41-448a-b078-261fe250bd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9a8e6a-e906-411d-aa0e-77eac5d92c78">
      <Terms xmlns="http://schemas.microsoft.com/office/infopath/2007/PartnerControls"/>
    </lcf76f155ced4ddcb4097134ff3c332f>
    <TaxCatchAll xmlns="f52c0153-0c41-448a-b078-261fe250bd4f" xsi:nil="true"/>
    <SharedWithUsers xmlns="f52c0153-0c41-448a-b078-261fe250bd4f">
      <UserInfo>
        <DisplayName>Joris van Veen</DisplayName>
        <AccountId>24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FE154E2-ADDC-4CC1-858F-4BE234FE06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A67B2B-52B8-4934-95CC-A4C40D9261DA}">
  <ds:schemaRefs>
    <ds:schemaRef ds:uri="a59a8e6a-e906-411d-aa0e-77eac5d92c78"/>
    <ds:schemaRef ds:uri="f52c0153-0c41-448a-b078-261fe250bd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AB1DB0-92D0-4719-AA6C-FD15BB35276A}">
  <ds:schemaRefs>
    <ds:schemaRef ds:uri="a59a8e6a-e906-411d-aa0e-77eac5d92c78"/>
    <ds:schemaRef ds:uri="f52c0153-0c41-448a-b078-261fe250bd4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Breedbeeld</PresentationFormat>
  <Paragraphs>156</Paragraphs>
  <Slides>19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OpenSans</vt:lpstr>
      <vt:lpstr>Segoe UI</vt:lpstr>
      <vt:lpstr>Wingdings</vt:lpstr>
      <vt:lpstr>Kantoorthema</vt:lpstr>
      <vt:lpstr>Verklarende Analyse: Alleen trainen is niet genoeg! </vt:lpstr>
      <vt:lpstr>PowerPoint-presentatie</vt:lpstr>
      <vt:lpstr>PowerPoint-presentatie</vt:lpstr>
      <vt:lpstr>  De ambitie van BOEG rondom de verklarende analyse</vt:lpstr>
      <vt:lpstr>Aanbevelingen  </vt:lpstr>
      <vt:lpstr>PowerPoint-presentatie</vt:lpstr>
      <vt:lpstr> Alleen trainen is niet genoeg: wat zijn de vragen?</vt:lpstr>
      <vt:lpstr>Wat weten we?</vt:lpstr>
      <vt:lpstr>Welke vragen zijn er?</vt:lpstr>
      <vt:lpstr>Implementatie en borging:  lessons learned </vt:lpstr>
      <vt:lpstr>Implementatie tip 1 </vt:lpstr>
      <vt:lpstr>Als we alles goed hebben gedaan dan….</vt:lpstr>
      <vt:lpstr>Implementatie tip 2 </vt:lpstr>
      <vt:lpstr> Waar kan het nog meer mis gaan? </vt:lpstr>
      <vt:lpstr>Implementatie tip 3 </vt:lpstr>
      <vt:lpstr>Implementatie tip 4 </vt:lpstr>
      <vt:lpstr>Hoe verder?</vt:lpstr>
      <vt:lpstr>Wat is uw volgende stap? </vt:lpstr>
      <vt:lpstr>   Contactinformatie  Coördinatoren leerfunctie BOEG:  Anita Verstegen anita.verstegen@han.nl  Joris van Veen joris.vanveen@han.nl  Volg ons op: https://www.linkedin.com/company/netwerk-jeugdhulp-gelderland-leert/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Verklarende Analyse: Alleen trainen is niet genoeg! </dc:title>
  <dc:creator>Anita Verstegen</dc:creator>
  <cp:lastModifiedBy>Anita Verstegen</cp:lastModifiedBy>
  <cp:revision>14</cp:revision>
  <dcterms:created xsi:type="dcterms:W3CDTF">2023-06-22T11:26:16Z</dcterms:created>
  <dcterms:modified xsi:type="dcterms:W3CDTF">2023-07-05T18:41:23Z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0x01010032DC302CAB631E4594A98455358F58D0</vt:lpwstr>
  </property>
  <property fmtid="{D5CDD505-2E9C-101B-9397-08002B2CF9AE}" pid="3" name="MediaServiceImageTags">
    <vt:lpwstr/>
  </property>
</Properties>
</file>