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5E_C0089804.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66" r:id="rId5"/>
    <p:sldId id="321" r:id="rId6"/>
    <p:sldId id="339" r:id="rId7"/>
    <p:sldId id="323" r:id="rId8"/>
    <p:sldId id="353" r:id="rId9"/>
    <p:sldId id="326" r:id="rId10"/>
    <p:sldId id="340" r:id="rId11"/>
    <p:sldId id="341" r:id="rId12"/>
    <p:sldId id="342" r:id="rId13"/>
    <p:sldId id="358" r:id="rId14"/>
    <p:sldId id="357" r:id="rId15"/>
    <p:sldId id="347" r:id="rId16"/>
    <p:sldId id="349" r:id="rId17"/>
    <p:sldId id="351" r:id="rId18"/>
    <p:sldId id="352" r:id="rId19"/>
    <p:sldId id="350" r:id="rId20"/>
    <p:sldId id="346" r:id="rId21"/>
    <p:sldId id="354" r:id="rId22"/>
    <p:sldId id="355" r:id="rId23"/>
    <p:sldId id="356" r:id="rId24"/>
    <p:sldId id="344" r:id="rId25"/>
    <p:sldId id="29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0CB014-79F2-EEE4-FEC5-70643AC66CBA}" name="Niels Wissink (student)" initials="NW" userId="S::NJ.Wissink1@student.han.nl::366d52a0-00b5-4783-b4e1-f96f6539be34" providerId="AD"/>
  <p188:author id="{216FEA57-7E60-1D45-F1B7-ECBA6E0C1F41}" name="Niels Wissink" initials="NW" userId="S::n.j.wissink@saxion.nl::0780178d-19bf-4acc-974c-9aac3fc4e615" providerId="AD"/>
  <p188:author id="{5670698B-2038-9655-8029-BFD3DB2EE1C1}" name="Tim van der Meijden (student)" initials="TM" userId="S::T.vanderMeijden2@student.han.nl::26627442-2f64-4fce-94ea-8deec394c0f7" providerId="AD"/>
  <p188:author id="{32962F90-960E-470C-5F11-FB76A98A81AD}" name="Lars Foekema (student)" initials="LF" userId="S::LS.Foekema@student.han.nl::57030b25-5376-4857-8423-0176bcb9a0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8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78" autoAdjust="0"/>
  </p:normalViewPr>
  <p:slideViewPr>
    <p:cSldViewPr snapToGrid="0">
      <p:cViewPr varScale="1">
        <p:scale>
          <a:sx n="75" d="100"/>
          <a:sy n="75" d="100"/>
        </p:scale>
        <p:origin x="1666" y="4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modernComment_15E_C0089804.xml><?xml version="1.0" encoding="utf-8"?>
<p188:cmLst xmlns:a="http://schemas.openxmlformats.org/drawingml/2006/main" xmlns:r="http://schemas.openxmlformats.org/officeDocument/2006/relationships" xmlns:p188="http://schemas.microsoft.com/office/powerpoint/2018/8/main">
  <p188:cm id="{D7AD672C-4547-4266-8914-93C144EBCEF2}" authorId="{32962F90-960E-470C-5F11-FB76A98A81AD}" status="resolved" created="2026-01-27T08:57:59.133" complete="100000">
    <ac:txMkLst xmlns:ac="http://schemas.microsoft.com/office/drawing/2013/main/command">
      <pc:docMk xmlns:pc="http://schemas.microsoft.com/office/powerpoint/2013/main/command"/>
      <pc:sldMk xmlns:pc="http://schemas.microsoft.com/office/powerpoint/2013/main/command" cId="3221788676" sldId="350"/>
      <ac:graphicFrameMk id="6" creationId="{74C6AF94-895B-E1AE-7341-24953B8F73A1}"/>
      <ac:tblMk/>
      <ac:tcMk rowId="1464155983" colId="1516074010"/>
      <ac:txMk cp="0" len="10">
        <ac:context len="11" hash="3744852566"/>
      </ac:txMk>
    </ac:txMkLst>
    <p188:pos x="4002005" y="465832"/>
    <p188:txBody>
      <a:bodyPr/>
      <a:lstStyle/>
      <a:p>
        <a:r>
          <a:rPr lang="nl-NL"/>
          <a:t>Only because we have set the limit on the batteries wrong (by me!). I’ve mistakingly set the limit for both batteries as 10000 kW, but the sum of the two batteries should be 10000 kW. 
As can be seen in the example of one battery, 10000 kW suffices, it just needs to charge a bit longer.</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1C74923-1B82-4261-AD1A-8E1960B27E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a:extLst>
              <a:ext uri="{FF2B5EF4-FFF2-40B4-BE49-F238E27FC236}">
                <a16:creationId xmlns:a16="http://schemas.microsoft.com/office/drawing/2014/main" id="{351E4180-DF09-4385-B36B-26AB426698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1C1487-B345-4D7A-8841-CAD3CA824CC5}" type="datetimeFigureOut">
              <a:rPr lang="en-GB" smtClean="0"/>
              <a:t>02/02/2026</a:t>
            </a:fld>
            <a:endParaRPr lang="en-GB"/>
          </a:p>
        </p:txBody>
      </p:sp>
      <p:sp>
        <p:nvSpPr>
          <p:cNvPr id="4" name="Tijdelijke aanduiding voor voettekst 3">
            <a:extLst>
              <a:ext uri="{FF2B5EF4-FFF2-40B4-BE49-F238E27FC236}">
                <a16:creationId xmlns:a16="http://schemas.microsoft.com/office/drawing/2014/main" id="{1903559B-28FA-44F2-AB00-780C2BE737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Tijdelijke aanduiding voor dianummer 4">
            <a:extLst>
              <a:ext uri="{FF2B5EF4-FFF2-40B4-BE49-F238E27FC236}">
                <a16:creationId xmlns:a16="http://schemas.microsoft.com/office/drawing/2014/main" id="{31479DEB-8B35-4839-8CC8-91D469BD64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0508FD-1E01-438E-8C89-F185A8F61F6B}" type="slidenum">
              <a:rPr lang="en-GB" smtClean="0"/>
              <a:t>‹nr.›</a:t>
            </a:fld>
            <a:endParaRPr lang="en-GB"/>
          </a:p>
        </p:txBody>
      </p:sp>
    </p:spTree>
    <p:extLst>
      <p:ext uri="{BB962C8B-B14F-4D97-AF65-F5344CB8AC3E}">
        <p14:creationId xmlns:p14="http://schemas.microsoft.com/office/powerpoint/2010/main" val="21377622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B005D8-DAAB-4195-8F8B-74FA5506B5F4}" type="datetimeFigureOut">
              <a:t>02/02/2026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666CAD-B10B-4D37-B96D-0F7D40CC5ABA}" type="slidenum">
              <a:t>‹nr.›</a:t>
            </a:fld>
            <a:endParaRPr lang="en-US"/>
          </a:p>
        </p:txBody>
      </p:sp>
    </p:spTree>
    <p:extLst>
      <p:ext uri="{BB962C8B-B14F-4D97-AF65-F5344CB8AC3E}">
        <p14:creationId xmlns:p14="http://schemas.microsoft.com/office/powerpoint/2010/main" val="41391732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5B666CAD-B10B-4D37-B96D-0F7D40CC5ABA}" type="slidenum">
              <a:rPr lang="nl-NL" smtClean="0"/>
              <a:t>2</a:t>
            </a:fld>
            <a:endParaRPr lang="nl-NL"/>
          </a:p>
        </p:txBody>
      </p:sp>
    </p:spTree>
    <p:extLst>
      <p:ext uri="{BB962C8B-B14F-4D97-AF65-F5344CB8AC3E}">
        <p14:creationId xmlns:p14="http://schemas.microsoft.com/office/powerpoint/2010/main" val="351927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FC efficiency</a:t>
            </a:r>
          </a:p>
          <a:p>
            <a:r>
              <a:rPr lang="nl-NL" dirty="0"/>
              <a:t>Load </a:t>
            </a:r>
            <a:r>
              <a:rPr lang="nl-NL" dirty="0" err="1"/>
              <a:t>dependent</a:t>
            </a:r>
            <a:r>
              <a:rPr lang="nl-NL" dirty="0"/>
              <a:t> efficiency, </a:t>
            </a:r>
            <a:r>
              <a:rPr lang="nl-NL" dirty="0" err="1"/>
              <a:t>seperate</a:t>
            </a:r>
            <a:r>
              <a:rPr lang="nl-NL" dirty="0"/>
              <a:t> Links, </a:t>
            </a:r>
            <a:r>
              <a:rPr lang="nl-NL" dirty="0" err="1"/>
              <a:t>representing</a:t>
            </a:r>
            <a:r>
              <a:rPr lang="nl-NL" dirty="0"/>
              <a:t> </a:t>
            </a:r>
            <a:r>
              <a:rPr lang="nl-NL" dirty="0" err="1"/>
              <a:t>operation</a:t>
            </a:r>
            <a:r>
              <a:rPr lang="nl-NL" dirty="0"/>
              <a:t> range</a:t>
            </a:r>
          </a:p>
          <a:p>
            <a:r>
              <a:rPr lang="nl-NL" dirty="0"/>
              <a:t>Links have limit on </a:t>
            </a:r>
            <a:r>
              <a:rPr lang="nl-NL" dirty="0" err="1"/>
              <a:t>provided</a:t>
            </a:r>
            <a:r>
              <a:rPr lang="nl-NL" dirty="0"/>
              <a:t> power as is </a:t>
            </a:r>
            <a:r>
              <a:rPr lang="nl-NL" dirty="0" err="1"/>
              <a:t>difference</a:t>
            </a:r>
            <a:r>
              <a:rPr lang="nl-NL" dirty="0"/>
              <a:t> in </a:t>
            </a:r>
            <a:r>
              <a:rPr lang="nl-NL" dirty="0" err="1"/>
              <a:t>table</a:t>
            </a:r>
            <a:endParaRPr lang="nl-NL" dirty="0"/>
          </a:p>
          <a:p>
            <a:r>
              <a:rPr lang="nl-NL" dirty="0"/>
              <a:t>Low power, high efficiency </a:t>
            </a:r>
            <a:r>
              <a:rPr lang="nl-NL" dirty="0" err="1"/>
              <a:t>loaded</a:t>
            </a:r>
            <a:r>
              <a:rPr lang="nl-NL" dirty="0"/>
              <a:t> first</a:t>
            </a:r>
          </a:p>
          <a:p>
            <a:r>
              <a:rPr lang="nl-NL" dirty="0"/>
              <a:t>At most 7 percentage point </a:t>
            </a:r>
            <a:r>
              <a:rPr lang="nl-NL" dirty="0" err="1"/>
              <a:t>difference</a:t>
            </a:r>
            <a:r>
              <a:rPr lang="nl-NL" dirty="0"/>
              <a:t>, at max load.</a:t>
            </a:r>
          </a:p>
        </p:txBody>
      </p:sp>
      <p:sp>
        <p:nvSpPr>
          <p:cNvPr id="4" name="Slide Number Placeholder 3"/>
          <p:cNvSpPr>
            <a:spLocks noGrp="1"/>
          </p:cNvSpPr>
          <p:nvPr>
            <p:ph type="sldNum" sz="quarter" idx="5"/>
          </p:nvPr>
        </p:nvSpPr>
        <p:spPr/>
        <p:txBody>
          <a:bodyPr/>
          <a:lstStyle/>
          <a:p>
            <a:fld id="{5B666CAD-B10B-4D37-B96D-0F7D40CC5ABA}" type="slidenum">
              <a:rPr lang="nl-NL" smtClean="0"/>
              <a:t>8</a:t>
            </a:fld>
            <a:endParaRPr lang="nl-NL"/>
          </a:p>
        </p:txBody>
      </p:sp>
    </p:spTree>
    <p:extLst>
      <p:ext uri="{BB962C8B-B14F-4D97-AF65-F5344CB8AC3E}">
        <p14:creationId xmlns:p14="http://schemas.microsoft.com/office/powerpoint/2010/main" val="3251927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Battery size: 80.000 kWh</a:t>
            </a:r>
            <a:endParaRPr lang="nl-NL" dirty="0"/>
          </a:p>
        </p:txBody>
      </p:sp>
      <p:sp>
        <p:nvSpPr>
          <p:cNvPr id="4" name="Slide Number Placeholder 3"/>
          <p:cNvSpPr>
            <a:spLocks noGrp="1"/>
          </p:cNvSpPr>
          <p:nvPr>
            <p:ph type="sldNum" sz="quarter" idx="5"/>
          </p:nvPr>
        </p:nvSpPr>
        <p:spPr/>
        <p:txBody>
          <a:bodyPr/>
          <a:lstStyle/>
          <a:p>
            <a:fld id="{5B666CAD-B10B-4D37-B96D-0F7D40CC5ABA}" type="slidenum">
              <a:rPr lang="nl-NL" smtClean="0"/>
              <a:t>14</a:t>
            </a:fld>
            <a:endParaRPr lang="nl-NL"/>
          </a:p>
        </p:txBody>
      </p:sp>
    </p:spTree>
    <p:extLst>
      <p:ext uri="{BB962C8B-B14F-4D97-AF65-F5344CB8AC3E}">
        <p14:creationId xmlns:p14="http://schemas.microsoft.com/office/powerpoint/2010/main" val="681012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Battery size: 120.000 kWh</a:t>
            </a:r>
            <a:endParaRPr lang="nl-NL" dirty="0"/>
          </a:p>
        </p:txBody>
      </p:sp>
      <p:sp>
        <p:nvSpPr>
          <p:cNvPr id="4" name="Slide Number Placeholder 3"/>
          <p:cNvSpPr>
            <a:spLocks noGrp="1"/>
          </p:cNvSpPr>
          <p:nvPr>
            <p:ph type="sldNum" sz="quarter" idx="5"/>
          </p:nvPr>
        </p:nvSpPr>
        <p:spPr/>
        <p:txBody>
          <a:bodyPr/>
          <a:lstStyle/>
          <a:p>
            <a:fld id="{5B666CAD-B10B-4D37-B96D-0F7D40CC5ABA}" type="slidenum">
              <a:rPr lang="nl-NL" smtClean="0"/>
              <a:t>15</a:t>
            </a:fld>
            <a:endParaRPr lang="nl-NL"/>
          </a:p>
        </p:txBody>
      </p:sp>
    </p:spTree>
    <p:extLst>
      <p:ext uri="{BB962C8B-B14F-4D97-AF65-F5344CB8AC3E}">
        <p14:creationId xmlns:p14="http://schemas.microsoft.com/office/powerpoint/2010/main" val="17517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5B666CAD-B10B-4D37-B96D-0F7D40CC5ABA}" type="slidenum">
              <a:rPr lang="nl-NL" smtClean="0"/>
              <a:t>16</a:t>
            </a:fld>
            <a:endParaRPr lang="nl-NL"/>
          </a:p>
        </p:txBody>
      </p:sp>
    </p:spTree>
    <p:extLst>
      <p:ext uri="{BB962C8B-B14F-4D97-AF65-F5344CB8AC3E}">
        <p14:creationId xmlns:p14="http://schemas.microsoft.com/office/powerpoint/2010/main" val="1036841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err="1"/>
              <a:t>Hydrogen</a:t>
            </a:r>
            <a:r>
              <a:rPr lang="nl-NL" b="1" dirty="0"/>
              <a:t>- </a:t>
            </a:r>
            <a:r>
              <a:rPr lang="nl-NL" b="1" dirty="0" err="1"/>
              <a:t>electricity</a:t>
            </a:r>
            <a:r>
              <a:rPr lang="nl-NL" b="1" dirty="0"/>
              <a:t> pricing</a:t>
            </a:r>
          </a:p>
          <a:p>
            <a:r>
              <a:rPr lang="nl-NL" b="0" dirty="0"/>
              <a:t>Pricing </a:t>
            </a:r>
            <a:r>
              <a:rPr lang="nl-NL" b="0" dirty="0" err="1"/>
              <a:t>can</a:t>
            </a:r>
            <a:r>
              <a:rPr lang="nl-NL" b="0" dirty="0"/>
              <a:t> </a:t>
            </a:r>
            <a:r>
              <a:rPr lang="nl-NL" b="0" dirty="0" err="1"/>
              <a:t>vary</a:t>
            </a:r>
            <a:r>
              <a:rPr lang="nl-NL" b="0" dirty="0"/>
              <a:t> </a:t>
            </a:r>
            <a:r>
              <a:rPr lang="nl-NL" b="0" dirty="0" err="1"/>
              <a:t>from</a:t>
            </a:r>
            <a:r>
              <a:rPr lang="nl-NL" b="0" dirty="0"/>
              <a:t> port </a:t>
            </a:r>
            <a:r>
              <a:rPr lang="nl-NL" b="0" dirty="0" err="1"/>
              <a:t>to</a:t>
            </a:r>
            <a:r>
              <a:rPr lang="nl-NL" b="0" dirty="0"/>
              <a:t> port. </a:t>
            </a:r>
            <a:r>
              <a:rPr lang="nl-NL" b="0" dirty="0" err="1"/>
              <a:t>Now</a:t>
            </a:r>
            <a:r>
              <a:rPr lang="nl-NL" b="0" dirty="0"/>
              <a:t> </a:t>
            </a:r>
            <a:r>
              <a:rPr lang="nl-NL" b="0" dirty="0" err="1"/>
              <a:t>static</a:t>
            </a:r>
            <a:r>
              <a:rPr lang="nl-NL" b="0" dirty="0"/>
              <a:t>.</a:t>
            </a:r>
          </a:p>
          <a:p>
            <a:endParaRPr lang="nl-NL" b="0" dirty="0"/>
          </a:p>
          <a:p>
            <a:r>
              <a:rPr lang="nl-NL" b="1" dirty="0" err="1"/>
              <a:t>Measured</a:t>
            </a:r>
            <a:r>
              <a:rPr lang="nl-NL" b="1" dirty="0"/>
              <a:t> data</a:t>
            </a:r>
          </a:p>
          <a:p>
            <a:r>
              <a:rPr lang="nl-NL" b="0" dirty="0"/>
              <a:t>Load profile is </a:t>
            </a:r>
            <a:r>
              <a:rPr lang="nl-NL" b="0" dirty="0" err="1"/>
              <a:t>currently</a:t>
            </a:r>
            <a:r>
              <a:rPr lang="nl-NL" b="0" dirty="0"/>
              <a:t> </a:t>
            </a:r>
            <a:r>
              <a:rPr lang="nl-NL" b="0" dirty="0" err="1"/>
              <a:t>estimated</a:t>
            </a:r>
            <a:r>
              <a:rPr lang="nl-NL" b="0" dirty="0"/>
              <a:t>. </a:t>
            </a:r>
            <a:r>
              <a:rPr lang="nl-NL" b="0" dirty="0" err="1"/>
              <a:t>Measured</a:t>
            </a:r>
            <a:r>
              <a:rPr lang="nl-NL" b="0" dirty="0"/>
              <a:t> data </a:t>
            </a:r>
            <a:r>
              <a:rPr lang="nl-NL" b="0" dirty="0" err="1"/>
              <a:t>can</a:t>
            </a:r>
            <a:r>
              <a:rPr lang="nl-NL" b="0" dirty="0"/>
              <a:t> </a:t>
            </a:r>
            <a:r>
              <a:rPr lang="nl-NL" b="0" dirty="0" err="1"/>
              <a:t>be</a:t>
            </a:r>
            <a:r>
              <a:rPr lang="nl-NL" b="0" dirty="0"/>
              <a:t> </a:t>
            </a:r>
            <a:r>
              <a:rPr lang="nl-NL" b="0" dirty="0" err="1"/>
              <a:t>used</a:t>
            </a:r>
            <a:r>
              <a:rPr lang="nl-NL" b="0" dirty="0"/>
              <a:t> </a:t>
            </a:r>
            <a:r>
              <a:rPr lang="nl-NL" b="0" dirty="0" err="1"/>
              <a:t>to</a:t>
            </a:r>
            <a:r>
              <a:rPr lang="nl-NL" b="0" dirty="0"/>
              <a:t> </a:t>
            </a:r>
            <a:r>
              <a:rPr lang="nl-NL" b="0" dirty="0" err="1"/>
              <a:t>generate</a:t>
            </a:r>
            <a:r>
              <a:rPr lang="nl-NL" b="0" dirty="0"/>
              <a:t> </a:t>
            </a:r>
            <a:r>
              <a:rPr lang="nl-NL" b="0" dirty="0" err="1"/>
              <a:t>actual</a:t>
            </a:r>
            <a:r>
              <a:rPr lang="nl-NL" b="0" dirty="0"/>
              <a:t> load profile.</a:t>
            </a:r>
          </a:p>
          <a:p>
            <a:endParaRPr lang="nl-NL" b="0" dirty="0"/>
          </a:p>
          <a:p>
            <a:r>
              <a:rPr lang="nl-NL" b="1" dirty="0"/>
              <a:t>FC </a:t>
            </a:r>
            <a:r>
              <a:rPr lang="nl-NL" b="1" dirty="0" err="1"/>
              <a:t>constraints</a:t>
            </a:r>
            <a:endParaRPr lang="nl-NL" b="1" dirty="0"/>
          </a:p>
          <a:p>
            <a:r>
              <a:rPr lang="nl-NL" b="0" dirty="0" err="1"/>
              <a:t>Actual</a:t>
            </a:r>
            <a:r>
              <a:rPr lang="nl-NL" b="0" dirty="0"/>
              <a:t> </a:t>
            </a:r>
            <a:r>
              <a:rPr lang="nl-NL" b="0" dirty="0" err="1"/>
              <a:t>behavior</a:t>
            </a:r>
            <a:r>
              <a:rPr lang="nl-NL" b="0" dirty="0"/>
              <a:t> of FC is </a:t>
            </a:r>
            <a:r>
              <a:rPr lang="nl-NL" b="0" dirty="0" err="1"/>
              <a:t>not</a:t>
            </a:r>
            <a:r>
              <a:rPr lang="nl-NL" b="0" dirty="0"/>
              <a:t> </a:t>
            </a:r>
            <a:r>
              <a:rPr lang="nl-NL" b="0" dirty="0" err="1"/>
              <a:t>realistic</a:t>
            </a:r>
            <a:r>
              <a:rPr lang="nl-NL" b="0" dirty="0"/>
              <a:t>. Research </a:t>
            </a:r>
            <a:r>
              <a:rPr lang="nl-NL" b="0" dirty="0" err="1"/>
              <a:t>required</a:t>
            </a:r>
            <a:r>
              <a:rPr lang="nl-NL" b="0" dirty="0"/>
              <a:t> </a:t>
            </a:r>
            <a:r>
              <a:rPr lang="nl-NL" b="0" dirty="0" err="1"/>
              <a:t>to</a:t>
            </a:r>
            <a:r>
              <a:rPr lang="nl-NL" b="0" dirty="0"/>
              <a:t> make more </a:t>
            </a:r>
            <a:r>
              <a:rPr lang="nl-NL" b="0" dirty="0" err="1"/>
              <a:t>realistic</a:t>
            </a:r>
            <a:r>
              <a:rPr lang="nl-NL" b="0" dirty="0"/>
              <a:t>.</a:t>
            </a:r>
          </a:p>
          <a:p>
            <a:endParaRPr lang="nl-NL" b="0" dirty="0"/>
          </a:p>
          <a:p>
            <a:r>
              <a:rPr lang="nl-NL" b="1" dirty="0"/>
              <a:t>AC DC </a:t>
            </a:r>
            <a:r>
              <a:rPr lang="nl-NL" b="1" dirty="0" err="1"/>
              <a:t>busses</a:t>
            </a:r>
            <a:endParaRPr lang="nl-NL" b="1" dirty="0"/>
          </a:p>
          <a:p>
            <a:r>
              <a:rPr lang="nl-NL" b="0" dirty="0" err="1"/>
              <a:t>Currently</a:t>
            </a:r>
            <a:r>
              <a:rPr lang="nl-NL" b="0" dirty="0"/>
              <a:t> is </a:t>
            </a:r>
            <a:r>
              <a:rPr lang="nl-NL" b="0" dirty="0" err="1"/>
              <a:t>all</a:t>
            </a:r>
            <a:r>
              <a:rPr lang="nl-NL" b="0" dirty="0"/>
              <a:t> </a:t>
            </a:r>
            <a:r>
              <a:rPr lang="nl-NL" b="0" dirty="0" err="1"/>
              <a:t>and</a:t>
            </a:r>
            <a:r>
              <a:rPr lang="nl-NL" b="0" dirty="0"/>
              <a:t> </a:t>
            </a:r>
            <a:r>
              <a:rPr lang="nl-NL" b="0" dirty="0" err="1"/>
              <a:t>one</a:t>
            </a:r>
            <a:r>
              <a:rPr lang="nl-NL" b="0" dirty="0"/>
              <a:t> </a:t>
            </a:r>
            <a:r>
              <a:rPr lang="nl-NL" b="0" dirty="0" err="1"/>
              <a:t>electricity</a:t>
            </a:r>
            <a:r>
              <a:rPr lang="nl-NL" b="0" dirty="0"/>
              <a:t> bus. Disadvantage: </a:t>
            </a:r>
            <a:r>
              <a:rPr lang="nl-NL" b="0" dirty="0" err="1"/>
              <a:t>losses</a:t>
            </a:r>
            <a:r>
              <a:rPr lang="nl-NL" b="0" dirty="0"/>
              <a:t> </a:t>
            </a:r>
            <a:r>
              <a:rPr lang="nl-NL" b="0" dirty="0" err="1"/>
              <a:t>and</a:t>
            </a:r>
            <a:r>
              <a:rPr lang="nl-NL" b="0" dirty="0"/>
              <a:t> </a:t>
            </a:r>
            <a:r>
              <a:rPr lang="nl-NL" b="0" dirty="0" err="1"/>
              <a:t>costs</a:t>
            </a:r>
            <a:r>
              <a:rPr lang="nl-NL" b="0" dirty="0"/>
              <a:t> </a:t>
            </a:r>
            <a:r>
              <a:rPr lang="nl-NL" b="0" dirty="0" err="1"/>
              <a:t>for</a:t>
            </a:r>
            <a:r>
              <a:rPr lang="nl-NL" b="0" dirty="0"/>
              <a:t> </a:t>
            </a:r>
            <a:r>
              <a:rPr lang="nl-NL" b="0" dirty="0" err="1"/>
              <a:t>conversion</a:t>
            </a:r>
            <a:r>
              <a:rPr lang="nl-NL" b="0" dirty="0"/>
              <a:t> are </a:t>
            </a:r>
            <a:r>
              <a:rPr lang="nl-NL" b="0" dirty="0" err="1"/>
              <a:t>not</a:t>
            </a:r>
            <a:r>
              <a:rPr lang="nl-NL" b="0" dirty="0"/>
              <a:t> </a:t>
            </a:r>
            <a:r>
              <a:rPr lang="nl-NL" b="0" dirty="0" err="1"/>
              <a:t>implemented</a:t>
            </a:r>
            <a:r>
              <a:rPr lang="nl-NL" b="0" dirty="0"/>
              <a:t>.</a:t>
            </a:r>
          </a:p>
          <a:p>
            <a:endParaRPr lang="nl-NL" b="0" dirty="0"/>
          </a:p>
          <a:p>
            <a:r>
              <a:rPr lang="nl-NL" b="1" dirty="0" err="1"/>
              <a:t>One</a:t>
            </a:r>
            <a:r>
              <a:rPr lang="nl-NL" b="1" dirty="0"/>
              <a:t> </a:t>
            </a:r>
            <a:r>
              <a:rPr lang="nl-NL" b="1" dirty="0" err="1"/>
              <a:t>battery</a:t>
            </a:r>
            <a:endParaRPr lang="nl-NL" b="1" dirty="0"/>
          </a:p>
          <a:p>
            <a:r>
              <a:rPr lang="nl-NL" b="0" dirty="0"/>
              <a:t>Next slide.</a:t>
            </a:r>
          </a:p>
          <a:p>
            <a:endParaRPr lang="nl-NL" b="0" dirty="0"/>
          </a:p>
          <a:p>
            <a:r>
              <a:rPr lang="nl-NL" b="1" dirty="0"/>
              <a:t>On board </a:t>
            </a:r>
            <a:r>
              <a:rPr lang="nl-NL" b="1" dirty="0" err="1"/>
              <a:t>limitations</a:t>
            </a:r>
            <a:endParaRPr lang="nl-NL" b="1" dirty="0"/>
          </a:p>
          <a:p>
            <a:r>
              <a:rPr lang="nl-NL" b="0" dirty="0" err="1"/>
              <a:t>Actual</a:t>
            </a:r>
            <a:r>
              <a:rPr lang="nl-NL" b="0" dirty="0"/>
              <a:t> </a:t>
            </a:r>
            <a:r>
              <a:rPr lang="nl-NL" b="0" dirty="0" err="1"/>
              <a:t>size</a:t>
            </a:r>
            <a:r>
              <a:rPr lang="nl-NL" b="0" dirty="0"/>
              <a:t> </a:t>
            </a:r>
            <a:r>
              <a:rPr lang="nl-NL" b="0" dirty="0" err="1"/>
              <a:t>and</a:t>
            </a:r>
            <a:r>
              <a:rPr lang="nl-NL" b="0" dirty="0"/>
              <a:t> </a:t>
            </a:r>
            <a:r>
              <a:rPr lang="nl-NL" b="0" dirty="0" err="1"/>
              <a:t>safety</a:t>
            </a:r>
            <a:r>
              <a:rPr lang="nl-NL" b="0" dirty="0"/>
              <a:t> is </a:t>
            </a:r>
            <a:r>
              <a:rPr lang="nl-NL" b="0" dirty="0" err="1"/>
              <a:t>not</a:t>
            </a:r>
            <a:r>
              <a:rPr lang="nl-NL" b="0" dirty="0"/>
              <a:t> </a:t>
            </a:r>
            <a:r>
              <a:rPr lang="nl-NL" b="0" dirty="0" err="1"/>
              <a:t>yet</a:t>
            </a:r>
            <a:r>
              <a:rPr lang="nl-NL" b="0" dirty="0"/>
              <a:t> </a:t>
            </a:r>
            <a:r>
              <a:rPr lang="nl-NL" b="0" dirty="0" err="1"/>
              <a:t>considered</a:t>
            </a:r>
            <a:endParaRPr lang="nl-NL" b="0" dirty="0"/>
          </a:p>
          <a:p>
            <a:endParaRPr lang="nl-NL" b="0" dirty="0"/>
          </a:p>
          <a:p>
            <a:r>
              <a:rPr lang="nl-NL" b="1" dirty="0" err="1"/>
              <a:t>PyPSA</a:t>
            </a:r>
            <a:r>
              <a:rPr lang="nl-NL" b="1" dirty="0"/>
              <a:t> </a:t>
            </a:r>
            <a:r>
              <a:rPr lang="nl-NL" b="1" dirty="0" err="1"/>
              <a:t>limitations</a:t>
            </a:r>
            <a:endParaRPr lang="nl-NL" b="1" dirty="0"/>
          </a:p>
          <a:p>
            <a:r>
              <a:rPr lang="nl-NL" b="0" dirty="0" err="1"/>
              <a:t>PyPSA</a:t>
            </a:r>
            <a:r>
              <a:rPr lang="nl-NL" b="0" dirty="0"/>
              <a:t> </a:t>
            </a:r>
            <a:r>
              <a:rPr lang="nl-NL" b="0" dirty="0" err="1"/>
              <a:t>only</a:t>
            </a:r>
            <a:r>
              <a:rPr lang="nl-NL" b="0" dirty="0"/>
              <a:t> </a:t>
            </a:r>
            <a:r>
              <a:rPr lang="nl-NL" b="0" dirty="0" err="1"/>
              <a:t>works</a:t>
            </a:r>
            <a:r>
              <a:rPr lang="nl-NL" b="0" dirty="0"/>
              <a:t> </a:t>
            </a:r>
            <a:r>
              <a:rPr lang="nl-NL" b="0" dirty="0" err="1"/>
              <a:t>with</a:t>
            </a:r>
            <a:r>
              <a:rPr lang="nl-NL" b="0" dirty="0"/>
              <a:t> </a:t>
            </a:r>
            <a:r>
              <a:rPr lang="nl-NL" b="0" dirty="0" err="1"/>
              <a:t>static</a:t>
            </a:r>
            <a:r>
              <a:rPr lang="nl-NL" b="0" dirty="0"/>
              <a:t> </a:t>
            </a:r>
            <a:r>
              <a:rPr lang="nl-NL" b="0" dirty="0" err="1"/>
              <a:t>values</a:t>
            </a:r>
            <a:r>
              <a:rPr lang="nl-NL" b="0" dirty="0"/>
              <a:t>, or </a:t>
            </a:r>
            <a:r>
              <a:rPr lang="nl-NL" b="0" dirty="0" err="1"/>
              <a:t>with</a:t>
            </a:r>
            <a:r>
              <a:rPr lang="nl-NL" b="0" dirty="0"/>
              <a:t> </a:t>
            </a:r>
            <a:r>
              <a:rPr lang="nl-NL" b="0" dirty="0" err="1"/>
              <a:t>values</a:t>
            </a:r>
            <a:r>
              <a:rPr lang="nl-NL" b="0" dirty="0"/>
              <a:t> </a:t>
            </a:r>
            <a:r>
              <a:rPr lang="nl-NL" b="0" dirty="0" err="1"/>
              <a:t>changing</a:t>
            </a:r>
            <a:r>
              <a:rPr lang="nl-NL" b="0" dirty="0"/>
              <a:t> over time</a:t>
            </a:r>
          </a:p>
          <a:p>
            <a:r>
              <a:rPr lang="nl-NL" b="0" dirty="0" err="1"/>
              <a:t>Limitations</a:t>
            </a:r>
            <a:r>
              <a:rPr lang="nl-NL" b="0" dirty="0"/>
              <a:t> in </a:t>
            </a:r>
            <a:r>
              <a:rPr lang="nl-NL" b="0" dirty="0" err="1"/>
              <a:t>ramps</a:t>
            </a:r>
            <a:r>
              <a:rPr lang="nl-NL" b="0" dirty="0"/>
              <a:t> (next slide)</a:t>
            </a:r>
          </a:p>
          <a:p>
            <a:endParaRPr lang="nl-NL" b="0" dirty="0"/>
          </a:p>
          <a:p>
            <a:endParaRPr lang="nl-NL" b="0" dirty="0"/>
          </a:p>
          <a:p>
            <a:endParaRPr lang="nl-NL" b="0" dirty="0"/>
          </a:p>
        </p:txBody>
      </p:sp>
      <p:sp>
        <p:nvSpPr>
          <p:cNvPr id="4" name="Slide Number Placeholder 3"/>
          <p:cNvSpPr>
            <a:spLocks noGrp="1"/>
          </p:cNvSpPr>
          <p:nvPr>
            <p:ph type="sldNum" sz="quarter" idx="5"/>
          </p:nvPr>
        </p:nvSpPr>
        <p:spPr/>
        <p:txBody>
          <a:bodyPr/>
          <a:lstStyle/>
          <a:p>
            <a:fld id="{5B666CAD-B10B-4D37-B96D-0F7D40CC5ABA}" type="slidenum">
              <a:rPr lang="nl-NL" smtClean="0"/>
              <a:t>17</a:t>
            </a:fld>
            <a:endParaRPr lang="nl-NL"/>
          </a:p>
        </p:txBody>
      </p:sp>
    </p:spTree>
    <p:extLst>
      <p:ext uri="{BB962C8B-B14F-4D97-AF65-F5344CB8AC3E}">
        <p14:creationId xmlns:p14="http://schemas.microsoft.com/office/powerpoint/2010/main" val="1724575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Courier New" panose="020B0604020202020204" pitchFamily="34" charset="0"/>
              <a:buNone/>
            </a:pPr>
            <a:r>
              <a:rPr lang="en-GB" b="1" dirty="0">
                <a:ea typeface="+mn-lt"/>
                <a:cs typeface="+mn-lt"/>
              </a:rPr>
              <a:t>Fuel cell not necessary with current constraints</a:t>
            </a:r>
            <a:br>
              <a:rPr lang="en-GB" b="1" dirty="0">
                <a:ea typeface="+mn-lt"/>
                <a:cs typeface="+mn-lt"/>
              </a:rPr>
            </a:br>
            <a:r>
              <a:rPr lang="en-GB" b="0" dirty="0" err="1">
                <a:ea typeface="+mn-lt"/>
                <a:cs typeface="+mn-lt"/>
              </a:rPr>
              <a:t>Constraints</a:t>
            </a:r>
            <a:r>
              <a:rPr lang="en-GB" b="0" dirty="0">
                <a:ea typeface="+mn-lt"/>
                <a:cs typeface="+mn-lt"/>
              </a:rPr>
              <a:t> in terms of sizing on ship</a:t>
            </a:r>
            <a:endParaRPr lang="en-GB" b="1" dirty="0">
              <a:ea typeface="+mn-lt"/>
              <a:cs typeface="+mn-lt"/>
            </a:endParaRPr>
          </a:p>
        </p:txBody>
      </p:sp>
      <p:sp>
        <p:nvSpPr>
          <p:cNvPr id="4" name="Slide Number Placeholder 3"/>
          <p:cNvSpPr>
            <a:spLocks noGrp="1"/>
          </p:cNvSpPr>
          <p:nvPr>
            <p:ph type="sldNum" sz="quarter" idx="5"/>
          </p:nvPr>
        </p:nvSpPr>
        <p:spPr/>
        <p:txBody>
          <a:bodyPr/>
          <a:lstStyle/>
          <a:p>
            <a:fld id="{5B666CAD-B10B-4D37-B96D-0F7D40CC5ABA}" type="slidenum">
              <a:rPr lang="nl-NL" smtClean="0"/>
              <a:t>21</a:t>
            </a:fld>
            <a:endParaRPr lang="nl-NL"/>
          </a:p>
        </p:txBody>
      </p:sp>
    </p:spTree>
    <p:extLst>
      <p:ext uri="{BB962C8B-B14F-4D97-AF65-F5344CB8AC3E}">
        <p14:creationId xmlns:p14="http://schemas.microsoft.com/office/powerpoint/2010/main" val="3324355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A002708-10B8-40B4-8386-AD6AD621D77E}" type="slidenum">
              <a:rPr lang="nl-NL" smtClean="0"/>
              <a:t>22</a:t>
            </a:fld>
            <a:endParaRPr lang="nl-NL"/>
          </a:p>
        </p:txBody>
      </p:sp>
    </p:spTree>
    <p:extLst>
      <p:ext uri="{BB962C8B-B14F-4D97-AF65-F5344CB8AC3E}">
        <p14:creationId xmlns:p14="http://schemas.microsoft.com/office/powerpoint/2010/main" val="3859617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21" name="Afbeelding 4">
            <a:extLst>
              <a:ext uri="{FF2B5EF4-FFF2-40B4-BE49-F238E27FC236}">
                <a16:creationId xmlns:a16="http://schemas.microsoft.com/office/drawing/2014/main" id="{3E43DDCB-339E-4C3A-9E9E-C22943510D3B}"/>
              </a:ext>
            </a:extLst>
          </p:cNvPr>
          <p:cNvPicPr>
            <a:picLocks noChangeAspect="1"/>
          </p:cNvPicPr>
          <p:nvPr userDrawn="1"/>
        </p:nvPicPr>
        <p:blipFill>
          <a:blip r:embed="rId2"/>
          <a:stretch>
            <a:fillRect/>
          </a:stretch>
        </p:blipFill>
        <p:spPr>
          <a:xfrm>
            <a:off x="4043906" y="1624875"/>
            <a:ext cx="3997787" cy="2545109"/>
          </a:xfrm>
          <a:prstGeom prst="rect">
            <a:avLst/>
          </a:prstGeom>
        </p:spPr>
      </p:pic>
      <p:sp>
        <p:nvSpPr>
          <p:cNvPr id="27" name="Tijdelijke aanduiding voor tekst 26">
            <a:extLst>
              <a:ext uri="{FF2B5EF4-FFF2-40B4-BE49-F238E27FC236}">
                <a16:creationId xmlns:a16="http://schemas.microsoft.com/office/drawing/2014/main" id="{62D72DF6-455F-49BB-BA77-CFB0EF824348}"/>
              </a:ext>
            </a:extLst>
          </p:cNvPr>
          <p:cNvSpPr>
            <a:spLocks noGrp="1"/>
          </p:cNvSpPr>
          <p:nvPr>
            <p:ph type="body" sz="quarter" idx="10" hasCustomPrompt="1"/>
          </p:nvPr>
        </p:nvSpPr>
        <p:spPr>
          <a:xfrm>
            <a:off x="669925" y="1884363"/>
            <a:ext cx="7839075" cy="3089275"/>
          </a:xfrm>
        </p:spPr>
        <p:txBody>
          <a:bodyPr>
            <a:normAutofit/>
          </a:bodyPr>
          <a:lstStyle>
            <a:lvl1pPr marL="0" indent="0">
              <a:buNone/>
              <a:defRPr lang="en-GB" sz="6750" b="1" i="0" u="none" strike="noStrike" cap="none" spc="0" baseline="0" dirty="0">
                <a:ln>
                  <a:noFill/>
                </a:ln>
                <a:solidFill>
                  <a:srgbClr val="000000"/>
                </a:solidFill>
                <a:uFillTx/>
                <a:latin typeface="Avenir Next Condensed"/>
                <a:ea typeface="Avenir Next Condensed"/>
                <a:cs typeface="Avenir Next Condensed"/>
                <a:sym typeface="Helvetica Neue Medium"/>
              </a:defRPr>
            </a:lvl1pPr>
          </a:lstStyle>
          <a:p>
            <a:pPr lvl="0"/>
            <a:r>
              <a:rPr lang="nl-NL" sz="6750">
                <a:latin typeface="Avenir Next Condensed"/>
              </a:rPr>
              <a:t>VOORBEELD VAN EEN TITEL_</a:t>
            </a:r>
            <a:endParaRPr lang="en-GB"/>
          </a:p>
        </p:txBody>
      </p:sp>
      <p:sp>
        <p:nvSpPr>
          <p:cNvPr id="29" name="Tijdelijke aanduiding voor tekst 28">
            <a:extLst>
              <a:ext uri="{FF2B5EF4-FFF2-40B4-BE49-F238E27FC236}">
                <a16:creationId xmlns:a16="http://schemas.microsoft.com/office/drawing/2014/main" id="{FDED8E11-341A-45D2-85B1-F7C4DB53232E}"/>
              </a:ext>
            </a:extLst>
          </p:cNvPr>
          <p:cNvSpPr>
            <a:spLocks noGrp="1"/>
          </p:cNvSpPr>
          <p:nvPr>
            <p:ph type="body" sz="quarter" idx="11" hasCustomPrompt="1"/>
          </p:nvPr>
        </p:nvSpPr>
        <p:spPr>
          <a:xfrm>
            <a:off x="669925" y="5095875"/>
            <a:ext cx="7839075" cy="1009650"/>
          </a:xfrm>
        </p:spPr>
        <p:txBody>
          <a:bodyPr>
            <a:normAutofit/>
          </a:bodyPr>
          <a:lstStyle>
            <a:lvl1pPr marL="0" indent="0">
              <a:buNone/>
              <a:defRPr lang="en-GB" sz="3300" b="0" i="0" u="none" strike="noStrike" cap="none" spc="0" baseline="0" dirty="0">
                <a:ln>
                  <a:noFill/>
                </a:ln>
                <a:solidFill>
                  <a:srgbClr val="000000"/>
                </a:solidFill>
                <a:uFillTx/>
                <a:latin typeface="Avenir Next Condensed"/>
                <a:ea typeface="Avenir Next Condensed Medium"/>
                <a:cs typeface="Avenir Next Condensed Medium"/>
                <a:sym typeface="Avenir Next Condensed Medium"/>
              </a:defRPr>
            </a:lvl1pPr>
          </a:lstStyle>
          <a:p>
            <a:pPr lvl="0"/>
            <a:r>
              <a:rPr lang="nl-NL"/>
              <a:t>VOORBEELD VAN EEN ONDERTITEL</a:t>
            </a:r>
            <a:endParaRPr lang="en-GB"/>
          </a:p>
        </p:txBody>
      </p:sp>
      <p:sp>
        <p:nvSpPr>
          <p:cNvPr id="34" name="Tijdelijke aanduiding voor tekst 33">
            <a:extLst>
              <a:ext uri="{FF2B5EF4-FFF2-40B4-BE49-F238E27FC236}">
                <a16:creationId xmlns:a16="http://schemas.microsoft.com/office/drawing/2014/main" id="{D9C3A310-643B-4139-9F62-77D06674713C}"/>
              </a:ext>
            </a:extLst>
          </p:cNvPr>
          <p:cNvSpPr>
            <a:spLocks noGrp="1"/>
          </p:cNvSpPr>
          <p:nvPr>
            <p:ph type="body" sz="quarter" idx="12" hasCustomPrompt="1"/>
          </p:nvPr>
        </p:nvSpPr>
        <p:spPr>
          <a:xfrm>
            <a:off x="669925" y="1196297"/>
            <a:ext cx="7844102" cy="588915"/>
          </a:xfrm>
        </p:spPr>
        <p:txBody>
          <a:bodyPr anchor="b">
            <a:noAutofit/>
          </a:bodyPr>
          <a:lstStyle>
            <a:lvl1pPr marL="0" indent="0">
              <a:buNone/>
              <a:defRPr lang="nl-NL" sz="2461" b="0" kern="1200" baseline="0" dirty="0" smtClean="0">
                <a:solidFill>
                  <a:srgbClr val="E50856"/>
                </a:solidFill>
                <a:latin typeface="Avenir Next Condensed"/>
                <a:ea typeface="Avenir Next Condensed Demi Bold"/>
                <a:cs typeface="Avenir Next Condensed Demi Bold"/>
                <a:sym typeface="Avenir Next Condensed Demi Bold"/>
              </a:defRPr>
            </a:lvl1pPr>
          </a:lstStyle>
          <a:p>
            <a:pPr lvl="0"/>
            <a:r>
              <a:rPr lang="nl-NL"/>
              <a:t>NAAM OPLEIDING/FACULTEIT</a:t>
            </a:r>
          </a:p>
        </p:txBody>
      </p:sp>
    </p:spTree>
    <p:extLst>
      <p:ext uri="{BB962C8B-B14F-4D97-AF65-F5344CB8AC3E}">
        <p14:creationId xmlns:p14="http://schemas.microsoft.com/office/powerpoint/2010/main" val="281981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3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685783" rtl="0" eaLnBrk="1" latinLnBrk="0" hangingPunct="1">
              <a:lnSpc>
                <a:spcPct val="90000"/>
              </a:lnSpc>
              <a:spcBef>
                <a:spcPts val="750"/>
              </a:spcBef>
              <a:buFont typeface="Arial" panose="020B0604020202020204" pitchFamily="34" charset="0"/>
              <a:buNone/>
            </a:pPr>
            <a:r>
              <a:rPr lang="nl-NL"/>
              <a:t>VOORBEELD VAN EEN ONDERWERP</a:t>
            </a:r>
            <a:endParaRPr lang="en-GB"/>
          </a:p>
        </p:txBody>
      </p:sp>
      <p:sp>
        <p:nvSpPr>
          <p:cNvPr id="3" name="Tijdelijke aanduiding voor inhoud 2">
            <a:extLst>
              <a:ext uri="{FF2B5EF4-FFF2-40B4-BE49-F238E27FC236}">
                <a16:creationId xmlns:a16="http://schemas.microsoft.com/office/drawing/2014/main" id="{1F4D8162-1AA2-4B35-BEA6-C78FDA7F8A36}"/>
              </a:ext>
            </a:extLst>
          </p:cNvPr>
          <p:cNvSpPr>
            <a:spLocks noGrp="1"/>
          </p:cNvSpPr>
          <p:nvPr>
            <p:ph idx="1" hasCustomPrompt="1"/>
          </p:nvPr>
        </p:nvSpPr>
        <p:spPr>
          <a:xfrm>
            <a:off x="628649" y="1825625"/>
            <a:ext cx="7886699" cy="4351338"/>
          </a:xfrm>
        </p:spPr>
        <p:txBody>
          <a:bodyPr>
            <a:normAutofit/>
          </a:bodyPr>
          <a:lstStyle>
            <a:lvl1pPr marL="0" indent="0">
              <a:buNone/>
              <a:defRPr sz="1700"/>
            </a:lvl1pPr>
          </a:lstStyle>
          <a:p>
            <a:pPr lvl="0"/>
            <a:r>
              <a:rPr lang="nl-NL" sz="1700"/>
              <a:t>Voorbeeldtekst</a:t>
            </a:r>
            <a:endParaRPr lang="en-GB"/>
          </a:p>
        </p:txBody>
      </p:sp>
    </p:spTree>
    <p:extLst>
      <p:ext uri="{BB962C8B-B14F-4D97-AF65-F5344CB8AC3E}">
        <p14:creationId xmlns:p14="http://schemas.microsoft.com/office/powerpoint/2010/main" val="164648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3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685783" rtl="0" eaLnBrk="1" latinLnBrk="0" hangingPunct="1">
              <a:lnSpc>
                <a:spcPct val="90000"/>
              </a:lnSpc>
              <a:spcBef>
                <a:spcPts val="750"/>
              </a:spcBef>
              <a:buFont typeface="Arial" panose="020B0604020202020204" pitchFamily="34" charset="0"/>
              <a:buNone/>
            </a:pPr>
            <a:r>
              <a:rPr lang="nl-NL"/>
              <a:t>VOORBEELD VAN EEN ONDERWERP</a:t>
            </a:r>
            <a:endParaRPr lang="en-GB"/>
          </a:p>
        </p:txBody>
      </p:sp>
      <p:sp>
        <p:nvSpPr>
          <p:cNvPr id="3" name="Tijdelijke aanduiding voor inhoud 2">
            <a:extLst>
              <a:ext uri="{FF2B5EF4-FFF2-40B4-BE49-F238E27FC236}">
                <a16:creationId xmlns:a16="http://schemas.microsoft.com/office/drawing/2014/main" id="{1F4D8162-1AA2-4B35-BEA6-C78FDA7F8A36}"/>
              </a:ext>
            </a:extLst>
          </p:cNvPr>
          <p:cNvSpPr>
            <a:spLocks noGrp="1"/>
          </p:cNvSpPr>
          <p:nvPr>
            <p:ph idx="1" hasCustomPrompt="1"/>
          </p:nvPr>
        </p:nvSpPr>
        <p:spPr>
          <a:xfrm>
            <a:off x="628650" y="1825625"/>
            <a:ext cx="3600450" cy="4351338"/>
          </a:xfrm>
        </p:spPr>
        <p:txBody>
          <a:bodyPr>
            <a:normAutofit/>
          </a:bodyPr>
          <a:lstStyle>
            <a:lvl1pPr marL="0" indent="0">
              <a:buNone/>
              <a:defRPr sz="1700"/>
            </a:lvl1pPr>
          </a:lstStyle>
          <a:p>
            <a:pPr lvl="0"/>
            <a:r>
              <a:rPr lang="nl-NL" sz="1700"/>
              <a:t>Voorbeeldtekst</a:t>
            </a:r>
            <a:endParaRPr lang="en-GB"/>
          </a:p>
        </p:txBody>
      </p:sp>
    </p:spTree>
    <p:extLst>
      <p:ext uri="{BB962C8B-B14F-4D97-AF65-F5344CB8AC3E}">
        <p14:creationId xmlns:p14="http://schemas.microsoft.com/office/powerpoint/2010/main" val="357888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kst en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3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685783" rtl="0" eaLnBrk="1" latinLnBrk="0" hangingPunct="1">
              <a:lnSpc>
                <a:spcPct val="90000"/>
              </a:lnSpc>
              <a:spcBef>
                <a:spcPts val="750"/>
              </a:spcBef>
              <a:buFont typeface="Arial" panose="020B0604020202020204" pitchFamily="34" charset="0"/>
              <a:buNone/>
            </a:pPr>
            <a:r>
              <a:rPr lang="nl-NL"/>
              <a:t>VOORBEELD VAN EEN ONDERWERP</a:t>
            </a:r>
            <a:endParaRPr lang="en-GB"/>
          </a:p>
        </p:txBody>
      </p:sp>
      <p:sp>
        <p:nvSpPr>
          <p:cNvPr id="3" name="Tijdelijke aanduiding voor inhoud 2">
            <a:extLst>
              <a:ext uri="{FF2B5EF4-FFF2-40B4-BE49-F238E27FC236}">
                <a16:creationId xmlns:a16="http://schemas.microsoft.com/office/drawing/2014/main" id="{1F4D8162-1AA2-4B35-BEA6-C78FDA7F8A36}"/>
              </a:ext>
            </a:extLst>
          </p:cNvPr>
          <p:cNvSpPr>
            <a:spLocks noGrp="1"/>
          </p:cNvSpPr>
          <p:nvPr>
            <p:ph idx="1" hasCustomPrompt="1"/>
          </p:nvPr>
        </p:nvSpPr>
        <p:spPr>
          <a:xfrm>
            <a:off x="628650" y="1825625"/>
            <a:ext cx="3600450" cy="4351338"/>
          </a:xfrm>
        </p:spPr>
        <p:txBody>
          <a:bodyPr>
            <a:normAutofit/>
          </a:bodyPr>
          <a:lstStyle>
            <a:lvl1pPr marL="0" indent="0">
              <a:buNone/>
              <a:defRPr sz="1700">
                <a:latin typeface="Arial" panose="020B0604020202020204" pitchFamily="34" charset="0"/>
                <a:cs typeface="Arial" panose="020B0604020202020204" pitchFamily="34" charset="0"/>
              </a:defRPr>
            </a:lvl1pPr>
          </a:lstStyle>
          <a:p>
            <a:pPr lvl="0"/>
            <a:r>
              <a:rPr lang="nl-NL" sz="1700"/>
              <a:t>Voorbeeldtekst</a:t>
            </a:r>
            <a:endParaRPr lang="en-GB"/>
          </a:p>
        </p:txBody>
      </p:sp>
      <p:sp>
        <p:nvSpPr>
          <p:cNvPr id="6" name="Tijdelijke aanduiding voor afbeelding 5">
            <a:extLst>
              <a:ext uri="{FF2B5EF4-FFF2-40B4-BE49-F238E27FC236}">
                <a16:creationId xmlns:a16="http://schemas.microsoft.com/office/drawing/2014/main" id="{260C8E6A-14DF-4CBC-B795-FDA284EC4712}"/>
              </a:ext>
            </a:extLst>
          </p:cNvPr>
          <p:cNvSpPr>
            <a:spLocks noGrp="1"/>
          </p:cNvSpPr>
          <p:nvPr>
            <p:ph type="pic" sz="quarter" idx="11"/>
          </p:nvPr>
        </p:nvSpPr>
        <p:spPr>
          <a:xfrm>
            <a:off x="4914902" y="1825625"/>
            <a:ext cx="3600450" cy="4351338"/>
          </a:xfrm>
        </p:spPr>
        <p:txBody>
          <a:bodyPr>
            <a:normAutofit/>
          </a:bodyPr>
          <a:lstStyle>
            <a:lvl1pPr>
              <a:defRPr sz="1700">
                <a:latin typeface="Arial" panose="020B0604020202020204" pitchFamily="34" charset="0"/>
                <a:cs typeface="Arial" panose="020B0604020202020204" pitchFamily="34" charset="0"/>
              </a:defRPr>
            </a:lvl1pPr>
          </a:lstStyle>
          <a:p>
            <a:r>
              <a:rPr lang="en-US"/>
              <a:t>Click icon to add picture</a:t>
            </a:r>
            <a:endParaRPr lang="en-GB"/>
          </a:p>
        </p:txBody>
      </p:sp>
    </p:spTree>
    <p:extLst>
      <p:ext uri="{BB962C8B-B14F-4D97-AF65-F5344CB8AC3E}">
        <p14:creationId xmlns:p14="http://schemas.microsoft.com/office/powerpoint/2010/main" val="260251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bbele 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3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685783" rtl="0" eaLnBrk="1" latinLnBrk="0" hangingPunct="1">
              <a:lnSpc>
                <a:spcPct val="90000"/>
              </a:lnSpc>
              <a:spcBef>
                <a:spcPts val="750"/>
              </a:spcBef>
              <a:buFont typeface="Arial" panose="020B0604020202020204" pitchFamily="34" charset="0"/>
              <a:buNone/>
            </a:pPr>
            <a:r>
              <a:rPr lang="nl-NL"/>
              <a:t>VOORBEELD VAN EEN ONDERWERP</a:t>
            </a:r>
            <a:endParaRPr lang="en-GB"/>
          </a:p>
        </p:txBody>
      </p:sp>
      <p:sp>
        <p:nvSpPr>
          <p:cNvPr id="3" name="Tijdelijke aanduiding voor inhoud 2">
            <a:extLst>
              <a:ext uri="{FF2B5EF4-FFF2-40B4-BE49-F238E27FC236}">
                <a16:creationId xmlns:a16="http://schemas.microsoft.com/office/drawing/2014/main" id="{1F4D8162-1AA2-4B35-BEA6-C78FDA7F8A36}"/>
              </a:ext>
            </a:extLst>
          </p:cNvPr>
          <p:cNvSpPr>
            <a:spLocks noGrp="1"/>
          </p:cNvSpPr>
          <p:nvPr>
            <p:ph idx="1" hasCustomPrompt="1"/>
          </p:nvPr>
        </p:nvSpPr>
        <p:spPr>
          <a:xfrm>
            <a:off x="628650" y="2438397"/>
            <a:ext cx="3600450" cy="3738566"/>
          </a:xfrm>
        </p:spPr>
        <p:txBody>
          <a:bodyPr>
            <a:normAutofit/>
          </a:bodyPr>
          <a:lstStyle>
            <a:lvl1pPr marL="0" indent="0">
              <a:buNone/>
              <a:defRPr sz="1600">
                <a:latin typeface="Arial" panose="020B0604020202020204" pitchFamily="34" charset="0"/>
                <a:cs typeface="Arial" panose="020B0604020202020204" pitchFamily="34" charset="0"/>
              </a:defRPr>
            </a:lvl1pPr>
          </a:lstStyle>
          <a:p>
            <a:pPr lvl="0"/>
            <a:r>
              <a:rPr lang="nl-NL" sz="1700"/>
              <a:t>Voorbeeldtekst</a:t>
            </a:r>
            <a:endParaRPr lang="en-GB"/>
          </a:p>
        </p:txBody>
      </p:sp>
      <p:sp>
        <p:nvSpPr>
          <p:cNvPr id="8" name="Tijdelijke aanduiding voor inhoud 2">
            <a:extLst>
              <a:ext uri="{FF2B5EF4-FFF2-40B4-BE49-F238E27FC236}">
                <a16:creationId xmlns:a16="http://schemas.microsoft.com/office/drawing/2014/main" id="{302C1A6C-E298-44F7-B7CD-33C3102FF01B}"/>
              </a:ext>
            </a:extLst>
          </p:cNvPr>
          <p:cNvSpPr>
            <a:spLocks noGrp="1"/>
          </p:cNvSpPr>
          <p:nvPr>
            <p:ph idx="14" hasCustomPrompt="1"/>
          </p:nvPr>
        </p:nvSpPr>
        <p:spPr>
          <a:xfrm>
            <a:off x="4914900" y="2438395"/>
            <a:ext cx="3600450" cy="3738568"/>
          </a:xfrm>
        </p:spPr>
        <p:txBody>
          <a:bodyPr>
            <a:normAutofit/>
          </a:bodyPr>
          <a:lstStyle>
            <a:lvl1pPr marL="0" indent="0">
              <a:buNone/>
              <a:defRPr sz="1600">
                <a:latin typeface="Arial" panose="020B0604020202020204" pitchFamily="34" charset="0"/>
                <a:cs typeface="Arial" panose="020B0604020202020204" pitchFamily="34" charset="0"/>
              </a:defRPr>
            </a:lvl1pPr>
          </a:lstStyle>
          <a:p>
            <a:pPr lvl="0"/>
            <a:r>
              <a:rPr lang="nl-NL" sz="1700"/>
              <a:t>Voorbeeldtekst</a:t>
            </a:r>
            <a:endParaRPr lang="en-GB"/>
          </a:p>
        </p:txBody>
      </p:sp>
      <p:sp>
        <p:nvSpPr>
          <p:cNvPr id="9" name="Tijdelijke aanduiding voor tekst 4">
            <a:extLst>
              <a:ext uri="{FF2B5EF4-FFF2-40B4-BE49-F238E27FC236}">
                <a16:creationId xmlns:a16="http://schemas.microsoft.com/office/drawing/2014/main" id="{4B8653B3-70AE-4E3E-9A4D-3EAF4B4F4A9E}"/>
              </a:ext>
            </a:extLst>
          </p:cNvPr>
          <p:cNvSpPr>
            <a:spLocks noGrp="1"/>
          </p:cNvSpPr>
          <p:nvPr>
            <p:ph type="body" sz="quarter" idx="15" hasCustomPrompt="1"/>
          </p:nvPr>
        </p:nvSpPr>
        <p:spPr>
          <a:xfrm>
            <a:off x="4914900" y="1778433"/>
            <a:ext cx="3600450" cy="572219"/>
          </a:xfrm>
        </p:spPr>
        <p:txBody>
          <a:bodyPr anchor="ctr">
            <a:normAutofit/>
          </a:bodyPr>
          <a:lstStyle>
            <a:lvl1pPr marL="0" indent="0">
              <a:buNone/>
              <a:defRPr sz="1600" b="1"/>
            </a:lvl1pPr>
          </a:lstStyle>
          <a:p>
            <a:pPr lvl="0"/>
            <a:r>
              <a:rPr lang="nl-NL"/>
              <a:t>Klik om een tekst toe te voegen</a:t>
            </a:r>
            <a:endParaRPr lang="en-GB"/>
          </a:p>
        </p:txBody>
      </p:sp>
      <p:sp>
        <p:nvSpPr>
          <p:cNvPr id="10" name="Tijdelijke aanduiding voor tekst 4">
            <a:extLst>
              <a:ext uri="{FF2B5EF4-FFF2-40B4-BE49-F238E27FC236}">
                <a16:creationId xmlns:a16="http://schemas.microsoft.com/office/drawing/2014/main" id="{60C7571E-BBB1-4DDF-9329-A0C028CAE8FB}"/>
              </a:ext>
            </a:extLst>
          </p:cNvPr>
          <p:cNvSpPr>
            <a:spLocks noGrp="1"/>
          </p:cNvSpPr>
          <p:nvPr>
            <p:ph type="body" sz="quarter" idx="16" hasCustomPrompt="1"/>
          </p:nvPr>
        </p:nvSpPr>
        <p:spPr>
          <a:xfrm>
            <a:off x="628650" y="1778434"/>
            <a:ext cx="3600450" cy="572219"/>
          </a:xfrm>
        </p:spPr>
        <p:txBody>
          <a:bodyPr anchor="ctr">
            <a:normAutofit/>
          </a:bodyPr>
          <a:lstStyle>
            <a:lvl1pPr marL="0" indent="0">
              <a:buNone/>
              <a:defRPr sz="1600" b="1"/>
            </a:lvl1pPr>
          </a:lstStyle>
          <a:p>
            <a:pPr lvl="0"/>
            <a:r>
              <a:rPr lang="nl-NL"/>
              <a:t>Klik om een tekst toe te voegen</a:t>
            </a:r>
            <a:endParaRPr lang="en-GB"/>
          </a:p>
        </p:txBody>
      </p:sp>
    </p:spTree>
    <p:extLst>
      <p:ext uri="{BB962C8B-B14F-4D97-AF65-F5344CB8AC3E}">
        <p14:creationId xmlns:p14="http://schemas.microsoft.com/office/powerpoint/2010/main" val="3581650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2F35E840-7D0C-489A-B88C-9B5B6A358F43}"/>
              </a:ext>
            </a:extLst>
          </p:cNvPr>
          <p:cNvSpPr/>
          <p:nvPr userDrawn="1"/>
        </p:nvSpPr>
        <p:spPr>
          <a:xfrm>
            <a:off x="2362200" y="733425"/>
            <a:ext cx="4419600" cy="5391150"/>
          </a:xfrm>
          <a:prstGeom prst="rect">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4" name="Afbeelding 2">
            <a:extLst>
              <a:ext uri="{FF2B5EF4-FFF2-40B4-BE49-F238E27FC236}">
                <a16:creationId xmlns:a16="http://schemas.microsoft.com/office/drawing/2014/main" id="{FFDA8079-95BD-45E3-8313-ABF6A59ED207}"/>
              </a:ext>
            </a:extLst>
          </p:cNvPr>
          <p:cNvPicPr>
            <a:picLocks noChangeAspect="1"/>
          </p:cNvPicPr>
          <p:nvPr userDrawn="1"/>
        </p:nvPicPr>
        <p:blipFill>
          <a:blip r:embed="rId2"/>
          <a:stretch>
            <a:fillRect/>
          </a:stretch>
        </p:blipFill>
        <p:spPr>
          <a:xfrm>
            <a:off x="2730161" y="601588"/>
            <a:ext cx="355939" cy="297299"/>
          </a:xfrm>
          <a:prstGeom prst="rect">
            <a:avLst/>
          </a:prstGeom>
        </p:spPr>
      </p:pic>
      <p:sp>
        <p:nvSpPr>
          <p:cNvPr id="18" name="Tijdelijke aanduiding voor tekst 17">
            <a:extLst>
              <a:ext uri="{FF2B5EF4-FFF2-40B4-BE49-F238E27FC236}">
                <a16:creationId xmlns:a16="http://schemas.microsoft.com/office/drawing/2014/main" id="{0085B888-A864-4C76-87C8-996231F3744D}"/>
              </a:ext>
            </a:extLst>
          </p:cNvPr>
          <p:cNvSpPr>
            <a:spLocks noGrp="1"/>
          </p:cNvSpPr>
          <p:nvPr>
            <p:ph type="body" sz="quarter" idx="10" hasCustomPrompt="1"/>
          </p:nvPr>
        </p:nvSpPr>
        <p:spPr>
          <a:xfrm>
            <a:off x="2730839" y="1628775"/>
            <a:ext cx="3682322" cy="3600450"/>
          </a:xfrm>
        </p:spPr>
        <p:txBody>
          <a:bodyPr>
            <a:normAutofit/>
          </a:bodyPr>
          <a:lstStyle>
            <a:lvl1pPr marL="0" indent="0">
              <a:buNone/>
              <a:defRPr sz="3600">
                <a:solidFill>
                  <a:schemeClr val="bg1"/>
                </a:solidFill>
              </a:defRPr>
            </a:lvl1pPr>
          </a:lstStyle>
          <a:p>
            <a:pPr lvl="0"/>
            <a:r>
              <a:rPr lang="nl-NL" sz="3600"/>
              <a:t>‘</a:t>
            </a:r>
            <a:r>
              <a:rPr lang="en-GB" sz="3600"/>
              <a:t>Quote’</a:t>
            </a:r>
            <a:endParaRPr lang="nl-NL" sz="3600"/>
          </a:p>
        </p:txBody>
      </p:sp>
      <p:sp>
        <p:nvSpPr>
          <p:cNvPr id="20" name="Tijdelijke aanduiding voor tekst 19">
            <a:extLst>
              <a:ext uri="{FF2B5EF4-FFF2-40B4-BE49-F238E27FC236}">
                <a16:creationId xmlns:a16="http://schemas.microsoft.com/office/drawing/2014/main" id="{7E150451-5081-475D-A7BF-2CE6F5C377F5}"/>
              </a:ext>
            </a:extLst>
          </p:cNvPr>
          <p:cNvSpPr>
            <a:spLocks noGrp="1"/>
          </p:cNvSpPr>
          <p:nvPr>
            <p:ph type="body" sz="quarter" idx="11" hasCustomPrompt="1"/>
          </p:nvPr>
        </p:nvSpPr>
        <p:spPr>
          <a:xfrm>
            <a:off x="2730161" y="5429599"/>
            <a:ext cx="3683000" cy="493713"/>
          </a:xfrm>
        </p:spPr>
        <p:txBody>
          <a:bodyPr anchor="b"/>
          <a:lstStyle>
            <a:lvl1pPr marL="0" indent="0">
              <a:buNone/>
              <a:defRPr sz="1740">
                <a:solidFill>
                  <a:schemeClr val="bg1"/>
                </a:solidFill>
              </a:defRPr>
            </a:lvl1pPr>
          </a:lstStyle>
          <a:p>
            <a:pPr lvl="0"/>
            <a:r>
              <a:rPr lang="nl-NL"/>
              <a:t>NAAM</a:t>
            </a:r>
            <a:endParaRPr lang="en-GB"/>
          </a:p>
        </p:txBody>
      </p:sp>
    </p:spTree>
    <p:extLst>
      <p:ext uri="{BB962C8B-B14F-4D97-AF65-F5344CB8AC3E}">
        <p14:creationId xmlns:p14="http://schemas.microsoft.com/office/powerpoint/2010/main" val="3142257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Tekst en Afbeelding">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260C8E6A-14DF-4CBC-B795-FDA284EC4712}"/>
              </a:ext>
            </a:extLst>
          </p:cNvPr>
          <p:cNvSpPr>
            <a:spLocks noGrp="1"/>
          </p:cNvSpPr>
          <p:nvPr>
            <p:ph type="pic" sz="quarter" idx="11"/>
          </p:nvPr>
        </p:nvSpPr>
        <p:spPr>
          <a:xfrm>
            <a:off x="4914902" y="1917701"/>
            <a:ext cx="3600450" cy="4248000"/>
          </a:xfrm>
        </p:spPr>
        <p:txBody>
          <a:bodyPr>
            <a:normAutofit/>
          </a:bodyPr>
          <a:lstStyle>
            <a:lvl1pPr marL="0" indent="0">
              <a:buNone/>
              <a:defRPr sz="956">
                <a:latin typeface="Arial" panose="020B0604020202020204" pitchFamily="34" charset="0"/>
                <a:cs typeface="Arial" panose="020B0604020202020204" pitchFamily="34" charset="0"/>
              </a:defRPr>
            </a:lvl1pPr>
          </a:lstStyle>
          <a:p>
            <a:r>
              <a:rPr lang="nl-NL"/>
              <a:t>Klik op het pictogram als u een afbeelding wilt toevoegen</a:t>
            </a:r>
            <a:endParaRPr lang="en-GB"/>
          </a:p>
        </p:txBody>
      </p:sp>
      <p:sp>
        <p:nvSpPr>
          <p:cNvPr id="7" name="Titel 6">
            <a:extLst>
              <a:ext uri="{FF2B5EF4-FFF2-40B4-BE49-F238E27FC236}">
                <a16:creationId xmlns:a16="http://schemas.microsoft.com/office/drawing/2014/main" id="{70688633-6D41-064D-B005-BBA9338D0D94}"/>
              </a:ext>
            </a:extLst>
          </p:cNvPr>
          <p:cNvSpPr>
            <a:spLocks noGrp="1"/>
          </p:cNvSpPr>
          <p:nvPr>
            <p:ph type="title" hasCustomPrompt="1"/>
          </p:nvPr>
        </p:nvSpPr>
        <p:spPr>
          <a:xfrm>
            <a:off x="628650" y="365129"/>
            <a:ext cx="7886700" cy="1325563"/>
          </a:xfrm>
        </p:spPr>
        <p:txBody>
          <a:bodyPr anchor="b">
            <a:normAutofit/>
          </a:bodyPr>
          <a:lstStyle>
            <a:lvl1pPr>
              <a:defRPr sz="2400">
                <a:solidFill>
                  <a:schemeClr val="tx2"/>
                </a:solidFill>
              </a:defRPr>
            </a:lvl1pPr>
          </a:lstStyle>
          <a:p>
            <a:r>
              <a:rPr lang="nl-NL"/>
              <a:t>ONDERWERP / titel</a:t>
            </a:r>
          </a:p>
        </p:txBody>
      </p:sp>
      <p:sp>
        <p:nvSpPr>
          <p:cNvPr id="8" name="Tijdelijke aanduiding voor tekst 2"/>
          <p:cNvSpPr>
            <a:spLocks noGrp="1"/>
          </p:cNvSpPr>
          <p:nvPr>
            <p:ph type="body" sz="quarter" idx="12"/>
          </p:nvPr>
        </p:nvSpPr>
        <p:spPr>
          <a:xfrm>
            <a:off x="628650" y="1926000"/>
            <a:ext cx="3943350" cy="424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jdelijke aanduiding voor dianummer 1">
            <a:extLst>
              <a:ext uri="{FF2B5EF4-FFF2-40B4-BE49-F238E27FC236}">
                <a16:creationId xmlns:a16="http://schemas.microsoft.com/office/drawing/2014/main" id="{02897271-9D30-452B-AAF1-F0E2E5634182}"/>
              </a:ext>
            </a:extLst>
          </p:cNvPr>
          <p:cNvSpPr>
            <a:spLocks noGrp="1"/>
          </p:cNvSpPr>
          <p:nvPr>
            <p:ph type="sldNum" sz="quarter" idx="13"/>
          </p:nvPr>
        </p:nvSpPr>
        <p:spPr/>
        <p:txBody>
          <a:bodyPr/>
          <a:lstStyle/>
          <a:p>
            <a:fld id="{88CBBB52-8AD8-4DFA-8ED4-373CEC4D804A}" type="slidenum">
              <a:rPr lang="nl-NL" smtClean="0"/>
              <a:t>‹nr.›</a:t>
            </a:fld>
            <a:endParaRPr lang="nl-NL"/>
          </a:p>
        </p:txBody>
      </p:sp>
    </p:spTree>
    <p:extLst>
      <p:ext uri="{BB962C8B-B14F-4D97-AF65-F5344CB8AC3E}">
        <p14:creationId xmlns:p14="http://schemas.microsoft.com/office/powerpoint/2010/main" val="2649508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6486190-F1D1-43BB-B712-AB7BE1C184AD}"/>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6BC46703-C372-4CCF-BBDB-349EF159E78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8" name="Afbeelding 7">
            <a:extLst>
              <a:ext uri="{FF2B5EF4-FFF2-40B4-BE49-F238E27FC236}">
                <a16:creationId xmlns:a16="http://schemas.microsoft.com/office/drawing/2014/main" id="{D2936B9B-9586-48DE-B845-C54BC129D8B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149806" y="6227762"/>
            <a:ext cx="1359194" cy="588915"/>
          </a:xfrm>
          <a:prstGeom prst="rect">
            <a:avLst/>
          </a:prstGeom>
        </p:spPr>
      </p:pic>
    </p:spTree>
    <p:extLst>
      <p:ext uri="{BB962C8B-B14F-4D97-AF65-F5344CB8AC3E}">
        <p14:creationId xmlns:p14="http://schemas.microsoft.com/office/powerpoint/2010/main" val="419592031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9" r:id="rId7"/>
  </p:sldLayoutIdLst>
  <p:hf hdr="0" ftr="0" dt="0"/>
  <p:txStyles>
    <p:titleStyle>
      <a:lvl1pPr algn="l" defTabSz="685783" rtl="0" eaLnBrk="1" latinLnBrk="0" hangingPunct="1">
        <a:lnSpc>
          <a:spcPct val="90000"/>
        </a:lnSpc>
        <a:spcBef>
          <a:spcPct val="0"/>
        </a:spcBef>
        <a:buNone/>
        <a:defRPr lang="nl-NL" sz="3200" b="0" kern="1200" baseline="0" dirty="0">
          <a:solidFill>
            <a:srgbClr val="E50856"/>
          </a:solidFill>
          <a:latin typeface="Avenir Next Condensed"/>
          <a:ea typeface="+mj-ea"/>
          <a:cs typeface="Arial" panose="020B0604020202020204" pitchFamily="34" charset="0"/>
          <a:sym typeface="Avenir Next Condensed Demi Bold"/>
        </a:defRPr>
      </a:lvl1pPr>
    </p:titleStyle>
    <p:bodyStyle>
      <a:lvl1pPr marL="171446" indent="-171446" algn="l" defTabSz="685783" rtl="0" eaLnBrk="1" latinLnBrk="0" hangingPunct="1">
        <a:lnSpc>
          <a:spcPct val="80000"/>
        </a:lnSpc>
        <a:spcBef>
          <a:spcPts val="75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8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8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8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8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h.sagir@student.saxion.nl" TargetMode="External"/><Relationship Id="rId3" Type="http://schemas.openxmlformats.org/officeDocument/2006/relationships/hyperlink" Target="mailto:nj.wissink1@student.han.nl" TargetMode="External"/><Relationship Id="rId7" Type="http://schemas.openxmlformats.org/officeDocument/2006/relationships/hyperlink" Target="mailto:o.oubiadaltaha@student.han.nl" TargetMode="External"/><Relationship Id="rId2" Type="http://schemas.openxmlformats.org/officeDocument/2006/relationships/hyperlink" Target="mailto:n.pozderovic@student.han.nl" TargetMode="External"/><Relationship Id="rId1" Type="http://schemas.openxmlformats.org/officeDocument/2006/relationships/slideLayout" Target="../slideLayouts/slideLayout1.xml"/><Relationship Id="rId6" Type="http://schemas.openxmlformats.org/officeDocument/2006/relationships/hyperlink" Target="mailto:ee.alahmad@student.han.nl" TargetMode="External"/><Relationship Id="rId5" Type="http://schemas.openxmlformats.org/officeDocument/2006/relationships/hyperlink" Target="mailto:mmm.vandewiel@student.han.nl" TargetMode="External"/><Relationship Id="rId10" Type="http://schemas.openxmlformats.org/officeDocument/2006/relationships/image" Target="../media/image5.png"/><Relationship Id="rId4" Type="http://schemas.openxmlformats.org/officeDocument/2006/relationships/hyperlink" Target="mailto:ls.foekema@studnet.han.nl"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5E_C008980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275BDF-C950-654F-8CEA-A0BEA050BC56}"/>
              </a:ext>
            </a:extLst>
          </p:cNvPr>
          <p:cNvSpPr txBox="1">
            <a:spLocks/>
          </p:cNvSpPr>
          <p:nvPr/>
        </p:nvSpPr>
        <p:spPr>
          <a:xfrm>
            <a:off x="996159" y="1920149"/>
            <a:ext cx="6858000" cy="1700875"/>
          </a:xfrm>
          <a:prstGeom prst="rect">
            <a:avLst/>
          </a:prstGeom>
        </p:spPr>
        <p:txBody>
          <a:bodyPr>
            <a:normAutofit lnSpcReduction="10000"/>
          </a:bodyPr>
          <a:lstStyle>
            <a:lvl1pPr algn="l" defTabSz="685783" rtl="0" eaLnBrk="1" latinLnBrk="0" hangingPunct="1">
              <a:lnSpc>
                <a:spcPct val="90000"/>
              </a:lnSpc>
              <a:spcBef>
                <a:spcPct val="0"/>
              </a:spcBef>
              <a:buNone/>
              <a:defRPr lang="nl-NL" sz="3200" b="0" kern="1200" baseline="0" dirty="0">
                <a:solidFill>
                  <a:srgbClr val="E50856"/>
                </a:solidFill>
                <a:latin typeface="Avenir Next Condensed"/>
                <a:ea typeface="+mj-ea"/>
                <a:cs typeface="Arial" panose="020B0604020202020204" pitchFamily="34" charset="0"/>
                <a:sym typeface="Avenir Next Condensed Demi Bold"/>
              </a:defRPr>
            </a:lvl1pPr>
          </a:lstStyle>
          <a:p>
            <a:br>
              <a:rPr lang="en-GB" sz="1350">
                <a:solidFill>
                  <a:srgbClr val="000000"/>
                </a:solidFill>
                <a:latin typeface="Arial" panose="020B0604020202020204" pitchFamily="34" charset="0"/>
              </a:rPr>
            </a:br>
            <a:r>
              <a:rPr lang="en-GB" sz="2800" b="1">
                <a:solidFill>
                  <a:srgbClr val="000000"/>
                </a:solidFill>
                <a:latin typeface="Arial" panose="020B0604020202020204" pitchFamily="34" charset="0"/>
              </a:rPr>
              <a:t>Nera-H</a:t>
            </a:r>
            <a:r>
              <a:rPr lang="en-GB" sz="1600" b="1">
                <a:solidFill>
                  <a:srgbClr val="000000"/>
                </a:solidFill>
                <a:latin typeface="Arial" panose="020B0604020202020204" pitchFamily="34" charset="0"/>
              </a:rPr>
              <a:t>2</a:t>
            </a:r>
          </a:p>
          <a:p>
            <a:endParaRPr lang="en-GB" sz="1350">
              <a:solidFill>
                <a:srgbClr val="000000"/>
              </a:solidFill>
              <a:latin typeface="Arial" panose="020B0604020202020204" pitchFamily="34" charset="0"/>
            </a:endParaRPr>
          </a:p>
          <a:p>
            <a:r>
              <a:rPr lang="en-GB" sz="2400">
                <a:solidFill>
                  <a:srgbClr val="000000"/>
                </a:solidFill>
                <a:latin typeface="Arial" panose="020B0604020202020204" pitchFamily="34" charset="0"/>
              </a:rPr>
              <a:t>Hydrogen Fuel Cell River</a:t>
            </a:r>
            <a:br>
              <a:rPr lang="en-GB" sz="2400">
                <a:solidFill>
                  <a:srgbClr val="000000"/>
                </a:solidFill>
                <a:latin typeface="Arial" panose="020B0604020202020204" pitchFamily="34" charset="0"/>
              </a:rPr>
            </a:br>
            <a:r>
              <a:rPr lang="en-GB" sz="2400">
                <a:solidFill>
                  <a:srgbClr val="000000"/>
                </a:solidFill>
                <a:latin typeface="Arial" panose="020B0604020202020204" pitchFamily="34" charset="0"/>
              </a:rPr>
              <a:t>Cruiser electrical design</a:t>
            </a:r>
          </a:p>
          <a:p>
            <a:r>
              <a:rPr lang="en-GB" sz="2400">
                <a:solidFill>
                  <a:srgbClr val="000000"/>
                </a:solidFill>
                <a:latin typeface="Arial" panose="020B0604020202020204" pitchFamily="34" charset="0"/>
              </a:rPr>
              <a:t>and optimization</a:t>
            </a:r>
          </a:p>
        </p:txBody>
      </p:sp>
      <p:sp>
        <p:nvSpPr>
          <p:cNvPr id="6" name="Tekstvak 2">
            <a:extLst>
              <a:ext uri="{FF2B5EF4-FFF2-40B4-BE49-F238E27FC236}">
                <a16:creationId xmlns:a16="http://schemas.microsoft.com/office/drawing/2014/main" id="{9FA2452B-D2B7-C4CD-4392-989FF45B86CA}"/>
              </a:ext>
            </a:extLst>
          </p:cNvPr>
          <p:cNvSpPr txBox="1"/>
          <p:nvPr/>
        </p:nvSpPr>
        <p:spPr>
          <a:xfrm>
            <a:off x="996159" y="3812098"/>
            <a:ext cx="6393372" cy="3208571"/>
          </a:xfrm>
          <a:prstGeom prst="rect">
            <a:avLst/>
          </a:prstGeom>
          <a:noFill/>
        </p:spPr>
        <p:txBody>
          <a:bodyPr wrap="square" lIns="91440" tIns="45720" rIns="91440" bIns="45720" rtlCol="0" anchor="t">
            <a:spAutoFit/>
          </a:bodyPr>
          <a:lstStyle/>
          <a:p>
            <a:endParaRPr lang="en-US" sz="1350" b="1" dirty="0"/>
          </a:p>
          <a:p>
            <a:endParaRPr lang="en-US" sz="1350" b="1" dirty="0"/>
          </a:p>
          <a:p>
            <a:r>
              <a:rPr lang="en-US" sz="1350" b="1" dirty="0"/>
              <a:t>Reliable Electricity Hubs</a:t>
            </a:r>
          </a:p>
          <a:p>
            <a:endParaRPr lang="en-US" sz="1350" dirty="0"/>
          </a:p>
          <a:p>
            <a:r>
              <a:rPr lang="nl-NL" sz="1350" dirty="0" err="1"/>
              <a:t>Nikola</a:t>
            </a:r>
            <a:r>
              <a:rPr lang="nl-NL" sz="1350" dirty="0"/>
              <a:t> </a:t>
            </a:r>
            <a:r>
              <a:rPr lang="nl-NL" sz="1350" dirty="0" err="1"/>
              <a:t>Pozderovic</a:t>
            </a:r>
            <a:r>
              <a:rPr lang="nl-NL" sz="1350" dirty="0"/>
              <a:t>		 	</a:t>
            </a:r>
            <a:r>
              <a:rPr lang="nl-NL" sz="1350" dirty="0">
                <a:hlinkClick r:id="rId2"/>
              </a:rPr>
              <a:t>n.pozderovic@student.han.nl</a:t>
            </a:r>
            <a:endParaRPr lang="nl-NL" sz="1350" dirty="0"/>
          </a:p>
          <a:p>
            <a:r>
              <a:rPr lang="en-US" sz="1350" dirty="0"/>
              <a:t>Niels Wissink			</a:t>
            </a:r>
            <a:r>
              <a:rPr lang="en-US" sz="1350" dirty="0">
                <a:hlinkClick r:id="rId3"/>
              </a:rPr>
              <a:t>nj.wissink1@student.han.nl</a:t>
            </a:r>
            <a:endParaRPr lang="en-US" sz="1350" dirty="0">
              <a:ea typeface="Calibri"/>
              <a:cs typeface="Calibri"/>
            </a:endParaRPr>
          </a:p>
          <a:p>
            <a:r>
              <a:rPr lang="nl-NL" sz="1350" dirty="0"/>
              <a:t>Lars Foekema			</a:t>
            </a:r>
            <a:r>
              <a:rPr lang="nl-NL" sz="1350" dirty="0">
                <a:hlinkClick r:id="rId4"/>
              </a:rPr>
              <a:t>ls.foekema@studnet.han.nl</a:t>
            </a:r>
            <a:r>
              <a:rPr lang="nl-NL" sz="1350" dirty="0"/>
              <a:t> </a:t>
            </a:r>
          </a:p>
          <a:p>
            <a:r>
              <a:rPr lang="nl-NL" sz="1350" dirty="0" err="1"/>
              <a:t>Maryse</a:t>
            </a:r>
            <a:r>
              <a:rPr lang="nl-NL" sz="1350" dirty="0"/>
              <a:t> van de Wiel			</a:t>
            </a:r>
            <a:r>
              <a:rPr lang="nl-NL" sz="1350" dirty="0">
                <a:hlinkClick r:id="rId5"/>
              </a:rPr>
              <a:t>mmm.vandewiel@student.han.nl</a:t>
            </a:r>
            <a:r>
              <a:rPr lang="nl-NL" sz="1350" dirty="0"/>
              <a:t> </a:t>
            </a:r>
          </a:p>
          <a:p>
            <a:r>
              <a:rPr lang="nl-NL" sz="1350" dirty="0" err="1"/>
              <a:t>Emad</a:t>
            </a:r>
            <a:r>
              <a:rPr lang="nl-NL" sz="1350" dirty="0"/>
              <a:t> </a:t>
            </a:r>
            <a:r>
              <a:rPr lang="nl-NL" sz="1350" dirty="0" err="1"/>
              <a:t>Eddin</a:t>
            </a:r>
            <a:r>
              <a:rPr lang="nl-NL" sz="1350" dirty="0"/>
              <a:t> Al </a:t>
            </a:r>
            <a:r>
              <a:rPr lang="nl-NL" sz="1350" dirty="0" err="1"/>
              <a:t>Ahmad</a:t>
            </a:r>
            <a:r>
              <a:rPr lang="nl-NL" sz="1350" dirty="0"/>
              <a:t>			</a:t>
            </a:r>
            <a:r>
              <a:rPr lang="nl-NL" sz="1350" dirty="0">
                <a:hlinkClick r:id="rId6"/>
              </a:rPr>
              <a:t>ee.alahmad@student.han.nl</a:t>
            </a:r>
            <a:r>
              <a:rPr lang="nl-NL" sz="1350" dirty="0"/>
              <a:t> </a:t>
            </a:r>
          </a:p>
          <a:p>
            <a:r>
              <a:rPr lang="nl-NL" sz="1350" dirty="0" err="1"/>
              <a:t>Omar</a:t>
            </a:r>
            <a:r>
              <a:rPr lang="nl-NL" sz="1350" dirty="0"/>
              <a:t> </a:t>
            </a:r>
            <a:r>
              <a:rPr lang="nl-NL" sz="1350" dirty="0" err="1"/>
              <a:t>Oubiad</a:t>
            </a:r>
            <a:r>
              <a:rPr lang="nl-NL" sz="1350" dirty="0"/>
              <a:t> </a:t>
            </a:r>
            <a:r>
              <a:rPr lang="nl-NL" sz="1350" dirty="0" err="1"/>
              <a:t>Altaha</a:t>
            </a:r>
            <a:r>
              <a:rPr lang="nl-NL" sz="1350" dirty="0"/>
              <a:t>			</a:t>
            </a:r>
            <a:r>
              <a:rPr lang="nl-NL" sz="1350" dirty="0">
                <a:hlinkClick r:id="rId7"/>
              </a:rPr>
              <a:t>o.oubiadaltaha@student.han.nl</a:t>
            </a:r>
            <a:r>
              <a:rPr lang="nl-NL" sz="1350" dirty="0"/>
              <a:t> </a:t>
            </a:r>
          </a:p>
          <a:p>
            <a:r>
              <a:rPr lang="nl-NL" sz="1350" dirty="0"/>
              <a:t>Hakan </a:t>
            </a:r>
            <a:r>
              <a:rPr lang="nl-NL" sz="1350" dirty="0" err="1"/>
              <a:t>Sagir</a:t>
            </a:r>
            <a:r>
              <a:rPr lang="nl-NL" sz="1350" dirty="0"/>
              <a:t>				</a:t>
            </a:r>
            <a:r>
              <a:rPr lang="nl-NL" sz="1350" dirty="0">
                <a:hlinkClick r:id="rId8"/>
              </a:rPr>
              <a:t>h.sagir@student.han.nl</a:t>
            </a:r>
            <a:r>
              <a:rPr lang="nl-NL" sz="1350" dirty="0"/>
              <a:t> </a:t>
            </a:r>
          </a:p>
          <a:p>
            <a:endParaRPr lang="nl-NL" sz="1350" dirty="0"/>
          </a:p>
          <a:p>
            <a:r>
              <a:rPr lang="nl-NL" sz="1350" dirty="0"/>
              <a:t>Client: 		</a:t>
            </a:r>
            <a:r>
              <a:rPr lang="en-GB" sz="1100" dirty="0"/>
              <a:t>NERA-H</a:t>
            </a:r>
            <a:r>
              <a:rPr lang="en-GB" sz="1100" baseline="-25000" dirty="0"/>
              <a:t>2</a:t>
            </a:r>
            <a:endParaRPr lang="en-US" sz="1350" dirty="0">
              <a:ea typeface="Calibri"/>
              <a:cs typeface="Calibri"/>
            </a:endParaRPr>
          </a:p>
          <a:p>
            <a:r>
              <a:rPr lang="nl-NL" sz="1350" dirty="0"/>
              <a:t>Supervisor:  	</a:t>
            </a:r>
            <a:r>
              <a:rPr lang="en-US" sz="1350" dirty="0"/>
              <a:t>Miel Stapel</a:t>
            </a:r>
          </a:p>
          <a:p>
            <a:endParaRPr lang="en-US" sz="1350" dirty="0">
              <a:ea typeface="Calibri"/>
              <a:cs typeface="Calibri"/>
            </a:endParaRPr>
          </a:p>
        </p:txBody>
      </p:sp>
      <p:sp>
        <p:nvSpPr>
          <p:cNvPr id="7" name="TextBox 6">
            <a:extLst>
              <a:ext uri="{FF2B5EF4-FFF2-40B4-BE49-F238E27FC236}">
                <a16:creationId xmlns:a16="http://schemas.microsoft.com/office/drawing/2014/main" id="{3D3D9998-D7A7-346B-93F8-1D5992EDA9DD}"/>
              </a:ext>
            </a:extLst>
          </p:cNvPr>
          <p:cNvSpPr txBox="1"/>
          <p:nvPr/>
        </p:nvSpPr>
        <p:spPr>
          <a:xfrm>
            <a:off x="8793018" y="6420504"/>
            <a:ext cx="249382" cy="369332"/>
          </a:xfrm>
          <a:prstGeom prst="rect">
            <a:avLst/>
          </a:prstGeom>
          <a:noFill/>
        </p:spPr>
        <p:txBody>
          <a:bodyPr wrap="square" rtlCol="0">
            <a:spAutoFit/>
          </a:bodyPr>
          <a:lstStyle/>
          <a:p>
            <a:r>
              <a:rPr lang="en-GB"/>
              <a:t>1</a:t>
            </a:r>
            <a:endParaRPr lang="en-NL"/>
          </a:p>
        </p:txBody>
      </p:sp>
      <p:pic>
        <p:nvPicPr>
          <p:cNvPr id="2" name="Picture 1">
            <a:extLst>
              <a:ext uri="{FF2B5EF4-FFF2-40B4-BE49-F238E27FC236}">
                <a16:creationId xmlns:a16="http://schemas.microsoft.com/office/drawing/2014/main" id="{8AF518E7-7916-60D7-3377-E4755A5F934C}"/>
              </a:ext>
            </a:extLst>
          </p:cNvPr>
          <p:cNvPicPr>
            <a:picLocks noChangeAspect="1"/>
          </p:cNvPicPr>
          <p:nvPr/>
        </p:nvPicPr>
        <p:blipFill>
          <a:blip r:embed="rId9"/>
          <a:stretch>
            <a:fillRect/>
          </a:stretch>
        </p:blipFill>
        <p:spPr>
          <a:xfrm>
            <a:off x="6740294" y="376465"/>
            <a:ext cx="2177415" cy="1223431"/>
          </a:xfrm>
          <a:prstGeom prst="rect">
            <a:avLst/>
          </a:prstGeom>
        </p:spPr>
      </p:pic>
      <p:pic>
        <p:nvPicPr>
          <p:cNvPr id="1026" name="Picture 2" descr="NERA-H2">
            <a:extLst>
              <a:ext uri="{FF2B5EF4-FFF2-40B4-BE49-F238E27FC236}">
                <a16:creationId xmlns:a16="http://schemas.microsoft.com/office/drawing/2014/main" id="{EAD91756-C826-40F0-4CBA-8B32A410571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46" t="3774" r="3094"/>
          <a:stretch>
            <a:fillRect/>
          </a:stretch>
        </p:blipFill>
        <p:spPr bwMode="auto">
          <a:xfrm>
            <a:off x="4425159" y="394809"/>
            <a:ext cx="2344712" cy="1186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147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53AD6-D8A3-D6E5-DD02-E73151FBFC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66F6AA-5F2C-5D2D-9C95-391A0F3470D4}"/>
              </a:ext>
            </a:extLst>
          </p:cNvPr>
          <p:cNvSpPr>
            <a:spLocks noGrp="1"/>
          </p:cNvSpPr>
          <p:nvPr>
            <p:ph type="title"/>
          </p:nvPr>
        </p:nvSpPr>
        <p:spPr>
          <a:xfrm>
            <a:off x="628650" y="0"/>
            <a:ext cx="7886700" cy="994172"/>
          </a:xfrm>
        </p:spPr>
        <p:txBody>
          <a:bodyPr anchor="ctr">
            <a:normAutofit/>
          </a:bodyPr>
          <a:lstStyle/>
          <a:p>
            <a:r>
              <a:rPr lang="en-US" dirty="0">
                <a:cs typeface="Arial"/>
              </a:rPr>
              <a:t>Results</a:t>
            </a:r>
            <a:endParaRPr lang="en-US" dirty="0"/>
          </a:p>
        </p:txBody>
      </p:sp>
      <p:sp>
        <p:nvSpPr>
          <p:cNvPr id="9" name="TextBox 8">
            <a:extLst>
              <a:ext uri="{FF2B5EF4-FFF2-40B4-BE49-F238E27FC236}">
                <a16:creationId xmlns:a16="http://schemas.microsoft.com/office/drawing/2014/main" id="{87ABBC59-DF07-34AA-8BD0-8D82BB1C80CB}"/>
              </a:ext>
            </a:extLst>
          </p:cNvPr>
          <p:cNvSpPr txBox="1"/>
          <p:nvPr/>
        </p:nvSpPr>
        <p:spPr>
          <a:xfrm>
            <a:off x="8515350" y="6420504"/>
            <a:ext cx="527050" cy="369332"/>
          </a:xfrm>
          <a:prstGeom prst="rect">
            <a:avLst/>
          </a:prstGeom>
          <a:noFill/>
        </p:spPr>
        <p:txBody>
          <a:bodyPr wrap="square" rtlCol="0">
            <a:spAutoFit/>
          </a:bodyPr>
          <a:lstStyle/>
          <a:p>
            <a:r>
              <a:rPr lang="en-GB" dirty="0"/>
              <a:t>11</a:t>
            </a:r>
            <a:endParaRPr lang="en-NL" dirty="0"/>
          </a:p>
        </p:txBody>
      </p:sp>
      <p:pic>
        <p:nvPicPr>
          <p:cNvPr id="7" name="Picture 6">
            <a:extLst>
              <a:ext uri="{FF2B5EF4-FFF2-40B4-BE49-F238E27FC236}">
                <a16:creationId xmlns:a16="http://schemas.microsoft.com/office/drawing/2014/main" id="{869758CE-2268-6404-2EBA-429FBC367409}"/>
              </a:ext>
            </a:extLst>
          </p:cNvPr>
          <p:cNvPicPr>
            <a:picLocks noChangeAspect="1"/>
          </p:cNvPicPr>
          <p:nvPr/>
        </p:nvPicPr>
        <p:blipFill>
          <a:blip r:embed="rId2"/>
          <a:srcRect b="67695"/>
          <a:stretch>
            <a:fillRect/>
          </a:stretch>
        </p:blipFill>
        <p:spPr>
          <a:xfrm>
            <a:off x="587157" y="670363"/>
            <a:ext cx="7969686" cy="1782381"/>
          </a:xfrm>
          <a:prstGeom prst="rect">
            <a:avLst/>
          </a:prstGeom>
        </p:spPr>
      </p:pic>
      <p:sp>
        <p:nvSpPr>
          <p:cNvPr id="3" name="TextBox 2">
            <a:extLst>
              <a:ext uri="{FF2B5EF4-FFF2-40B4-BE49-F238E27FC236}">
                <a16:creationId xmlns:a16="http://schemas.microsoft.com/office/drawing/2014/main" id="{F85305EE-CFA9-E167-FF51-B15BCCD35C80}"/>
              </a:ext>
            </a:extLst>
          </p:cNvPr>
          <p:cNvSpPr txBox="1"/>
          <p:nvPr/>
        </p:nvSpPr>
        <p:spPr>
          <a:xfrm>
            <a:off x="0" y="6557082"/>
            <a:ext cx="7886699" cy="292388"/>
          </a:xfrm>
          <a:prstGeom prst="rect">
            <a:avLst/>
          </a:prstGeom>
          <a:noFill/>
        </p:spPr>
        <p:txBody>
          <a:bodyPr wrap="square" rtlCol="0">
            <a:spAutoFit/>
          </a:bodyPr>
          <a:lstStyle/>
          <a:p>
            <a:r>
              <a:rPr lang="en-GB" sz="1300" dirty="0">
                <a:solidFill>
                  <a:schemeClr val="bg1">
                    <a:lumMod val="75000"/>
                  </a:schemeClr>
                </a:solidFill>
              </a:rPr>
              <a:t>Introduction</a:t>
            </a:r>
            <a:r>
              <a:rPr lang="en-GB" sz="1300" dirty="0"/>
              <a:t> </a:t>
            </a:r>
            <a:r>
              <a:rPr lang="en-GB" sz="1300" dirty="0">
                <a:solidFill>
                  <a:schemeClr val="bg1">
                    <a:lumMod val="75000"/>
                  </a:schemeClr>
                </a:solidFill>
              </a:rPr>
              <a:t>– Topology – Generators &amp; loads – </a:t>
            </a:r>
            <a:r>
              <a:rPr lang="en-GB" sz="1300" dirty="0"/>
              <a:t>Results</a:t>
            </a:r>
            <a:r>
              <a:rPr lang="en-GB" sz="1300" dirty="0">
                <a:solidFill>
                  <a:schemeClr val="bg1">
                    <a:lumMod val="75000"/>
                  </a:schemeClr>
                </a:solidFill>
              </a:rPr>
              <a:t>– Discussion &amp; recommendations – Conclusion</a:t>
            </a:r>
            <a:endParaRPr lang="en-NL" sz="1300" dirty="0">
              <a:solidFill>
                <a:schemeClr val="bg1">
                  <a:lumMod val="75000"/>
                </a:schemeClr>
              </a:solidFill>
            </a:endParaRPr>
          </a:p>
        </p:txBody>
      </p:sp>
    </p:spTree>
    <p:extLst>
      <p:ext uri="{BB962C8B-B14F-4D97-AF65-F5344CB8AC3E}">
        <p14:creationId xmlns:p14="http://schemas.microsoft.com/office/powerpoint/2010/main" val="92410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DC50-0D6C-CFB6-3C1A-7A5FAB1B2E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A19326-15CC-7357-58BC-101908B8F868}"/>
              </a:ext>
            </a:extLst>
          </p:cNvPr>
          <p:cNvSpPr>
            <a:spLocks noGrp="1"/>
          </p:cNvSpPr>
          <p:nvPr>
            <p:ph type="title"/>
          </p:nvPr>
        </p:nvSpPr>
        <p:spPr>
          <a:xfrm>
            <a:off x="628650" y="0"/>
            <a:ext cx="7886700" cy="994172"/>
          </a:xfrm>
        </p:spPr>
        <p:txBody>
          <a:bodyPr anchor="ctr">
            <a:normAutofit/>
          </a:bodyPr>
          <a:lstStyle/>
          <a:p>
            <a:r>
              <a:rPr lang="en-US" dirty="0">
                <a:cs typeface="Arial"/>
              </a:rPr>
              <a:t>Results</a:t>
            </a:r>
            <a:endParaRPr lang="en-US" dirty="0"/>
          </a:p>
        </p:txBody>
      </p:sp>
      <p:sp>
        <p:nvSpPr>
          <p:cNvPr id="9" name="TextBox 8">
            <a:extLst>
              <a:ext uri="{FF2B5EF4-FFF2-40B4-BE49-F238E27FC236}">
                <a16:creationId xmlns:a16="http://schemas.microsoft.com/office/drawing/2014/main" id="{9464DCD4-AEBF-6FE5-D45B-270C81C59C6F}"/>
              </a:ext>
            </a:extLst>
          </p:cNvPr>
          <p:cNvSpPr txBox="1"/>
          <p:nvPr/>
        </p:nvSpPr>
        <p:spPr>
          <a:xfrm>
            <a:off x="8515350" y="6420504"/>
            <a:ext cx="527050" cy="369332"/>
          </a:xfrm>
          <a:prstGeom prst="rect">
            <a:avLst/>
          </a:prstGeom>
          <a:noFill/>
        </p:spPr>
        <p:txBody>
          <a:bodyPr wrap="square" rtlCol="0">
            <a:spAutoFit/>
          </a:bodyPr>
          <a:lstStyle/>
          <a:p>
            <a:r>
              <a:rPr lang="en-GB" dirty="0"/>
              <a:t>11</a:t>
            </a:r>
            <a:endParaRPr lang="en-NL" dirty="0"/>
          </a:p>
        </p:txBody>
      </p:sp>
      <p:pic>
        <p:nvPicPr>
          <p:cNvPr id="7" name="Picture 6">
            <a:extLst>
              <a:ext uri="{FF2B5EF4-FFF2-40B4-BE49-F238E27FC236}">
                <a16:creationId xmlns:a16="http://schemas.microsoft.com/office/drawing/2014/main" id="{BE962393-3721-D32C-6DAE-615AE9F9C940}"/>
              </a:ext>
            </a:extLst>
          </p:cNvPr>
          <p:cNvPicPr>
            <a:picLocks noChangeAspect="1"/>
          </p:cNvPicPr>
          <p:nvPr/>
        </p:nvPicPr>
        <p:blipFill>
          <a:blip r:embed="rId2"/>
          <a:stretch>
            <a:fillRect/>
          </a:stretch>
        </p:blipFill>
        <p:spPr>
          <a:xfrm>
            <a:off x="587157" y="670363"/>
            <a:ext cx="7969686" cy="5517274"/>
          </a:xfrm>
          <a:prstGeom prst="rect">
            <a:avLst/>
          </a:prstGeom>
        </p:spPr>
      </p:pic>
      <p:sp>
        <p:nvSpPr>
          <p:cNvPr id="8" name="TextBox 7">
            <a:extLst>
              <a:ext uri="{FF2B5EF4-FFF2-40B4-BE49-F238E27FC236}">
                <a16:creationId xmlns:a16="http://schemas.microsoft.com/office/drawing/2014/main" id="{CE865619-1D3F-C314-2E53-7E8F2140105A}"/>
              </a:ext>
            </a:extLst>
          </p:cNvPr>
          <p:cNvSpPr txBox="1"/>
          <p:nvPr/>
        </p:nvSpPr>
        <p:spPr>
          <a:xfrm>
            <a:off x="0" y="6557082"/>
            <a:ext cx="7886699" cy="292388"/>
          </a:xfrm>
          <a:prstGeom prst="rect">
            <a:avLst/>
          </a:prstGeom>
          <a:noFill/>
        </p:spPr>
        <p:txBody>
          <a:bodyPr wrap="square" rtlCol="0">
            <a:spAutoFit/>
          </a:bodyPr>
          <a:lstStyle/>
          <a:p>
            <a:r>
              <a:rPr lang="en-GB" sz="1300" dirty="0">
                <a:solidFill>
                  <a:schemeClr val="bg1">
                    <a:lumMod val="75000"/>
                  </a:schemeClr>
                </a:solidFill>
              </a:rPr>
              <a:t>Introduction</a:t>
            </a:r>
            <a:r>
              <a:rPr lang="en-GB" sz="1300" dirty="0"/>
              <a:t> </a:t>
            </a:r>
            <a:r>
              <a:rPr lang="en-GB" sz="1300" dirty="0">
                <a:solidFill>
                  <a:schemeClr val="bg1">
                    <a:lumMod val="75000"/>
                  </a:schemeClr>
                </a:solidFill>
              </a:rPr>
              <a:t>– Topology – Generators &amp; loads – </a:t>
            </a:r>
            <a:r>
              <a:rPr lang="en-GB" sz="1300" dirty="0"/>
              <a:t>Results</a:t>
            </a:r>
            <a:r>
              <a:rPr lang="en-GB" sz="1300" dirty="0">
                <a:solidFill>
                  <a:schemeClr val="bg1">
                    <a:lumMod val="75000"/>
                  </a:schemeClr>
                </a:solidFill>
              </a:rPr>
              <a:t>– Discussion &amp; recommendations – Conclusion</a:t>
            </a:r>
            <a:endParaRPr lang="en-NL" sz="1300" dirty="0">
              <a:solidFill>
                <a:schemeClr val="bg1">
                  <a:lumMod val="75000"/>
                </a:schemeClr>
              </a:solidFill>
            </a:endParaRPr>
          </a:p>
        </p:txBody>
      </p:sp>
    </p:spTree>
    <p:extLst>
      <p:ext uri="{BB962C8B-B14F-4D97-AF65-F5344CB8AC3E}">
        <p14:creationId xmlns:p14="http://schemas.microsoft.com/office/powerpoint/2010/main" val="51200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graph&#10;&#10;AI-generated content may be incorrect.">
            <a:extLst>
              <a:ext uri="{FF2B5EF4-FFF2-40B4-BE49-F238E27FC236}">
                <a16:creationId xmlns:a16="http://schemas.microsoft.com/office/drawing/2014/main" id="{BE1D6938-8A75-0777-006C-48C8AA107A56}"/>
              </a:ext>
            </a:extLst>
          </p:cNvPr>
          <p:cNvPicPr>
            <a:picLocks noGrp="1" noChangeAspect="1"/>
          </p:cNvPicPr>
          <p:nvPr>
            <p:ph idx="1"/>
          </p:nvPr>
        </p:nvPicPr>
        <p:blipFill>
          <a:blip r:embed="rId2"/>
          <a:stretch>
            <a:fillRect/>
          </a:stretch>
        </p:blipFill>
        <p:spPr>
          <a:xfrm>
            <a:off x="100409" y="930123"/>
            <a:ext cx="9043359" cy="4876389"/>
          </a:xfrm>
          <a:prstGeom prst="rect">
            <a:avLst/>
          </a:prstGeom>
        </p:spPr>
      </p:pic>
      <p:sp>
        <p:nvSpPr>
          <p:cNvPr id="2" name="Title 1">
            <a:extLst>
              <a:ext uri="{FF2B5EF4-FFF2-40B4-BE49-F238E27FC236}">
                <a16:creationId xmlns:a16="http://schemas.microsoft.com/office/drawing/2014/main" id="{D5F556D6-C488-3ADB-3ED7-0CF702C047E1}"/>
              </a:ext>
            </a:extLst>
          </p:cNvPr>
          <p:cNvSpPr>
            <a:spLocks noGrp="1"/>
          </p:cNvSpPr>
          <p:nvPr>
            <p:ph type="title"/>
          </p:nvPr>
        </p:nvSpPr>
        <p:spPr>
          <a:xfrm>
            <a:off x="628650" y="0"/>
            <a:ext cx="7886700" cy="994172"/>
          </a:xfrm>
        </p:spPr>
        <p:txBody>
          <a:bodyPr anchor="ctr">
            <a:normAutofit/>
          </a:bodyPr>
          <a:lstStyle/>
          <a:p>
            <a:r>
              <a:rPr lang="en-US" dirty="0">
                <a:cs typeface="Arial"/>
              </a:rPr>
              <a:t>Results</a:t>
            </a:r>
            <a:endParaRPr lang="en-US" dirty="0"/>
          </a:p>
        </p:txBody>
      </p:sp>
      <p:sp>
        <p:nvSpPr>
          <p:cNvPr id="5" name="TextBox 4">
            <a:extLst>
              <a:ext uri="{FF2B5EF4-FFF2-40B4-BE49-F238E27FC236}">
                <a16:creationId xmlns:a16="http://schemas.microsoft.com/office/drawing/2014/main" id="{7B6D4F64-B125-4A8A-E550-DD01EDF88CAE}"/>
              </a:ext>
            </a:extLst>
          </p:cNvPr>
          <p:cNvSpPr txBox="1"/>
          <p:nvPr/>
        </p:nvSpPr>
        <p:spPr>
          <a:xfrm>
            <a:off x="8515350" y="6420504"/>
            <a:ext cx="527050" cy="369332"/>
          </a:xfrm>
          <a:prstGeom prst="rect">
            <a:avLst/>
          </a:prstGeom>
          <a:noFill/>
        </p:spPr>
        <p:txBody>
          <a:bodyPr wrap="square" rtlCol="0">
            <a:spAutoFit/>
          </a:bodyPr>
          <a:lstStyle/>
          <a:p>
            <a:r>
              <a:rPr lang="en-GB" dirty="0"/>
              <a:t>12</a:t>
            </a:r>
            <a:endParaRPr lang="en-NL" dirty="0"/>
          </a:p>
        </p:txBody>
      </p:sp>
      <p:pic>
        <p:nvPicPr>
          <p:cNvPr id="7" name="Picture 6" descr="A diagram of a battery charging&#10;&#10;AI-generated content may be incorrect.">
            <a:extLst>
              <a:ext uri="{FF2B5EF4-FFF2-40B4-BE49-F238E27FC236}">
                <a16:creationId xmlns:a16="http://schemas.microsoft.com/office/drawing/2014/main" id="{2EA594C7-4B92-5705-92AE-5DCD5866A73D}"/>
              </a:ext>
            </a:extLst>
          </p:cNvPr>
          <p:cNvPicPr>
            <a:picLocks noChangeAspect="1"/>
          </p:cNvPicPr>
          <p:nvPr/>
        </p:nvPicPr>
        <p:blipFill>
          <a:blip r:embed="rId3"/>
          <a:stretch>
            <a:fillRect/>
          </a:stretch>
        </p:blipFill>
        <p:spPr>
          <a:xfrm>
            <a:off x="1618939" y="2341727"/>
            <a:ext cx="7426882" cy="37086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E9B9B738-BAD3-AB98-A6EC-C1AF115E3673}"/>
              </a:ext>
            </a:extLst>
          </p:cNvPr>
          <p:cNvSpPr txBox="1"/>
          <p:nvPr/>
        </p:nvSpPr>
        <p:spPr>
          <a:xfrm>
            <a:off x="0" y="6557082"/>
            <a:ext cx="7886699" cy="292388"/>
          </a:xfrm>
          <a:prstGeom prst="rect">
            <a:avLst/>
          </a:prstGeom>
          <a:noFill/>
        </p:spPr>
        <p:txBody>
          <a:bodyPr wrap="square" rtlCol="0">
            <a:spAutoFit/>
          </a:bodyPr>
          <a:lstStyle/>
          <a:p>
            <a:r>
              <a:rPr lang="en-GB" sz="1300" dirty="0">
                <a:solidFill>
                  <a:schemeClr val="bg1">
                    <a:lumMod val="75000"/>
                  </a:schemeClr>
                </a:solidFill>
              </a:rPr>
              <a:t>Introduction</a:t>
            </a:r>
            <a:r>
              <a:rPr lang="en-GB" sz="1300" dirty="0"/>
              <a:t> </a:t>
            </a:r>
            <a:r>
              <a:rPr lang="en-GB" sz="1300" dirty="0">
                <a:solidFill>
                  <a:schemeClr val="bg1">
                    <a:lumMod val="75000"/>
                  </a:schemeClr>
                </a:solidFill>
              </a:rPr>
              <a:t>– Topology – Generators &amp; loads – </a:t>
            </a:r>
            <a:r>
              <a:rPr lang="en-GB" sz="1300" dirty="0"/>
              <a:t>Results</a:t>
            </a:r>
            <a:r>
              <a:rPr lang="en-GB" sz="1300" dirty="0">
                <a:solidFill>
                  <a:schemeClr val="bg1">
                    <a:lumMod val="75000"/>
                  </a:schemeClr>
                </a:solidFill>
              </a:rPr>
              <a:t>– Discussion &amp; recommendations – Conclusion</a:t>
            </a:r>
            <a:endParaRPr lang="en-NL" sz="1300" dirty="0">
              <a:solidFill>
                <a:schemeClr val="bg1">
                  <a:lumMod val="75000"/>
                </a:schemeClr>
              </a:solidFill>
            </a:endParaRPr>
          </a:p>
        </p:txBody>
      </p:sp>
    </p:spTree>
    <p:extLst>
      <p:ext uri="{BB962C8B-B14F-4D97-AF65-F5344CB8AC3E}">
        <p14:creationId xmlns:p14="http://schemas.microsoft.com/office/powerpoint/2010/main" val="340645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with different colored columns&#10;&#10;AI-generated content may be incorrect.">
            <a:extLst>
              <a:ext uri="{FF2B5EF4-FFF2-40B4-BE49-F238E27FC236}">
                <a16:creationId xmlns:a16="http://schemas.microsoft.com/office/drawing/2014/main" id="{F63CB294-1300-3D0E-299F-04C7B13A9A51}"/>
              </a:ext>
            </a:extLst>
          </p:cNvPr>
          <p:cNvPicPr>
            <a:picLocks noChangeAspect="1"/>
          </p:cNvPicPr>
          <p:nvPr/>
        </p:nvPicPr>
        <p:blipFill>
          <a:blip r:embed="rId2"/>
          <a:stretch>
            <a:fillRect/>
          </a:stretch>
        </p:blipFill>
        <p:spPr>
          <a:xfrm>
            <a:off x="717597" y="994173"/>
            <a:ext cx="6831120" cy="2961742"/>
          </a:xfrm>
          <a:prstGeom prst="rect">
            <a:avLst/>
          </a:prstGeom>
        </p:spPr>
      </p:pic>
      <p:pic>
        <p:nvPicPr>
          <p:cNvPr id="5" name="Picture 4" descr="A graph of fuel cell power output&#10;&#10;AI-generated content may be incorrect.">
            <a:extLst>
              <a:ext uri="{FF2B5EF4-FFF2-40B4-BE49-F238E27FC236}">
                <a16:creationId xmlns:a16="http://schemas.microsoft.com/office/drawing/2014/main" id="{C864A2E1-7617-BB5D-3144-69ED96F10503}"/>
              </a:ext>
            </a:extLst>
          </p:cNvPr>
          <p:cNvPicPr>
            <a:picLocks noChangeAspect="1"/>
          </p:cNvPicPr>
          <p:nvPr/>
        </p:nvPicPr>
        <p:blipFill>
          <a:blip r:embed="rId3"/>
          <a:stretch>
            <a:fillRect/>
          </a:stretch>
        </p:blipFill>
        <p:spPr>
          <a:xfrm>
            <a:off x="2127114" y="2998898"/>
            <a:ext cx="6831121" cy="3222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5DAC934C-D2D6-7A59-2887-A72F4443DF7A}"/>
              </a:ext>
            </a:extLst>
          </p:cNvPr>
          <p:cNvSpPr>
            <a:spLocks noGrp="1"/>
          </p:cNvSpPr>
          <p:nvPr>
            <p:ph type="title"/>
          </p:nvPr>
        </p:nvSpPr>
        <p:spPr>
          <a:xfrm>
            <a:off x="628650" y="0"/>
            <a:ext cx="7886700" cy="994172"/>
          </a:xfrm>
        </p:spPr>
        <p:txBody>
          <a:bodyPr anchor="ctr">
            <a:normAutofit/>
          </a:bodyPr>
          <a:lstStyle/>
          <a:p>
            <a:r>
              <a:rPr lang="en-US" dirty="0">
                <a:cs typeface="Arial"/>
              </a:rPr>
              <a:t>Results</a:t>
            </a:r>
            <a:endParaRPr lang="en-US" dirty="0"/>
          </a:p>
        </p:txBody>
      </p:sp>
      <p:sp>
        <p:nvSpPr>
          <p:cNvPr id="6" name="TextBox 5">
            <a:extLst>
              <a:ext uri="{FF2B5EF4-FFF2-40B4-BE49-F238E27FC236}">
                <a16:creationId xmlns:a16="http://schemas.microsoft.com/office/drawing/2014/main" id="{3235E18A-3836-C70C-A504-D403053B180D}"/>
              </a:ext>
            </a:extLst>
          </p:cNvPr>
          <p:cNvSpPr txBox="1"/>
          <p:nvPr/>
        </p:nvSpPr>
        <p:spPr>
          <a:xfrm>
            <a:off x="8515350" y="6420504"/>
            <a:ext cx="527050" cy="369332"/>
          </a:xfrm>
          <a:prstGeom prst="rect">
            <a:avLst/>
          </a:prstGeom>
          <a:noFill/>
        </p:spPr>
        <p:txBody>
          <a:bodyPr wrap="square" rtlCol="0">
            <a:spAutoFit/>
          </a:bodyPr>
          <a:lstStyle/>
          <a:p>
            <a:r>
              <a:rPr lang="en-GB" dirty="0"/>
              <a:t>13</a:t>
            </a:r>
            <a:endParaRPr lang="en-NL" dirty="0"/>
          </a:p>
        </p:txBody>
      </p:sp>
      <p:sp>
        <p:nvSpPr>
          <p:cNvPr id="3" name="TextBox 2">
            <a:extLst>
              <a:ext uri="{FF2B5EF4-FFF2-40B4-BE49-F238E27FC236}">
                <a16:creationId xmlns:a16="http://schemas.microsoft.com/office/drawing/2014/main" id="{8050A3B4-DA5D-178B-7A88-41F660BAC8DC}"/>
              </a:ext>
            </a:extLst>
          </p:cNvPr>
          <p:cNvSpPr txBox="1"/>
          <p:nvPr/>
        </p:nvSpPr>
        <p:spPr>
          <a:xfrm>
            <a:off x="0" y="6557082"/>
            <a:ext cx="7886699" cy="292388"/>
          </a:xfrm>
          <a:prstGeom prst="rect">
            <a:avLst/>
          </a:prstGeom>
          <a:noFill/>
        </p:spPr>
        <p:txBody>
          <a:bodyPr wrap="square" rtlCol="0">
            <a:spAutoFit/>
          </a:bodyPr>
          <a:lstStyle/>
          <a:p>
            <a:r>
              <a:rPr lang="en-GB" sz="1300" dirty="0">
                <a:solidFill>
                  <a:schemeClr val="bg1">
                    <a:lumMod val="75000"/>
                  </a:schemeClr>
                </a:solidFill>
              </a:rPr>
              <a:t>Introduction</a:t>
            </a:r>
            <a:r>
              <a:rPr lang="en-GB" sz="1300" dirty="0"/>
              <a:t> </a:t>
            </a:r>
            <a:r>
              <a:rPr lang="en-GB" sz="1300" dirty="0">
                <a:solidFill>
                  <a:schemeClr val="bg1">
                    <a:lumMod val="75000"/>
                  </a:schemeClr>
                </a:solidFill>
              </a:rPr>
              <a:t>– Topology – Generators &amp; loads – </a:t>
            </a:r>
            <a:r>
              <a:rPr lang="en-GB" sz="1300" dirty="0"/>
              <a:t>Results</a:t>
            </a:r>
            <a:r>
              <a:rPr lang="en-GB" sz="1300" dirty="0">
                <a:solidFill>
                  <a:schemeClr val="bg1">
                    <a:lumMod val="75000"/>
                  </a:schemeClr>
                </a:solidFill>
              </a:rPr>
              <a:t>– Discussion &amp; recommendations – Conclusion</a:t>
            </a:r>
            <a:endParaRPr lang="en-NL" sz="1300" dirty="0">
              <a:solidFill>
                <a:schemeClr val="bg1">
                  <a:lumMod val="75000"/>
                </a:schemeClr>
              </a:solidFill>
            </a:endParaRPr>
          </a:p>
        </p:txBody>
      </p:sp>
    </p:spTree>
    <p:extLst>
      <p:ext uri="{BB962C8B-B14F-4D97-AF65-F5344CB8AC3E}">
        <p14:creationId xmlns:p14="http://schemas.microsoft.com/office/powerpoint/2010/main" val="355609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0D674-9847-B0EB-7215-B698066552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140DD6-E637-4407-DCD8-2657894842FA}"/>
              </a:ext>
            </a:extLst>
          </p:cNvPr>
          <p:cNvSpPr>
            <a:spLocks noGrp="1"/>
          </p:cNvSpPr>
          <p:nvPr>
            <p:ph type="title"/>
          </p:nvPr>
        </p:nvSpPr>
        <p:spPr>
          <a:xfrm>
            <a:off x="628650" y="0"/>
            <a:ext cx="7886700" cy="994172"/>
          </a:xfrm>
        </p:spPr>
        <p:txBody>
          <a:bodyPr anchor="ctr">
            <a:normAutofit/>
          </a:bodyPr>
          <a:lstStyle/>
          <a:p>
            <a:r>
              <a:rPr lang="en-US" dirty="0">
                <a:cs typeface="Arial"/>
              </a:rPr>
              <a:t>Influence of high hydrogen price</a:t>
            </a:r>
            <a:endParaRPr lang="en-US" dirty="0"/>
          </a:p>
        </p:txBody>
      </p:sp>
      <p:pic>
        <p:nvPicPr>
          <p:cNvPr id="3" name="Picture 2">
            <a:extLst>
              <a:ext uri="{FF2B5EF4-FFF2-40B4-BE49-F238E27FC236}">
                <a16:creationId xmlns:a16="http://schemas.microsoft.com/office/drawing/2014/main" id="{C8DCF05C-BEC6-BBD4-3753-BCF18082A640}"/>
              </a:ext>
            </a:extLst>
          </p:cNvPr>
          <p:cNvPicPr>
            <a:picLocks noChangeAspect="1"/>
          </p:cNvPicPr>
          <p:nvPr/>
        </p:nvPicPr>
        <p:blipFill>
          <a:blip r:embed="rId3"/>
          <a:srcRect r="797" b="660"/>
          <a:stretch>
            <a:fillRect/>
          </a:stretch>
        </p:blipFill>
        <p:spPr>
          <a:xfrm>
            <a:off x="430929" y="1054204"/>
            <a:ext cx="8024088" cy="5556411"/>
          </a:xfrm>
          <a:prstGeom prst="rect">
            <a:avLst/>
          </a:prstGeom>
        </p:spPr>
      </p:pic>
      <p:sp>
        <p:nvSpPr>
          <p:cNvPr id="5" name="TextBox 4">
            <a:extLst>
              <a:ext uri="{FF2B5EF4-FFF2-40B4-BE49-F238E27FC236}">
                <a16:creationId xmlns:a16="http://schemas.microsoft.com/office/drawing/2014/main" id="{B7B5D1E7-9884-507B-4191-CC6CA76D28FC}"/>
              </a:ext>
            </a:extLst>
          </p:cNvPr>
          <p:cNvSpPr txBox="1"/>
          <p:nvPr/>
        </p:nvSpPr>
        <p:spPr>
          <a:xfrm>
            <a:off x="8515350" y="6420504"/>
            <a:ext cx="527050" cy="369332"/>
          </a:xfrm>
          <a:prstGeom prst="rect">
            <a:avLst/>
          </a:prstGeom>
          <a:noFill/>
        </p:spPr>
        <p:txBody>
          <a:bodyPr wrap="square" rtlCol="0">
            <a:spAutoFit/>
          </a:bodyPr>
          <a:lstStyle/>
          <a:p>
            <a:r>
              <a:rPr lang="en-GB" dirty="0"/>
              <a:t>14</a:t>
            </a:r>
            <a:endParaRPr lang="en-NL" dirty="0"/>
          </a:p>
        </p:txBody>
      </p:sp>
      <p:sp>
        <p:nvSpPr>
          <p:cNvPr id="6" name="Title 1">
            <a:extLst>
              <a:ext uri="{FF2B5EF4-FFF2-40B4-BE49-F238E27FC236}">
                <a16:creationId xmlns:a16="http://schemas.microsoft.com/office/drawing/2014/main" id="{AAFAC5DA-D539-D400-C852-886590657693}"/>
              </a:ext>
            </a:extLst>
          </p:cNvPr>
          <p:cNvSpPr txBox="1">
            <a:spLocks/>
          </p:cNvSpPr>
          <p:nvPr/>
        </p:nvSpPr>
        <p:spPr>
          <a:xfrm>
            <a:off x="639822" y="334298"/>
            <a:ext cx="7886700" cy="994172"/>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lang="en-GB" sz="3200" b="0" kern="1200" baseline="0" dirty="0" smtClean="0">
                <a:solidFill>
                  <a:srgbClr val="E50856"/>
                </a:solidFill>
                <a:latin typeface="Avenir Next Condensed"/>
                <a:ea typeface="Avenir Next Condensed"/>
                <a:cs typeface="Arial" panose="020B0604020202020204" pitchFamily="34" charset="0"/>
                <a:sym typeface="Avenir Next Condensed Demi Bold"/>
              </a:defRPr>
            </a:lvl1pPr>
          </a:lstStyle>
          <a:p>
            <a:r>
              <a:rPr lang="en-US" sz="1800" dirty="0">
                <a:solidFill>
                  <a:schemeClr val="tx1"/>
                </a:solidFill>
                <a:cs typeface="Arial"/>
              </a:rPr>
              <a:t>Hydrogen price +10%</a:t>
            </a:r>
            <a:endParaRPr lang="en-US" sz="1800" dirty="0">
              <a:solidFill>
                <a:schemeClr val="tx1"/>
              </a:solidFill>
            </a:endParaRPr>
          </a:p>
        </p:txBody>
      </p:sp>
      <p:sp>
        <p:nvSpPr>
          <p:cNvPr id="7" name="TextBox 6">
            <a:extLst>
              <a:ext uri="{FF2B5EF4-FFF2-40B4-BE49-F238E27FC236}">
                <a16:creationId xmlns:a16="http://schemas.microsoft.com/office/drawing/2014/main" id="{EB6F959A-398C-BED7-86C4-C9517AD7DACC}"/>
              </a:ext>
            </a:extLst>
          </p:cNvPr>
          <p:cNvSpPr txBox="1"/>
          <p:nvPr/>
        </p:nvSpPr>
        <p:spPr>
          <a:xfrm>
            <a:off x="0" y="6557082"/>
            <a:ext cx="7886699" cy="292388"/>
          </a:xfrm>
          <a:prstGeom prst="rect">
            <a:avLst/>
          </a:prstGeom>
          <a:noFill/>
        </p:spPr>
        <p:txBody>
          <a:bodyPr wrap="square" rtlCol="0">
            <a:spAutoFit/>
          </a:bodyPr>
          <a:lstStyle/>
          <a:p>
            <a:r>
              <a:rPr lang="en-GB" sz="1300" dirty="0">
                <a:solidFill>
                  <a:schemeClr val="bg1">
                    <a:lumMod val="75000"/>
                  </a:schemeClr>
                </a:solidFill>
              </a:rPr>
              <a:t>Introduction</a:t>
            </a:r>
            <a:r>
              <a:rPr lang="en-GB" sz="1300" dirty="0"/>
              <a:t> </a:t>
            </a:r>
            <a:r>
              <a:rPr lang="en-GB" sz="1300" dirty="0">
                <a:solidFill>
                  <a:schemeClr val="bg1">
                    <a:lumMod val="75000"/>
                  </a:schemeClr>
                </a:solidFill>
              </a:rPr>
              <a:t>– Topology – Generators &amp; loads – </a:t>
            </a:r>
            <a:r>
              <a:rPr lang="en-GB" sz="1300" dirty="0"/>
              <a:t>Results</a:t>
            </a:r>
            <a:r>
              <a:rPr lang="en-GB" sz="1300" dirty="0">
                <a:solidFill>
                  <a:schemeClr val="bg1">
                    <a:lumMod val="75000"/>
                  </a:schemeClr>
                </a:solidFill>
              </a:rPr>
              <a:t>– Discussion &amp; recommendations – Conclusion</a:t>
            </a:r>
            <a:endParaRPr lang="en-NL" sz="1300" dirty="0">
              <a:solidFill>
                <a:schemeClr val="bg1">
                  <a:lumMod val="75000"/>
                </a:schemeClr>
              </a:solidFill>
            </a:endParaRPr>
          </a:p>
        </p:txBody>
      </p:sp>
    </p:spTree>
    <p:extLst>
      <p:ext uri="{BB962C8B-B14F-4D97-AF65-F5344CB8AC3E}">
        <p14:creationId xmlns:p14="http://schemas.microsoft.com/office/powerpoint/2010/main" val="1664336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7AF43-EF76-E278-2781-AB36746CF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7013D6-4B05-1194-212E-A5E0C0A067FE}"/>
              </a:ext>
            </a:extLst>
          </p:cNvPr>
          <p:cNvSpPr>
            <a:spLocks noGrp="1"/>
          </p:cNvSpPr>
          <p:nvPr>
            <p:ph type="title"/>
          </p:nvPr>
        </p:nvSpPr>
        <p:spPr>
          <a:xfrm>
            <a:off x="628650" y="0"/>
            <a:ext cx="7886700" cy="994172"/>
          </a:xfrm>
        </p:spPr>
        <p:txBody>
          <a:bodyPr anchor="ctr">
            <a:normAutofit/>
          </a:bodyPr>
          <a:lstStyle/>
          <a:p>
            <a:r>
              <a:rPr lang="en-US">
                <a:cs typeface="Arial"/>
              </a:rPr>
              <a:t>Influence of low battery price</a:t>
            </a:r>
            <a:endParaRPr lang="en-US"/>
          </a:p>
        </p:txBody>
      </p:sp>
      <p:pic>
        <p:nvPicPr>
          <p:cNvPr id="5" name="Picture 4">
            <a:extLst>
              <a:ext uri="{FF2B5EF4-FFF2-40B4-BE49-F238E27FC236}">
                <a16:creationId xmlns:a16="http://schemas.microsoft.com/office/drawing/2014/main" id="{246D8523-25F8-CE10-0A25-FEC2F36E419F}"/>
              </a:ext>
            </a:extLst>
          </p:cNvPr>
          <p:cNvPicPr>
            <a:picLocks noChangeAspect="1"/>
          </p:cNvPicPr>
          <p:nvPr/>
        </p:nvPicPr>
        <p:blipFill>
          <a:blip r:embed="rId3"/>
          <a:srcRect l="63" r="818" b="669"/>
          <a:stretch>
            <a:fillRect/>
          </a:stretch>
        </p:blipFill>
        <p:spPr>
          <a:xfrm>
            <a:off x="629440" y="1141464"/>
            <a:ext cx="7816371" cy="5482670"/>
          </a:xfrm>
          <a:prstGeom prst="rect">
            <a:avLst/>
          </a:prstGeom>
        </p:spPr>
      </p:pic>
      <p:sp>
        <p:nvSpPr>
          <p:cNvPr id="3" name="TextBox 2">
            <a:extLst>
              <a:ext uri="{FF2B5EF4-FFF2-40B4-BE49-F238E27FC236}">
                <a16:creationId xmlns:a16="http://schemas.microsoft.com/office/drawing/2014/main" id="{22FBF48E-28F7-DF78-19FD-E693316318AB}"/>
              </a:ext>
            </a:extLst>
          </p:cNvPr>
          <p:cNvSpPr txBox="1"/>
          <p:nvPr/>
        </p:nvSpPr>
        <p:spPr>
          <a:xfrm>
            <a:off x="8515350" y="6420504"/>
            <a:ext cx="527050" cy="369332"/>
          </a:xfrm>
          <a:prstGeom prst="rect">
            <a:avLst/>
          </a:prstGeom>
          <a:noFill/>
        </p:spPr>
        <p:txBody>
          <a:bodyPr wrap="square" rtlCol="0">
            <a:spAutoFit/>
          </a:bodyPr>
          <a:lstStyle/>
          <a:p>
            <a:r>
              <a:rPr lang="en-GB" dirty="0"/>
              <a:t>15</a:t>
            </a:r>
            <a:endParaRPr lang="en-NL" dirty="0"/>
          </a:p>
        </p:txBody>
      </p:sp>
      <p:sp>
        <p:nvSpPr>
          <p:cNvPr id="6" name="Title 1">
            <a:extLst>
              <a:ext uri="{FF2B5EF4-FFF2-40B4-BE49-F238E27FC236}">
                <a16:creationId xmlns:a16="http://schemas.microsoft.com/office/drawing/2014/main" id="{3B5BE7FE-0AD0-701E-0CCE-7E567E5DFB5F}"/>
              </a:ext>
            </a:extLst>
          </p:cNvPr>
          <p:cNvSpPr txBox="1">
            <a:spLocks/>
          </p:cNvSpPr>
          <p:nvPr/>
        </p:nvSpPr>
        <p:spPr>
          <a:xfrm>
            <a:off x="639822" y="334298"/>
            <a:ext cx="7886700" cy="994172"/>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lang="en-GB" sz="3200" b="0" kern="1200" baseline="0" dirty="0" smtClean="0">
                <a:solidFill>
                  <a:srgbClr val="E50856"/>
                </a:solidFill>
                <a:latin typeface="Avenir Next Condensed"/>
                <a:ea typeface="Avenir Next Condensed"/>
                <a:cs typeface="Arial" panose="020B0604020202020204" pitchFamily="34" charset="0"/>
                <a:sym typeface="Avenir Next Condensed Demi Bold"/>
              </a:defRPr>
            </a:lvl1pPr>
          </a:lstStyle>
          <a:p>
            <a:r>
              <a:rPr lang="en-US" sz="1800" dirty="0">
                <a:solidFill>
                  <a:schemeClr val="tx1"/>
                </a:solidFill>
                <a:cs typeface="Arial"/>
              </a:rPr>
              <a:t>Battery price -90%</a:t>
            </a:r>
            <a:endParaRPr lang="en-US" sz="1800" dirty="0">
              <a:solidFill>
                <a:schemeClr val="tx1"/>
              </a:solidFill>
            </a:endParaRPr>
          </a:p>
        </p:txBody>
      </p:sp>
      <p:sp>
        <p:nvSpPr>
          <p:cNvPr id="7" name="TextBox 6">
            <a:extLst>
              <a:ext uri="{FF2B5EF4-FFF2-40B4-BE49-F238E27FC236}">
                <a16:creationId xmlns:a16="http://schemas.microsoft.com/office/drawing/2014/main" id="{687F1C40-EC3B-B098-262B-DAAE12E236F3}"/>
              </a:ext>
            </a:extLst>
          </p:cNvPr>
          <p:cNvSpPr txBox="1"/>
          <p:nvPr/>
        </p:nvSpPr>
        <p:spPr>
          <a:xfrm>
            <a:off x="0" y="6557082"/>
            <a:ext cx="7886699" cy="292388"/>
          </a:xfrm>
          <a:prstGeom prst="rect">
            <a:avLst/>
          </a:prstGeom>
          <a:noFill/>
        </p:spPr>
        <p:txBody>
          <a:bodyPr wrap="square" rtlCol="0">
            <a:spAutoFit/>
          </a:bodyPr>
          <a:lstStyle/>
          <a:p>
            <a:r>
              <a:rPr lang="en-GB" sz="1300" dirty="0">
                <a:solidFill>
                  <a:schemeClr val="bg1">
                    <a:lumMod val="75000"/>
                  </a:schemeClr>
                </a:solidFill>
              </a:rPr>
              <a:t>Introduction</a:t>
            </a:r>
            <a:r>
              <a:rPr lang="en-GB" sz="1300" dirty="0"/>
              <a:t> </a:t>
            </a:r>
            <a:r>
              <a:rPr lang="en-GB" sz="1300" dirty="0">
                <a:solidFill>
                  <a:schemeClr val="bg1">
                    <a:lumMod val="75000"/>
                  </a:schemeClr>
                </a:solidFill>
              </a:rPr>
              <a:t>– Topology – Generators &amp; loads – </a:t>
            </a:r>
            <a:r>
              <a:rPr lang="en-GB" sz="1300" dirty="0"/>
              <a:t>Results</a:t>
            </a:r>
            <a:r>
              <a:rPr lang="en-GB" sz="1300" dirty="0">
                <a:solidFill>
                  <a:schemeClr val="bg1">
                    <a:lumMod val="75000"/>
                  </a:schemeClr>
                </a:solidFill>
              </a:rPr>
              <a:t>– Discussion &amp; recommendations – Conclusion</a:t>
            </a:r>
            <a:endParaRPr lang="en-NL" sz="1300" dirty="0">
              <a:solidFill>
                <a:schemeClr val="bg1">
                  <a:lumMod val="75000"/>
                </a:schemeClr>
              </a:solidFill>
            </a:endParaRPr>
          </a:p>
        </p:txBody>
      </p:sp>
    </p:spTree>
    <p:extLst>
      <p:ext uri="{BB962C8B-B14F-4D97-AF65-F5344CB8AC3E}">
        <p14:creationId xmlns:p14="http://schemas.microsoft.com/office/powerpoint/2010/main" val="1294120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355E0-A740-3D56-4B95-25B57BF39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9ABFB5-6DB3-9043-BFF6-5E4AF7AD7749}"/>
              </a:ext>
            </a:extLst>
          </p:cNvPr>
          <p:cNvSpPr>
            <a:spLocks noGrp="1"/>
          </p:cNvSpPr>
          <p:nvPr>
            <p:ph type="title"/>
          </p:nvPr>
        </p:nvSpPr>
        <p:spPr>
          <a:xfrm>
            <a:off x="628650" y="0"/>
            <a:ext cx="7886700" cy="994172"/>
          </a:xfrm>
        </p:spPr>
        <p:txBody>
          <a:bodyPr anchor="ctr">
            <a:normAutofit/>
          </a:bodyPr>
          <a:lstStyle/>
          <a:p>
            <a:r>
              <a:rPr lang="en-US">
                <a:cs typeface="Arial"/>
              </a:rPr>
              <a:t>Sizing and pricing</a:t>
            </a:r>
            <a:endParaRPr lang="en-US"/>
          </a:p>
        </p:txBody>
      </p:sp>
      <p:graphicFrame>
        <p:nvGraphicFramePr>
          <p:cNvPr id="6" name="Table 5">
            <a:extLst>
              <a:ext uri="{FF2B5EF4-FFF2-40B4-BE49-F238E27FC236}">
                <a16:creationId xmlns:a16="http://schemas.microsoft.com/office/drawing/2014/main" id="{74C6AF94-895B-E1AE-7341-24953B8F73A1}"/>
              </a:ext>
            </a:extLst>
          </p:cNvPr>
          <p:cNvGraphicFramePr>
            <a:graphicFrameLocks noGrp="1"/>
          </p:cNvGraphicFramePr>
          <p:nvPr>
            <p:extLst>
              <p:ext uri="{D42A27DB-BD31-4B8C-83A1-F6EECF244321}">
                <p14:modId xmlns:p14="http://schemas.microsoft.com/office/powerpoint/2010/main" val="4042373613"/>
              </p:ext>
            </p:extLst>
          </p:nvPr>
        </p:nvGraphicFramePr>
        <p:xfrm>
          <a:off x="806663" y="1083269"/>
          <a:ext cx="6885432" cy="620538"/>
        </p:xfrm>
        <a:graphic>
          <a:graphicData uri="http://schemas.openxmlformats.org/drawingml/2006/table">
            <a:tbl>
              <a:tblPr firstRow="1" firstCol="1" bandRow="1">
                <a:tableStyleId>{5C22544A-7EE6-4342-B048-85BDC9FD1C3A}</a:tableStyleId>
              </a:tblPr>
              <a:tblGrid>
                <a:gridCol w="2504920">
                  <a:extLst>
                    <a:ext uri="{9D8B030D-6E8A-4147-A177-3AD203B41FA5}">
                      <a16:colId xmlns:a16="http://schemas.microsoft.com/office/drawing/2014/main" val="186042730"/>
                    </a:ext>
                  </a:extLst>
                </a:gridCol>
                <a:gridCol w="2122090">
                  <a:extLst>
                    <a:ext uri="{9D8B030D-6E8A-4147-A177-3AD203B41FA5}">
                      <a16:colId xmlns:a16="http://schemas.microsoft.com/office/drawing/2014/main" val="1516074010"/>
                    </a:ext>
                  </a:extLst>
                </a:gridCol>
                <a:gridCol w="2258422">
                  <a:extLst>
                    <a:ext uri="{9D8B030D-6E8A-4147-A177-3AD203B41FA5}">
                      <a16:colId xmlns:a16="http://schemas.microsoft.com/office/drawing/2014/main" val="4278612174"/>
                    </a:ext>
                  </a:extLst>
                </a:gridCol>
              </a:tblGrid>
              <a:tr h="209058">
                <a:tc>
                  <a:txBody>
                    <a:bodyPr/>
                    <a:lstStyle/>
                    <a:p>
                      <a:pPr algn="ctr">
                        <a:buNone/>
                      </a:pPr>
                      <a:r>
                        <a:rPr lang="en-GB" b="1">
                          <a:solidFill>
                            <a:schemeClr val="tx1"/>
                          </a:solidFill>
                          <a:effectLst/>
                        </a:rPr>
                        <a:t>Component</a:t>
                      </a:r>
                      <a:endParaRPr lang="en-GB">
                        <a:solidFill>
                          <a:schemeClr val="tx1"/>
                        </a:solidFill>
                        <a:effectLst/>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noFill/>
                  </a:tcPr>
                </a:tc>
                <a:tc>
                  <a:txBody>
                    <a:bodyPr/>
                    <a:lstStyle/>
                    <a:p>
                      <a:pPr algn="ctr">
                        <a:buNone/>
                      </a:pPr>
                      <a:r>
                        <a:rPr lang="en-GB" b="1">
                          <a:solidFill>
                            <a:schemeClr val="tx1"/>
                          </a:solidFill>
                          <a:effectLst/>
                        </a:rPr>
                        <a:t>Power output [kW]</a:t>
                      </a:r>
                      <a:endParaRPr lang="en-GB">
                        <a:solidFill>
                          <a:schemeClr val="tx1"/>
                        </a:solidFill>
                        <a:effectLst/>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noFill/>
                  </a:tcPr>
                </a:tc>
                <a:tc>
                  <a:txBody>
                    <a:bodyPr/>
                    <a:lstStyle/>
                    <a:p>
                      <a:pPr algn="ctr">
                        <a:buNone/>
                      </a:pPr>
                      <a:r>
                        <a:rPr lang="en-GB" b="1">
                          <a:solidFill>
                            <a:schemeClr val="tx1"/>
                          </a:solidFill>
                          <a:effectLst/>
                        </a:rPr>
                        <a:t>Capacity [kWh]</a:t>
                      </a:r>
                      <a:endParaRPr lang="en-GB">
                        <a:solidFill>
                          <a:schemeClr val="tx1"/>
                        </a:solidFill>
                        <a:effectLst/>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2075108411"/>
                  </a:ext>
                </a:extLst>
              </a:tr>
              <a:tr h="0">
                <a:tc>
                  <a:txBody>
                    <a:bodyPr/>
                    <a:lstStyle/>
                    <a:p>
                      <a:pPr algn="ctr">
                        <a:buNone/>
                      </a:pPr>
                      <a:r>
                        <a:rPr lang="en-GB">
                          <a:solidFill>
                            <a:schemeClr val="tx1"/>
                          </a:solidFill>
                          <a:effectLst/>
                        </a:rPr>
                        <a:t>Battery system</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buNone/>
                      </a:pPr>
                      <a:r>
                        <a:rPr lang="en-GB" dirty="0">
                          <a:solidFill>
                            <a:schemeClr val="tx1"/>
                          </a:solidFill>
                          <a:effectLst/>
                        </a:rPr>
                        <a:t>2 x 10.000</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buNone/>
                      </a:pPr>
                      <a:r>
                        <a:rPr lang="en-GB">
                          <a:solidFill>
                            <a:schemeClr val="tx1"/>
                          </a:solidFill>
                          <a:effectLst/>
                        </a:rPr>
                        <a:t>80.000</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1464155983"/>
                  </a:ext>
                </a:extLst>
              </a:tr>
              <a:tr h="0">
                <a:tc>
                  <a:txBody>
                    <a:bodyPr/>
                    <a:lstStyle/>
                    <a:p>
                      <a:pPr algn="ctr">
                        <a:buNone/>
                      </a:pPr>
                      <a:r>
                        <a:rPr lang="en-GB">
                          <a:solidFill>
                            <a:schemeClr val="tx1"/>
                          </a:solidFill>
                          <a:effectLst/>
                        </a:rPr>
                        <a:t>Fuel cell system</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buNone/>
                      </a:pPr>
                      <a:r>
                        <a:rPr lang="en-GB" dirty="0">
                          <a:solidFill>
                            <a:schemeClr val="tx1"/>
                          </a:solidFill>
                          <a:effectLst/>
                        </a:rPr>
                        <a:t>4 x 150</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buNone/>
                      </a:pPr>
                      <a:r>
                        <a:rPr lang="en-GB" dirty="0">
                          <a:solidFill>
                            <a:schemeClr val="tx1"/>
                          </a:solidFill>
                          <a:effectLst/>
                        </a:rPr>
                        <a:t>30.000</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1769301162"/>
                  </a:ext>
                </a:extLst>
              </a:tr>
            </a:tbl>
          </a:graphicData>
        </a:graphic>
      </p:graphicFrame>
      <p:graphicFrame>
        <p:nvGraphicFramePr>
          <p:cNvPr id="11" name="Table 10">
            <a:extLst>
              <a:ext uri="{FF2B5EF4-FFF2-40B4-BE49-F238E27FC236}">
                <a16:creationId xmlns:a16="http://schemas.microsoft.com/office/drawing/2014/main" id="{C34C58D9-A0CA-69A6-28E1-2C8CA07A2148}"/>
              </a:ext>
            </a:extLst>
          </p:cNvPr>
          <p:cNvGraphicFramePr>
            <a:graphicFrameLocks noGrp="1"/>
          </p:cNvGraphicFramePr>
          <p:nvPr>
            <p:extLst>
              <p:ext uri="{D42A27DB-BD31-4B8C-83A1-F6EECF244321}">
                <p14:modId xmlns:p14="http://schemas.microsoft.com/office/powerpoint/2010/main" val="797014084"/>
              </p:ext>
            </p:extLst>
          </p:nvPr>
        </p:nvGraphicFramePr>
        <p:xfrm>
          <a:off x="866469" y="1981814"/>
          <a:ext cx="5667574" cy="890905"/>
        </p:xfrm>
        <a:graphic>
          <a:graphicData uri="http://schemas.openxmlformats.org/drawingml/2006/table">
            <a:tbl>
              <a:tblPr firstRow="1" firstCol="1" bandRow="1">
                <a:tableStyleId>{5C22544A-7EE6-4342-B048-85BDC9FD1C3A}</a:tableStyleId>
              </a:tblPr>
              <a:tblGrid>
                <a:gridCol w="2833787">
                  <a:extLst>
                    <a:ext uri="{9D8B030D-6E8A-4147-A177-3AD203B41FA5}">
                      <a16:colId xmlns:a16="http://schemas.microsoft.com/office/drawing/2014/main" val="3219494161"/>
                    </a:ext>
                  </a:extLst>
                </a:gridCol>
                <a:gridCol w="2833787">
                  <a:extLst>
                    <a:ext uri="{9D8B030D-6E8A-4147-A177-3AD203B41FA5}">
                      <a16:colId xmlns:a16="http://schemas.microsoft.com/office/drawing/2014/main" val="4135137931"/>
                    </a:ext>
                  </a:extLst>
                </a:gridCol>
              </a:tblGrid>
              <a:tr h="273685">
                <a:tc>
                  <a:txBody>
                    <a:bodyPr/>
                    <a:lstStyle/>
                    <a:p>
                      <a:pPr algn="l" fontAlgn="auto">
                        <a:buNone/>
                      </a:pPr>
                      <a:r>
                        <a:rPr lang="en-GB" b="1" dirty="0">
                          <a:solidFill>
                            <a:schemeClr val="tx1"/>
                          </a:solidFill>
                          <a:effectLst/>
                        </a:rPr>
                        <a:t>Scenario of hydrogen refuelling</a:t>
                      </a:r>
                      <a:endParaRPr lang="en-GB" dirty="0">
                        <a:solidFill>
                          <a:schemeClr val="tx1"/>
                        </a:solidFill>
                        <a:effectLst/>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noFill/>
                  </a:tcPr>
                </a:tc>
                <a:tc>
                  <a:txBody>
                    <a:bodyPr/>
                    <a:lstStyle/>
                    <a:p>
                      <a:pPr algn="l" fontAlgn="auto">
                        <a:buNone/>
                      </a:pPr>
                      <a:r>
                        <a:rPr lang="en-GB" b="1" dirty="0">
                          <a:solidFill>
                            <a:schemeClr val="tx1"/>
                          </a:solidFill>
                          <a:effectLst/>
                        </a:rPr>
                        <a:t>Price in euro</a:t>
                      </a:r>
                      <a:endParaRPr lang="en-GB" dirty="0">
                        <a:solidFill>
                          <a:schemeClr val="tx1"/>
                        </a:solidFill>
                        <a:effectLst/>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1111128697"/>
                  </a:ext>
                </a:extLst>
              </a:tr>
              <a:tr h="141605">
                <a:tc>
                  <a:txBody>
                    <a:bodyPr/>
                    <a:lstStyle/>
                    <a:p>
                      <a:pPr algn="l" fontAlgn="auto">
                        <a:buNone/>
                      </a:pPr>
                      <a:r>
                        <a:rPr lang="en-GB" dirty="0">
                          <a:solidFill>
                            <a:schemeClr val="tx1"/>
                          </a:solidFill>
                          <a:effectLst/>
                        </a:rPr>
                        <a:t>1: Amsterdam </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l" fontAlgn="auto">
                        <a:buNone/>
                      </a:pPr>
                      <a:r>
                        <a:rPr lang="en-US" sz="1200" dirty="0">
                          <a:solidFill>
                            <a:schemeClr val="tx1"/>
                          </a:solidFill>
                          <a:effectLst/>
                          <a:latin typeface="Segoe UI"/>
                        </a:rPr>
                        <a:t>1.330.000</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3700802990"/>
                  </a:ext>
                </a:extLst>
              </a:tr>
              <a:tr h="177165">
                <a:tc>
                  <a:txBody>
                    <a:bodyPr/>
                    <a:lstStyle/>
                    <a:p>
                      <a:pPr algn="l" fontAlgn="auto">
                        <a:buNone/>
                      </a:pPr>
                      <a:r>
                        <a:rPr lang="de-DE" dirty="0">
                          <a:solidFill>
                            <a:schemeClr val="tx1"/>
                          </a:solidFill>
                          <a:effectLst/>
                        </a:rPr>
                        <a:t>2: Amsterdam and Kehl</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l" fontAlgn="auto">
                        <a:buNone/>
                      </a:pPr>
                      <a:r>
                        <a:rPr lang="en-US" sz="1200" dirty="0">
                          <a:solidFill>
                            <a:schemeClr val="tx1"/>
                          </a:solidFill>
                          <a:effectLst/>
                          <a:latin typeface="Segoe UI"/>
                        </a:rPr>
                        <a:t>1.320.000</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889197612"/>
                  </a:ext>
                </a:extLst>
              </a:tr>
              <a:tr h="139700">
                <a:tc>
                  <a:txBody>
                    <a:bodyPr/>
                    <a:lstStyle/>
                    <a:p>
                      <a:pPr algn="l" fontAlgn="auto">
                        <a:buNone/>
                      </a:pPr>
                      <a:r>
                        <a:rPr lang="de-DE" dirty="0">
                          <a:solidFill>
                            <a:schemeClr val="tx1"/>
                          </a:solidFill>
                          <a:effectLst/>
                        </a:rPr>
                        <a:t>3: Every Port</a:t>
                      </a:r>
                      <a:endParaRPr lang="de-DE" dirty="0" err="1">
                        <a:solidFill>
                          <a:schemeClr val="tx1"/>
                        </a:solidFill>
                        <a:effectLst/>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l" fontAlgn="auto">
                        <a:buNone/>
                      </a:pPr>
                      <a:r>
                        <a:rPr lang="en-US" sz="1200" dirty="0">
                          <a:solidFill>
                            <a:schemeClr val="tx1"/>
                          </a:solidFill>
                          <a:effectLst/>
                          <a:latin typeface="Segoe UI"/>
                        </a:rPr>
                        <a:t>1.320.000</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1160627203"/>
                  </a:ext>
                </a:extLst>
              </a:tr>
            </a:tbl>
          </a:graphicData>
        </a:graphic>
      </p:graphicFrame>
      <p:sp>
        <p:nvSpPr>
          <p:cNvPr id="12" name="TextBox 11">
            <a:extLst>
              <a:ext uri="{FF2B5EF4-FFF2-40B4-BE49-F238E27FC236}">
                <a16:creationId xmlns:a16="http://schemas.microsoft.com/office/drawing/2014/main" id="{030D2B6B-7E6A-D09E-AF4B-BE8CD270B240}"/>
              </a:ext>
            </a:extLst>
          </p:cNvPr>
          <p:cNvSpPr txBox="1"/>
          <p:nvPr/>
        </p:nvSpPr>
        <p:spPr>
          <a:xfrm>
            <a:off x="930992" y="3152468"/>
            <a:ext cx="707000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a:ea typeface="Calibri"/>
                <a:cs typeface="Arial"/>
              </a:rPr>
              <a:t>Battery size has a minimum with current fuel cell conditions</a:t>
            </a:r>
          </a:p>
          <a:p>
            <a:pPr marL="285750" indent="-285750">
              <a:buFont typeface="Arial,Sans-Serif"/>
              <a:buChar char="•"/>
            </a:pPr>
            <a:r>
              <a:rPr lang="en-GB">
                <a:ea typeface="Calibri"/>
                <a:cs typeface="Arial"/>
              </a:rPr>
              <a:t>Hydrogen application varies with fuel prices from 0 to 50.000 kWh capacity on board</a:t>
            </a:r>
          </a:p>
          <a:p>
            <a:pPr algn="ctr"/>
            <a:endParaRPr lang="en-US">
              <a:ea typeface="Calibri" panose="020F0502020204030204"/>
              <a:cs typeface="Calibri" panose="020F0502020204030204"/>
            </a:endParaRPr>
          </a:p>
        </p:txBody>
      </p:sp>
      <p:sp>
        <p:nvSpPr>
          <p:cNvPr id="3" name="TextBox 2">
            <a:extLst>
              <a:ext uri="{FF2B5EF4-FFF2-40B4-BE49-F238E27FC236}">
                <a16:creationId xmlns:a16="http://schemas.microsoft.com/office/drawing/2014/main" id="{E1DA62DA-D435-CA4C-49AE-3155B7F251A4}"/>
              </a:ext>
            </a:extLst>
          </p:cNvPr>
          <p:cNvSpPr txBox="1"/>
          <p:nvPr/>
        </p:nvSpPr>
        <p:spPr>
          <a:xfrm>
            <a:off x="8515350" y="6420504"/>
            <a:ext cx="527050" cy="369332"/>
          </a:xfrm>
          <a:prstGeom prst="rect">
            <a:avLst/>
          </a:prstGeom>
          <a:noFill/>
        </p:spPr>
        <p:txBody>
          <a:bodyPr wrap="square" rtlCol="0">
            <a:spAutoFit/>
          </a:bodyPr>
          <a:lstStyle/>
          <a:p>
            <a:r>
              <a:rPr lang="en-GB" dirty="0"/>
              <a:t>16</a:t>
            </a:r>
            <a:endParaRPr lang="en-NL" dirty="0"/>
          </a:p>
        </p:txBody>
      </p:sp>
      <p:sp>
        <p:nvSpPr>
          <p:cNvPr id="5" name="TextBox 4">
            <a:extLst>
              <a:ext uri="{FF2B5EF4-FFF2-40B4-BE49-F238E27FC236}">
                <a16:creationId xmlns:a16="http://schemas.microsoft.com/office/drawing/2014/main" id="{ADA98539-043D-E738-DBA5-46EE6AB72A8C}"/>
              </a:ext>
            </a:extLst>
          </p:cNvPr>
          <p:cNvSpPr txBox="1"/>
          <p:nvPr/>
        </p:nvSpPr>
        <p:spPr>
          <a:xfrm>
            <a:off x="0" y="6557082"/>
            <a:ext cx="7886699" cy="292388"/>
          </a:xfrm>
          <a:prstGeom prst="rect">
            <a:avLst/>
          </a:prstGeom>
          <a:noFill/>
        </p:spPr>
        <p:txBody>
          <a:bodyPr wrap="square" rtlCol="0">
            <a:spAutoFit/>
          </a:bodyPr>
          <a:lstStyle/>
          <a:p>
            <a:r>
              <a:rPr lang="en-GB" sz="1300" dirty="0">
                <a:solidFill>
                  <a:schemeClr val="bg1">
                    <a:lumMod val="75000"/>
                  </a:schemeClr>
                </a:solidFill>
              </a:rPr>
              <a:t>Introduction</a:t>
            </a:r>
            <a:r>
              <a:rPr lang="en-GB" sz="1300" dirty="0"/>
              <a:t> </a:t>
            </a:r>
            <a:r>
              <a:rPr lang="en-GB" sz="1300" dirty="0">
                <a:solidFill>
                  <a:schemeClr val="bg1">
                    <a:lumMod val="75000"/>
                  </a:schemeClr>
                </a:solidFill>
              </a:rPr>
              <a:t>– Topology – Generators &amp; loads – </a:t>
            </a:r>
            <a:r>
              <a:rPr lang="en-GB" sz="1300" dirty="0"/>
              <a:t>Results</a:t>
            </a:r>
            <a:r>
              <a:rPr lang="en-GB" sz="1300" dirty="0">
                <a:solidFill>
                  <a:schemeClr val="bg1">
                    <a:lumMod val="75000"/>
                  </a:schemeClr>
                </a:solidFill>
              </a:rPr>
              <a:t>– Discussion &amp; recommendations – Conclusion</a:t>
            </a:r>
            <a:endParaRPr lang="en-NL" sz="1300" dirty="0">
              <a:solidFill>
                <a:schemeClr val="bg1">
                  <a:lumMod val="75000"/>
                </a:schemeClr>
              </a:solidFill>
            </a:endParaRPr>
          </a:p>
        </p:txBody>
      </p:sp>
    </p:spTree>
    <p:extLst>
      <p:ext uri="{BB962C8B-B14F-4D97-AF65-F5344CB8AC3E}">
        <p14:creationId xmlns:p14="http://schemas.microsoft.com/office/powerpoint/2010/main" val="322178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D9FDD-5691-F3E7-9F79-DBC115829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7F7E9C-49DB-D7AD-74FB-33AC2FF27229}"/>
              </a:ext>
            </a:extLst>
          </p:cNvPr>
          <p:cNvSpPr>
            <a:spLocks noGrp="1"/>
          </p:cNvSpPr>
          <p:nvPr>
            <p:ph type="title"/>
          </p:nvPr>
        </p:nvSpPr>
        <p:spPr>
          <a:xfrm>
            <a:off x="628650" y="0"/>
            <a:ext cx="7886700" cy="994172"/>
          </a:xfrm>
        </p:spPr>
        <p:txBody>
          <a:bodyPr anchor="ctr">
            <a:normAutofit/>
          </a:bodyPr>
          <a:lstStyle/>
          <a:p>
            <a:r>
              <a:rPr lang="en-US" dirty="0">
                <a:cs typeface="Arial"/>
              </a:rPr>
              <a:t>Discussion &amp; recommendations</a:t>
            </a:r>
            <a:endParaRPr lang="en-US" dirty="0"/>
          </a:p>
        </p:txBody>
      </p:sp>
      <p:sp>
        <p:nvSpPr>
          <p:cNvPr id="3" name="TextBox 2">
            <a:extLst>
              <a:ext uri="{FF2B5EF4-FFF2-40B4-BE49-F238E27FC236}">
                <a16:creationId xmlns:a16="http://schemas.microsoft.com/office/drawing/2014/main" id="{0233B050-61D2-1A31-793B-AA03B51F5893}"/>
              </a:ext>
            </a:extLst>
          </p:cNvPr>
          <p:cNvSpPr txBox="1"/>
          <p:nvPr/>
        </p:nvSpPr>
        <p:spPr>
          <a:xfrm>
            <a:off x="628650" y="994172"/>
            <a:ext cx="7650111" cy="452431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t>Clear hydrogen- and electricity pricing</a:t>
            </a:r>
          </a:p>
          <a:p>
            <a:pPr marL="285750" indent="-285750">
              <a:buFont typeface="Arial" panose="020B0604020202020204" pitchFamily="34" charset="0"/>
              <a:buChar char="•"/>
            </a:pPr>
            <a:r>
              <a:rPr lang="en-GB" dirty="0"/>
              <a:t>Implement measured data to improve reliability load profile</a:t>
            </a:r>
          </a:p>
          <a:p>
            <a:pPr marL="285750" indent="-285750">
              <a:buFont typeface="Arial" panose="020B0604020202020204" pitchFamily="34" charset="0"/>
              <a:buChar char="•"/>
            </a:pPr>
            <a:r>
              <a:rPr lang="en-GB" dirty="0">
                <a:ea typeface="Calibri"/>
                <a:cs typeface="Calibri"/>
              </a:rPr>
              <a:t>On board limitations</a:t>
            </a:r>
          </a:p>
          <a:p>
            <a:pPr marL="742950" lvl="1" indent="-285750">
              <a:buFont typeface="Courier New" panose="020B0604020202020204" pitchFamily="34" charset="0"/>
              <a:buChar char="o"/>
            </a:pPr>
            <a:r>
              <a:rPr lang="en-GB" dirty="0">
                <a:ea typeface="Calibri"/>
                <a:cs typeface="Calibri"/>
              </a:rPr>
              <a:t>Size</a:t>
            </a:r>
          </a:p>
          <a:p>
            <a:pPr marL="742950" lvl="1" indent="-285750">
              <a:buFont typeface="Courier New" panose="020B0604020202020204" pitchFamily="34" charset="0"/>
              <a:buChar char="o"/>
            </a:pPr>
            <a:r>
              <a:rPr lang="en-GB" dirty="0">
                <a:ea typeface="Calibri"/>
                <a:cs typeface="Calibri"/>
              </a:rPr>
              <a:t>Safety</a:t>
            </a:r>
          </a:p>
          <a:p>
            <a:endParaRPr lang="en-GB" dirty="0"/>
          </a:p>
          <a:p>
            <a:pPr marL="285750" indent="-285750">
              <a:buFont typeface="Arial" panose="020B0604020202020204" pitchFamily="34" charset="0"/>
              <a:buChar char="•"/>
            </a:pPr>
            <a:r>
              <a:rPr lang="en-GB" dirty="0">
                <a:ea typeface="Calibri"/>
                <a:cs typeface="Calibri"/>
              </a:rPr>
              <a:t>Fuel cell constraints investigated in more detail</a:t>
            </a:r>
          </a:p>
          <a:p>
            <a:pPr marL="285750" indent="-285750">
              <a:buFont typeface="Arial" panose="020B0604020202020204" pitchFamily="34" charset="0"/>
              <a:buChar char="•"/>
            </a:pPr>
            <a:r>
              <a:rPr lang="en-GB" dirty="0">
                <a:ea typeface="Calibri"/>
                <a:cs typeface="Calibri"/>
              </a:rPr>
              <a:t>Separate AC and DC busses</a:t>
            </a:r>
          </a:p>
          <a:p>
            <a:pPr marL="285750" indent="-285750">
              <a:buFont typeface="Arial" panose="020B0604020202020204" pitchFamily="34" charset="0"/>
              <a:buChar char="•"/>
            </a:pPr>
            <a:r>
              <a:rPr lang="en-GB" dirty="0">
                <a:ea typeface="Calibri"/>
                <a:cs typeface="Calibri"/>
              </a:rPr>
              <a:t>One battery</a:t>
            </a:r>
          </a:p>
          <a:p>
            <a:endParaRPr lang="en-GB" dirty="0">
              <a:ea typeface="Calibri"/>
              <a:cs typeface="Calibri"/>
            </a:endParaRPr>
          </a:p>
          <a:p>
            <a:pPr marL="285750" indent="-285750">
              <a:buFont typeface="Arial" panose="020B0604020202020204" pitchFamily="34" charset="0"/>
              <a:buChar char="•"/>
            </a:pPr>
            <a:r>
              <a:rPr lang="en-GB" dirty="0" err="1">
                <a:ea typeface="Calibri"/>
                <a:cs typeface="Calibri"/>
              </a:rPr>
              <a:t>PyPSA</a:t>
            </a:r>
            <a:r>
              <a:rPr lang="en-GB" dirty="0">
                <a:ea typeface="Calibri"/>
                <a:cs typeface="Calibri"/>
              </a:rPr>
              <a:t> limitations</a:t>
            </a:r>
          </a:p>
          <a:p>
            <a:pPr marL="742950" lvl="1" indent="-285750">
              <a:buFont typeface="Courier New" panose="020B0604020202020204" pitchFamily="34" charset="0"/>
              <a:buChar char="o"/>
            </a:pPr>
            <a:r>
              <a:rPr lang="en-GB" dirty="0">
                <a:ea typeface="Calibri"/>
                <a:cs typeface="Calibri"/>
              </a:rPr>
              <a:t>Static values</a:t>
            </a:r>
          </a:p>
          <a:p>
            <a:pPr marL="742950" lvl="1" indent="-285750">
              <a:buFont typeface="Courier New" panose="020B0604020202020204" pitchFamily="34" charset="0"/>
              <a:buChar char="o"/>
            </a:pPr>
            <a:r>
              <a:rPr lang="en-GB" dirty="0">
                <a:ea typeface="Calibri"/>
                <a:cs typeface="Calibri"/>
              </a:rPr>
              <a:t>Values changing over time </a:t>
            </a:r>
          </a:p>
          <a:p>
            <a:pPr marL="742950" lvl="1" indent="-285750">
              <a:buFont typeface="Courier New" panose="020B0604020202020204" pitchFamily="34" charset="0"/>
              <a:buChar char="o"/>
            </a:pPr>
            <a:r>
              <a:rPr lang="en-GB" dirty="0">
                <a:ea typeface="Calibri"/>
                <a:cs typeface="Calibri"/>
              </a:rPr>
              <a:t>Limitations in ramps</a:t>
            </a:r>
          </a:p>
          <a:p>
            <a:pPr marL="742950" lvl="1" indent="-285750">
              <a:buFont typeface="Courier New" panose="020B0604020202020204" pitchFamily="34" charset="0"/>
              <a:buChar char="o"/>
            </a:pPr>
            <a:endParaRPr lang="en-GB" dirty="0">
              <a:ea typeface="Calibri"/>
              <a:cs typeface="Calibri"/>
            </a:endParaRPr>
          </a:p>
          <a:p>
            <a:pPr marL="285750" indent="-285750">
              <a:buFont typeface="Arial" panose="020B0604020202020204" pitchFamily="34" charset="0"/>
              <a:buChar char="•"/>
            </a:pPr>
            <a:endParaRPr lang="en-GB" dirty="0">
              <a:ea typeface="Calibri"/>
              <a:cs typeface="Calibri"/>
            </a:endParaRPr>
          </a:p>
        </p:txBody>
      </p:sp>
      <p:sp>
        <p:nvSpPr>
          <p:cNvPr id="5" name="TextBox 4">
            <a:extLst>
              <a:ext uri="{FF2B5EF4-FFF2-40B4-BE49-F238E27FC236}">
                <a16:creationId xmlns:a16="http://schemas.microsoft.com/office/drawing/2014/main" id="{A9DB7E75-DFF9-9212-5001-F9A775C389F0}"/>
              </a:ext>
            </a:extLst>
          </p:cNvPr>
          <p:cNvSpPr txBox="1"/>
          <p:nvPr/>
        </p:nvSpPr>
        <p:spPr>
          <a:xfrm>
            <a:off x="8515350" y="6420504"/>
            <a:ext cx="527050" cy="369332"/>
          </a:xfrm>
          <a:prstGeom prst="rect">
            <a:avLst/>
          </a:prstGeom>
          <a:noFill/>
        </p:spPr>
        <p:txBody>
          <a:bodyPr wrap="square" rtlCol="0">
            <a:spAutoFit/>
          </a:bodyPr>
          <a:lstStyle/>
          <a:p>
            <a:r>
              <a:rPr lang="en-GB" dirty="0"/>
              <a:t>17</a:t>
            </a:r>
            <a:endParaRPr lang="en-NL" dirty="0"/>
          </a:p>
        </p:txBody>
      </p:sp>
      <p:sp>
        <p:nvSpPr>
          <p:cNvPr id="6" name="TextBox 5">
            <a:extLst>
              <a:ext uri="{FF2B5EF4-FFF2-40B4-BE49-F238E27FC236}">
                <a16:creationId xmlns:a16="http://schemas.microsoft.com/office/drawing/2014/main" id="{6F4FC022-BDFB-85BA-FC96-0837EEB8D211}"/>
              </a:ext>
            </a:extLst>
          </p:cNvPr>
          <p:cNvSpPr txBox="1"/>
          <p:nvPr/>
        </p:nvSpPr>
        <p:spPr>
          <a:xfrm>
            <a:off x="0" y="6557082"/>
            <a:ext cx="7886699" cy="292388"/>
          </a:xfrm>
          <a:prstGeom prst="rect">
            <a:avLst/>
          </a:prstGeom>
          <a:noFill/>
        </p:spPr>
        <p:txBody>
          <a:bodyPr wrap="square" rtlCol="0">
            <a:spAutoFit/>
          </a:bodyPr>
          <a:lstStyle/>
          <a:p>
            <a:r>
              <a:rPr lang="en-GB" sz="1300" dirty="0">
                <a:solidFill>
                  <a:schemeClr val="bg1">
                    <a:lumMod val="75000"/>
                  </a:schemeClr>
                </a:solidFill>
              </a:rPr>
              <a:t>Introduction</a:t>
            </a:r>
            <a:r>
              <a:rPr lang="en-GB" sz="1300" dirty="0"/>
              <a:t> </a:t>
            </a:r>
            <a:r>
              <a:rPr lang="en-GB" sz="1300" dirty="0">
                <a:solidFill>
                  <a:schemeClr val="bg1">
                    <a:lumMod val="75000"/>
                  </a:schemeClr>
                </a:solidFill>
              </a:rPr>
              <a:t>– Topology – Generators &amp; loads – Results– </a:t>
            </a:r>
            <a:r>
              <a:rPr lang="en-GB" sz="1300" dirty="0"/>
              <a:t>Discussion &amp; recommendations </a:t>
            </a:r>
            <a:r>
              <a:rPr lang="en-GB" sz="1300" dirty="0">
                <a:solidFill>
                  <a:schemeClr val="bg1">
                    <a:lumMod val="75000"/>
                  </a:schemeClr>
                </a:solidFill>
              </a:rPr>
              <a:t>– Conclusion</a:t>
            </a:r>
            <a:endParaRPr lang="en-NL" sz="1300" dirty="0">
              <a:solidFill>
                <a:schemeClr val="bg1">
                  <a:lumMod val="75000"/>
                </a:schemeClr>
              </a:solidFill>
            </a:endParaRPr>
          </a:p>
        </p:txBody>
      </p:sp>
    </p:spTree>
    <p:extLst>
      <p:ext uri="{BB962C8B-B14F-4D97-AF65-F5344CB8AC3E}">
        <p14:creationId xmlns:p14="http://schemas.microsoft.com/office/powerpoint/2010/main" val="1403618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00863-4DE8-5BE5-46D3-A62F8CEB9DB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D3E4E03-9A87-3226-F948-E52EEA7E1B7E}"/>
              </a:ext>
            </a:extLst>
          </p:cNvPr>
          <p:cNvSpPr txBox="1"/>
          <p:nvPr/>
        </p:nvSpPr>
        <p:spPr>
          <a:xfrm>
            <a:off x="0" y="6557082"/>
            <a:ext cx="7886699" cy="292388"/>
          </a:xfrm>
          <a:prstGeom prst="rect">
            <a:avLst/>
          </a:prstGeom>
          <a:noFill/>
        </p:spPr>
        <p:txBody>
          <a:bodyPr wrap="square" rtlCol="0">
            <a:spAutoFit/>
          </a:bodyPr>
          <a:lstStyle/>
          <a:p>
            <a:r>
              <a:rPr lang="en-GB" sz="1300" dirty="0">
                <a:solidFill>
                  <a:schemeClr val="bg1">
                    <a:lumMod val="75000"/>
                  </a:schemeClr>
                </a:solidFill>
              </a:rPr>
              <a:t>Introduction</a:t>
            </a:r>
            <a:r>
              <a:rPr lang="en-GB" sz="1300" dirty="0"/>
              <a:t> </a:t>
            </a:r>
            <a:r>
              <a:rPr lang="en-GB" sz="1300" dirty="0">
                <a:solidFill>
                  <a:schemeClr val="bg1">
                    <a:lumMod val="75000"/>
                  </a:schemeClr>
                </a:solidFill>
              </a:rPr>
              <a:t>– Topology – Generators &amp; loads – Results– </a:t>
            </a:r>
            <a:r>
              <a:rPr lang="en-GB" sz="1300" dirty="0"/>
              <a:t>Discussion &amp; recommendations </a:t>
            </a:r>
            <a:r>
              <a:rPr lang="en-GB" sz="1300" dirty="0">
                <a:solidFill>
                  <a:schemeClr val="bg1">
                    <a:lumMod val="75000"/>
                  </a:schemeClr>
                </a:solidFill>
              </a:rPr>
              <a:t>– Conclusion</a:t>
            </a:r>
            <a:endParaRPr lang="en-NL" sz="1300" dirty="0">
              <a:solidFill>
                <a:schemeClr val="bg1">
                  <a:lumMod val="75000"/>
                </a:schemeClr>
              </a:solidFill>
            </a:endParaRPr>
          </a:p>
        </p:txBody>
      </p:sp>
      <p:sp>
        <p:nvSpPr>
          <p:cNvPr id="7" name="TextBox 6">
            <a:extLst>
              <a:ext uri="{FF2B5EF4-FFF2-40B4-BE49-F238E27FC236}">
                <a16:creationId xmlns:a16="http://schemas.microsoft.com/office/drawing/2014/main" id="{AFA5F879-C60C-6C6B-5EC6-74C2A16CC6C9}"/>
              </a:ext>
            </a:extLst>
          </p:cNvPr>
          <p:cNvSpPr txBox="1"/>
          <p:nvPr/>
        </p:nvSpPr>
        <p:spPr>
          <a:xfrm>
            <a:off x="628650" y="994172"/>
            <a:ext cx="7650111" cy="452431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solidFill>
                  <a:schemeClr val="bg2">
                    <a:lumMod val="75000"/>
                  </a:schemeClr>
                </a:solidFill>
              </a:rPr>
              <a:t>Clear hydrogen- and electricity pricing</a:t>
            </a:r>
          </a:p>
          <a:p>
            <a:pPr marL="285750" indent="-285750">
              <a:buFont typeface="Arial" panose="020B0604020202020204" pitchFamily="34" charset="0"/>
              <a:buChar char="•"/>
            </a:pPr>
            <a:r>
              <a:rPr lang="en-GB" dirty="0">
                <a:solidFill>
                  <a:schemeClr val="bg2">
                    <a:lumMod val="75000"/>
                  </a:schemeClr>
                </a:solidFill>
              </a:rPr>
              <a:t>Implement measured data to improve reliability load profile</a:t>
            </a:r>
          </a:p>
          <a:p>
            <a:pPr marL="285750" indent="-285750">
              <a:buFont typeface="Arial" panose="020B0604020202020204" pitchFamily="34" charset="0"/>
              <a:buChar char="•"/>
            </a:pPr>
            <a:r>
              <a:rPr lang="en-GB" dirty="0">
                <a:solidFill>
                  <a:schemeClr val="bg2">
                    <a:lumMod val="75000"/>
                  </a:schemeClr>
                </a:solidFill>
                <a:ea typeface="Calibri"/>
                <a:cs typeface="Calibri"/>
              </a:rPr>
              <a:t>On board limitations</a:t>
            </a:r>
          </a:p>
          <a:p>
            <a:pPr marL="742950" lvl="1" indent="-285750">
              <a:buFont typeface="Courier New" panose="020B0604020202020204" pitchFamily="34" charset="0"/>
              <a:buChar char="o"/>
            </a:pPr>
            <a:r>
              <a:rPr lang="en-GB" dirty="0">
                <a:solidFill>
                  <a:schemeClr val="bg2">
                    <a:lumMod val="75000"/>
                  </a:schemeClr>
                </a:solidFill>
                <a:ea typeface="Calibri"/>
                <a:cs typeface="Calibri"/>
              </a:rPr>
              <a:t>Size</a:t>
            </a:r>
          </a:p>
          <a:p>
            <a:pPr marL="742950" lvl="1" indent="-285750">
              <a:buFont typeface="Courier New" panose="020B0604020202020204" pitchFamily="34" charset="0"/>
              <a:buChar char="o"/>
            </a:pPr>
            <a:r>
              <a:rPr lang="en-GB" dirty="0">
                <a:solidFill>
                  <a:schemeClr val="bg2">
                    <a:lumMod val="75000"/>
                  </a:schemeClr>
                </a:solidFill>
                <a:ea typeface="Calibri"/>
                <a:cs typeface="Calibri"/>
              </a:rPr>
              <a:t>Safety</a:t>
            </a:r>
          </a:p>
          <a:p>
            <a:endParaRPr lang="en-GB" dirty="0">
              <a:solidFill>
                <a:schemeClr val="bg2">
                  <a:lumMod val="75000"/>
                </a:schemeClr>
              </a:solidFill>
            </a:endParaRPr>
          </a:p>
          <a:p>
            <a:pPr marL="285750" indent="-285750">
              <a:buFont typeface="Arial" panose="020B0604020202020204" pitchFamily="34" charset="0"/>
              <a:buChar char="•"/>
            </a:pPr>
            <a:r>
              <a:rPr lang="en-GB" dirty="0">
                <a:solidFill>
                  <a:schemeClr val="bg2">
                    <a:lumMod val="75000"/>
                  </a:schemeClr>
                </a:solidFill>
                <a:ea typeface="Calibri"/>
                <a:cs typeface="Calibri"/>
              </a:rPr>
              <a:t>Fuel cell constraints investigated in more detail</a:t>
            </a:r>
          </a:p>
          <a:p>
            <a:pPr marL="285750" indent="-285750">
              <a:buFont typeface="Arial" panose="020B0604020202020204" pitchFamily="34" charset="0"/>
              <a:buChar char="•"/>
            </a:pPr>
            <a:r>
              <a:rPr lang="en-GB" dirty="0">
                <a:solidFill>
                  <a:schemeClr val="bg2">
                    <a:lumMod val="75000"/>
                  </a:schemeClr>
                </a:solidFill>
                <a:ea typeface="Calibri"/>
                <a:cs typeface="Calibri"/>
              </a:rPr>
              <a:t>Separate AC and DC busses</a:t>
            </a:r>
          </a:p>
          <a:p>
            <a:pPr marL="285750" indent="-285750">
              <a:buFont typeface="Arial" panose="020B0604020202020204" pitchFamily="34" charset="0"/>
              <a:buChar char="•"/>
            </a:pPr>
            <a:r>
              <a:rPr lang="en-GB" dirty="0">
                <a:ea typeface="Calibri"/>
                <a:cs typeface="Calibri"/>
              </a:rPr>
              <a:t>One battery</a:t>
            </a:r>
          </a:p>
          <a:p>
            <a:endParaRPr lang="en-GB" dirty="0">
              <a:solidFill>
                <a:schemeClr val="bg2">
                  <a:lumMod val="75000"/>
                </a:schemeClr>
              </a:solidFill>
              <a:ea typeface="Calibri"/>
              <a:cs typeface="Calibri"/>
            </a:endParaRPr>
          </a:p>
          <a:p>
            <a:pPr marL="285750" indent="-285750">
              <a:buFont typeface="Arial" panose="020B0604020202020204" pitchFamily="34" charset="0"/>
              <a:buChar char="•"/>
            </a:pPr>
            <a:r>
              <a:rPr lang="en-GB" dirty="0" err="1">
                <a:solidFill>
                  <a:schemeClr val="bg2">
                    <a:lumMod val="75000"/>
                  </a:schemeClr>
                </a:solidFill>
                <a:ea typeface="Calibri"/>
                <a:cs typeface="Calibri"/>
              </a:rPr>
              <a:t>PyPSA</a:t>
            </a:r>
            <a:r>
              <a:rPr lang="en-GB" dirty="0">
                <a:solidFill>
                  <a:schemeClr val="bg2">
                    <a:lumMod val="75000"/>
                  </a:schemeClr>
                </a:solidFill>
                <a:ea typeface="Calibri"/>
                <a:cs typeface="Calibri"/>
              </a:rPr>
              <a:t> limitations</a:t>
            </a:r>
          </a:p>
          <a:p>
            <a:pPr marL="742950" lvl="1" indent="-285750">
              <a:buFont typeface="Courier New" panose="020B0604020202020204" pitchFamily="34" charset="0"/>
              <a:buChar char="o"/>
            </a:pPr>
            <a:r>
              <a:rPr lang="en-GB" dirty="0">
                <a:solidFill>
                  <a:schemeClr val="bg2">
                    <a:lumMod val="75000"/>
                  </a:schemeClr>
                </a:solidFill>
                <a:ea typeface="Calibri"/>
                <a:cs typeface="Calibri"/>
              </a:rPr>
              <a:t>Static values</a:t>
            </a:r>
          </a:p>
          <a:p>
            <a:pPr marL="742950" lvl="1" indent="-285750">
              <a:buFont typeface="Courier New" panose="020B0604020202020204" pitchFamily="34" charset="0"/>
              <a:buChar char="o"/>
            </a:pPr>
            <a:r>
              <a:rPr lang="en-GB" dirty="0">
                <a:solidFill>
                  <a:schemeClr val="bg2">
                    <a:lumMod val="75000"/>
                  </a:schemeClr>
                </a:solidFill>
                <a:ea typeface="Calibri"/>
                <a:cs typeface="Calibri"/>
              </a:rPr>
              <a:t>Values changing over time </a:t>
            </a:r>
          </a:p>
          <a:p>
            <a:pPr marL="742950" lvl="1" indent="-285750">
              <a:buFont typeface="Courier New" panose="020B0604020202020204" pitchFamily="34" charset="0"/>
              <a:buChar char="o"/>
            </a:pPr>
            <a:r>
              <a:rPr lang="en-GB" dirty="0">
                <a:solidFill>
                  <a:schemeClr val="bg2">
                    <a:lumMod val="75000"/>
                  </a:schemeClr>
                </a:solidFill>
                <a:ea typeface="Calibri"/>
                <a:cs typeface="Calibri"/>
              </a:rPr>
              <a:t>Limitations in ramps</a:t>
            </a:r>
          </a:p>
          <a:p>
            <a:pPr marL="742950" lvl="1" indent="-285750">
              <a:buFont typeface="Courier New" panose="020B0604020202020204" pitchFamily="34" charset="0"/>
              <a:buChar char="o"/>
            </a:pPr>
            <a:endParaRPr lang="en-GB" dirty="0">
              <a:solidFill>
                <a:schemeClr val="bg2">
                  <a:lumMod val="75000"/>
                </a:schemeClr>
              </a:solidFill>
              <a:ea typeface="Calibri"/>
              <a:cs typeface="Calibri"/>
            </a:endParaRPr>
          </a:p>
          <a:p>
            <a:pPr marL="285750" indent="-285750">
              <a:buFont typeface="Arial" panose="020B0604020202020204" pitchFamily="34" charset="0"/>
              <a:buChar char="•"/>
            </a:pPr>
            <a:endParaRPr lang="en-GB" dirty="0">
              <a:solidFill>
                <a:schemeClr val="bg2">
                  <a:lumMod val="75000"/>
                </a:schemeClr>
              </a:solidFill>
              <a:ea typeface="Calibri"/>
              <a:cs typeface="Calibri"/>
            </a:endParaRPr>
          </a:p>
        </p:txBody>
      </p:sp>
      <p:sp>
        <p:nvSpPr>
          <p:cNvPr id="2" name="Title 1">
            <a:extLst>
              <a:ext uri="{FF2B5EF4-FFF2-40B4-BE49-F238E27FC236}">
                <a16:creationId xmlns:a16="http://schemas.microsoft.com/office/drawing/2014/main" id="{79BB92A3-420B-5B30-D975-8A320F4E08A3}"/>
              </a:ext>
            </a:extLst>
          </p:cNvPr>
          <p:cNvSpPr>
            <a:spLocks noGrp="1"/>
          </p:cNvSpPr>
          <p:nvPr>
            <p:ph type="title"/>
          </p:nvPr>
        </p:nvSpPr>
        <p:spPr>
          <a:xfrm>
            <a:off x="628650" y="0"/>
            <a:ext cx="7886700" cy="994172"/>
          </a:xfrm>
        </p:spPr>
        <p:txBody>
          <a:bodyPr anchor="ctr">
            <a:normAutofit/>
          </a:bodyPr>
          <a:lstStyle/>
          <a:p>
            <a:r>
              <a:rPr lang="en-US" dirty="0">
                <a:cs typeface="Arial"/>
              </a:rPr>
              <a:t>Discussion &amp; recommendations</a:t>
            </a:r>
            <a:endParaRPr lang="en-US" dirty="0"/>
          </a:p>
        </p:txBody>
      </p:sp>
      <p:pic>
        <p:nvPicPr>
          <p:cNvPr id="6" name="Picture 5">
            <a:extLst>
              <a:ext uri="{FF2B5EF4-FFF2-40B4-BE49-F238E27FC236}">
                <a16:creationId xmlns:a16="http://schemas.microsoft.com/office/drawing/2014/main" id="{2FE2C71E-6F7B-CB95-77EB-154B20FF8309}"/>
              </a:ext>
            </a:extLst>
          </p:cNvPr>
          <p:cNvPicPr>
            <a:picLocks noChangeAspect="1"/>
          </p:cNvPicPr>
          <p:nvPr/>
        </p:nvPicPr>
        <p:blipFill>
          <a:blip r:embed="rId2"/>
          <a:stretch>
            <a:fillRect/>
          </a:stretch>
        </p:blipFill>
        <p:spPr>
          <a:xfrm>
            <a:off x="628650" y="1339513"/>
            <a:ext cx="7886700" cy="54345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455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48FD8-4156-D05C-ED0E-6E8D66EEBCA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A438100-241D-5B98-0610-505251DCBBAA}"/>
              </a:ext>
            </a:extLst>
          </p:cNvPr>
          <p:cNvSpPr txBox="1"/>
          <p:nvPr/>
        </p:nvSpPr>
        <p:spPr>
          <a:xfrm>
            <a:off x="628650" y="994172"/>
            <a:ext cx="7650111" cy="452431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solidFill>
                  <a:schemeClr val="bg2">
                    <a:lumMod val="75000"/>
                  </a:schemeClr>
                </a:solidFill>
              </a:rPr>
              <a:t>Clear hydrogen- and electricity pricing</a:t>
            </a:r>
          </a:p>
          <a:p>
            <a:pPr marL="285750" indent="-285750">
              <a:buFont typeface="Arial" panose="020B0604020202020204" pitchFamily="34" charset="0"/>
              <a:buChar char="•"/>
            </a:pPr>
            <a:r>
              <a:rPr lang="en-GB" dirty="0">
                <a:solidFill>
                  <a:schemeClr val="bg2">
                    <a:lumMod val="75000"/>
                  </a:schemeClr>
                </a:solidFill>
              </a:rPr>
              <a:t>Implement measured data to improve reliability load profile</a:t>
            </a:r>
          </a:p>
          <a:p>
            <a:pPr marL="285750" indent="-285750">
              <a:buFont typeface="Arial" panose="020B0604020202020204" pitchFamily="34" charset="0"/>
              <a:buChar char="•"/>
            </a:pPr>
            <a:r>
              <a:rPr lang="en-GB" dirty="0">
                <a:solidFill>
                  <a:schemeClr val="bg2">
                    <a:lumMod val="75000"/>
                  </a:schemeClr>
                </a:solidFill>
                <a:ea typeface="Calibri"/>
                <a:cs typeface="Calibri"/>
              </a:rPr>
              <a:t>On board limitations</a:t>
            </a:r>
          </a:p>
          <a:p>
            <a:pPr marL="742950" lvl="1" indent="-285750">
              <a:buFont typeface="Courier New" panose="020B0604020202020204" pitchFamily="34" charset="0"/>
              <a:buChar char="o"/>
            </a:pPr>
            <a:r>
              <a:rPr lang="en-GB" dirty="0">
                <a:solidFill>
                  <a:schemeClr val="bg2">
                    <a:lumMod val="75000"/>
                  </a:schemeClr>
                </a:solidFill>
                <a:ea typeface="Calibri"/>
                <a:cs typeface="Calibri"/>
              </a:rPr>
              <a:t>Size</a:t>
            </a:r>
          </a:p>
          <a:p>
            <a:pPr marL="742950" lvl="1" indent="-285750">
              <a:buFont typeface="Courier New" panose="020B0604020202020204" pitchFamily="34" charset="0"/>
              <a:buChar char="o"/>
            </a:pPr>
            <a:r>
              <a:rPr lang="en-GB" dirty="0">
                <a:solidFill>
                  <a:schemeClr val="bg2">
                    <a:lumMod val="75000"/>
                  </a:schemeClr>
                </a:solidFill>
                <a:ea typeface="Calibri"/>
                <a:cs typeface="Calibri"/>
              </a:rPr>
              <a:t>Safety</a:t>
            </a:r>
          </a:p>
          <a:p>
            <a:endParaRPr lang="en-GB" dirty="0">
              <a:solidFill>
                <a:schemeClr val="bg2">
                  <a:lumMod val="75000"/>
                </a:schemeClr>
              </a:solidFill>
            </a:endParaRPr>
          </a:p>
          <a:p>
            <a:pPr marL="285750" indent="-285750">
              <a:buFont typeface="Arial" panose="020B0604020202020204" pitchFamily="34" charset="0"/>
              <a:buChar char="•"/>
            </a:pPr>
            <a:r>
              <a:rPr lang="en-GB" dirty="0">
                <a:solidFill>
                  <a:schemeClr val="bg2">
                    <a:lumMod val="75000"/>
                  </a:schemeClr>
                </a:solidFill>
                <a:ea typeface="Calibri"/>
                <a:cs typeface="Calibri"/>
              </a:rPr>
              <a:t>Fuel cell constraints investigated in more detail</a:t>
            </a:r>
          </a:p>
          <a:p>
            <a:pPr marL="285750" indent="-285750">
              <a:buFont typeface="Arial" panose="020B0604020202020204" pitchFamily="34" charset="0"/>
              <a:buChar char="•"/>
            </a:pPr>
            <a:r>
              <a:rPr lang="en-GB" dirty="0">
                <a:solidFill>
                  <a:schemeClr val="bg2">
                    <a:lumMod val="75000"/>
                  </a:schemeClr>
                </a:solidFill>
                <a:ea typeface="Calibri"/>
                <a:cs typeface="Calibri"/>
              </a:rPr>
              <a:t>Separate AC and DC busses</a:t>
            </a:r>
          </a:p>
          <a:p>
            <a:pPr marL="285750" indent="-285750">
              <a:buFont typeface="Arial" panose="020B0604020202020204" pitchFamily="34" charset="0"/>
              <a:buChar char="•"/>
            </a:pPr>
            <a:r>
              <a:rPr lang="en-GB" dirty="0">
                <a:solidFill>
                  <a:schemeClr val="bg2">
                    <a:lumMod val="75000"/>
                  </a:schemeClr>
                </a:solidFill>
                <a:ea typeface="Calibri"/>
                <a:cs typeface="Calibri"/>
              </a:rPr>
              <a:t>One battery</a:t>
            </a:r>
          </a:p>
          <a:p>
            <a:endParaRPr lang="en-GB" dirty="0">
              <a:solidFill>
                <a:schemeClr val="bg2">
                  <a:lumMod val="75000"/>
                </a:schemeClr>
              </a:solidFill>
              <a:ea typeface="Calibri"/>
              <a:cs typeface="Calibri"/>
            </a:endParaRPr>
          </a:p>
          <a:p>
            <a:pPr marL="285750" indent="-285750">
              <a:buFont typeface="Arial" panose="020B0604020202020204" pitchFamily="34" charset="0"/>
              <a:buChar char="•"/>
            </a:pPr>
            <a:r>
              <a:rPr lang="en-GB" dirty="0" err="1">
                <a:solidFill>
                  <a:schemeClr val="bg2">
                    <a:lumMod val="75000"/>
                  </a:schemeClr>
                </a:solidFill>
                <a:ea typeface="Calibri"/>
                <a:cs typeface="Calibri"/>
              </a:rPr>
              <a:t>PyPSA</a:t>
            </a:r>
            <a:r>
              <a:rPr lang="en-GB" dirty="0">
                <a:solidFill>
                  <a:schemeClr val="bg2">
                    <a:lumMod val="75000"/>
                  </a:schemeClr>
                </a:solidFill>
                <a:ea typeface="Calibri"/>
                <a:cs typeface="Calibri"/>
              </a:rPr>
              <a:t> limitations</a:t>
            </a:r>
          </a:p>
          <a:p>
            <a:pPr marL="742950" lvl="1" indent="-285750">
              <a:buFont typeface="Courier New" panose="020B0604020202020204" pitchFamily="34" charset="0"/>
              <a:buChar char="o"/>
            </a:pPr>
            <a:r>
              <a:rPr lang="en-GB" dirty="0">
                <a:solidFill>
                  <a:schemeClr val="bg2">
                    <a:lumMod val="75000"/>
                  </a:schemeClr>
                </a:solidFill>
                <a:ea typeface="Calibri"/>
                <a:cs typeface="Calibri"/>
              </a:rPr>
              <a:t>Static values</a:t>
            </a:r>
          </a:p>
          <a:p>
            <a:pPr marL="742950" lvl="1" indent="-285750">
              <a:buFont typeface="Courier New" panose="020B0604020202020204" pitchFamily="34" charset="0"/>
              <a:buChar char="o"/>
            </a:pPr>
            <a:r>
              <a:rPr lang="en-GB" dirty="0">
                <a:solidFill>
                  <a:schemeClr val="bg2">
                    <a:lumMod val="75000"/>
                  </a:schemeClr>
                </a:solidFill>
                <a:ea typeface="Calibri"/>
                <a:cs typeface="Calibri"/>
              </a:rPr>
              <a:t>Values changing over time </a:t>
            </a:r>
          </a:p>
          <a:p>
            <a:pPr marL="742950" lvl="1" indent="-285750">
              <a:buFont typeface="Courier New" panose="020B0604020202020204" pitchFamily="34" charset="0"/>
              <a:buChar char="o"/>
            </a:pPr>
            <a:r>
              <a:rPr lang="en-GB" dirty="0">
                <a:solidFill>
                  <a:schemeClr val="bg2">
                    <a:lumMod val="75000"/>
                  </a:schemeClr>
                </a:solidFill>
                <a:ea typeface="Calibri"/>
                <a:cs typeface="Calibri"/>
              </a:rPr>
              <a:t>Limitations in ramps</a:t>
            </a:r>
          </a:p>
          <a:p>
            <a:pPr marL="742950" lvl="1" indent="-285750">
              <a:buFont typeface="Courier New" panose="020B0604020202020204" pitchFamily="34" charset="0"/>
              <a:buChar char="o"/>
            </a:pPr>
            <a:endParaRPr lang="en-GB" dirty="0">
              <a:solidFill>
                <a:schemeClr val="bg2">
                  <a:lumMod val="75000"/>
                </a:schemeClr>
              </a:solidFill>
              <a:ea typeface="Calibri"/>
              <a:cs typeface="Calibri"/>
            </a:endParaRPr>
          </a:p>
          <a:p>
            <a:pPr marL="285750" indent="-285750">
              <a:buFont typeface="Arial" panose="020B0604020202020204" pitchFamily="34" charset="0"/>
              <a:buChar char="•"/>
            </a:pPr>
            <a:endParaRPr lang="en-GB" dirty="0">
              <a:solidFill>
                <a:schemeClr val="bg2">
                  <a:lumMod val="75000"/>
                </a:schemeClr>
              </a:solidFill>
              <a:ea typeface="Calibri"/>
              <a:cs typeface="Calibri"/>
            </a:endParaRPr>
          </a:p>
        </p:txBody>
      </p:sp>
      <p:sp>
        <p:nvSpPr>
          <p:cNvPr id="5" name="TextBox 4">
            <a:extLst>
              <a:ext uri="{FF2B5EF4-FFF2-40B4-BE49-F238E27FC236}">
                <a16:creationId xmlns:a16="http://schemas.microsoft.com/office/drawing/2014/main" id="{03DD408D-4240-0F72-8CA6-8E1E0B70643C}"/>
              </a:ext>
            </a:extLst>
          </p:cNvPr>
          <p:cNvSpPr txBox="1"/>
          <p:nvPr/>
        </p:nvSpPr>
        <p:spPr>
          <a:xfrm>
            <a:off x="8515350" y="6420504"/>
            <a:ext cx="527050" cy="369332"/>
          </a:xfrm>
          <a:prstGeom prst="rect">
            <a:avLst/>
          </a:prstGeom>
          <a:noFill/>
        </p:spPr>
        <p:txBody>
          <a:bodyPr wrap="square" rtlCol="0">
            <a:spAutoFit/>
          </a:bodyPr>
          <a:lstStyle/>
          <a:p>
            <a:r>
              <a:rPr lang="en-GB" dirty="0"/>
              <a:t>19</a:t>
            </a:r>
            <a:endParaRPr lang="en-NL" dirty="0"/>
          </a:p>
        </p:txBody>
      </p:sp>
      <p:sp>
        <p:nvSpPr>
          <p:cNvPr id="2" name="Title 1">
            <a:extLst>
              <a:ext uri="{FF2B5EF4-FFF2-40B4-BE49-F238E27FC236}">
                <a16:creationId xmlns:a16="http://schemas.microsoft.com/office/drawing/2014/main" id="{871E7BA1-E477-30B1-068A-1D83C261843C}"/>
              </a:ext>
            </a:extLst>
          </p:cNvPr>
          <p:cNvSpPr>
            <a:spLocks noGrp="1"/>
          </p:cNvSpPr>
          <p:nvPr>
            <p:ph type="title"/>
          </p:nvPr>
        </p:nvSpPr>
        <p:spPr>
          <a:xfrm>
            <a:off x="628650" y="0"/>
            <a:ext cx="7886700" cy="994172"/>
          </a:xfrm>
        </p:spPr>
        <p:txBody>
          <a:bodyPr anchor="ctr">
            <a:normAutofit/>
          </a:bodyPr>
          <a:lstStyle/>
          <a:p>
            <a:r>
              <a:rPr lang="en-US" dirty="0">
                <a:cs typeface="Arial"/>
              </a:rPr>
              <a:t>Discussion &amp; recommendations</a:t>
            </a:r>
            <a:endParaRPr lang="en-US" dirty="0"/>
          </a:p>
        </p:txBody>
      </p:sp>
      <p:sp>
        <p:nvSpPr>
          <p:cNvPr id="9" name="TextBox 8">
            <a:extLst>
              <a:ext uri="{FF2B5EF4-FFF2-40B4-BE49-F238E27FC236}">
                <a16:creationId xmlns:a16="http://schemas.microsoft.com/office/drawing/2014/main" id="{9CFFF2ED-F283-B2E9-E057-BAC3EF0940DF}"/>
              </a:ext>
            </a:extLst>
          </p:cNvPr>
          <p:cNvSpPr txBox="1"/>
          <p:nvPr/>
        </p:nvSpPr>
        <p:spPr>
          <a:xfrm>
            <a:off x="8793018" y="6420504"/>
            <a:ext cx="249382" cy="369332"/>
          </a:xfrm>
          <a:prstGeom prst="rect">
            <a:avLst/>
          </a:prstGeom>
          <a:noFill/>
        </p:spPr>
        <p:txBody>
          <a:bodyPr wrap="square" rtlCol="0">
            <a:spAutoFit/>
          </a:bodyPr>
          <a:lstStyle/>
          <a:p>
            <a:r>
              <a:rPr lang="en-GB"/>
              <a:t>8</a:t>
            </a:r>
            <a:endParaRPr lang="en-NL"/>
          </a:p>
        </p:txBody>
      </p:sp>
      <p:pic>
        <p:nvPicPr>
          <p:cNvPr id="7" name="Picture 6">
            <a:extLst>
              <a:ext uri="{FF2B5EF4-FFF2-40B4-BE49-F238E27FC236}">
                <a16:creationId xmlns:a16="http://schemas.microsoft.com/office/drawing/2014/main" id="{2ECD204D-021F-29F9-1EC4-F98C10572889}"/>
              </a:ext>
            </a:extLst>
          </p:cNvPr>
          <p:cNvPicPr>
            <a:picLocks noChangeAspect="1"/>
          </p:cNvPicPr>
          <p:nvPr/>
        </p:nvPicPr>
        <p:blipFill>
          <a:blip r:embed="rId2"/>
          <a:stretch>
            <a:fillRect/>
          </a:stretch>
        </p:blipFill>
        <p:spPr>
          <a:xfrm>
            <a:off x="608987" y="2580232"/>
            <a:ext cx="8413750" cy="4199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AD365CAC-5079-B83D-8142-BF694D679DE2}"/>
              </a:ext>
            </a:extLst>
          </p:cNvPr>
          <p:cNvSpPr txBox="1"/>
          <p:nvPr/>
        </p:nvSpPr>
        <p:spPr>
          <a:xfrm>
            <a:off x="0" y="6557082"/>
            <a:ext cx="7886699" cy="292388"/>
          </a:xfrm>
          <a:prstGeom prst="rect">
            <a:avLst/>
          </a:prstGeom>
          <a:noFill/>
        </p:spPr>
        <p:txBody>
          <a:bodyPr wrap="square" rtlCol="0">
            <a:spAutoFit/>
          </a:bodyPr>
          <a:lstStyle/>
          <a:p>
            <a:r>
              <a:rPr lang="en-GB" sz="1300" dirty="0">
                <a:solidFill>
                  <a:schemeClr val="bg1">
                    <a:lumMod val="75000"/>
                  </a:schemeClr>
                </a:solidFill>
              </a:rPr>
              <a:t>Introduction</a:t>
            </a:r>
            <a:r>
              <a:rPr lang="en-GB" sz="1300" dirty="0"/>
              <a:t> </a:t>
            </a:r>
            <a:r>
              <a:rPr lang="en-GB" sz="1300" dirty="0">
                <a:solidFill>
                  <a:schemeClr val="bg1">
                    <a:lumMod val="75000"/>
                  </a:schemeClr>
                </a:solidFill>
              </a:rPr>
              <a:t>– Topology – Generators &amp; loads – Results– </a:t>
            </a:r>
            <a:r>
              <a:rPr lang="en-GB" sz="1300" dirty="0"/>
              <a:t>Discussion &amp; recommendations </a:t>
            </a:r>
            <a:r>
              <a:rPr lang="en-GB" sz="1300" dirty="0">
                <a:solidFill>
                  <a:schemeClr val="bg1">
                    <a:lumMod val="75000"/>
                  </a:schemeClr>
                </a:solidFill>
              </a:rPr>
              <a:t>– Conclusion</a:t>
            </a:r>
            <a:endParaRPr lang="en-NL" sz="1300" dirty="0">
              <a:solidFill>
                <a:schemeClr val="bg1">
                  <a:lumMod val="75000"/>
                </a:schemeClr>
              </a:solidFill>
            </a:endParaRPr>
          </a:p>
        </p:txBody>
      </p:sp>
    </p:spTree>
    <p:extLst>
      <p:ext uri="{BB962C8B-B14F-4D97-AF65-F5344CB8AC3E}">
        <p14:creationId xmlns:p14="http://schemas.microsoft.com/office/powerpoint/2010/main" val="125736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0EF9-8590-3E6A-9A3E-C29B72EB7F9F}"/>
              </a:ext>
            </a:extLst>
          </p:cNvPr>
          <p:cNvSpPr>
            <a:spLocks noGrp="1"/>
          </p:cNvSpPr>
          <p:nvPr>
            <p:ph type="title"/>
          </p:nvPr>
        </p:nvSpPr>
        <p:spPr>
          <a:xfrm>
            <a:off x="628650" y="0"/>
            <a:ext cx="7886700" cy="994172"/>
          </a:xfrm>
        </p:spPr>
        <p:txBody>
          <a:bodyPr anchor="ctr">
            <a:normAutofit/>
          </a:bodyPr>
          <a:lstStyle/>
          <a:p>
            <a:r>
              <a:rPr lang="en-US">
                <a:cs typeface="Arial"/>
              </a:rPr>
              <a:t>Introduction</a:t>
            </a:r>
          </a:p>
        </p:txBody>
      </p:sp>
      <p:sp>
        <p:nvSpPr>
          <p:cNvPr id="4" name="TextBox 3">
            <a:extLst>
              <a:ext uri="{FF2B5EF4-FFF2-40B4-BE49-F238E27FC236}">
                <a16:creationId xmlns:a16="http://schemas.microsoft.com/office/drawing/2014/main" id="{E48A4255-196D-197C-55B4-DFA81BA11BF7}"/>
              </a:ext>
            </a:extLst>
          </p:cNvPr>
          <p:cNvSpPr txBox="1"/>
          <p:nvPr/>
        </p:nvSpPr>
        <p:spPr>
          <a:xfrm>
            <a:off x="0" y="6557082"/>
            <a:ext cx="7886699" cy="292388"/>
          </a:xfrm>
          <a:prstGeom prst="rect">
            <a:avLst/>
          </a:prstGeom>
          <a:noFill/>
        </p:spPr>
        <p:txBody>
          <a:bodyPr wrap="square" rtlCol="0">
            <a:spAutoFit/>
          </a:bodyPr>
          <a:lstStyle/>
          <a:p>
            <a:r>
              <a:rPr lang="en-GB" sz="1300" dirty="0"/>
              <a:t>Introduction </a:t>
            </a:r>
            <a:r>
              <a:rPr lang="en-GB" sz="1300" dirty="0">
                <a:solidFill>
                  <a:schemeClr val="bg1">
                    <a:lumMod val="75000"/>
                  </a:schemeClr>
                </a:solidFill>
              </a:rPr>
              <a:t>– Topology – Generators &amp; loads – Results– Discussion &amp; recommendations – Conclusion</a:t>
            </a:r>
            <a:endParaRPr lang="en-NL" sz="1300" dirty="0">
              <a:solidFill>
                <a:schemeClr val="bg1">
                  <a:lumMod val="75000"/>
                </a:schemeClr>
              </a:solidFill>
            </a:endParaRPr>
          </a:p>
        </p:txBody>
      </p:sp>
      <p:sp>
        <p:nvSpPr>
          <p:cNvPr id="9" name="TextBox 8">
            <a:extLst>
              <a:ext uri="{FF2B5EF4-FFF2-40B4-BE49-F238E27FC236}">
                <a16:creationId xmlns:a16="http://schemas.microsoft.com/office/drawing/2014/main" id="{149C1BC9-0C03-4C2B-1487-3DF75023BD44}"/>
              </a:ext>
            </a:extLst>
          </p:cNvPr>
          <p:cNvSpPr txBox="1"/>
          <p:nvPr/>
        </p:nvSpPr>
        <p:spPr>
          <a:xfrm>
            <a:off x="8793018" y="6420504"/>
            <a:ext cx="249382" cy="369332"/>
          </a:xfrm>
          <a:prstGeom prst="rect">
            <a:avLst/>
          </a:prstGeom>
          <a:noFill/>
        </p:spPr>
        <p:txBody>
          <a:bodyPr wrap="square" rtlCol="0">
            <a:spAutoFit/>
          </a:bodyPr>
          <a:lstStyle/>
          <a:p>
            <a:r>
              <a:rPr lang="en-GB"/>
              <a:t>2</a:t>
            </a:r>
            <a:endParaRPr lang="en-NL"/>
          </a:p>
        </p:txBody>
      </p:sp>
      <p:sp>
        <p:nvSpPr>
          <p:cNvPr id="7" name="TextBox 6">
            <a:extLst>
              <a:ext uri="{FF2B5EF4-FFF2-40B4-BE49-F238E27FC236}">
                <a16:creationId xmlns:a16="http://schemas.microsoft.com/office/drawing/2014/main" id="{95B63C7E-C6A0-045E-67AA-F570AF15B5E2}"/>
              </a:ext>
            </a:extLst>
          </p:cNvPr>
          <p:cNvSpPr txBox="1"/>
          <p:nvPr/>
        </p:nvSpPr>
        <p:spPr>
          <a:xfrm>
            <a:off x="903339" y="1050823"/>
            <a:ext cx="7503241"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Arial,Sans-Serif"/>
              <a:buChar char="•"/>
            </a:pPr>
            <a:r>
              <a:rPr lang="en-GB" dirty="0">
                <a:latin typeface="Calibri"/>
                <a:ea typeface="Arial"/>
                <a:cs typeface="Arial"/>
              </a:rPr>
              <a:t>Shipping accounts for 2.2% of global CO</a:t>
            </a:r>
            <a:r>
              <a:rPr lang="en-GB" sz="1200" dirty="0">
                <a:latin typeface="Calibri"/>
                <a:ea typeface="Arial"/>
                <a:cs typeface="Arial"/>
              </a:rPr>
              <a:t>2</a:t>
            </a:r>
            <a:r>
              <a:rPr lang="en-GB" sz="1100" dirty="0">
                <a:latin typeface="Calibri"/>
                <a:ea typeface="Arial"/>
                <a:cs typeface="Arial"/>
              </a:rPr>
              <a:t> </a:t>
            </a:r>
            <a:r>
              <a:rPr lang="en-GB" dirty="0">
                <a:latin typeface="Calibri"/>
                <a:ea typeface="Calibri"/>
                <a:cs typeface="Calibri"/>
              </a:rPr>
              <a:t>emissions</a:t>
            </a:r>
            <a:endParaRPr lang="en-GB" sz="1600" dirty="0">
              <a:ea typeface="Calibri"/>
              <a:cs typeface="Arial"/>
            </a:endParaRPr>
          </a:p>
          <a:p>
            <a:pPr marL="228600" indent="-228600">
              <a:buFont typeface="Arial,Sans-Serif"/>
              <a:buChar char="•"/>
            </a:pPr>
            <a:r>
              <a:rPr lang="en-GB" dirty="0">
                <a:latin typeface="Calibri"/>
                <a:ea typeface="Calibri"/>
                <a:cs typeface="Calibri"/>
              </a:rPr>
              <a:t>Regulations from 2030 and 2050 on force change</a:t>
            </a:r>
          </a:p>
          <a:p>
            <a:pPr marL="228600" indent="-228600">
              <a:buFont typeface="Arial,Sans-Serif"/>
              <a:buChar char="•"/>
            </a:pPr>
            <a:endParaRPr lang="en-GB" dirty="0">
              <a:latin typeface="Calibri"/>
              <a:ea typeface="Calibri"/>
              <a:cs typeface="Calibri"/>
            </a:endParaRPr>
          </a:p>
          <a:p>
            <a:pPr marL="228600" indent="-228600">
              <a:buFont typeface="Arial,Sans-Serif"/>
              <a:buChar char="•"/>
            </a:pPr>
            <a:r>
              <a:rPr lang="en-GB" dirty="0">
                <a:latin typeface="Calibri"/>
                <a:ea typeface="Calibri"/>
                <a:cs typeface="Calibri"/>
              </a:rPr>
              <a:t>Opportunities and challenges from diesel to hybrid</a:t>
            </a:r>
          </a:p>
          <a:p>
            <a:pPr marL="685800" lvl="1" indent="-228600">
              <a:buFont typeface="Courier New"/>
              <a:buChar char="o"/>
            </a:pPr>
            <a:r>
              <a:rPr lang="en-GB" dirty="0">
                <a:latin typeface="Calibri"/>
                <a:ea typeface="Calibri"/>
                <a:cs typeface="Calibri"/>
              </a:rPr>
              <a:t>Lower energy density</a:t>
            </a:r>
          </a:p>
          <a:p>
            <a:pPr marL="685800" lvl="1" indent="-228600">
              <a:buFont typeface="Courier New"/>
              <a:buChar char="o"/>
            </a:pPr>
            <a:r>
              <a:rPr lang="en-GB" dirty="0">
                <a:latin typeface="Calibri"/>
                <a:ea typeface="Calibri"/>
                <a:cs typeface="Calibri"/>
              </a:rPr>
              <a:t>Need for EMS</a:t>
            </a:r>
          </a:p>
          <a:p>
            <a:pPr marL="685800" lvl="1" indent="-228600">
              <a:buFont typeface="Courier New"/>
              <a:buChar char="o"/>
            </a:pPr>
            <a:r>
              <a:rPr lang="en-GB" dirty="0">
                <a:latin typeface="Calibri"/>
                <a:ea typeface="Calibri"/>
                <a:cs typeface="Calibri"/>
              </a:rPr>
              <a:t>What kind of hybrid?</a:t>
            </a:r>
          </a:p>
          <a:p>
            <a:pPr marL="685800" lvl="1" indent="-228600">
              <a:buFont typeface="Courier New"/>
              <a:buChar char="o"/>
            </a:pPr>
            <a:r>
              <a:rPr lang="en-GB" dirty="0">
                <a:latin typeface="Calibri"/>
                <a:ea typeface="Calibri"/>
                <a:cs typeface="Calibri"/>
              </a:rPr>
              <a:t>Sizing of fuel cell and battery</a:t>
            </a:r>
          </a:p>
          <a:p>
            <a:pPr lvl="1"/>
            <a:endParaRPr lang="en-GB" dirty="0">
              <a:latin typeface="Calibri"/>
              <a:ea typeface="Calibri"/>
              <a:cs typeface="Calibri"/>
            </a:endParaRPr>
          </a:p>
          <a:p>
            <a:endParaRPr lang="en-GB" dirty="0">
              <a:latin typeface="Arial"/>
              <a:ea typeface="Calibri"/>
              <a:cs typeface="Arial"/>
            </a:endParaRPr>
          </a:p>
          <a:p>
            <a:pPr marL="285750" indent="-285750">
              <a:buFont typeface="Arial" panose="020B0604020202020204" pitchFamily="34" charset="0"/>
              <a:buChar char="•"/>
            </a:pPr>
            <a:r>
              <a:rPr lang="en-GB" dirty="0">
                <a:latin typeface="Calibri"/>
                <a:ea typeface="Calibri"/>
                <a:cs typeface="Calibri"/>
              </a:rPr>
              <a:t>Three scenarios</a:t>
            </a:r>
          </a:p>
          <a:p>
            <a:pPr marL="285750" indent="-285750">
              <a:buFont typeface="Arial" panose="020B0604020202020204" pitchFamily="34" charset="0"/>
              <a:buChar char="•"/>
            </a:pPr>
            <a:endParaRPr lang="en-GB" dirty="0">
              <a:latin typeface="Arial"/>
              <a:ea typeface="Calibri"/>
              <a:cs typeface="Arial"/>
            </a:endParaRPr>
          </a:p>
          <a:p>
            <a:pPr marL="742950" lvl="1" indent="-285750">
              <a:buFont typeface="Arial" panose="020B0604020202020204" pitchFamily="34" charset="0"/>
              <a:buChar char="•"/>
            </a:pPr>
            <a:endParaRPr lang="en-GB" dirty="0">
              <a:latin typeface="Arial"/>
              <a:ea typeface="Calibri"/>
              <a:cs typeface="Arial"/>
            </a:endParaRPr>
          </a:p>
          <a:p>
            <a:pPr algn="ctr"/>
            <a:endParaRPr lang="en-US" dirty="0">
              <a:latin typeface="Calibri" panose="020F0502020204030204"/>
              <a:ea typeface="Calibri" panose="020F0502020204030204"/>
              <a:cs typeface="Calibri" panose="020F0502020204030204"/>
            </a:endParaRPr>
          </a:p>
        </p:txBody>
      </p:sp>
      <p:pic>
        <p:nvPicPr>
          <p:cNvPr id="5" name="Picture 4" descr="Rhine River Map Of Europe Kiah - Rhine River Map Scaled map of europe ...">
            <a:extLst>
              <a:ext uri="{FF2B5EF4-FFF2-40B4-BE49-F238E27FC236}">
                <a16:creationId xmlns:a16="http://schemas.microsoft.com/office/drawing/2014/main" id="{80F57783-7695-AE88-13BC-EA8ACCEA93DC}"/>
              </a:ext>
            </a:extLst>
          </p:cNvPr>
          <p:cNvPicPr>
            <a:picLocks noChangeAspect="1"/>
          </p:cNvPicPr>
          <p:nvPr/>
        </p:nvPicPr>
        <p:blipFill>
          <a:blip r:embed="rId3"/>
          <a:stretch>
            <a:fillRect/>
          </a:stretch>
        </p:blipFill>
        <p:spPr>
          <a:xfrm>
            <a:off x="4578975" y="2540890"/>
            <a:ext cx="4346207" cy="3556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4DB26DE7-03D5-8C71-5D62-8BF758603F0F}"/>
              </a:ext>
            </a:extLst>
          </p:cNvPr>
          <p:cNvSpPr txBox="1"/>
          <p:nvPr/>
        </p:nvSpPr>
        <p:spPr>
          <a:xfrm>
            <a:off x="4572000" y="5807177"/>
            <a:ext cx="2162085" cy="24622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t>Source: </a:t>
            </a:r>
            <a:r>
              <a:rPr lang="en-US" sz="1000" i="1" dirty="0" err="1"/>
              <a:t>letstalksport</a:t>
            </a:r>
            <a:endParaRPr lang="en-US" sz="1000" i="1" dirty="0"/>
          </a:p>
        </p:txBody>
      </p:sp>
    </p:spTree>
    <p:extLst>
      <p:ext uri="{BB962C8B-B14F-4D97-AF65-F5344CB8AC3E}">
        <p14:creationId xmlns:p14="http://schemas.microsoft.com/office/powerpoint/2010/main" val="119414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63DA9-DF50-1742-9C0E-9E490230E32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E6C3B0A-C3D1-C9FA-557E-7061811E7ED1}"/>
              </a:ext>
            </a:extLst>
          </p:cNvPr>
          <p:cNvSpPr txBox="1"/>
          <p:nvPr/>
        </p:nvSpPr>
        <p:spPr>
          <a:xfrm>
            <a:off x="628650" y="994172"/>
            <a:ext cx="7650111" cy="452431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solidFill>
                  <a:schemeClr val="bg2">
                    <a:lumMod val="75000"/>
                  </a:schemeClr>
                </a:solidFill>
              </a:rPr>
              <a:t>Clear hydrogen- and electricity pricing</a:t>
            </a:r>
          </a:p>
          <a:p>
            <a:pPr marL="285750" indent="-285750">
              <a:buFont typeface="Arial" panose="020B0604020202020204" pitchFamily="34" charset="0"/>
              <a:buChar char="•"/>
            </a:pPr>
            <a:r>
              <a:rPr lang="en-GB" dirty="0">
                <a:solidFill>
                  <a:schemeClr val="bg2">
                    <a:lumMod val="75000"/>
                  </a:schemeClr>
                </a:solidFill>
              </a:rPr>
              <a:t>Implement measured data to improve reliability load profile</a:t>
            </a:r>
          </a:p>
          <a:p>
            <a:pPr marL="285750" indent="-285750">
              <a:buFont typeface="Arial" panose="020B0604020202020204" pitchFamily="34" charset="0"/>
              <a:buChar char="•"/>
            </a:pPr>
            <a:r>
              <a:rPr lang="en-GB" dirty="0">
                <a:solidFill>
                  <a:schemeClr val="bg2">
                    <a:lumMod val="75000"/>
                  </a:schemeClr>
                </a:solidFill>
                <a:ea typeface="Calibri"/>
                <a:cs typeface="Calibri"/>
              </a:rPr>
              <a:t>On board limitations</a:t>
            </a:r>
          </a:p>
          <a:p>
            <a:pPr marL="742950" lvl="1" indent="-285750">
              <a:buFont typeface="Courier New" panose="020B0604020202020204" pitchFamily="34" charset="0"/>
              <a:buChar char="o"/>
            </a:pPr>
            <a:r>
              <a:rPr lang="en-GB" dirty="0">
                <a:solidFill>
                  <a:schemeClr val="bg2">
                    <a:lumMod val="75000"/>
                  </a:schemeClr>
                </a:solidFill>
                <a:ea typeface="Calibri"/>
                <a:cs typeface="Calibri"/>
              </a:rPr>
              <a:t>Size</a:t>
            </a:r>
          </a:p>
          <a:p>
            <a:pPr marL="742950" lvl="1" indent="-285750">
              <a:buFont typeface="Courier New" panose="020B0604020202020204" pitchFamily="34" charset="0"/>
              <a:buChar char="o"/>
            </a:pPr>
            <a:r>
              <a:rPr lang="en-GB" dirty="0">
                <a:solidFill>
                  <a:schemeClr val="bg2">
                    <a:lumMod val="75000"/>
                  </a:schemeClr>
                </a:solidFill>
                <a:ea typeface="Calibri"/>
                <a:cs typeface="Calibri"/>
              </a:rPr>
              <a:t>Safety</a:t>
            </a:r>
          </a:p>
          <a:p>
            <a:endParaRPr lang="en-GB" dirty="0">
              <a:solidFill>
                <a:schemeClr val="bg2">
                  <a:lumMod val="75000"/>
                </a:schemeClr>
              </a:solidFill>
            </a:endParaRPr>
          </a:p>
          <a:p>
            <a:pPr marL="285750" indent="-285750">
              <a:buFont typeface="Arial" panose="020B0604020202020204" pitchFamily="34" charset="0"/>
              <a:buChar char="•"/>
            </a:pPr>
            <a:r>
              <a:rPr lang="en-GB" dirty="0">
                <a:solidFill>
                  <a:schemeClr val="bg2">
                    <a:lumMod val="75000"/>
                  </a:schemeClr>
                </a:solidFill>
                <a:ea typeface="Calibri"/>
                <a:cs typeface="Calibri"/>
              </a:rPr>
              <a:t>Fuel cell constraints investigated in more detail</a:t>
            </a:r>
          </a:p>
          <a:p>
            <a:pPr marL="285750" indent="-285750">
              <a:buFont typeface="Arial" panose="020B0604020202020204" pitchFamily="34" charset="0"/>
              <a:buChar char="•"/>
            </a:pPr>
            <a:r>
              <a:rPr lang="en-GB" dirty="0">
                <a:solidFill>
                  <a:schemeClr val="bg2">
                    <a:lumMod val="75000"/>
                  </a:schemeClr>
                </a:solidFill>
                <a:ea typeface="Calibri"/>
                <a:cs typeface="Calibri"/>
              </a:rPr>
              <a:t>Separate AC and DC busses</a:t>
            </a:r>
          </a:p>
          <a:p>
            <a:pPr marL="285750" indent="-285750">
              <a:buFont typeface="Arial" panose="020B0604020202020204" pitchFamily="34" charset="0"/>
              <a:buChar char="•"/>
            </a:pPr>
            <a:r>
              <a:rPr lang="en-GB" dirty="0">
                <a:solidFill>
                  <a:schemeClr val="bg2">
                    <a:lumMod val="75000"/>
                  </a:schemeClr>
                </a:solidFill>
                <a:ea typeface="Calibri"/>
                <a:cs typeface="Calibri"/>
              </a:rPr>
              <a:t>One battery</a:t>
            </a:r>
          </a:p>
          <a:p>
            <a:endParaRPr lang="en-GB" dirty="0">
              <a:solidFill>
                <a:schemeClr val="bg2">
                  <a:lumMod val="75000"/>
                </a:schemeClr>
              </a:solidFill>
              <a:ea typeface="Calibri"/>
              <a:cs typeface="Calibri"/>
            </a:endParaRPr>
          </a:p>
          <a:p>
            <a:pPr marL="285750" indent="-285750">
              <a:buFont typeface="Arial" panose="020B0604020202020204" pitchFamily="34" charset="0"/>
              <a:buChar char="•"/>
            </a:pPr>
            <a:r>
              <a:rPr lang="en-GB" dirty="0" err="1">
                <a:solidFill>
                  <a:schemeClr val="bg2">
                    <a:lumMod val="75000"/>
                  </a:schemeClr>
                </a:solidFill>
                <a:ea typeface="Calibri"/>
                <a:cs typeface="Calibri"/>
              </a:rPr>
              <a:t>PyPSA</a:t>
            </a:r>
            <a:r>
              <a:rPr lang="en-GB" dirty="0">
                <a:solidFill>
                  <a:schemeClr val="bg2">
                    <a:lumMod val="75000"/>
                  </a:schemeClr>
                </a:solidFill>
                <a:ea typeface="Calibri"/>
                <a:cs typeface="Calibri"/>
              </a:rPr>
              <a:t> limitations</a:t>
            </a:r>
          </a:p>
          <a:p>
            <a:pPr marL="742950" lvl="1" indent="-285750">
              <a:buFont typeface="Courier New" panose="020B0604020202020204" pitchFamily="34" charset="0"/>
              <a:buChar char="o"/>
            </a:pPr>
            <a:r>
              <a:rPr lang="en-GB" dirty="0">
                <a:solidFill>
                  <a:schemeClr val="bg2">
                    <a:lumMod val="75000"/>
                  </a:schemeClr>
                </a:solidFill>
                <a:ea typeface="Calibri"/>
                <a:cs typeface="Calibri"/>
              </a:rPr>
              <a:t>Static values</a:t>
            </a:r>
          </a:p>
          <a:p>
            <a:pPr marL="742950" lvl="1" indent="-285750">
              <a:buFont typeface="Courier New" panose="020B0604020202020204" pitchFamily="34" charset="0"/>
              <a:buChar char="o"/>
            </a:pPr>
            <a:r>
              <a:rPr lang="en-GB" dirty="0">
                <a:solidFill>
                  <a:schemeClr val="bg2">
                    <a:lumMod val="75000"/>
                  </a:schemeClr>
                </a:solidFill>
                <a:ea typeface="Calibri"/>
                <a:cs typeface="Calibri"/>
              </a:rPr>
              <a:t>Values changing over time </a:t>
            </a:r>
          </a:p>
          <a:p>
            <a:pPr marL="742950" lvl="1" indent="-285750">
              <a:buFont typeface="Courier New" panose="020B0604020202020204" pitchFamily="34" charset="0"/>
              <a:buChar char="o"/>
            </a:pPr>
            <a:r>
              <a:rPr lang="en-GB" dirty="0">
                <a:ea typeface="Calibri"/>
                <a:cs typeface="Calibri"/>
              </a:rPr>
              <a:t>Limitations in ramps</a:t>
            </a:r>
          </a:p>
          <a:p>
            <a:pPr marL="742950" lvl="1" indent="-285750">
              <a:buFont typeface="Courier New" panose="020B0604020202020204" pitchFamily="34" charset="0"/>
              <a:buChar char="o"/>
            </a:pPr>
            <a:endParaRPr lang="en-GB" dirty="0">
              <a:solidFill>
                <a:schemeClr val="bg2">
                  <a:lumMod val="75000"/>
                </a:schemeClr>
              </a:solidFill>
              <a:ea typeface="Calibri"/>
              <a:cs typeface="Calibri"/>
            </a:endParaRPr>
          </a:p>
          <a:p>
            <a:pPr marL="285750" indent="-285750">
              <a:buFont typeface="Arial" panose="020B0604020202020204" pitchFamily="34" charset="0"/>
              <a:buChar char="•"/>
            </a:pPr>
            <a:endParaRPr lang="en-GB" dirty="0">
              <a:solidFill>
                <a:schemeClr val="bg2">
                  <a:lumMod val="75000"/>
                </a:schemeClr>
              </a:solidFill>
              <a:ea typeface="Calibri"/>
              <a:cs typeface="Calibri"/>
            </a:endParaRPr>
          </a:p>
        </p:txBody>
      </p:sp>
      <p:sp>
        <p:nvSpPr>
          <p:cNvPr id="2" name="Title 1">
            <a:extLst>
              <a:ext uri="{FF2B5EF4-FFF2-40B4-BE49-F238E27FC236}">
                <a16:creationId xmlns:a16="http://schemas.microsoft.com/office/drawing/2014/main" id="{32F13710-715D-DD56-6A67-BA6711D3AFF4}"/>
              </a:ext>
            </a:extLst>
          </p:cNvPr>
          <p:cNvSpPr>
            <a:spLocks noGrp="1"/>
          </p:cNvSpPr>
          <p:nvPr>
            <p:ph type="title"/>
          </p:nvPr>
        </p:nvSpPr>
        <p:spPr>
          <a:xfrm>
            <a:off x="628650" y="0"/>
            <a:ext cx="7886700" cy="994172"/>
          </a:xfrm>
        </p:spPr>
        <p:txBody>
          <a:bodyPr anchor="ctr">
            <a:normAutofit/>
          </a:bodyPr>
          <a:lstStyle/>
          <a:p>
            <a:r>
              <a:rPr lang="en-US" dirty="0">
                <a:cs typeface="Arial"/>
              </a:rPr>
              <a:t>Discussion &amp; recommendations</a:t>
            </a:r>
            <a:endParaRPr lang="en-US" dirty="0"/>
          </a:p>
        </p:txBody>
      </p:sp>
      <p:pic>
        <p:nvPicPr>
          <p:cNvPr id="5" name="Picture 4" descr="A graph of fuel cell power output&#10;&#10;AI-generated content may be incorrect.">
            <a:extLst>
              <a:ext uri="{FF2B5EF4-FFF2-40B4-BE49-F238E27FC236}">
                <a16:creationId xmlns:a16="http://schemas.microsoft.com/office/drawing/2014/main" id="{FA24AC22-3D05-0F6E-155D-0D5E0E527E64}"/>
              </a:ext>
            </a:extLst>
          </p:cNvPr>
          <p:cNvPicPr>
            <a:picLocks noChangeAspect="1"/>
          </p:cNvPicPr>
          <p:nvPr/>
        </p:nvPicPr>
        <p:blipFill>
          <a:blip r:embed="rId2"/>
          <a:stretch>
            <a:fillRect/>
          </a:stretch>
        </p:blipFill>
        <p:spPr>
          <a:xfrm>
            <a:off x="409262" y="2153920"/>
            <a:ext cx="8369613" cy="3948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DFB66D03-9851-1178-CF12-5D9036C75495}"/>
              </a:ext>
            </a:extLst>
          </p:cNvPr>
          <p:cNvSpPr txBox="1"/>
          <p:nvPr/>
        </p:nvSpPr>
        <p:spPr>
          <a:xfrm>
            <a:off x="8515350" y="6420504"/>
            <a:ext cx="527050" cy="369332"/>
          </a:xfrm>
          <a:prstGeom prst="rect">
            <a:avLst/>
          </a:prstGeom>
          <a:noFill/>
        </p:spPr>
        <p:txBody>
          <a:bodyPr wrap="square" rtlCol="0">
            <a:spAutoFit/>
          </a:bodyPr>
          <a:lstStyle/>
          <a:p>
            <a:r>
              <a:rPr lang="en-GB" dirty="0"/>
              <a:t>20</a:t>
            </a:r>
            <a:endParaRPr lang="en-NL" dirty="0"/>
          </a:p>
        </p:txBody>
      </p:sp>
      <p:sp>
        <p:nvSpPr>
          <p:cNvPr id="3" name="TextBox 2">
            <a:extLst>
              <a:ext uri="{FF2B5EF4-FFF2-40B4-BE49-F238E27FC236}">
                <a16:creationId xmlns:a16="http://schemas.microsoft.com/office/drawing/2014/main" id="{9D9362D7-E4C9-114D-E9A3-895313393692}"/>
              </a:ext>
            </a:extLst>
          </p:cNvPr>
          <p:cNvSpPr txBox="1"/>
          <p:nvPr/>
        </p:nvSpPr>
        <p:spPr>
          <a:xfrm>
            <a:off x="0" y="6557082"/>
            <a:ext cx="7886699" cy="292388"/>
          </a:xfrm>
          <a:prstGeom prst="rect">
            <a:avLst/>
          </a:prstGeom>
          <a:noFill/>
        </p:spPr>
        <p:txBody>
          <a:bodyPr wrap="square" rtlCol="0">
            <a:spAutoFit/>
          </a:bodyPr>
          <a:lstStyle/>
          <a:p>
            <a:r>
              <a:rPr lang="en-GB" sz="1300" dirty="0">
                <a:solidFill>
                  <a:schemeClr val="bg1">
                    <a:lumMod val="75000"/>
                  </a:schemeClr>
                </a:solidFill>
              </a:rPr>
              <a:t>Introduction</a:t>
            </a:r>
            <a:r>
              <a:rPr lang="en-GB" sz="1300" dirty="0"/>
              <a:t> </a:t>
            </a:r>
            <a:r>
              <a:rPr lang="en-GB" sz="1300" dirty="0">
                <a:solidFill>
                  <a:schemeClr val="bg1">
                    <a:lumMod val="75000"/>
                  </a:schemeClr>
                </a:solidFill>
              </a:rPr>
              <a:t>– Topology – Generators &amp; loads – Results– </a:t>
            </a:r>
            <a:r>
              <a:rPr lang="en-GB" sz="1300" dirty="0"/>
              <a:t>Discussion &amp; recommendations </a:t>
            </a:r>
            <a:r>
              <a:rPr lang="en-GB" sz="1300" dirty="0">
                <a:solidFill>
                  <a:schemeClr val="bg1">
                    <a:lumMod val="75000"/>
                  </a:schemeClr>
                </a:solidFill>
              </a:rPr>
              <a:t>– Conclusion</a:t>
            </a:r>
            <a:endParaRPr lang="en-NL" sz="1300" dirty="0">
              <a:solidFill>
                <a:schemeClr val="bg1">
                  <a:lumMod val="75000"/>
                </a:schemeClr>
              </a:solidFill>
            </a:endParaRPr>
          </a:p>
        </p:txBody>
      </p:sp>
    </p:spTree>
    <p:extLst>
      <p:ext uri="{BB962C8B-B14F-4D97-AF65-F5344CB8AC3E}">
        <p14:creationId xmlns:p14="http://schemas.microsoft.com/office/powerpoint/2010/main" val="519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38012-C9FF-B8A1-B277-533FC63397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4F8FB9-BE5A-F818-B2C5-7868DAD076BB}"/>
              </a:ext>
            </a:extLst>
          </p:cNvPr>
          <p:cNvSpPr>
            <a:spLocks noGrp="1"/>
          </p:cNvSpPr>
          <p:nvPr>
            <p:ph type="title"/>
          </p:nvPr>
        </p:nvSpPr>
        <p:spPr>
          <a:xfrm>
            <a:off x="628650" y="0"/>
            <a:ext cx="7886700" cy="994172"/>
          </a:xfrm>
        </p:spPr>
        <p:txBody>
          <a:bodyPr anchor="ctr">
            <a:normAutofit/>
          </a:bodyPr>
          <a:lstStyle/>
          <a:p>
            <a:r>
              <a:rPr lang="en-US">
                <a:cs typeface="Arial"/>
              </a:rPr>
              <a:t>Conclusion</a:t>
            </a:r>
            <a:endParaRPr lang="en-US"/>
          </a:p>
        </p:txBody>
      </p:sp>
      <p:sp>
        <p:nvSpPr>
          <p:cNvPr id="3" name="TextBox 2">
            <a:extLst>
              <a:ext uri="{FF2B5EF4-FFF2-40B4-BE49-F238E27FC236}">
                <a16:creationId xmlns:a16="http://schemas.microsoft.com/office/drawing/2014/main" id="{FCA33092-3C38-8789-8D0A-E6B96AB6EE38}"/>
              </a:ext>
            </a:extLst>
          </p:cNvPr>
          <p:cNvSpPr txBox="1"/>
          <p:nvPr/>
        </p:nvSpPr>
        <p:spPr>
          <a:xfrm>
            <a:off x="628650" y="994172"/>
            <a:ext cx="7650111" cy="341632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ea typeface="Calibri"/>
                <a:cs typeface="Calibri"/>
              </a:rPr>
              <a:t>Waste heat utilisation through plate heat exchanger</a:t>
            </a:r>
            <a:endParaRPr lang="en-GB" dirty="0"/>
          </a:p>
          <a:p>
            <a:pPr marL="285750" indent="-285750">
              <a:buFont typeface="Arial" panose="020B0604020202020204" pitchFamily="34" charset="0"/>
              <a:buChar char="•"/>
            </a:pPr>
            <a:r>
              <a:rPr lang="en-GB" dirty="0"/>
              <a:t>Hybrid system is feasible, but</a:t>
            </a:r>
            <a:endParaRPr lang="en-GB" dirty="0">
              <a:ea typeface="Calibri"/>
              <a:cs typeface="Calibri"/>
            </a:endParaRPr>
          </a:p>
          <a:p>
            <a:pPr marL="742950" lvl="1" indent="-285750">
              <a:buFont typeface="Courier New" panose="020B0604020202020204" pitchFamily="34" charset="0"/>
              <a:buChar char="o"/>
            </a:pPr>
            <a:r>
              <a:rPr lang="en-GB" dirty="0">
                <a:ea typeface="+mn-lt"/>
                <a:cs typeface="+mn-lt"/>
              </a:rPr>
              <a:t>Battery has minimum size -&gt; too big</a:t>
            </a:r>
          </a:p>
          <a:p>
            <a:pPr marL="742950" lvl="1" indent="-285750">
              <a:buFont typeface="Courier New" panose="020B0604020202020204" pitchFamily="34" charset="0"/>
              <a:buChar char="o"/>
            </a:pPr>
            <a:r>
              <a:rPr lang="en-GB" dirty="0">
                <a:ea typeface="+mn-lt"/>
                <a:cs typeface="+mn-lt"/>
              </a:rPr>
              <a:t>Validation data needed</a:t>
            </a:r>
          </a:p>
          <a:p>
            <a:pPr marL="742950" lvl="1" indent="-285750">
              <a:buFont typeface="Courier New" panose="020B0604020202020204" pitchFamily="34" charset="0"/>
              <a:buChar char="o"/>
            </a:pPr>
            <a:r>
              <a:rPr lang="en-GB" dirty="0">
                <a:ea typeface="+mn-lt"/>
                <a:cs typeface="+mn-lt"/>
              </a:rPr>
              <a:t>Further modelling to be done</a:t>
            </a:r>
          </a:p>
          <a:p>
            <a:pPr marL="742950" lvl="1" indent="-285750">
              <a:buFont typeface="Courier New" panose="020B0604020202020204" pitchFamily="34" charset="0"/>
              <a:buChar char="o"/>
            </a:pPr>
            <a:r>
              <a:rPr lang="en-GB">
                <a:ea typeface="+mn-lt"/>
                <a:cs typeface="+mn-lt"/>
              </a:rPr>
              <a:t>Assign price per square meter or weight</a:t>
            </a:r>
            <a:endParaRPr lang="en-GB" dirty="0">
              <a:ea typeface="+mn-lt"/>
              <a:cs typeface="+mn-lt"/>
            </a:endParaRPr>
          </a:p>
          <a:p>
            <a:pPr lvl="1"/>
            <a:endParaRPr lang="en-GB" dirty="0">
              <a:ea typeface="+mn-lt"/>
              <a:cs typeface="+mn-lt"/>
            </a:endParaRPr>
          </a:p>
          <a:p>
            <a:pPr marL="285750" indent="-285750">
              <a:buFont typeface="Arial" panose="020B0604020202020204" pitchFamily="34" charset="0"/>
              <a:buChar char="•"/>
            </a:pPr>
            <a:r>
              <a:rPr lang="en-GB">
                <a:ea typeface="+mn-lt"/>
                <a:cs typeface="+mn-lt"/>
              </a:rPr>
              <a:t>Recommended battery energy capacity is 80.000 kWh -&gt; too heavy</a:t>
            </a:r>
          </a:p>
          <a:p>
            <a:pPr marL="285750" indent="-285750">
              <a:buFont typeface="Arial" panose="020B0604020202020204" pitchFamily="34" charset="0"/>
              <a:buChar char="•"/>
            </a:pPr>
            <a:r>
              <a:rPr lang="en-GB" dirty="0">
                <a:ea typeface="+mn-lt"/>
                <a:cs typeface="+mn-lt"/>
              </a:rPr>
              <a:t>Recommended hydrogen storage is 30.000 kWh</a:t>
            </a:r>
          </a:p>
          <a:p>
            <a:pPr marL="285750" indent="-285750">
              <a:buFont typeface="Arial" panose="020B0604020202020204" pitchFamily="34" charset="0"/>
              <a:buChar char="•"/>
            </a:pPr>
            <a:r>
              <a:rPr lang="en-GB" dirty="0">
                <a:ea typeface="+mn-lt"/>
                <a:cs typeface="+mn-lt"/>
              </a:rPr>
              <a:t>Four fuel cells of type Zepp x.150 are recommended</a:t>
            </a:r>
          </a:p>
          <a:p>
            <a:pPr marL="285750" indent="-285750">
              <a:buFont typeface="Arial" panose="020B0604020202020204" pitchFamily="34" charset="0"/>
              <a:buChar char="•"/>
            </a:pPr>
            <a:endParaRPr lang="en-GB" dirty="0">
              <a:ea typeface="+mn-lt"/>
              <a:cs typeface="+mn-lt"/>
            </a:endParaRPr>
          </a:p>
          <a:p>
            <a:pPr marL="285750" indent="-285750">
              <a:buFont typeface="Arial" panose="020B0604020202020204" pitchFamily="34" charset="0"/>
              <a:buChar char="•"/>
            </a:pPr>
            <a:r>
              <a:rPr lang="en-GB" dirty="0">
                <a:ea typeface="+mn-lt"/>
                <a:cs typeface="+mn-lt"/>
              </a:rPr>
              <a:t>Total annual costs are €1.320.000</a:t>
            </a:r>
          </a:p>
        </p:txBody>
      </p:sp>
      <p:sp>
        <p:nvSpPr>
          <p:cNvPr id="5" name="TextBox 4">
            <a:extLst>
              <a:ext uri="{FF2B5EF4-FFF2-40B4-BE49-F238E27FC236}">
                <a16:creationId xmlns:a16="http://schemas.microsoft.com/office/drawing/2014/main" id="{90CEDDAA-22C2-1C38-9103-0D4859899098}"/>
              </a:ext>
            </a:extLst>
          </p:cNvPr>
          <p:cNvSpPr txBox="1"/>
          <p:nvPr/>
        </p:nvSpPr>
        <p:spPr>
          <a:xfrm>
            <a:off x="8515350" y="6420504"/>
            <a:ext cx="527050" cy="369332"/>
          </a:xfrm>
          <a:prstGeom prst="rect">
            <a:avLst/>
          </a:prstGeom>
          <a:noFill/>
        </p:spPr>
        <p:txBody>
          <a:bodyPr wrap="square" rtlCol="0">
            <a:spAutoFit/>
          </a:bodyPr>
          <a:lstStyle/>
          <a:p>
            <a:r>
              <a:rPr lang="en-GB" dirty="0"/>
              <a:t>21</a:t>
            </a:r>
            <a:endParaRPr lang="en-NL" dirty="0"/>
          </a:p>
        </p:txBody>
      </p:sp>
      <p:sp>
        <p:nvSpPr>
          <p:cNvPr id="6" name="TextBox 5">
            <a:extLst>
              <a:ext uri="{FF2B5EF4-FFF2-40B4-BE49-F238E27FC236}">
                <a16:creationId xmlns:a16="http://schemas.microsoft.com/office/drawing/2014/main" id="{BD94E7AD-8B02-6A2E-1DA7-528C7B06FD11}"/>
              </a:ext>
            </a:extLst>
          </p:cNvPr>
          <p:cNvSpPr txBox="1"/>
          <p:nvPr/>
        </p:nvSpPr>
        <p:spPr>
          <a:xfrm>
            <a:off x="0" y="6557082"/>
            <a:ext cx="7886699" cy="292388"/>
          </a:xfrm>
          <a:prstGeom prst="rect">
            <a:avLst/>
          </a:prstGeom>
          <a:noFill/>
        </p:spPr>
        <p:txBody>
          <a:bodyPr wrap="square" rtlCol="0">
            <a:spAutoFit/>
          </a:bodyPr>
          <a:lstStyle/>
          <a:p>
            <a:r>
              <a:rPr lang="en-GB" sz="1300" dirty="0">
                <a:solidFill>
                  <a:schemeClr val="bg1">
                    <a:lumMod val="75000"/>
                  </a:schemeClr>
                </a:solidFill>
              </a:rPr>
              <a:t>Introduction</a:t>
            </a:r>
            <a:r>
              <a:rPr lang="en-GB" sz="1300" dirty="0"/>
              <a:t> </a:t>
            </a:r>
            <a:r>
              <a:rPr lang="en-GB" sz="1300" dirty="0">
                <a:solidFill>
                  <a:schemeClr val="bg1">
                    <a:lumMod val="75000"/>
                  </a:schemeClr>
                </a:solidFill>
              </a:rPr>
              <a:t>– Topology – Generators &amp; loads – Results– Discussion &amp; recommendations – </a:t>
            </a:r>
            <a:r>
              <a:rPr lang="en-GB" sz="1300" dirty="0"/>
              <a:t>Conclusion</a:t>
            </a:r>
            <a:endParaRPr lang="en-NL" sz="1300" dirty="0"/>
          </a:p>
        </p:txBody>
      </p:sp>
    </p:spTree>
    <p:extLst>
      <p:ext uri="{BB962C8B-B14F-4D97-AF65-F5344CB8AC3E}">
        <p14:creationId xmlns:p14="http://schemas.microsoft.com/office/powerpoint/2010/main" val="342717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1" end="11"/>
                                            </p:txEl>
                                          </p:spTgt>
                                        </p:tgtEl>
                                        <p:attrNameLst>
                                          <p:attrName>style.visibility</p:attrName>
                                        </p:attrNameLst>
                                      </p:cBhvr>
                                      <p:to>
                                        <p:strVal val="visible"/>
                                      </p:to>
                                    </p:set>
                                    <p:animEffect transition="in" filter="fade">
                                      <p:cBhvr>
                                        <p:cTn id="1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CA3049C-AA96-065E-475C-3023448EE59B}"/>
              </a:ext>
            </a:extLst>
          </p:cNvPr>
          <p:cNvSpPr txBox="1">
            <a:spLocks/>
          </p:cNvSpPr>
          <p:nvPr/>
        </p:nvSpPr>
        <p:spPr>
          <a:xfrm>
            <a:off x="742950" y="2340769"/>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endParaRPr lang="nl-NL" sz="1350"/>
          </a:p>
          <a:p>
            <a:pPr lvl="3"/>
            <a:endParaRPr lang="nl-NL" sz="1350"/>
          </a:p>
          <a:p>
            <a:pPr lvl="1"/>
            <a:endParaRPr lang="en-US" sz="1800"/>
          </a:p>
          <a:p>
            <a:endParaRPr lang="nl-NL" sz="2100"/>
          </a:p>
          <a:p>
            <a:pPr lvl="2"/>
            <a:endParaRPr lang="en-US" sz="1500"/>
          </a:p>
          <a:p>
            <a:pPr lvl="1"/>
            <a:endParaRPr lang="en-US" sz="1800"/>
          </a:p>
        </p:txBody>
      </p:sp>
      <p:sp>
        <p:nvSpPr>
          <p:cNvPr id="3" name="Rechthoek 2">
            <a:extLst>
              <a:ext uri="{FF2B5EF4-FFF2-40B4-BE49-F238E27FC236}">
                <a16:creationId xmlns:a16="http://schemas.microsoft.com/office/drawing/2014/main" id="{77AA4C1D-EBEE-7633-26A1-A109DEBAF8DD}"/>
              </a:ext>
            </a:extLst>
          </p:cNvPr>
          <p:cNvSpPr/>
          <p:nvPr/>
        </p:nvSpPr>
        <p:spPr>
          <a:xfrm>
            <a:off x="7179197" y="4815792"/>
            <a:ext cx="1450452" cy="11024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9" name="Afbeelding 8" descr="Afbeelding met Graphics, schermopname, grafische vormgeving, Lettertype&#10;&#10;Automatisch gegenereerde beschrijving">
            <a:extLst>
              <a:ext uri="{FF2B5EF4-FFF2-40B4-BE49-F238E27FC236}">
                <a16:creationId xmlns:a16="http://schemas.microsoft.com/office/drawing/2014/main" id="{B3F66E4A-33CF-A4B1-155F-8FD2910D9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529" y="3224040"/>
            <a:ext cx="3136942" cy="2380233"/>
          </a:xfrm>
          <a:prstGeom prst="rect">
            <a:avLst/>
          </a:prstGeom>
        </p:spPr>
      </p:pic>
      <p:sp>
        <p:nvSpPr>
          <p:cNvPr id="5" name="TextBox 4">
            <a:extLst>
              <a:ext uri="{FF2B5EF4-FFF2-40B4-BE49-F238E27FC236}">
                <a16:creationId xmlns:a16="http://schemas.microsoft.com/office/drawing/2014/main" id="{FBFEAB15-B6D3-BBF7-CCD6-91775EC311B6}"/>
              </a:ext>
            </a:extLst>
          </p:cNvPr>
          <p:cNvSpPr txBox="1"/>
          <p:nvPr/>
        </p:nvSpPr>
        <p:spPr>
          <a:xfrm>
            <a:off x="2088066" y="2130776"/>
            <a:ext cx="4967868" cy="784830"/>
          </a:xfrm>
          <a:prstGeom prst="rect">
            <a:avLst/>
          </a:prstGeom>
          <a:noFill/>
        </p:spPr>
        <p:txBody>
          <a:bodyPr wrap="square" rtlCol="0">
            <a:spAutoFit/>
          </a:bodyPr>
          <a:lstStyle/>
          <a:p>
            <a:pPr algn="ctr"/>
            <a:r>
              <a:rPr lang="en-US" sz="4500" dirty="0"/>
              <a:t>Questions?</a:t>
            </a:r>
          </a:p>
        </p:txBody>
      </p:sp>
      <p:sp>
        <p:nvSpPr>
          <p:cNvPr id="4" name="Rectangle 3">
            <a:extLst>
              <a:ext uri="{FF2B5EF4-FFF2-40B4-BE49-F238E27FC236}">
                <a16:creationId xmlns:a16="http://schemas.microsoft.com/office/drawing/2014/main" id="{A0E57FFE-5217-1F51-5E44-8063997B8CBC}"/>
              </a:ext>
            </a:extLst>
          </p:cNvPr>
          <p:cNvSpPr/>
          <p:nvPr/>
        </p:nvSpPr>
        <p:spPr>
          <a:xfrm>
            <a:off x="7055934" y="6076335"/>
            <a:ext cx="1370311" cy="5506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44777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AA8C8-A3B3-D98E-1CEE-B4CB0436B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7AE90-60FB-0834-2FF6-DD42CEB82088}"/>
              </a:ext>
            </a:extLst>
          </p:cNvPr>
          <p:cNvSpPr>
            <a:spLocks noGrp="1"/>
          </p:cNvSpPr>
          <p:nvPr>
            <p:ph type="title"/>
          </p:nvPr>
        </p:nvSpPr>
        <p:spPr>
          <a:xfrm>
            <a:off x="628650" y="0"/>
            <a:ext cx="7886700" cy="994172"/>
          </a:xfrm>
        </p:spPr>
        <p:txBody>
          <a:bodyPr anchor="ctr">
            <a:normAutofit/>
          </a:bodyPr>
          <a:lstStyle/>
          <a:p>
            <a:r>
              <a:rPr lang="en-US">
                <a:cs typeface="Arial"/>
              </a:rPr>
              <a:t>Project objective</a:t>
            </a:r>
          </a:p>
        </p:txBody>
      </p:sp>
      <p:sp>
        <p:nvSpPr>
          <p:cNvPr id="9" name="TextBox 8">
            <a:extLst>
              <a:ext uri="{FF2B5EF4-FFF2-40B4-BE49-F238E27FC236}">
                <a16:creationId xmlns:a16="http://schemas.microsoft.com/office/drawing/2014/main" id="{C7BA121F-B38E-5F6A-A842-D68A9DC80F89}"/>
              </a:ext>
            </a:extLst>
          </p:cNvPr>
          <p:cNvSpPr txBox="1"/>
          <p:nvPr/>
        </p:nvSpPr>
        <p:spPr>
          <a:xfrm>
            <a:off x="8793018" y="6420504"/>
            <a:ext cx="249382" cy="369332"/>
          </a:xfrm>
          <a:prstGeom prst="rect">
            <a:avLst/>
          </a:prstGeom>
          <a:noFill/>
        </p:spPr>
        <p:txBody>
          <a:bodyPr wrap="square" rtlCol="0">
            <a:spAutoFit/>
          </a:bodyPr>
          <a:lstStyle/>
          <a:p>
            <a:r>
              <a:rPr lang="en-GB"/>
              <a:t>3</a:t>
            </a:r>
            <a:endParaRPr lang="en-NL"/>
          </a:p>
        </p:txBody>
      </p:sp>
      <p:sp>
        <p:nvSpPr>
          <p:cNvPr id="6" name="TextBox 5">
            <a:extLst>
              <a:ext uri="{FF2B5EF4-FFF2-40B4-BE49-F238E27FC236}">
                <a16:creationId xmlns:a16="http://schemas.microsoft.com/office/drawing/2014/main" id="{F5DF87F8-AB3D-F512-F1AD-0569B82E6F48}"/>
              </a:ext>
            </a:extLst>
          </p:cNvPr>
          <p:cNvSpPr txBox="1"/>
          <p:nvPr/>
        </p:nvSpPr>
        <p:spPr>
          <a:xfrm>
            <a:off x="225993" y="2564331"/>
            <a:ext cx="8691716" cy="1200329"/>
          </a:xfrm>
          <a:prstGeom prst="rect">
            <a:avLst/>
          </a:prstGeom>
          <a:noFill/>
        </p:spPr>
        <p:txBody>
          <a:bodyPr wrap="square" lIns="91440" tIns="45720" rIns="91440" bIns="45720" rtlCol="0" anchor="t">
            <a:spAutoFit/>
          </a:bodyPr>
          <a:lstStyle/>
          <a:p>
            <a:pPr algn="ctr"/>
            <a:r>
              <a:rPr lang="en-GB" i="1" dirty="0">
                <a:ea typeface="+mn-lt"/>
                <a:cs typeface="+mn-lt"/>
              </a:rPr>
              <a:t>“How can the dynamics of the NERA-H</a:t>
            </a:r>
            <a:r>
              <a:rPr lang="en-GB" sz="1200" i="1" baseline="-25000" dirty="0">
                <a:ea typeface="+mn-lt"/>
                <a:cs typeface="+mn-lt"/>
              </a:rPr>
              <a:t>2</a:t>
            </a:r>
            <a:r>
              <a:rPr lang="en-GB" sz="1200" baseline="-25000" dirty="0">
                <a:ea typeface="+mn-lt"/>
                <a:cs typeface="+mn-lt"/>
              </a:rPr>
              <a:t> </a:t>
            </a:r>
            <a:r>
              <a:rPr lang="en-GB" i="1" dirty="0">
                <a:ea typeface="+mn-lt"/>
                <a:cs typeface="+mn-lt"/>
              </a:rPr>
              <a:t>river cruise be analysed, designed and modelled in order to create an EMS that optimally distributes power between fuel cell and battery?”</a:t>
            </a:r>
            <a:endParaRPr lang="en-GB" dirty="0">
              <a:ea typeface="+mn-lt"/>
              <a:cs typeface="+mn-lt"/>
            </a:endParaRPr>
          </a:p>
          <a:p>
            <a:pPr>
              <a:buFont typeface="Arial" panose="020B0604020202020204" pitchFamily="34" charset="0"/>
              <a:buChar char="•"/>
            </a:pPr>
            <a:endParaRPr lang="en-GB" dirty="0">
              <a:ea typeface="+mn-lt"/>
              <a:cs typeface="+mn-lt"/>
            </a:endParaRPr>
          </a:p>
          <a:p>
            <a:pPr marL="285750" indent="-285750">
              <a:buFont typeface="Arial" panose="020B0604020202020204" pitchFamily="34" charset="0"/>
              <a:buChar char="•"/>
            </a:pPr>
            <a:endParaRPr lang="en-GB" dirty="0">
              <a:ea typeface="Calibri"/>
              <a:cs typeface="Calibri"/>
            </a:endParaRPr>
          </a:p>
        </p:txBody>
      </p:sp>
      <p:sp>
        <p:nvSpPr>
          <p:cNvPr id="4" name="TextBox 3">
            <a:extLst>
              <a:ext uri="{FF2B5EF4-FFF2-40B4-BE49-F238E27FC236}">
                <a16:creationId xmlns:a16="http://schemas.microsoft.com/office/drawing/2014/main" id="{99FB9FC7-0F8E-05CD-16B5-19AE9DFA22A3}"/>
              </a:ext>
            </a:extLst>
          </p:cNvPr>
          <p:cNvSpPr txBox="1"/>
          <p:nvPr/>
        </p:nvSpPr>
        <p:spPr>
          <a:xfrm>
            <a:off x="0" y="6557082"/>
            <a:ext cx="7886699" cy="292388"/>
          </a:xfrm>
          <a:prstGeom prst="rect">
            <a:avLst/>
          </a:prstGeom>
          <a:noFill/>
        </p:spPr>
        <p:txBody>
          <a:bodyPr wrap="square" rtlCol="0">
            <a:spAutoFit/>
          </a:bodyPr>
          <a:lstStyle/>
          <a:p>
            <a:r>
              <a:rPr lang="en-GB" sz="1300" dirty="0"/>
              <a:t>Introduction </a:t>
            </a:r>
            <a:r>
              <a:rPr lang="en-GB" sz="1300" dirty="0">
                <a:solidFill>
                  <a:schemeClr val="bg1">
                    <a:lumMod val="75000"/>
                  </a:schemeClr>
                </a:solidFill>
              </a:rPr>
              <a:t>– Topology – Generators &amp; loads – Results– Discussion &amp; recommendations – Conclusion</a:t>
            </a:r>
            <a:endParaRPr lang="en-NL" sz="1300" dirty="0">
              <a:solidFill>
                <a:schemeClr val="bg1">
                  <a:lumMod val="75000"/>
                </a:schemeClr>
              </a:solidFill>
            </a:endParaRPr>
          </a:p>
        </p:txBody>
      </p:sp>
    </p:spTree>
    <p:extLst>
      <p:ext uri="{BB962C8B-B14F-4D97-AF65-F5344CB8AC3E}">
        <p14:creationId xmlns:p14="http://schemas.microsoft.com/office/powerpoint/2010/main" val="4044276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68D88-C60D-128E-3E14-971167F136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4FAD2A-7A4E-F773-9AB1-0206DC5058F2}"/>
              </a:ext>
            </a:extLst>
          </p:cNvPr>
          <p:cNvSpPr>
            <a:spLocks noGrp="1"/>
          </p:cNvSpPr>
          <p:nvPr>
            <p:ph type="title"/>
          </p:nvPr>
        </p:nvSpPr>
        <p:spPr>
          <a:xfrm>
            <a:off x="628650" y="0"/>
            <a:ext cx="7886700" cy="994172"/>
          </a:xfrm>
        </p:spPr>
        <p:txBody>
          <a:bodyPr anchor="ctr">
            <a:normAutofit/>
          </a:bodyPr>
          <a:lstStyle/>
          <a:p>
            <a:r>
              <a:rPr lang="en-US" dirty="0">
                <a:cs typeface="Arial"/>
              </a:rPr>
              <a:t>Topology</a:t>
            </a:r>
          </a:p>
        </p:txBody>
      </p:sp>
      <p:sp>
        <p:nvSpPr>
          <p:cNvPr id="9" name="TextBox 8">
            <a:extLst>
              <a:ext uri="{FF2B5EF4-FFF2-40B4-BE49-F238E27FC236}">
                <a16:creationId xmlns:a16="http://schemas.microsoft.com/office/drawing/2014/main" id="{51C5A59A-1BFD-8F1C-9481-9F7F818A4BF5}"/>
              </a:ext>
            </a:extLst>
          </p:cNvPr>
          <p:cNvSpPr txBox="1"/>
          <p:nvPr/>
        </p:nvSpPr>
        <p:spPr>
          <a:xfrm>
            <a:off x="8793018" y="6420504"/>
            <a:ext cx="249382" cy="369332"/>
          </a:xfrm>
          <a:prstGeom prst="rect">
            <a:avLst/>
          </a:prstGeom>
          <a:noFill/>
        </p:spPr>
        <p:txBody>
          <a:bodyPr wrap="square" rtlCol="0">
            <a:spAutoFit/>
          </a:bodyPr>
          <a:lstStyle/>
          <a:p>
            <a:r>
              <a:rPr lang="en-GB" dirty="0"/>
              <a:t>5</a:t>
            </a:r>
            <a:endParaRPr lang="en-NL" dirty="0"/>
          </a:p>
        </p:txBody>
      </p:sp>
      <p:sp>
        <p:nvSpPr>
          <p:cNvPr id="6" name="TextBox 5">
            <a:extLst>
              <a:ext uri="{FF2B5EF4-FFF2-40B4-BE49-F238E27FC236}">
                <a16:creationId xmlns:a16="http://schemas.microsoft.com/office/drawing/2014/main" id="{4BD7287D-5E39-27AF-C3CD-2122870CD94A}"/>
              </a:ext>
            </a:extLst>
          </p:cNvPr>
          <p:cNvSpPr txBox="1"/>
          <p:nvPr/>
        </p:nvSpPr>
        <p:spPr>
          <a:xfrm>
            <a:off x="964659" y="2655549"/>
            <a:ext cx="891817" cy="507831"/>
          </a:xfrm>
          <a:prstGeom prst="rect">
            <a:avLst/>
          </a:prstGeom>
          <a:noFill/>
          <a:ln>
            <a:solidFill>
              <a:schemeClr val="tx1"/>
            </a:solidFill>
          </a:ln>
        </p:spPr>
        <p:txBody>
          <a:bodyPr wrap="square" rtlCol="0">
            <a:spAutoFit/>
          </a:bodyPr>
          <a:lstStyle/>
          <a:p>
            <a:r>
              <a:rPr lang="en-US" sz="1350"/>
              <a:t>Store</a:t>
            </a:r>
          </a:p>
          <a:p>
            <a:r>
              <a:rPr lang="en-US" sz="1350" i="1"/>
              <a:t>Hydrogen</a:t>
            </a:r>
          </a:p>
        </p:txBody>
      </p:sp>
      <p:cxnSp>
        <p:nvCxnSpPr>
          <p:cNvPr id="13" name="Straight Arrow Connector 12">
            <a:extLst>
              <a:ext uri="{FF2B5EF4-FFF2-40B4-BE49-F238E27FC236}">
                <a16:creationId xmlns:a16="http://schemas.microsoft.com/office/drawing/2014/main" id="{4EE07345-9E5F-528F-0533-28EB0AA93552}"/>
              </a:ext>
            </a:extLst>
          </p:cNvPr>
          <p:cNvCxnSpPr>
            <a:cxnSpLocks/>
            <a:stCxn id="6" idx="3"/>
          </p:cNvCxnSpPr>
          <p:nvPr/>
        </p:nvCxnSpPr>
        <p:spPr>
          <a:xfrm>
            <a:off x="1856476" y="2909465"/>
            <a:ext cx="1289744" cy="0"/>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943DD8B9-4FC3-6365-6550-9E0086B5D8AD}"/>
              </a:ext>
            </a:extLst>
          </p:cNvPr>
          <p:cNvSpPr txBox="1"/>
          <p:nvPr/>
        </p:nvSpPr>
        <p:spPr>
          <a:xfrm>
            <a:off x="3427408" y="2908133"/>
            <a:ext cx="980537" cy="507831"/>
          </a:xfrm>
          <a:prstGeom prst="rect">
            <a:avLst/>
          </a:prstGeom>
          <a:noFill/>
          <a:ln>
            <a:solidFill>
              <a:schemeClr val="tx1"/>
            </a:solidFill>
          </a:ln>
        </p:spPr>
        <p:txBody>
          <a:bodyPr wrap="square" rtlCol="0">
            <a:spAutoFit/>
          </a:bodyPr>
          <a:lstStyle/>
          <a:p>
            <a:r>
              <a:rPr lang="en-US" sz="1350"/>
              <a:t>Link</a:t>
            </a:r>
          </a:p>
          <a:p>
            <a:r>
              <a:rPr lang="en-US" sz="1350" i="1"/>
              <a:t>Fuel cell</a:t>
            </a:r>
          </a:p>
        </p:txBody>
      </p:sp>
      <p:cxnSp>
        <p:nvCxnSpPr>
          <p:cNvPr id="23" name="Straight Connector 22">
            <a:extLst>
              <a:ext uri="{FF2B5EF4-FFF2-40B4-BE49-F238E27FC236}">
                <a16:creationId xmlns:a16="http://schemas.microsoft.com/office/drawing/2014/main" id="{319848EA-7656-CB94-3D81-AB72955880C6}"/>
              </a:ext>
            </a:extLst>
          </p:cNvPr>
          <p:cNvCxnSpPr>
            <a:cxnSpLocks/>
          </p:cNvCxnSpPr>
          <p:nvPr/>
        </p:nvCxnSpPr>
        <p:spPr>
          <a:xfrm flipH="1">
            <a:off x="6716829" y="1254227"/>
            <a:ext cx="7600" cy="3069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44B4732-2594-503B-EA49-762176D9FA7E}"/>
              </a:ext>
            </a:extLst>
          </p:cNvPr>
          <p:cNvSpPr txBox="1"/>
          <p:nvPr/>
        </p:nvSpPr>
        <p:spPr>
          <a:xfrm>
            <a:off x="4802705" y="1640184"/>
            <a:ext cx="1128111" cy="507831"/>
          </a:xfrm>
          <a:prstGeom prst="rect">
            <a:avLst/>
          </a:prstGeom>
          <a:noFill/>
          <a:ln>
            <a:solidFill>
              <a:schemeClr val="tx1"/>
            </a:solidFill>
          </a:ln>
        </p:spPr>
        <p:txBody>
          <a:bodyPr wrap="square" rtlCol="0">
            <a:spAutoFit/>
          </a:bodyPr>
          <a:lstStyle/>
          <a:p>
            <a:r>
              <a:rPr lang="en-US" sz="1350" dirty="0"/>
              <a:t>StorageUnit</a:t>
            </a:r>
          </a:p>
          <a:p>
            <a:r>
              <a:rPr lang="en-US" sz="1350" i="1" dirty="0"/>
              <a:t>Battery 1</a:t>
            </a:r>
          </a:p>
        </p:txBody>
      </p:sp>
      <p:cxnSp>
        <p:nvCxnSpPr>
          <p:cNvPr id="26" name="Straight Arrow Connector 25">
            <a:extLst>
              <a:ext uri="{FF2B5EF4-FFF2-40B4-BE49-F238E27FC236}">
                <a16:creationId xmlns:a16="http://schemas.microsoft.com/office/drawing/2014/main" id="{77553A00-C535-FB85-3C6B-F0D4CD2E5C97}"/>
              </a:ext>
            </a:extLst>
          </p:cNvPr>
          <p:cNvCxnSpPr>
            <a:cxnSpLocks/>
            <a:stCxn id="25" idx="3"/>
          </p:cNvCxnSpPr>
          <p:nvPr/>
        </p:nvCxnSpPr>
        <p:spPr>
          <a:xfrm flipV="1">
            <a:off x="5930816" y="1882558"/>
            <a:ext cx="786013" cy="0"/>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CEECCE37-1D1B-7F89-F5AF-87FA31A3CA01}"/>
              </a:ext>
            </a:extLst>
          </p:cNvPr>
          <p:cNvSpPr txBox="1"/>
          <p:nvPr/>
        </p:nvSpPr>
        <p:spPr>
          <a:xfrm>
            <a:off x="7111807" y="1472288"/>
            <a:ext cx="1103414" cy="507831"/>
          </a:xfrm>
          <a:prstGeom prst="rect">
            <a:avLst/>
          </a:prstGeom>
          <a:noFill/>
          <a:ln>
            <a:solidFill>
              <a:schemeClr val="tx1"/>
            </a:solidFill>
          </a:ln>
        </p:spPr>
        <p:txBody>
          <a:bodyPr wrap="square" rtlCol="0">
            <a:spAutoFit/>
          </a:bodyPr>
          <a:lstStyle/>
          <a:p>
            <a:r>
              <a:rPr lang="en-US" sz="1350" dirty="0"/>
              <a:t>Load</a:t>
            </a:r>
          </a:p>
          <a:p>
            <a:r>
              <a:rPr lang="en-US" sz="1350" i="1" dirty="0"/>
              <a:t>Propulsion</a:t>
            </a:r>
          </a:p>
        </p:txBody>
      </p:sp>
      <p:sp>
        <p:nvSpPr>
          <p:cNvPr id="31" name="TextBox 30">
            <a:extLst>
              <a:ext uri="{FF2B5EF4-FFF2-40B4-BE49-F238E27FC236}">
                <a16:creationId xmlns:a16="http://schemas.microsoft.com/office/drawing/2014/main" id="{CC462AF3-7D7E-7439-E03D-FB2F7E377738}"/>
              </a:ext>
            </a:extLst>
          </p:cNvPr>
          <p:cNvSpPr txBox="1"/>
          <p:nvPr/>
        </p:nvSpPr>
        <p:spPr>
          <a:xfrm>
            <a:off x="7111809" y="2085892"/>
            <a:ext cx="1103411" cy="507831"/>
          </a:xfrm>
          <a:prstGeom prst="rect">
            <a:avLst/>
          </a:prstGeom>
          <a:noFill/>
          <a:ln>
            <a:solidFill>
              <a:schemeClr val="tx1"/>
            </a:solidFill>
          </a:ln>
        </p:spPr>
        <p:txBody>
          <a:bodyPr wrap="square" rtlCol="0">
            <a:spAutoFit/>
          </a:bodyPr>
          <a:lstStyle/>
          <a:p>
            <a:r>
              <a:rPr lang="en-US" sz="1350"/>
              <a:t>Load</a:t>
            </a:r>
          </a:p>
          <a:p>
            <a:r>
              <a:rPr lang="en-US" sz="1350" i="1"/>
              <a:t>Hotel</a:t>
            </a:r>
          </a:p>
        </p:txBody>
      </p:sp>
      <p:cxnSp>
        <p:nvCxnSpPr>
          <p:cNvPr id="32" name="Straight Arrow Connector 31">
            <a:extLst>
              <a:ext uri="{FF2B5EF4-FFF2-40B4-BE49-F238E27FC236}">
                <a16:creationId xmlns:a16="http://schemas.microsoft.com/office/drawing/2014/main" id="{EE2EF64C-CE62-ACDF-785C-0CA9E507E424}"/>
              </a:ext>
            </a:extLst>
          </p:cNvPr>
          <p:cNvCxnSpPr>
            <a:cxnSpLocks/>
            <a:endCxn id="29" idx="1"/>
          </p:cNvCxnSpPr>
          <p:nvPr/>
        </p:nvCxnSpPr>
        <p:spPr>
          <a:xfrm>
            <a:off x="6735790" y="1726204"/>
            <a:ext cx="3760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5A8011C5-BD8D-48F3-3419-9AFD25698445}"/>
              </a:ext>
            </a:extLst>
          </p:cNvPr>
          <p:cNvCxnSpPr>
            <a:cxnSpLocks/>
            <a:endCxn id="31" idx="1"/>
          </p:cNvCxnSpPr>
          <p:nvPr/>
        </p:nvCxnSpPr>
        <p:spPr>
          <a:xfrm>
            <a:off x="6735790" y="2339808"/>
            <a:ext cx="37601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0C4ECE49-D782-7F41-0EB2-544564D4ED3B}"/>
              </a:ext>
            </a:extLst>
          </p:cNvPr>
          <p:cNvCxnSpPr>
            <a:cxnSpLocks/>
          </p:cNvCxnSpPr>
          <p:nvPr/>
        </p:nvCxnSpPr>
        <p:spPr>
          <a:xfrm>
            <a:off x="4416488" y="3033163"/>
            <a:ext cx="23003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610A0D0D-59EC-EAB3-BDDA-21A1B77C20F1}"/>
              </a:ext>
            </a:extLst>
          </p:cNvPr>
          <p:cNvCxnSpPr>
            <a:cxnSpLocks/>
          </p:cNvCxnSpPr>
          <p:nvPr/>
        </p:nvCxnSpPr>
        <p:spPr>
          <a:xfrm>
            <a:off x="4407944" y="3274800"/>
            <a:ext cx="267158" cy="0"/>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8A1BEF35-4446-7C45-1FA1-9CA890276E8A}"/>
              </a:ext>
            </a:extLst>
          </p:cNvPr>
          <p:cNvCxnSpPr>
            <a:cxnSpLocks/>
          </p:cNvCxnSpPr>
          <p:nvPr/>
        </p:nvCxnSpPr>
        <p:spPr>
          <a:xfrm flipH="1">
            <a:off x="4672690" y="3274800"/>
            <a:ext cx="2412" cy="524402"/>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540F0943-2931-6846-7D09-C3BD0A75722E}"/>
              </a:ext>
            </a:extLst>
          </p:cNvPr>
          <p:cNvCxnSpPr>
            <a:cxnSpLocks/>
          </p:cNvCxnSpPr>
          <p:nvPr/>
        </p:nvCxnSpPr>
        <p:spPr>
          <a:xfrm>
            <a:off x="4672690" y="3799202"/>
            <a:ext cx="27916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79C6C8F3-45D4-D8DF-5218-205118AC2A7F}"/>
              </a:ext>
            </a:extLst>
          </p:cNvPr>
          <p:cNvCxnSpPr>
            <a:cxnSpLocks/>
          </p:cNvCxnSpPr>
          <p:nvPr/>
        </p:nvCxnSpPr>
        <p:spPr>
          <a:xfrm flipV="1">
            <a:off x="3152075" y="3187881"/>
            <a:ext cx="28118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9" name="Picture 88" descr="A black lightning bolt symbol&#10;&#10;AI-generated content may be incorrect.">
            <a:extLst>
              <a:ext uri="{FF2B5EF4-FFF2-40B4-BE49-F238E27FC236}">
                <a16:creationId xmlns:a16="http://schemas.microsoft.com/office/drawing/2014/main" id="{41BEF5C5-6A84-F229-1A51-C080BAF1D03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44774" y="994172"/>
            <a:ext cx="182031" cy="256598"/>
          </a:xfrm>
          <a:prstGeom prst="rect">
            <a:avLst/>
          </a:prstGeom>
        </p:spPr>
      </p:pic>
      <p:pic>
        <p:nvPicPr>
          <p:cNvPr id="91" name="Picture 90" descr="A thermometer with a temperature&#10;&#10;AI-generated content may be incorrect.">
            <a:extLst>
              <a:ext uri="{FF2B5EF4-FFF2-40B4-BE49-F238E27FC236}">
                <a16:creationId xmlns:a16="http://schemas.microsoft.com/office/drawing/2014/main" id="{1D3EDD01-EC8B-5827-89C9-46E10621A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516" y="3251527"/>
            <a:ext cx="173828" cy="296408"/>
          </a:xfrm>
          <a:prstGeom prst="rect">
            <a:avLst/>
          </a:prstGeom>
        </p:spPr>
      </p:pic>
      <p:pic>
        <p:nvPicPr>
          <p:cNvPr id="95" name="Picture 94" descr="A blue drop of water&#10;&#10;AI-generated content may be incorrect.">
            <a:extLst>
              <a:ext uri="{FF2B5EF4-FFF2-40B4-BE49-F238E27FC236}">
                <a16:creationId xmlns:a16="http://schemas.microsoft.com/office/drawing/2014/main" id="{DCF7BD4C-91BA-E956-90EE-81FA8311C0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9962" y="1648553"/>
            <a:ext cx="132515" cy="196981"/>
          </a:xfrm>
          <a:prstGeom prst="rect">
            <a:avLst/>
          </a:prstGeom>
        </p:spPr>
      </p:pic>
      <p:cxnSp>
        <p:nvCxnSpPr>
          <p:cNvPr id="99" name="Straight Connector 98">
            <a:extLst>
              <a:ext uri="{FF2B5EF4-FFF2-40B4-BE49-F238E27FC236}">
                <a16:creationId xmlns:a16="http://schemas.microsoft.com/office/drawing/2014/main" id="{59E73C02-D20C-4D49-65EF-3ECF874F6B42}"/>
              </a:ext>
            </a:extLst>
          </p:cNvPr>
          <p:cNvCxnSpPr>
            <a:cxnSpLocks/>
          </p:cNvCxnSpPr>
          <p:nvPr/>
        </p:nvCxnSpPr>
        <p:spPr>
          <a:xfrm flipH="1">
            <a:off x="3146220" y="1924770"/>
            <a:ext cx="5855" cy="14806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1360D5-B667-7F22-0278-199E3820844C}"/>
              </a:ext>
            </a:extLst>
          </p:cNvPr>
          <p:cNvSpPr txBox="1"/>
          <p:nvPr/>
        </p:nvSpPr>
        <p:spPr>
          <a:xfrm>
            <a:off x="960353" y="1245244"/>
            <a:ext cx="1479311" cy="507831"/>
          </a:xfrm>
          <a:prstGeom prst="rect">
            <a:avLst/>
          </a:prstGeom>
          <a:noFill/>
          <a:ln>
            <a:solidFill>
              <a:schemeClr val="tx1"/>
            </a:solidFill>
          </a:ln>
        </p:spPr>
        <p:txBody>
          <a:bodyPr wrap="square" rtlCol="0">
            <a:spAutoFit/>
          </a:bodyPr>
          <a:lstStyle/>
          <a:p>
            <a:r>
              <a:rPr lang="en-US" sz="1350" dirty="0"/>
              <a:t>Generator</a:t>
            </a:r>
          </a:p>
          <a:p>
            <a:r>
              <a:rPr lang="en-US" sz="1350" i="1" dirty="0"/>
              <a:t>On-shore charging</a:t>
            </a:r>
          </a:p>
        </p:txBody>
      </p:sp>
      <p:cxnSp>
        <p:nvCxnSpPr>
          <p:cNvPr id="12" name="Straight Arrow Connector 11">
            <a:extLst>
              <a:ext uri="{FF2B5EF4-FFF2-40B4-BE49-F238E27FC236}">
                <a16:creationId xmlns:a16="http://schemas.microsoft.com/office/drawing/2014/main" id="{C2D14473-F76C-AB6C-A0A8-132CDD593231}"/>
              </a:ext>
            </a:extLst>
          </p:cNvPr>
          <p:cNvCxnSpPr>
            <a:cxnSpLocks/>
            <a:stCxn id="5" idx="3"/>
          </p:cNvCxnSpPr>
          <p:nvPr/>
        </p:nvCxnSpPr>
        <p:spPr>
          <a:xfrm flipV="1">
            <a:off x="2439664" y="1478849"/>
            <a:ext cx="4277165" cy="203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942FB90-FC05-AE23-B7E2-4E2FF4124CE4}"/>
              </a:ext>
            </a:extLst>
          </p:cNvPr>
          <p:cNvSpPr txBox="1"/>
          <p:nvPr/>
        </p:nvSpPr>
        <p:spPr>
          <a:xfrm>
            <a:off x="960353" y="1837832"/>
            <a:ext cx="1540352" cy="715581"/>
          </a:xfrm>
          <a:prstGeom prst="rect">
            <a:avLst/>
          </a:prstGeom>
          <a:noFill/>
          <a:ln>
            <a:solidFill>
              <a:schemeClr val="tx1"/>
            </a:solidFill>
          </a:ln>
        </p:spPr>
        <p:txBody>
          <a:bodyPr wrap="square" rtlCol="0">
            <a:spAutoFit/>
          </a:bodyPr>
          <a:lstStyle/>
          <a:p>
            <a:r>
              <a:rPr lang="en-US" sz="1350" dirty="0"/>
              <a:t>Generator</a:t>
            </a:r>
          </a:p>
          <a:p>
            <a:r>
              <a:rPr lang="en-US" sz="1350" i="1" dirty="0"/>
              <a:t>Refill of hydrogen</a:t>
            </a:r>
          </a:p>
          <a:p>
            <a:r>
              <a:rPr lang="en-US" sz="1350" i="1" dirty="0"/>
              <a:t>3 scenarios</a:t>
            </a:r>
          </a:p>
        </p:txBody>
      </p:sp>
      <p:cxnSp>
        <p:nvCxnSpPr>
          <p:cNvPr id="8" name="Straight Arrow Connector 7">
            <a:extLst>
              <a:ext uri="{FF2B5EF4-FFF2-40B4-BE49-F238E27FC236}">
                <a16:creationId xmlns:a16="http://schemas.microsoft.com/office/drawing/2014/main" id="{17A36D6E-107A-9688-819F-C3A462E869AB}"/>
              </a:ext>
            </a:extLst>
          </p:cNvPr>
          <p:cNvCxnSpPr>
            <a:cxnSpLocks/>
            <a:stCxn id="7" idx="3"/>
          </p:cNvCxnSpPr>
          <p:nvPr/>
        </p:nvCxnSpPr>
        <p:spPr>
          <a:xfrm>
            <a:off x="2500705" y="2195623"/>
            <a:ext cx="6396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F9A0876-07F5-CA32-3C24-A7BC44AAD587}"/>
              </a:ext>
            </a:extLst>
          </p:cNvPr>
          <p:cNvSpPr txBox="1"/>
          <p:nvPr/>
        </p:nvSpPr>
        <p:spPr>
          <a:xfrm>
            <a:off x="4791563" y="2283122"/>
            <a:ext cx="1132109" cy="507831"/>
          </a:xfrm>
          <a:prstGeom prst="rect">
            <a:avLst/>
          </a:prstGeom>
          <a:noFill/>
          <a:ln>
            <a:solidFill>
              <a:schemeClr val="tx1"/>
            </a:solidFill>
          </a:ln>
        </p:spPr>
        <p:txBody>
          <a:bodyPr wrap="square" rtlCol="0">
            <a:spAutoFit/>
          </a:bodyPr>
          <a:lstStyle/>
          <a:p>
            <a:r>
              <a:rPr lang="en-US" sz="1350" dirty="0"/>
              <a:t>StorageUnit</a:t>
            </a:r>
          </a:p>
          <a:p>
            <a:r>
              <a:rPr lang="en-US" sz="1350" i="1" dirty="0"/>
              <a:t>Battery 2</a:t>
            </a:r>
          </a:p>
        </p:txBody>
      </p:sp>
      <p:cxnSp>
        <p:nvCxnSpPr>
          <p:cNvPr id="27" name="Straight Arrow Connector 26">
            <a:extLst>
              <a:ext uri="{FF2B5EF4-FFF2-40B4-BE49-F238E27FC236}">
                <a16:creationId xmlns:a16="http://schemas.microsoft.com/office/drawing/2014/main" id="{CFE46C15-673D-0DA0-9ED1-5A46ECDB76CF}"/>
              </a:ext>
            </a:extLst>
          </p:cNvPr>
          <p:cNvCxnSpPr>
            <a:cxnSpLocks/>
            <a:stCxn id="24" idx="3"/>
          </p:cNvCxnSpPr>
          <p:nvPr/>
        </p:nvCxnSpPr>
        <p:spPr>
          <a:xfrm flipV="1">
            <a:off x="5923672" y="2525495"/>
            <a:ext cx="786013" cy="0"/>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0AADB0E4-B476-A370-46C7-3BC66FEB0555}"/>
              </a:ext>
            </a:extLst>
          </p:cNvPr>
          <p:cNvSpPr txBox="1"/>
          <p:nvPr/>
        </p:nvSpPr>
        <p:spPr>
          <a:xfrm>
            <a:off x="5211837" y="4661201"/>
            <a:ext cx="1134194" cy="507831"/>
          </a:xfrm>
          <a:prstGeom prst="rect">
            <a:avLst/>
          </a:prstGeom>
          <a:noFill/>
          <a:ln>
            <a:solidFill>
              <a:schemeClr val="tx1"/>
            </a:solidFill>
          </a:ln>
        </p:spPr>
        <p:txBody>
          <a:bodyPr wrap="square" rtlCol="0">
            <a:spAutoFit/>
          </a:bodyPr>
          <a:lstStyle>
            <a:defPPr>
              <a:defRPr lang="en-US"/>
            </a:defPPr>
          </a:lstStyle>
          <a:p>
            <a:r>
              <a:rPr lang="en-US" sz="1350" dirty="0"/>
              <a:t>Link</a:t>
            </a:r>
          </a:p>
          <a:p>
            <a:r>
              <a:rPr lang="en-US" sz="1350" i="1" dirty="0"/>
              <a:t>Plate Heat. E.</a:t>
            </a:r>
          </a:p>
        </p:txBody>
      </p:sp>
      <p:cxnSp>
        <p:nvCxnSpPr>
          <p:cNvPr id="20" name="Straight Arrow Connector 19">
            <a:extLst>
              <a:ext uri="{FF2B5EF4-FFF2-40B4-BE49-F238E27FC236}">
                <a16:creationId xmlns:a16="http://schemas.microsoft.com/office/drawing/2014/main" id="{87B430BC-9501-465F-4747-3C6BCA4512F2}"/>
              </a:ext>
            </a:extLst>
          </p:cNvPr>
          <p:cNvCxnSpPr>
            <a:cxnSpLocks/>
            <a:stCxn id="10" idx="3"/>
          </p:cNvCxnSpPr>
          <p:nvPr/>
        </p:nvCxnSpPr>
        <p:spPr>
          <a:xfrm>
            <a:off x="6346031" y="4915117"/>
            <a:ext cx="3610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D2938FF-12D4-67EF-03E7-E0B8BBE387F7}"/>
              </a:ext>
            </a:extLst>
          </p:cNvPr>
          <p:cNvCxnSpPr>
            <a:cxnSpLocks/>
          </p:cNvCxnSpPr>
          <p:nvPr/>
        </p:nvCxnSpPr>
        <p:spPr>
          <a:xfrm flipH="1">
            <a:off x="6707047" y="4723599"/>
            <a:ext cx="13578" cy="7989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descr="A thermometer with a temperature&#10;&#10;AI-generated content may be incorrect.">
            <a:extLst>
              <a:ext uri="{FF2B5EF4-FFF2-40B4-BE49-F238E27FC236}">
                <a16:creationId xmlns:a16="http://schemas.microsoft.com/office/drawing/2014/main" id="{9E38F51D-8C64-9831-36FA-44FECFFE8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8139" y="4394407"/>
            <a:ext cx="173828" cy="296408"/>
          </a:xfrm>
          <a:prstGeom prst="rect">
            <a:avLst/>
          </a:prstGeom>
        </p:spPr>
      </p:pic>
      <p:sp>
        <p:nvSpPr>
          <p:cNvPr id="15" name="TextBox 14">
            <a:extLst>
              <a:ext uri="{FF2B5EF4-FFF2-40B4-BE49-F238E27FC236}">
                <a16:creationId xmlns:a16="http://schemas.microsoft.com/office/drawing/2014/main" id="{988C2AFE-8FD2-6DC7-E9D8-6CB5CF61D5A7}"/>
              </a:ext>
            </a:extLst>
          </p:cNvPr>
          <p:cNvSpPr txBox="1"/>
          <p:nvPr/>
        </p:nvSpPr>
        <p:spPr>
          <a:xfrm>
            <a:off x="7111808" y="4848095"/>
            <a:ext cx="1103411" cy="507831"/>
          </a:xfrm>
          <a:prstGeom prst="rect">
            <a:avLst/>
          </a:prstGeom>
          <a:noFill/>
          <a:ln>
            <a:solidFill>
              <a:schemeClr val="tx1"/>
            </a:solidFill>
          </a:ln>
        </p:spPr>
        <p:txBody>
          <a:bodyPr wrap="square" rtlCol="0">
            <a:spAutoFit/>
          </a:bodyPr>
          <a:lstStyle/>
          <a:p>
            <a:r>
              <a:rPr lang="en-US" sz="1350" dirty="0"/>
              <a:t>Load</a:t>
            </a:r>
          </a:p>
          <a:p>
            <a:r>
              <a:rPr lang="en-US" sz="1350" i="1" dirty="0"/>
              <a:t>Hotel, heat</a:t>
            </a:r>
          </a:p>
        </p:txBody>
      </p:sp>
      <p:cxnSp>
        <p:nvCxnSpPr>
          <p:cNvPr id="17" name="Straight Arrow Connector 16">
            <a:extLst>
              <a:ext uri="{FF2B5EF4-FFF2-40B4-BE49-F238E27FC236}">
                <a16:creationId xmlns:a16="http://schemas.microsoft.com/office/drawing/2014/main" id="{26D0DF1D-014D-46AF-D9F1-C25D372E9779}"/>
              </a:ext>
            </a:extLst>
          </p:cNvPr>
          <p:cNvCxnSpPr>
            <a:cxnSpLocks/>
            <a:endCxn id="15" idx="1"/>
          </p:cNvCxnSpPr>
          <p:nvPr/>
        </p:nvCxnSpPr>
        <p:spPr>
          <a:xfrm>
            <a:off x="6724429" y="5102011"/>
            <a:ext cx="3873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9A61EB5B-2BF7-3D8F-455B-919D089635FE}"/>
              </a:ext>
            </a:extLst>
          </p:cNvPr>
          <p:cNvCxnSpPr>
            <a:cxnSpLocks/>
            <a:endCxn id="10" idx="1"/>
          </p:cNvCxnSpPr>
          <p:nvPr/>
        </p:nvCxnSpPr>
        <p:spPr>
          <a:xfrm>
            <a:off x="4959002" y="4915117"/>
            <a:ext cx="2528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A4ACF404-2C4B-3637-DDD9-D5423533A07B}"/>
              </a:ext>
            </a:extLst>
          </p:cNvPr>
          <p:cNvSpPr txBox="1"/>
          <p:nvPr/>
        </p:nvSpPr>
        <p:spPr>
          <a:xfrm>
            <a:off x="3422284" y="5049459"/>
            <a:ext cx="1116260" cy="507831"/>
          </a:xfrm>
          <a:prstGeom prst="rect">
            <a:avLst/>
          </a:prstGeom>
          <a:noFill/>
          <a:ln>
            <a:solidFill>
              <a:schemeClr val="tx1"/>
            </a:solidFill>
          </a:ln>
        </p:spPr>
        <p:txBody>
          <a:bodyPr wrap="square" rtlCol="0">
            <a:spAutoFit/>
          </a:bodyPr>
          <a:lstStyle>
            <a:defPPr>
              <a:defRPr lang="en-US"/>
            </a:defPPr>
          </a:lstStyle>
          <a:p>
            <a:r>
              <a:rPr lang="en-US" sz="1350" dirty="0"/>
              <a:t>Link</a:t>
            </a:r>
          </a:p>
          <a:p>
            <a:r>
              <a:rPr lang="en-US" sz="1350" i="1" dirty="0"/>
              <a:t>Electr. heater</a:t>
            </a:r>
          </a:p>
        </p:txBody>
      </p:sp>
      <p:cxnSp>
        <p:nvCxnSpPr>
          <p:cNvPr id="28" name="Straight Arrow Connector 27">
            <a:extLst>
              <a:ext uri="{FF2B5EF4-FFF2-40B4-BE49-F238E27FC236}">
                <a16:creationId xmlns:a16="http://schemas.microsoft.com/office/drawing/2014/main" id="{BF3EFFDE-7BFB-488C-BB75-199CBA14D977}"/>
              </a:ext>
            </a:extLst>
          </p:cNvPr>
          <p:cNvCxnSpPr>
            <a:cxnSpLocks/>
          </p:cNvCxnSpPr>
          <p:nvPr/>
        </p:nvCxnSpPr>
        <p:spPr>
          <a:xfrm>
            <a:off x="4539602" y="5304558"/>
            <a:ext cx="2167445" cy="135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9ABE4A2A-0EB1-FD3A-02FF-31ABE81DA7E0}"/>
              </a:ext>
            </a:extLst>
          </p:cNvPr>
          <p:cNvCxnSpPr>
            <a:cxnSpLocks/>
          </p:cNvCxnSpPr>
          <p:nvPr/>
        </p:nvCxnSpPr>
        <p:spPr>
          <a:xfrm>
            <a:off x="3004709" y="5304557"/>
            <a:ext cx="40241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49C59663-9B9F-B59D-4496-1E273B4FF72C}"/>
              </a:ext>
            </a:extLst>
          </p:cNvPr>
          <p:cNvCxnSpPr>
            <a:cxnSpLocks/>
          </p:cNvCxnSpPr>
          <p:nvPr/>
        </p:nvCxnSpPr>
        <p:spPr>
          <a:xfrm flipH="1">
            <a:off x="3004709" y="4224845"/>
            <a:ext cx="3702338" cy="5198"/>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7770129F-AD63-493B-937F-9BEB8B98851C}"/>
              </a:ext>
            </a:extLst>
          </p:cNvPr>
          <p:cNvCxnSpPr>
            <a:cxnSpLocks/>
          </p:cNvCxnSpPr>
          <p:nvPr/>
        </p:nvCxnSpPr>
        <p:spPr>
          <a:xfrm>
            <a:off x="3004709" y="4228331"/>
            <a:ext cx="0" cy="1083019"/>
          </a:xfrm>
          <a:prstGeom prst="line">
            <a:avLst/>
          </a:prstGeom>
        </p:spPr>
        <p:style>
          <a:lnRef idx="1">
            <a:schemeClr val="dk1"/>
          </a:lnRef>
          <a:fillRef idx="0">
            <a:schemeClr val="dk1"/>
          </a:fillRef>
          <a:effectRef idx="0">
            <a:schemeClr val="dk1"/>
          </a:effectRef>
          <a:fontRef idx="minor">
            <a:schemeClr val="tx1"/>
          </a:fontRef>
        </p:style>
      </p:cxnSp>
      <p:sp>
        <p:nvSpPr>
          <p:cNvPr id="18" name="Oval 7">
            <a:extLst>
              <a:ext uri="{FF2B5EF4-FFF2-40B4-BE49-F238E27FC236}">
                <a16:creationId xmlns:a16="http://schemas.microsoft.com/office/drawing/2014/main" id="{38226C46-484D-AD7B-C971-E4E204ED0A59}"/>
              </a:ext>
            </a:extLst>
          </p:cNvPr>
          <p:cNvSpPr/>
          <p:nvPr/>
        </p:nvSpPr>
        <p:spPr>
          <a:xfrm>
            <a:off x="4884730" y="4148231"/>
            <a:ext cx="151925" cy="85457"/>
          </a:xfrm>
          <a:custGeom>
            <a:avLst/>
            <a:gdLst>
              <a:gd name="csX0" fmla="*/ 0 w 202565"/>
              <a:gd name="csY0" fmla="*/ 101283 h 202565"/>
              <a:gd name="csX1" fmla="*/ 101283 w 202565"/>
              <a:gd name="csY1" fmla="*/ 0 h 202565"/>
              <a:gd name="csX2" fmla="*/ 202566 w 202565"/>
              <a:gd name="csY2" fmla="*/ 101283 h 202565"/>
              <a:gd name="csX3" fmla="*/ 101283 w 202565"/>
              <a:gd name="csY3" fmla="*/ 202566 h 202565"/>
              <a:gd name="csX4" fmla="*/ 0 w 202565"/>
              <a:gd name="csY4" fmla="*/ 101283 h 202565"/>
              <a:gd name="csX0" fmla="*/ 0 w 202566"/>
              <a:gd name="csY0" fmla="*/ 101283 h 113943"/>
              <a:gd name="csX1" fmla="*/ 101283 w 202566"/>
              <a:gd name="csY1" fmla="*/ 0 h 113943"/>
              <a:gd name="csX2" fmla="*/ 202566 w 202566"/>
              <a:gd name="csY2" fmla="*/ 101283 h 113943"/>
              <a:gd name="csX3" fmla="*/ 0 w 202566"/>
              <a:gd name="csY3" fmla="*/ 101283 h 113943"/>
            </a:gdLst>
            <a:ahLst/>
            <a:cxnLst>
              <a:cxn ang="0">
                <a:pos x="csX0" y="csY0"/>
              </a:cxn>
              <a:cxn ang="0">
                <a:pos x="csX1" y="csY1"/>
              </a:cxn>
              <a:cxn ang="0">
                <a:pos x="csX2" y="csY2"/>
              </a:cxn>
              <a:cxn ang="0">
                <a:pos x="csX3" y="csY3"/>
              </a:cxn>
            </a:cxnLst>
            <a:rect l="l" t="t" r="r" b="b"/>
            <a:pathLst>
              <a:path w="202566" h="113943">
                <a:moveTo>
                  <a:pt x="0" y="101283"/>
                </a:moveTo>
                <a:cubicBezTo>
                  <a:pt x="0" y="45346"/>
                  <a:pt x="45346" y="0"/>
                  <a:pt x="101283" y="0"/>
                </a:cubicBezTo>
                <a:cubicBezTo>
                  <a:pt x="157220" y="0"/>
                  <a:pt x="202566" y="45346"/>
                  <a:pt x="202566" y="101283"/>
                </a:cubicBezTo>
                <a:cubicBezTo>
                  <a:pt x="185686" y="118163"/>
                  <a:pt x="16880" y="118163"/>
                  <a:pt x="0" y="101283"/>
                </a:cubicBezTo>
                <a:close/>
              </a:path>
            </a:pathLst>
          </a:cu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nl-NL" sz="1350"/>
          </a:p>
        </p:txBody>
      </p:sp>
      <p:sp>
        <p:nvSpPr>
          <p:cNvPr id="21" name="Rectangle 20">
            <a:extLst>
              <a:ext uri="{FF2B5EF4-FFF2-40B4-BE49-F238E27FC236}">
                <a16:creationId xmlns:a16="http://schemas.microsoft.com/office/drawing/2014/main" id="{97264C30-3701-000D-CBF1-8240B8687389}"/>
              </a:ext>
            </a:extLst>
          </p:cNvPr>
          <p:cNvSpPr/>
          <p:nvPr/>
        </p:nvSpPr>
        <p:spPr>
          <a:xfrm>
            <a:off x="4890952" y="4223879"/>
            <a:ext cx="141493" cy="77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67" name="Straight Connector 66">
            <a:extLst>
              <a:ext uri="{FF2B5EF4-FFF2-40B4-BE49-F238E27FC236}">
                <a16:creationId xmlns:a16="http://schemas.microsoft.com/office/drawing/2014/main" id="{2324EA86-6181-8DEB-3237-1DE4C8EF1C52}"/>
              </a:ext>
            </a:extLst>
          </p:cNvPr>
          <p:cNvCxnSpPr>
            <a:cxnSpLocks/>
          </p:cNvCxnSpPr>
          <p:nvPr/>
        </p:nvCxnSpPr>
        <p:spPr>
          <a:xfrm>
            <a:off x="4959002" y="3580718"/>
            <a:ext cx="0" cy="14866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EF865E01-95D0-49F3-8EA8-43DFBE74354A}"/>
              </a:ext>
            </a:extLst>
          </p:cNvPr>
          <p:cNvSpPr/>
          <p:nvPr/>
        </p:nvSpPr>
        <p:spPr>
          <a:xfrm>
            <a:off x="6593559" y="5547894"/>
            <a:ext cx="1208531" cy="3456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 name="TextBox 2">
            <a:extLst>
              <a:ext uri="{FF2B5EF4-FFF2-40B4-BE49-F238E27FC236}">
                <a16:creationId xmlns:a16="http://schemas.microsoft.com/office/drawing/2014/main" id="{E5115DED-6086-2DEB-3DC3-2C3F80F16AC6}"/>
              </a:ext>
            </a:extLst>
          </p:cNvPr>
          <p:cNvSpPr txBox="1"/>
          <p:nvPr/>
        </p:nvSpPr>
        <p:spPr>
          <a:xfrm>
            <a:off x="0" y="6557082"/>
            <a:ext cx="7886699" cy="292388"/>
          </a:xfrm>
          <a:prstGeom prst="rect">
            <a:avLst/>
          </a:prstGeom>
          <a:noFill/>
        </p:spPr>
        <p:txBody>
          <a:bodyPr wrap="square" rtlCol="0">
            <a:spAutoFit/>
          </a:bodyPr>
          <a:lstStyle/>
          <a:p>
            <a:r>
              <a:rPr lang="en-GB" sz="1300" dirty="0">
                <a:solidFill>
                  <a:schemeClr val="bg1">
                    <a:lumMod val="75000"/>
                  </a:schemeClr>
                </a:solidFill>
              </a:rPr>
              <a:t>Introduction</a:t>
            </a:r>
            <a:r>
              <a:rPr lang="en-GB" sz="1300" dirty="0"/>
              <a:t> </a:t>
            </a:r>
            <a:r>
              <a:rPr lang="en-GB" sz="1300" dirty="0">
                <a:solidFill>
                  <a:schemeClr val="bg1">
                    <a:lumMod val="75000"/>
                  </a:schemeClr>
                </a:solidFill>
              </a:rPr>
              <a:t>– </a:t>
            </a:r>
            <a:r>
              <a:rPr lang="en-GB" sz="1300" dirty="0"/>
              <a:t>Topology</a:t>
            </a:r>
            <a:r>
              <a:rPr lang="en-GB" sz="1300" dirty="0">
                <a:solidFill>
                  <a:schemeClr val="bg1">
                    <a:lumMod val="75000"/>
                  </a:schemeClr>
                </a:solidFill>
              </a:rPr>
              <a:t> – Generators &amp; loads – Results– Discussion &amp; recommendations – Conclusion</a:t>
            </a:r>
            <a:endParaRPr lang="en-NL" sz="1300" dirty="0">
              <a:solidFill>
                <a:schemeClr val="bg1">
                  <a:lumMod val="75000"/>
                </a:schemeClr>
              </a:solidFill>
            </a:endParaRPr>
          </a:p>
        </p:txBody>
      </p:sp>
    </p:spTree>
    <p:extLst>
      <p:ext uri="{BB962C8B-B14F-4D97-AF65-F5344CB8AC3E}">
        <p14:creationId xmlns:p14="http://schemas.microsoft.com/office/powerpoint/2010/main" val="4111729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F1210-8659-C6C2-D873-FBA1467C6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F6B3A9-970B-954B-E618-645D5D613F5B}"/>
              </a:ext>
            </a:extLst>
          </p:cNvPr>
          <p:cNvSpPr>
            <a:spLocks noGrp="1"/>
          </p:cNvSpPr>
          <p:nvPr>
            <p:ph type="title"/>
          </p:nvPr>
        </p:nvSpPr>
        <p:spPr>
          <a:xfrm>
            <a:off x="628650" y="0"/>
            <a:ext cx="7886700" cy="994172"/>
          </a:xfrm>
        </p:spPr>
        <p:txBody>
          <a:bodyPr anchor="ctr">
            <a:normAutofit/>
          </a:bodyPr>
          <a:lstStyle/>
          <a:p>
            <a:r>
              <a:rPr lang="en-US">
                <a:cs typeface="Arial"/>
              </a:rPr>
              <a:t>Waste heat utilisation</a:t>
            </a:r>
            <a:endParaRPr lang="en-US"/>
          </a:p>
        </p:txBody>
      </p:sp>
      <p:sp>
        <p:nvSpPr>
          <p:cNvPr id="9" name="TextBox 8">
            <a:extLst>
              <a:ext uri="{FF2B5EF4-FFF2-40B4-BE49-F238E27FC236}">
                <a16:creationId xmlns:a16="http://schemas.microsoft.com/office/drawing/2014/main" id="{B9CA6550-EFB7-8877-10AE-C47D4FD52EF2}"/>
              </a:ext>
            </a:extLst>
          </p:cNvPr>
          <p:cNvSpPr txBox="1"/>
          <p:nvPr/>
        </p:nvSpPr>
        <p:spPr>
          <a:xfrm>
            <a:off x="8793018" y="6420504"/>
            <a:ext cx="249382" cy="369332"/>
          </a:xfrm>
          <a:prstGeom prst="rect">
            <a:avLst/>
          </a:prstGeom>
          <a:noFill/>
        </p:spPr>
        <p:txBody>
          <a:bodyPr wrap="square" rtlCol="0">
            <a:spAutoFit/>
          </a:bodyPr>
          <a:lstStyle/>
          <a:p>
            <a:r>
              <a:rPr lang="en-GB" dirty="0"/>
              <a:t>6</a:t>
            </a:r>
            <a:endParaRPr lang="en-NL" dirty="0"/>
          </a:p>
        </p:txBody>
      </p:sp>
      <p:sp>
        <p:nvSpPr>
          <p:cNvPr id="6" name="TextBox 5">
            <a:extLst>
              <a:ext uri="{FF2B5EF4-FFF2-40B4-BE49-F238E27FC236}">
                <a16:creationId xmlns:a16="http://schemas.microsoft.com/office/drawing/2014/main" id="{F3A22F52-871C-EBBF-3BCA-E892CA6F96B2}"/>
              </a:ext>
            </a:extLst>
          </p:cNvPr>
          <p:cNvSpPr txBox="1"/>
          <p:nvPr/>
        </p:nvSpPr>
        <p:spPr>
          <a:xfrm>
            <a:off x="628650" y="994172"/>
            <a:ext cx="7650111" cy="3970318"/>
          </a:xfrm>
          <a:prstGeom prst="rect">
            <a:avLst/>
          </a:prstGeom>
          <a:noFill/>
        </p:spPr>
        <p:txBody>
          <a:bodyPr wrap="square" lIns="91440" tIns="45720" rIns="91440" bIns="45720" rtlCol="0" anchor="t">
            <a:spAutoFit/>
          </a:bodyPr>
          <a:lstStyle/>
          <a:p>
            <a:pPr>
              <a:buFont typeface="Arial" panose="020B0604020202020204" pitchFamily="34" charset="0"/>
              <a:buChar char="•"/>
            </a:pPr>
            <a:r>
              <a:rPr lang="en-GB" dirty="0">
                <a:ea typeface="+mn-lt"/>
                <a:cs typeface="+mn-lt"/>
              </a:rPr>
              <a:t> Rankine cycle</a:t>
            </a:r>
            <a:endParaRPr lang="en-US" dirty="0"/>
          </a:p>
          <a:p>
            <a:pPr lvl="1">
              <a:buFont typeface="Courier New" panose="020B0604020202020204" pitchFamily="34" charset="0"/>
              <a:buChar char="o"/>
            </a:pPr>
            <a:r>
              <a:rPr lang="en-GB" dirty="0">
                <a:ea typeface="+mn-lt"/>
                <a:cs typeface="+mn-lt"/>
              </a:rPr>
              <a:t> 13% upper bound, at current operation temperatures</a:t>
            </a:r>
            <a:endParaRPr lang="en-GB" dirty="0">
              <a:ea typeface="Calibri" panose="020F0502020204030204"/>
              <a:cs typeface="Calibri" panose="020F0502020204030204"/>
            </a:endParaRPr>
          </a:p>
          <a:p>
            <a:pPr lvl="1">
              <a:buFont typeface="Courier New" panose="020B0604020202020204" pitchFamily="34" charset="0"/>
              <a:buChar char="o"/>
            </a:pPr>
            <a:r>
              <a:rPr lang="en-GB" dirty="0">
                <a:ea typeface="+mn-lt"/>
                <a:cs typeface="+mn-lt"/>
              </a:rPr>
              <a:t> Complex</a:t>
            </a:r>
          </a:p>
          <a:p>
            <a:pPr lvl="1">
              <a:buFont typeface="Courier New" panose="020B0604020202020204" pitchFamily="34" charset="0"/>
              <a:buChar char="o"/>
            </a:pPr>
            <a:r>
              <a:rPr lang="en-GB" dirty="0">
                <a:ea typeface="+mn-lt"/>
                <a:cs typeface="+mn-lt"/>
              </a:rPr>
              <a:t> Large</a:t>
            </a:r>
          </a:p>
          <a:p>
            <a:pPr lvl="1">
              <a:buFont typeface="Courier New" panose="020B0604020202020204" pitchFamily="34" charset="0"/>
              <a:buChar char="o"/>
            </a:pPr>
            <a:r>
              <a:rPr lang="en-GB" dirty="0">
                <a:ea typeface="+mn-lt"/>
                <a:cs typeface="+mn-lt"/>
              </a:rPr>
              <a:t> Costly</a:t>
            </a:r>
          </a:p>
          <a:p>
            <a:pPr>
              <a:buFont typeface="Arial" panose="020B0604020202020204" pitchFamily="34" charset="0"/>
              <a:buChar char="•"/>
            </a:pPr>
            <a:endParaRPr lang="en-GB" dirty="0">
              <a:ea typeface="+mn-lt"/>
              <a:cs typeface="+mn-lt"/>
            </a:endParaRPr>
          </a:p>
          <a:p>
            <a:pPr>
              <a:buFont typeface="Arial" panose="020B0604020202020204" pitchFamily="34" charset="0"/>
              <a:buChar char="•"/>
            </a:pPr>
            <a:r>
              <a:rPr lang="en-GB" dirty="0">
                <a:ea typeface="+mn-lt"/>
                <a:cs typeface="+mn-lt"/>
              </a:rPr>
              <a:t> Plate heat exchanger</a:t>
            </a:r>
          </a:p>
          <a:p>
            <a:pPr lvl="1">
              <a:buFont typeface="Courier New" panose="020B0604020202020204" pitchFamily="34" charset="0"/>
              <a:buChar char="o"/>
            </a:pPr>
            <a:r>
              <a:rPr lang="en-GB" dirty="0">
                <a:ea typeface="Calibri"/>
                <a:cs typeface="Calibri"/>
              </a:rPr>
              <a:t> 90% efficiency and higher possible</a:t>
            </a:r>
          </a:p>
          <a:p>
            <a:pPr lvl="1">
              <a:buFont typeface="Courier New" panose="020B0604020202020204" pitchFamily="34" charset="0"/>
              <a:buChar char="o"/>
            </a:pPr>
            <a:r>
              <a:rPr lang="en-GB" dirty="0">
                <a:ea typeface="Calibri"/>
                <a:cs typeface="Calibri"/>
              </a:rPr>
              <a:t> Low maintenance</a:t>
            </a:r>
          </a:p>
          <a:p>
            <a:pPr lvl="1">
              <a:buFont typeface="Courier New" panose="020B0604020202020204" pitchFamily="34" charset="0"/>
              <a:buChar char="o"/>
            </a:pPr>
            <a:r>
              <a:rPr lang="en-GB" dirty="0">
                <a:ea typeface="Calibri"/>
                <a:cs typeface="Calibri"/>
              </a:rPr>
              <a:t> Relatively small</a:t>
            </a:r>
          </a:p>
          <a:p>
            <a:pPr lvl="1">
              <a:buFont typeface="Courier New" panose="020B0604020202020204" pitchFamily="34" charset="0"/>
              <a:buChar char="o"/>
            </a:pPr>
            <a:r>
              <a:rPr lang="en-GB" dirty="0">
                <a:ea typeface="Calibri"/>
                <a:cs typeface="Calibri"/>
              </a:rPr>
              <a:t> Relatively cheap</a:t>
            </a:r>
          </a:p>
          <a:p>
            <a:pPr lvl="1">
              <a:buFont typeface="Courier New" panose="020B0604020202020204" pitchFamily="34" charset="0"/>
              <a:buChar char="o"/>
            </a:pPr>
            <a:endParaRPr lang="en-GB" dirty="0">
              <a:ea typeface="Calibri"/>
              <a:cs typeface="Calibri"/>
            </a:endParaRPr>
          </a:p>
          <a:p>
            <a:pPr lvl="1">
              <a:buFont typeface="Courier New" panose="020B0604020202020204" pitchFamily="34" charset="0"/>
              <a:buChar char="o"/>
            </a:pPr>
            <a:endParaRPr lang="en-GB" dirty="0">
              <a:ea typeface="Calibri"/>
              <a:cs typeface="Calibri"/>
            </a:endParaRPr>
          </a:p>
          <a:p>
            <a:pPr marL="285750" indent="-285750">
              <a:buFont typeface="Arial" panose="020B0604020202020204" pitchFamily="34" charset="0"/>
              <a:buChar char="•"/>
            </a:pPr>
            <a:endParaRPr lang="en-GB" dirty="0">
              <a:ea typeface="Calibri"/>
              <a:cs typeface="Calibri"/>
            </a:endParaRPr>
          </a:p>
        </p:txBody>
      </p:sp>
      <p:sp>
        <p:nvSpPr>
          <p:cNvPr id="3" name="TextBox 2">
            <a:extLst>
              <a:ext uri="{FF2B5EF4-FFF2-40B4-BE49-F238E27FC236}">
                <a16:creationId xmlns:a16="http://schemas.microsoft.com/office/drawing/2014/main" id="{7FFD2F38-F0E5-FD56-2FC9-0B2C1D00B7D5}"/>
              </a:ext>
            </a:extLst>
          </p:cNvPr>
          <p:cNvSpPr txBox="1"/>
          <p:nvPr/>
        </p:nvSpPr>
        <p:spPr>
          <a:xfrm>
            <a:off x="0" y="6557082"/>
            <a:ext cx="7886699" cy="292388"/>
          </a:xfrm>
          <a:prstGeom prst="rect">
            <a:avLst/>
          </a:prstGeom>
          <a:noFill/>
        </p:spPr>
        <p:txBody>
          <a:bodyPr wrap="square" rtlCol="0">
            <a:spAutoFit/>
          </a:bodyPr>
          <a:lstStyle/>
          <a:p>
            <a:r>
              <a:rPr lang="en-GB" sz="1300" dirty="0">
                <a:solidFill>
                  <a:schemeClr val="bg1">
                    <a:lumMod val="75000"/>
                  </a:schemeClr>
                </a:solidFill>
              </a:rPr>
              <a:t>Introduction</a:t>
            </a:r>
            <a:r>
              <a:rPr lang="en-GB" sz="1300" dirty="0"/>
              <a:t> </a:t>
            </a:r>
            <a:r>
              <a:rPr lang="en-GB" sz="1300" dirty="0">
                <a:solidFill>
                  <a:schemeClr val="bg1">
                    <a:lumMod val="75000"/>
                  </a:schemeClr>
                </a:solidFill>
              </a:rPr>
              <a:t>– Topology – </a:t>
            </a:r>
            <a:r>
              <a:rPr lang="en-GB" sz="1300" dirty="0"/>
              <a:t>Generators &amp; loads</a:t>
            </a:r>
            <a:r>
              <a:rPr lang="en-GB" sz="1300" dirty="0">
                <a:solidFill>
                  <a:schemeClr val="bg1">
                    <a:lumMod val="75000"/>
                  </a:schemeClr>
                </a:solidFill>
              </a:rPr>
              <a:t> – Results– Discussion &amp; recommendations – Conclusion</a:t>
            </a:r>
            <a:endParaRPr lang="en-NL" sz="1300" dirty="0">
              <a:solidFill>
                <a:schemeClr val="bg1">
                  <a:lumMod val="75000"/>
                </a:schemeClr>
              </a:solidFill>
            </a:endParaRPr>
          </a:p>
        </p:txBody>
      </p:sp>
    </p:spTree>
    <p:extLst>
      <p:ext uri="{BB962C8B-B14F-4D97-AF65-F5344CB8AC3E}">
        <p14:creationId xmlns:p14="http://schemas.microsoft.com/office/powerpoint/2010/main" val="268770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FB35F-DA94-B8BC-AE51-7A2BCFC76A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AA09EA-1799-0FCB-1640-1CCCBDFCA9C2}"/>
              </a:ext>
            </a:extLst>
          </p:cNvPr>
          <p:cNvSpPr>
            <a:spLocks noGrp="1"/>
          </p:cNvSpPr>
          <p:nvPr>
            <p:ph type="title"/>
          </p:nvPr>
        </p:nvSpPr>
        <p:spPr>
          <a:xfrm>
            <a:off x="628650" y="0"/>
            <a:ext cx="7886700" cy="994172"/>
          </a:xfrm>
        </p:spPr>
        <p:txBody>
          <a:bodyPr anchor="ctr">
            <a:normAutofit/>
          </a:bodyPr>
          <a:lstStyle/>
          <a:p>
            <a:r>
              <a:rPr lang="en-US">
                <a:cs typeface="Arial"/>
              </a:rPr>
              <a:t>Hotel load and propulsion</a:t>
            </a:r>
          </a:p>
        </p:txBody>
      </p:sp>
      <p:sp>
        <p:nvSpPr>
          <p:cNvPr id="9" name="TextBox 8">
            <a:extLst>
              <a:ext uri="{FF2B5EF4-FFF2-40B4-BE49-F238E27FC236}">
                <a16:creationId xmlns:a16="http://schemas.microsoft.com/office/drawing/2014/main" id="{02B5CBD2-4A79-D43D-5456-99F8581744B7}"/>
              </a:ext>
            </a:extLst>
          </p:cNvPr>
          <p:cNvSpPr txBox="1"/>
          <p:nvPr/>
        </p:nvSpPr>
        <p:spPr>
          <a:xfrm>
            <a:off x="8793018" y="6420504"/>
            <a:ext cx="249382" cy="369332"/>
          </a:xfrm>
          <a:prstGeom prst="rect">
            <a:avLst/>
          </a:prstGeom>
          <a:noFill/>
        </p:spPr>
        <p:txBody>
          <a:bodyPr wrap="square" rtlCol="0">
            <a:spAutoFit/>
          </a:bodyPr>
          <a:lstStyle/>
          <a:p>
            <a:r>
              <a:rPr lang="en-GB" dirty="0"/>
              <a:t>7</a:t>
            </a:r>
            <a:endParaRPr lang="en-NL" dirty="0"/>
          </a:p>
        </p:txBody>
      </p:sp>
      <p:sp>
        <p:nvSpPr>
          <p:cNvPr id="12" name="TextBox 11">
            <a:extLst>
              <a:ext uri="{FF2B5EF4-FFF2-40B4-BE49-F238E27FC236}">
                <a16:creationId xmlns:a16="http://schemas.microsoft.com/office/drawing/2014/main" id="{EAD61553-13D9-1AEB-45EB-D6C109B9919D}"/>
              </a:ext>
            </a:extLst>
          </p:cNvPr>
          <p:cNvSpPr txBox="1"/>
          <p:nvPr/>
        </p:nvSpPr>
        <p:spPr>
          <a:xfrm>
            <a:off x="330460" y="851300"/>
            <a:ext cx="858724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285750">
              <a:buFont typeface="Arial" panose="020B0604020202020204" pitchFamily="34" charset="0"/>
              <a:buChar char="•"/>
            </a:pPr>
            <a:r>
              <a:rPr lang="en-GB" dirty="0"/>
              <a:t>Hotel load</a:t>
            </a:r>
          </a:p>
          <a:p>
            <a:pPr marL="514350" indent="-285750">
              <a:buFont typeface="Arial" panose="020B0604020202020204" pitchFamily="34" charset="0"/>
              <a:buChar char="•"/>
            </a:pPr>
            <a:endParaRPr lang="en-GB" dirty="0"/>
          </a:p>
          <a:p>
            <a:pPr marL="514350" indent="-285750">
              <a:buFont typeface="Arial" panose="020B0604020202020204" pitchFamily="34" charset="0"/>
              <a:buChar char="•"/>
            </a:pPr>
            <a:r>
              <a:rPr lang="en-GB" dirty="0"/>
              <a:t>Propulsion</a:t>
            </a:r>
          </a:p>
          <a:p>
            <a:pPr marL="971550" lvl="1" indent="-285750">
              <a:buFont typeface="Courier New" panose="02070309020205020404" pitchFamily="49" charset="0"/>
              <a:buChar char="o"/>
            </a:pPr>
            <a:r>
              <a:rPr lang="en-GB" dirty="0"/>
              <a:t>SAIL: vessel is underway between departure and arrival (</a:t>
            </a:r>
            <a:r>
              <a:rPr lang="en-GB" dirty="0">
                <a:ea typeface="+mn-lt"/>
                <a:cs typeface="+mn-lt"/>
              </a:rPr>
              <a:t>2x 746 kW)</a:t>
            </a:r>
            <a:endParaRPr lang="en-US" dirty="0">
              <a:ea typeface="Calibri" panose="020F0502020204030204"/>
              <a:cs typeface="Calibri" panose="020F0502020204030204"/>
            </a:endParaRPr>
          </a:p>
          <a:p>
            <a:pPr marL="971550" lvl="1" indent="-285750">
              <a:buFont typeface="Courier New" panose="02070309020205020404" pitchFamily="49" charset="0"/>
              <a:buChar char="o"/>
            </a:pPr>
            <a:r>
              <a:rPr dirty="0"/>
              <a:t>MANOEUVR</a:t>
            </a:r>
            <a:r>
              <a:rPr lang="nl-NL" dirty="0"/>
              <a:t>E</a:t>
            </a:r>
            <a:r>
              <a:rPr lang="en-GB" dirty="0"/>
              <a:t>: a time window of 30 minutes around departure and arrival </a:t>
            </a:r>
            <a:br>
              <a:rPr lang="en-GB" dirty="0"/>
            </a:br>
            <a:r>
              <a:rPr lang="en-GB" dirty="0"/>
              <a:t>(</a:t>
            </a:r>
            <a:r>
              <a:rPr lang="en-GB" dirty="0">
                <a:ea typeface="+mn-lt"/>
                <a:cs typeface="+mn-lt"/>
              </a:rPr>
              <a:t>2x 746 kW + 450 x 0.8 kW)</a:t>
            </a:r>
          </a:p>
          <a:p>
            <a:pPr marL="971550" lvl="1" indent="-285750">
              <a:buFont typeface="Courier New" panose="02070309020205020404" pitchFamily="49" charset="0"/>
              <a:buChar char="o"/>
            </a:pPr>
            <a:r>
              <a:rPr lang="en-GB" dirty="0"/>
              <a:t>PORT: all remaining periods (0 kW)</a:t>
            </a:r>
            <a:endParaRPr lang="en-GB" dirty="0">
              <a:ea typeface="Calibri" panose="020F0502020204030204"/>
              <a:cs typeface="Calibri" panose="020F0502020204030204"/>
            </a:endParaRPr>
          </a:p>
          <a:p>
            <a:pPr algn="ctr"/>
            <a:endParaRPr lang="en-US" dirty="0"/>
          </a:p>
        </p:txBody>
      </p:sp>
      <p:pic>
        <p:nvPicPr>
          <p:cNvPr id="3" name="Picture 2" descr="A graph showing a number of data&#10;&#10;AI-generated content may be incorrect.">
            <a:extLst>
              <a:ext uri="{FF2B5EF4-FFF2-40B4-BE49-F238E27FC236}">
                <a16:creationId xmlns:a16="http://schemas.microsoft.com/office/drawing/2014/main" id="{6909CE0D-E5C3-C53F-AF0A-701A0F5AA564}"/>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28702" y="3016751"/>
            <a:ext cx="8924456" cy="2974492"/>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a:extLst>
              <a:ext uri="{FF2B5EF4-FFF2-40B4-BE49-F238E27FC236}">
                <a16:creationId xmlns:a16="http://schemas.microsoft.com/office/drawing/2014/main" id="{64D0E499-B594-A233-5DD0-E1DEE876D0DB}"/>
              </a:ext>
            </a:extLst>
          </p:cNvPr>
          <p:cNvSpPr txBox="1"/>
          <p:nvPr/>
        </p:nvSpPr>
        <p:spPr>
          <a:xfrm>
            <a:off x="0" y="6557082"/>
            <a:ext cx="7886699" cy="292388"/>
          </a:xfrm>
          <a:prstGeom prst="rect">
            <a:avLst/>
          </a:prstGeom>
          <a:noFill/>
        </p:spPr>
        <p:txBody>
          <a:bodyPr wrap="square" rtlCol="0">
            <a:spAutoFit/>
          </a:bodyPr>
          <a:lstStyle/>
          <a:p>
            <a:r>
              <a:rPr lang="en-GB" sz="1300" dirty="0">
                <a:solidFill>
                  <a:schemeClr val="bg1">
                    <a:lumMod val="75000"/>
                  </a:schemeClr>
                </a:solidFill>
              </a:rPr>
              <a:t>Introduction</a:t>
            </a:r>
            <a:r>
              <a:rPr lang="en-GB" sz="1300" dirty="0"/>
              <a:t> </a:t>
            </a:r>
            <a:r>
              <a:rPr lang="en-GB" sz="1300" dirty="0">
                <a:solidFill>
                  <a:schemeClr val="bg1">
                    <a:lumMod val="75000"/>
                  </a:schemeClr>
                </a:solidFill>
              </a:rPr>
              <a:t>– Topology – </a:t>
            </a:r>
            <a:r>
              <a:rPr lang="en-GB" sz="1300" dirty="0"/>
              <a:t>Generators &amp; loads </a:t>
            </a:r>
            <a:r>
              <a:rPr lang="en-GB" sz="1300" dirty="0">
                <a:solidFill>
                  <a:schemeClr val="bg1">
                    <a:lumMod val="75000"/>
                  </a:schemeClr>
                </a:solidFill>
              </a:rPr>
              <a:t>– Results– Discussion &amp; recommendations – Conclusion</a:t>
            </a:r>
            <a:endParaRPr lang="en-NL" sz="1300" dirty="0">
              <a:solidFill>
                <a:schemeClr val="bg1">
                  <a:lumMod val="75000"/>
                </a:schemeClr>
              </a:solidFill>
            </a:endParaRPr>
          </a:p>
        </p:txBody>
      </p:sp>
    </p:spTree>
    <p:extLst>
      <p:ext uri="{BB962C8B-B14F-4D97-AF65-F5344CB8AC3E}">
        <p14:creationId xmlns:p14="http://schemas.microsoft.com/office/powerpoint/2010/main" val="16653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F6E94-E20A-BAFF-89A8-4160191FA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E8EF55-AA39-B410-C260-7DF41BAEB8B0}"/>
              </a:ext>
            </a:extLst>
          </p:cNvPr>
          <p:cNvSpPr>
            <a:spLocks noGrp="1"/>
          </p:cNvSpPr>
          <p:nvPr>
            <p:ph type="title"/>
          </p:nvPr>
        </p:nvSpPr>
        <p:spPr>
          <a:xfrm>
            <a:off x="628650" y="0"/>
            <a:ext cx="7886700" cy="994172"/>
          </a:xfrm>
        </p:spPr>
        <p:txBody>
          <a:bodyPr anchor="ctr">
            <a:normAutofit/>
          </a:bodyPr>
          <a:lstStyle/>
          <a:p>
            <a:r>
              <a:rPr lang="en-US">
                <a:cs typeface="Arial"/>
              </a:rPr>
              <a:t>Battery system</a:t>
            </a:r>
            <a:endParaRPr lang="en-US"/>
          </a:p>
        </p:txBody>
      </p:sp>
      <p:sp>
        <p:nvSpPr>
          <p:cNvPr id="9" name="TextBox 8">
            <a:extLst>
              <a:ext uri="{FF2B5EF4-FFF2-40B4-BE49-F238E27FC236}">
                <a16:creationId xmlns:a16="http://schemas.microsoft.com/office/drawing/2014/main" id="{49B70DF3-E794-D3FE-70DB-34A5CAE33AC8}"/>
              </a:ext>
            </a:extLst>
          </p:cNvPr>
          <p:cNvSpPr txBox="1"/>
          <p:nvPr/>
        </p:nvSpPr>
        <p:spPr>
          <a:xfrm>
            <a:off x="8793018" y="6420504"/>
            <a:ext cx="249382" cy="369332"/>
          </a:xfrm>
          <a:prstGeom prst="rect">
            <a:avLst/>
          </a:prstGeom>
          <a:noFill/>
        </p:spPr>
        <p:txBody>
          <a:bodyPr wrap="square" rtlCol="0">
            <a:spAutoFit/>
          </a:bodyPr>
          <a:lstStyle/>
          <a:p>
            <a:r>
              <a:rPr lang="en-GB" dirty="0"/>
              <a:t>8</a:t>
            </a:r>
          </a:p>
        </p:txBody>
      </p:sp>
      <p:sp>
        <p:nvSpPr>
          <p:cNvPr id="3" name="TextBox 2">
            <a:extLst>
              <a:ext uri="{FF2B5EF4-FFF2-40B4-BE49-F238E27FC236}">
                <a16:creationId xmlns:a16="http://schemas.microsoft.com/office/drawing/2014/main" id="{A9E67BEE-F7ED-4B1E-BCD8-23815A2319A3}"/>
              </a:ext>
            </a:extLst>
          </p:cNvPr>
          <p:cNvSpPr txBox="1"/>
          <p:nvPr/>
        </p:nvSpPr>
        <p:spPr>
          <a:xfrm>
            <a:off x="628650" y="994172"/>
            <a:ext cx="7650111" cy="230832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t>Charging at every port (10 MW)</a:t>
            </a:r>
          </a:p>
          <a:p>
            <a:pPr marL="285750" indent="-285750">
              <a:buFont typeface="Arial" panose="020B0604020202020204" pitchFamily="34" charset="0"/>
              <a:buChar char="•"/>
            </a:pPr>
            <a:r>
              <a:rPr lang="en-GB" dirty="0">
                <a:ea typeface="Calibri"/>
                <a:cs typeface="Calibri"/>
              </a:rPr>
              <a:t>Electricity price 	€ 0.30 per kWh</a:t>
            </a:r>
          </a:p>
          <a:p>
            <a:endParaRPr lang="en-GB" dirty="0">
              <a:ea typeface="Calibri"/>
              <a:cs typeface="Calibri"/>
            </a:endParaRPr>
          </a:p>
          <a:p>
            <a:pPr marL="285750" indent="-285750">
              <a:buFont typeface="Arial" panose="020B0604020202020204" pitchFamily="34" charset="0"/>
              <a:buChar char="•"/>
            </a:pPr>
            <a:r>
              <a:rPr lang="en-GB" dirty="0">
                <a:ea typeface="Calibri"/>
                <a:cs typeface="Calibri"/>
              </a:rPr>
              <a:t>Dual battery system: one to be recharge, one to give power</a:t>
            </a:r>
          </a:p>
          <a:p>
            <a:pPr>
              <a:buFont typeface="Arial" panose="020B0604020202020204" pitchFamily="34" charset="0"/>
              <a:buChar char="•"/>
            </a:pPr>
            <a:r>
              <a:rPr lang="en-GB" dirty="0">
                <a:ea typeface="+mn-lt"/>
                <a:cs typeface="+mn-lt"/>
              </a:rPr>
              <a:t>    Charging the electric batteries at 93% efficiency</a:t>
            </a:r>
          </a:p>
          <a:p>
            <a:pPr>
              <a:buFont typeface="Arial" panose="020B0604020202020204" pitchFamily="34" charset="0"/>
              <a:buChar char="•"/>
            </a:pPr>
            <a:r>
              <a:rPr lang="en-GB" dirty="0">
                <a:ea typeface="+mn-lt"/>
                <a:cs typeface="+mn-lt"/>
              </a:rPr>
              <a:t>    Discharging the electric batteries at 98% efficiency</a:t>
            </a:r>
          </a:p>
          <a:p>
            <a:endParaRPr lang="en-GB" dirty="0"/>
          </a:p>
          <a:p>
            <a:pPr>
              <a:buFont typeface="Arial" panose="020B0604020202020204" pitchFamily="34" charset="0"/>
              <a:buChar char="•"/>
            </a:pPr>
            <a:r>
              <a:rPr lang="en-GB" dirty="0">
                <a:ea typeface="Calibri"/>
                <a:cs typeface="Calibri"/>
              </a:rPr>
              <a:t>    Extendable storage and low OPEX</a:t>
            </a:r>
          </a:p>
        </p:txBody>
      </p:sp>
      <p:sp>
        <p:nvSpPr>
          <p:cNvPr id="5" name="TextBox 4">
            <a:extLst>
              <a:ext uri="{FF2B5EF4-FFF2-40B4-BE49-F238E27FC236}">
                <a16:creationId xmlns:a16="http://schemas.microsoft.com/office/drawing/2014/main" id="{EF032C75-EF2B-6624-0D5A-3CAEAAC0DD6E}"/>
              </a:ext>
            </a:extLst>
          </p:cNvPr>
          <p:cNvSpPr txBox="1"/>
          <p:nvPr/>
        </p:nvSpPr>
        <p:spPr>
          <a:xfrm>
            <a:off x="0" y="6557082"/>
            <a:ext cx="7886699" cy="292388"/>
          </a:xfrm>
          <a:prstGeom prst="rect">
            <a:avLst/>
          </a:prstGeom>
          <a:noFill/>
        </p:spPr>
        <p:txBody>
          <a:bodyPr wrap="square" rtlCol="0">
            <a:spAutoFit/>
          </a:bodyPr>
          <a:lstStyle/>
          <a:p>
            <a:r>
              <a:rPr lang="en-GB" sz="1300" dirty="0">
                <a:solidFill>
                  <a:schemeClr val="bg1">
                    <a:lumMod val="75000"/>
                  </a:schemeClr>
                </a:solidFill>
              </a:rPr>
              <a:t>Introduction</a:t>
            </a:r>
            <a:r>
              <a:rPr lang="en-GB" sz="1300" dirty="0"/>
              <a:t> </a:t>
            </a:r>
            <a:r>
              <a:rPr lang="en-GB" sz="1300" dirty="0">
                <a:solidFill>
                  <a:schemeClr val="bg1">
                    <a:lumMod val="75000"/>
                  </a:schemeClr>
                </a:solidFill>
              </a:rPr>
              <a:t>– Topology – </a:t>
            </a:r>
            <a:r>
              <a:rPr lang="en-GB" sz="1300" dirty="0"/>
              <a:t>Generators &amp; loads </a:t>
            </a:r>
            <a:r>
              <a:rPr lang="en-GB" sz="1300" dirty="0">
                <a:solidFill>
                  <a:schemeClr val="bg1">
                    <a:lumMod val="75000"/>
                  </a:schemeClr>
                </a:solidFill>
              </a:rPr>
              <a:t>– Results– Discussion &amp; recommendations – Conclusion</a:t>
            </a:r>
            <a:endParaRPr lang="en-NL" sz="1300" dirty="0">
              <a:solidFill>
                <a:schemeClr val="bg1">
                  <a:lumMod val="75000"/>
                </a:schemeClr>
              </a:solidFill>
            </a:endParaRPr>
          </a:p>
        </p:txBody>
      </p:sp>
    </p:spTree>
    <p:extLst>
      <p:ext uri="{BB962C8B-B14F-4D97-AF65-F5344CB8AC3E}">
        <p14:creationId xmlns:p14="http://schemas.microsoft.com/office/powerpoint/2010/main" val="1901101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8C645-93F8-915E-6DE2-96609786D3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B8E48-D683-508D-AEF0-62EA25FD0C5B}"/>
              </a:ext>
            </a:extLst>
          </p:cNvPr>
          <p:cNvSpPr>
            <a:spLocks noGrp="1"/>
          </p:cNvSpPr>
          <p:nvPr>
            <p:ph type="title"/>
          </p:nvPr>
        </p:nvSpPr>
        <p:spPr>
          <a:xfrm>
            <a:off x="628650" y="0"/>
            <a:ext cx="7886700" cy="730591"/>
          </a:xfrm>
        </p:spPr>
        <p:txBody>
          <a:bodyPr anchor="ctr">
            <a:normAutofit/>
          </a:bodyPr>
          <a:lstStyle/>
          <a:p>
            <a:r>
              <a:rPr lang="en-US" dirty="0">
                <a:cs typeface="Arial"/>
              </a:rPr>
              <a:t>Fuel cell system</a:t>
            </a:r>
            <a:endParaRPr lang="en-US" dirty="0"/>
          </a:p>
        </p:txBody>
      </p:sp>
      <p:sp>
        <p:nvSpPr>
          <p:cNvPr id="9" name="TextBox 8">
            <a:extLst>
              <a:ext uri="{FF2B5EF4-FFF2-40B4-BE49-F238E27FC236}">
                <a16:creationId xmlns:a16="http://schemas.microsoft.com/office/drawing/2014/main" id="{0CEEC27E-F968-153E-AA1A-5DA731AA1C09}"/>
              </a:ext>
            </a:extLst>
          </p:cNvPr>
          <p:cNvSpPr txBox="1"/>
          <p:nvPr/>
        </p:nvSpPr>
        <p:spPr>
          <a:xfrm>
            <a:off x="8793018" y="6420504"/>
            <a:ext cx="249382" cy="369332"/>
          </a:xfrm>
          <a:prstGeom prst="rect">
            <a:avLst/>
          </a:prstGeom>
          <a:noFill/>
        </p:spPr>
        <p:txBody>
          <a:bodyPr wrap="square" rtlCol="0">
            <a:spAutoFit/>
          </a:bodyPr>
          <a:lstStyle/>
          <a:p>
            <a:r>
              <a:rPr lang="en-GB" dirty="0"/>
              <a:t>9</a:t>
            </a:r>
            <a:endParaRPr lang="en-NL" dirty="0"/>
          </a:p>
        </p:txBody>
      </p:sp>
      <p:sp>
        <p:nvSpPr>
          <p:cNvPr id="3" name="TextBox 2">
            <a:extLst>
              <a:ext uri="{FF2B5EF4-FFF2-40B4-BE49-F238E27FC236}">
                <a16:creationId xmlns:a16="http://schemas.microsoft.com/office/drawing/2014/main" id="{99C96C57-F0B4-F497-A959-282466966AB9}"/>
              </a:ext>
            </a:extLst>
          </p:cNvPr>
          <p:cNvSpPr txBox="1"/>
          <p:nvPr/>
        </p:nvSpPr>
        <p:spPr>
          <a:xfrm>
            <a:off x="625043" y="3562385"/>
            <a:ext cx="7650111" cy="36933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t>Modelling load dependent efficiency</a:t>
            </a:r>
            <a:endParaRPr lang="en-GB" dirty="0">
              <a:ea typeface="Calibri"/>
              <a:cs typeface="Calibri"/>
            </a:endParaRPr>
          </a:p>
        </p:txBody>
      </p:sp>
      <p:graphicFrame>
        <p:nvGraphicFramePr>
          <p:cNvPr id="6" name="Table 5">
            <a:extLst>
              <a:ext uri="{FF2B5EF4-FFF2-40B4-BE49-F238E27FC236}">
                <a16:creationId xmlns:a16="http://schemas.microsoft.com/office/drawing/2014/main" id="{EA872A89-4C88-833C-711B-0A52BD3C04D2}"/>
              </a:ext>
            </a:extLst>
          </p:cNvPr>
          <p:cNvGraphicFramePr>
            <a:graphicFrameLocks noGrp="1"/>
          </p:cNvGraphicFramePr>
          <p:nvPr>
            <p:extLst>
              <p:ext uri="{D42A27DB-BD31-4B8C-83A1-F6EECF244321}">
                <p14:modId xmlns:p14="http://schemas.microsoft.com/office/powerpoint/2010/main" val="2520761654"/>
              </p:ext>
            </p:extLst>
          </p:nvPr>
        </p:nvGraphicFramePr>
        <p:xfrm>
          <a:off x="1071565" y="4025096"/>
          <a:ext cx="2700655" cy="1854978"/>
        </p:xfrm>
        <a:graphic>
          <a:graphicData uri="http://schemas.openxmlformats.org/drawingml/2006/table">
            <a:tbl>
              <a:tblPr firstRow="1" firstCol="1" bandRow="1">
                <a:tableStyleId>{5C22544A-7EE6-4342-B048-85BDC9FD1C3A}</a:tableStyleId>
              </a:tblPr>
              <a:tblGrid>
                <a:gridCol w="1707515">
                  <a:extLst>
                    <a:ext uri="{9D8B030D-6E8A-4147-A177-3AD203B41FA5}">
                      <a16:colId xmlns:a16="http://schemas.microsoft.com/office/drawing/2014/main" val="493054288"/>
                    </a:ext>
                  </a:extLst>
                </a:gridCol>
                <a:gridCol w="993140">
                  <a:extLst>
                    <a:ext uri="{9D8B030D-6E8A-4147-A177-3AD203B41FA5}">
                      <a16:colId xmlns:a16="http://schemas.microsoft.com/office/drawing/2014/main" val="2088108516"/>
                    </a:ext>
                  </a:extLst>
                </a:gridCol>
              </a:tblGrid>
              <a:tr h="0">
                <a:tc>
                  <a:txBody>
                    <a:bodyPr/>
                    <a:lstStyle/>
                    <a:p>
                      <a:pPr algn="ctr">
                        <a:buNone/>
                      </a:pPr>
                      <a:r>
                        <a:rPr lang="en-GB" b="1" dirty="0">
                          <a:solidFill>
                            <a:schemeClr val="tx1"/>
                          </a:solidFill>
                          <a:effectLst/>
                        </a:rPr>
                        <a:t>Power output range </a:t>
                      </a:r>
                      <a:r>
                        <a:rPr lang="en-GB" b="1" dirty="0">
                          <a:solidFill>
                            <a:schemeClr val="tx1"/>
                          </a:solidFill>
                          <a:effectLst/>
                          <a:latin typeface="Cambria Math"/>
                        </a:rPr>
                        <a:t>kW</a:t>
                      </a:r>
                      <a:r>
                        <a:rPr lang="en-GB" dirty="0">
                          <a:solidFill>
                            <a:schemeClr val="tx1"/>
                          </a:solidFill>
                          <a:effectLst/>
                        </a:rPr>
                        <a:t> </a:t>
                      </a:r>
                      <a:r>
                        <a:rPr lang="en-GB" b="1" dirty="0">
                          <a:solidFill>
                            <a:schemeClr val="tx1"/>
                          </a:solidFill>
                          <a:effectLst/>
                        </a:rPr>
                        <a:t>(difference)</a:t>
                      </a:r>
                      <a:endParaRPr lang="en-GB" dirty="0">
                        <a:solidFill>
                          <a:schemeClr val="tx1"/>
                        </a:solidFill>
                        <a:effectLst/>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noFill/>
                  </a:tcPr>
                </a:tc>
                <a:tc>
                  <a:txBody>
                    <a:bodyPr/>
                    <a:lstStyle/>
                    <a:p>
                      <a:pPr algn="ctr">
                        <a:buNone/>
                      </a:pPr>
                      <a:r>
                        <a:rPr lang="en-GB" b="1" dirty="0">
                          <a:solidFill>
                            <a:schemeClr val="tx1"/>
                          </a:solidFill>
                          <a:effectLst/>
                        </a:rPr>
                        <a:t>Efficiency </a:t>
                      </a:r>
                      <a:r>
                        <a:rPr lang="en-GB" b="1" i="0" dirty="0">
                          <a:solidFill>
                            <a:schemeClr val="tx1"/>
                          </a:solidFill>
                          <a:effectLst/>
                          <a:latin typeface="Cambria Math"/>
                        </a:rPr>
                        <a:t>[%]</a:t>
                      </a:r>
                      <a:endParaRPr lang="en-GB" i="0" dirty="0">
                        <a:solidFill>
                          <a:schemeClr val="tx1"/>
                        </a:solidFill>
                        <a:effectLst/>
                        <a:latin typeface="Cambria Math"/>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2157921256"/>
                  </a:ext>
                </a:extLst>
              </a:tr>
              <a:tr h="0">
                <a:tc>
                  <a:txBody>
                    <a:bodyPr/>
                    <a:lstStyle/>
                    <a:p>
                      <a:pPr algn="ctr">
                        <a:buNone/>
                      </a:pPr>
                      <a:r>
                        <a:rPr lang="en-GB" b="0" dirty="0">
                          <a:solidFill>
                            <a:schemeClr val="tx1"/>
                          </a:solidFill>
                          <a:effectLst/>
                        </a:rPr>
                        <a:t>0 – 32 (32)</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buNone/>
                      </a:pPr>
                      <a:r>
                        <a:rPr lang="en-GB">
                          <a:effectLst/>
                        </a:rPr>
                        <a:t>62</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2838754488"/>
                  </a:ext>
                </a:extLst>
              </a:tr>
              <a:tr h="0">
                <a:tc>
                  <a:txBody>
                    <a:bodyPr/>
                    <a:lstStyle/>
                    <a:p>
                      <a:pPr algn="ctr">
                        <a:buNone/>
                      </a:pPr>
                      <a:r>
                        <a:rPr lang="en-GB" b="0" dirty="0">
                          <a:solidFill>
                            <a:schemeClr val="tx1"/>
                          </a:solidFill>
                          <a:effectLst/>
                        </a:rPr>
                        <a:t>32 – 50 (18)</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buNone/>
                      </a:pPr>
                      <a:r>
                        <a:rPr lang="en-GB">
                          <a:effectLst/>
                        </a:rPr>
                        <a:t>61</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3244157108"/>
                  </a:ext>
                </a:extLst>
              </a:tr>
              <a:tr h="0">
                <a:tc>
                  <a:txBody>
                    <a:bodyPr/>
                    <a:lstStyle/>
                    <a:p>
                      <a:pPr algn="ctr">
                        <a:buNone/>
                      </a:pPr>
                      <a:r>
                        <a:rPr lang="en-GB" b="0" dirty="0">
                          <a:solidFill>
                            <a:schemeClr val="tx1"/>
                          </a:solidFill>
                          <a:effectLst/>
                        </a:rPr>
                        <a:t>50 – 75 (25)</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buNone/>
                      </a:pPr>
                      <a:r>
                        <a:rPr lang="en-GB">
                          <a:effectLst/>
                        </a:rPr>
                        <a:t>58</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3307365654"/>
                  </a:ext>
                </a:extLst>
              </a:tr>
              <a:tr h="0">
                <a:tc>
                  <a:txBody>
                    <a:bodyPr/>
                    <a:lstStyle/>
                    <a:p>
                      <a:pPr algn="ctr">
                        <a:buNone/>
                      </a:pPr>
                      <a:r>
                        <a:rPr lang="en-GB" b="0">
                          <a:solidFill>
                            <a:schemeClr val="tx1"/>
                          </a:solidFill>
                          <a:effectLst/>
                        </a:rPr>
                        <a:t>75 – 100 (25)</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buNone/>
                      </a:pPr>
                      <a:r>
                        <a:rPr lang="en-GB" dirty="0">
                          <a:effectLst/>
                        </a:rPr>
                        <a:t>56</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90380083"/>
                  </a:ext>
                </a:extLst>
              </a:tr>
              <a:tr h="0">
                <a:tc>
                  <a:txBody>
                    <a:bodyPr/>
                    <a:lstStyle/>
                    <a:p>
                      <a:pPr algn="ctr">
                        <a:buNone/>
                      </a:pPr>
                      <a:r>
                        <a:rPr lang="en-GB" b="0">
                          <a:solidFill>
                            <a:schemeClr val="tx1"/>
                          </a:solidFill>
                          <a:effectLst/>
                        </a:rPr>
                        <a:t>100 – 125 (25)</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buNone/>
                      </a:pPr>
                      <a:r>
                        <a:rPr lang="en-GB">
                          <a:effectLst/>
                        </a:rPr>
                        <a:t>53</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543936570"/>
                  </a:ext>
                </a:extLst>
              </a:tr>
              <a:tr h="0">
                <a:tc>
                  <a:txBody>
                    <a:bodyPr/>
                    <a:lstStyle/>
                    <a:p>
                      <a:pPr algn="ctr">
                        <a:buNone/>
                      </a:pPr>
                      <a:r>
                        <a:rPr lang="en-GB" b="0">
                          <a:solidFill>
                            <a:schemeClr val="tx1"/>
                          </a:solidFill>
                          <a:effectLst/>
                        </a:rPr>
                        <a:t>125 – 150 (25)</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buNone/>
                      </a:pPr>
                      <a:r>
                        <a:rPr lang="en-GB">
                          <a:effectLst/>
                        </a:rPr>
                        <a:t>51</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2336512360"/>
                  </a:ext>
                </a:extLst>
              </a:tr>
              <a:tr h="209058">
                <a:tc>
                  <a:txBody>
                    <a:bodyPr/>
                    <a:lstStyle/>
                    <a:p>
                      <a:pPr algn="ctr">
                        <a:buNone/>
                      </a:pPr>
                      <a:r>
                        <a:rPr lang="en-GB" b="0" dirty="0">
                          <a:solidFill>
                            <a:schemeClr val="tx1"/>
                          </a:solidFill>
                          <a:effectLst/>
                        </a:rPr>
                        <a:t>150 – 175 (25)</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buNone/>
                      </a:pPr>
                      <a:r>
                        <a:rPr lang="en-GB" dirty="0">
                          <a:effectLst/>
                        </a:rPr>
                        <a:t>48</a:t>
                      </a: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385949181"/>
                  </a:ext>
                </a:extLst>
              </a:tr>
            </a:tbl>
          </a:graphicData>
        </a:graphic>
      </p:graphicFrame>
      <p:sp>
        <p:nvSpPr>
          <p:cNvPr id="7" name="TextBox 6">
            <a:extLst>
              <a:ext uri="{FF2B5EF4-FFF2-40B4-BE49-F238E27FC236}">
                <a16:creationId xmlns:a16="http://schemas.microsoft.com/office/drawing/2014/main" id="{F3467475-92F7-09E7-1CDC-411FB608B8CD}"/>
              </a:ext>
            </a:extLst>
          </p:cNvPr>
          <p:cNvSpPr txBox="1"/>
          <p:nvPr/>
        </p:nvSpPr>
        <p:spPr>
          <a:xfrm>
            <a:off x="1071565" y="2411001"/>
            <a:ext cx="60376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ourier New" panose="02070309020205020404" pitchFamily="49" charset="0"/>
              <a:buChar char="o"/>
              <a:tabLst>
                <a:tab pos="2595563" algn="l"/>
              </a:tabLst>
            </a:pPr>
            <a:r>
              <a:rPr lang="en-GB" dirty="0">
                <a:latin typeface="Calibri"/>
              </a:rPr>
              <a:t>Price of hydrogen tanks</a:t>
            </a:r>
            <a:endParaRPr lang="en-US" dirty="0">
              <a:ea typeface="Calibri" panose="020F0502020204030204"/>
              <a:cs typeface="Calibri" panose="020F0502020204030204"/>
            </a:endParaRPr>
          </a:p>
          <a:p>
            <a:pPr marL="285750" indent="-285750">
              <a:buFont typeface="Courier New" panose="02070309020205020404" pitchFamily="49" charset="0"/>
              <a:buChar char="o"/>
              <a:tabLst>
                <a:tab pos="2595563" algn="l"/>
              </a:tabLst>
            </a:pPr>
            <a:r>
              <a:rPr lang="en-GB" dirty="0">
                <a:ea typeface="Calibri"/>
                <a:cs typeface="Calibri"/>
              </a:rPr>
              <a:t>Price of hydrogen 	€ 0.30 per kWh </a:t>
            </a:r>
          </a:p>
        </p:txBody>
      </p:sp>
      <p:cxnSp>
        <p:nvCxnSpPr>
          <p:cNvPr id="5" name="Straight Connector 4">
            <a:extLst>
              <a:ext uri="{FF2B5EF4-FFF2-40B4-BE49-F238E27FC236}">
                <a16:creationId xmlns:a16="http://schemas.microsoft.com/office/drawing/2014/main" id="{CD12AF10-38DF-2CD9-C264-D587E9FEB84C}"/>
              </a:ext>
            </a:extLst>
          </p:cNvPr>
          <p:cNvCxnSpPr>
            <a:cxnSpLocks/>
            <a:stCxn id="2" idx="3"/>
          </p:cNvCxnSpPr>
          <p:nvPr/>
        </p:nvCxnSpPr>
        <p:spPr>
          <a:xfrm>
            <a:off x="8515350" y="365296"/>
            <a:ext cx="0" cy="41710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9B2E74A-7202-A2B1-CF8B-C02A42E2B4BA}"/>
              </a:ext>
            </a:extLst>
          </p:cNvPr>
          <p:cNvCxnSpPr>
            <a:cxnSpLocks/>
          </p:cNvCxnSpPr>
          <p:nvPr/>
        </p:nvCxnSpPr>
        <p:spPr>
          <a:xfrm>
            <a:off x="7854677" y="852587"/>
            <a:ext cx="66165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93A65A8-AA1F-BC93-79F6-F6D8E2E6FC5E}"/>
              </a:ext>
            </a:extLst>
          </p:cNvPr>
          <p:cNvCxnSpPr>
            <a:cxnSpLocks/>
          </p:cNvCxnSpPr>
          <p:nvPr/>
        </p:nvCxnSpPr>
        <p:spPr>
          <a:xfrm>
            <a:off x="7854677" y="1174770"/>
            <a:ext cx="283123"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E48E2703-4EAC-6E0D-8618-75BCB590AC66}"/>
              </a:ext>
            </a:extLst>
          </p:cNvPr>
          <p:cNvCxnSpPr>
            <a:cxnSpLocks/>
          </p:cNvCxnSpPr>
          <p:nvPr/>
        </p:nvCxnSpPr>
        <p:spPr>
          <a:xfrm flipH="1">
            <a:off x="8134582" y="1174770"/>
            <a:ext cx="3218" cy="403155"/>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3F79A00-0B8A-4B67-26FE-14789D46735E}"/>
              </a:ext>
            </a:extLst>
          </p:cNvPr>
          <p:cNvCxnSpPr>
            <a:cxnSpLocks/>
          </p:cNvCxnSpPr>
          <p:nvPr/>
        </p:nvCxnSpPr>
        <p:spPr>
          <a:xfrm>
            <a:off x="8901823" y="509696"/>
            <a:ext cx="0" cy="40266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04FBE49-C73B-B3C8-8CD2-A40B931536C8}"/>
              </a:ext>
            </a:extLst>
          </p:cNvPr>
          <p:cNvCxnSpPr>
            <a:cxnSpLocks/>
          </p:cNvCxnSpPr>
          <p:nvPr/>
        </p:nvCxnSpPr>
        <p:spPr>
          <a:xfrm>
            <a:off x="8598694" y="1577925"/>
            <a:ext cx="3138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13" descr="A thermometer with a temperature&#10;&#10;AI-generated content may be incorrect.">
            <a:extLst>
              <a:ext uri="{FF2B5EF4-FFF2-40B4-BE49-F238E27FC236}">
                <a16:creationId xmlns:a16="http://schemas.microsoft.com/office/drawing/2014/main" id="{F975032A-9342-305C-7FEF-B1243B38A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5252" y="87874"/>
            <a:ext cx="231771" cy="395211"/>
          </a:xfrm>
          <a:prstGeom prst="rect">
            <a:avLst/>
          </a:prstGeom>
        </p:spPr>
      </p:pic>
      <p:pic>
        <p:nvPicPr>
          <p:cNvPr id="15" name="Picture 14" descr="A blue drop of water&#10;&#10;AI-generated content may be incorrect.">
            <a:extLst>
              <a:ext uri="{FF2B5EF4-FFF2-40B4-BE49-F238E27FC236}">
                <a16:creationId xmlns:a16="http://schemas.microsoft.com/office/drawing/2014/main" id="{68983A06-E9F6-46AA-15B6-234E71FB34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6195" y="411716"/>
            <a:ext cx="176686" cy="262641"/>
          </a:xfrm>
          <a:prstGeom prst="rect">
            <a:avLst/>
          </a:prstGeom>
        </p:spPr>
      </p:pic>
      <p:cxnSp>
        <p:nvCxnSpPr>
          <p:cNvPr id="16" name="Straight Connector 15">
            <a:extLst>
              <a:ext uri="{FF2B5EF4-FFF2-40B4-BE49-F238E27FC236}">
                <a16:creationId xmlns:a16="http://schemas.microsoft.com/office/drawing/2014/main" id="{39A56C39-3636-D0C8-9981-3F1AAB3A5C8C}"/>
              </a:ext>
            </a:extLst>
          </p:cNvPr>
          <p:cNvCxnSpPr>
            <a:cxnSpLocks/>
          </p:cNvCxnSpPr>
          <p:nvPr/>
        </p:nvCxnSpPr>
        <p:spPr>
          <a:xfrm>
            <a:off x="6094538" y="764863"/>
            <a:ext cx="0" cy="32430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descr="A black lightning bolt symbol&#10;&#10;AI-generated content may be incorrect.">
            <a:extLst>
              <a:ext uri="{FF2B5EF4-FFF2-40B4-BE49-F238E27FC236}">
                <a16:creationId xmlns:a16="http://schemas.microsoft.com/office/drawing/2014/main" id="{00462D1D-4A80-5B62-6170-6772A21ECB8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429660" y="160856"/>
            <a:ext cx="242708" cy="342130"/>
          </a:xfrm>
          <a:prstGeom prst="rect">
            <a:avLst/>
          </a:prstGeom>
        </p:spPr>
      </p:pic>
      <p:sp>
        <p:nvSpPr>
          <p:cNvPr id="18" name="TextBox 17">
            <a:extLst>
              <a:ext uri="{FF2B5EF4-FFF2-40B4-BE49-F238E27FC236}">
                <a16:creationId xmlns:a16="http://schemas.microsoft.com/office/drawing/2014/main" id="{02643A7A-C814-444C-94AC-B18DFC0D0175}"/>
              </a:ext>
            </a:extLst>
          </p:cNvPr>
          <p:cNvSpPr txBox="1"/>
          <p:nvPr/>
        </p:nvSpPr>
        <p:spPr>
          <a:xfrm>
            <a:off x="6473040" y="671006"/>
            <a:ext cx="1381639" cy="584775"/>
          </a:xfrm>
          <a:prstGeom prst="rect">
            <a:avLst/>
          </a:prstGeom>
          <a:noFill/>
          <a:ln>
            <a:solidFill>
              <a:schemeClr val="tx1"/>
            </a:solidFill>
          </a:ln>
        </p:spPr>
        <p:txBody>
          <a:bodyPr wrap="square" rtlCol="0">
            <a:spAutoFit/>
          </a:bodyPr>
          <a:lstStyle/>
          <a:p>
            <a:r>
              <a:rPr lang="en-US" sz="1600" dirty="0"/>
              <a:t>Link </a:t>
            </a:r>
          </a:p>
          <a:p>
            <a:r>
              <a:rPr lang="en-US" sz="1600" i="1" dirty="0"/>
              <a:t>Fuel cell 62%</a:t>
            </a:r>
          </a:p>
        </p:txBody>
      </p:sp>
      <p:cxnSp>
        <p:nvCxnSpPr>
          <p:cNvPr id="19" name="Straight Arrow Connector 18">
            <a:extLst>
              <a:ext uri="{FF2B5EF4-FFF2-40B4-BE49-F238E27FC236}">
                <a16:creationId xmlns:a16="http://schemas.microsoft.com/office/drawing/2014/main" id="{3C344D76-EE62-8B59-EE9B-E83256E69B34}"/>
              </a:ext>
            </a:extLst>
          </p:cNvPr>
          <p:cNvCxnSpPr>
            <a:cxnSpLocks/>
          </p:cNvCxnSpPr>
          <p:nvPr/>
        </p:nvCxnSpPr>
        <p:spPr>
          <a:xfrm flipV="1">
            <a:off x="6105930" y="1044003"/>
            <a:ext cx="37491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63860B1-497E-39CD-634C-A4F5AC307E21}"/>
              </a:ext>
            </a:extLst>
          </p:cNvPr>
          <p:cNvSpPr txBox="1"/>
          <p:nvPr/>
        </p:nvSpPr>
        <p:spPr>
          <a:xfrm>
            <a:off x="6453842" y="1617706"/>
            <a:ext cx="1400835" cy="584775"/>
          </a:xfrm>
          <a:prstGeom prst="rect">
            <a:avLst/>
          </a:prstGeom>
          <a:noFill/>
          <a:ln>
            <a:solidFill>
              <a:schemeClr val="tx1"/>
            </a:solidFill>
          </a:ln>
        </p:spPr>
        <p:txBody>
          <a:bodyPr wrap="square" rtlCol="0">
            <a:spAutoFit/>
          </a:bodyPr>
          <a:lstStyle/>
          <a:p>
            <a:r>
              <a:rPr lang="en-US" sz="1600" dirty="0"/>
              <a:t>Link </a:t>
            </a:r>
          </a:p>
          <a:p>
            <a:r>
              <a:rPr lang="en-US" sz="1600" i="1" dirty="0"/>
              <a:t>Fuel cell </a:t>
            </a:r>
            <a:r>
              <a:rPr lang="en-US" sz="1600" dirty="0"/>
              <a:t>61%</a:t>
            </a:r>
          </a:p>
        </p:txBody>
      </p:sp>
      <p:cxnSp>
        <p:nvCxnSpPr>
          <p:cNvPr id="21" name="Straight Arrow Connector 20">
            <a:extLst>
              <a:ext uri="{FF2B5EF4-FFF2-40B4-BE49-F238E27FC236}">
                <a16:creationId xmlns:a16="http://schemas.microsoft.com/office/drawing/2014/main" id="{8068382A-AFC0-2F3F-5BCE-BFB46F88FE3C}"/>
              </a:ext>
            </a:extLst>
          </p:cNvPr>
          <p:cNvCxnSpPr>
            <a:cxnSpLocks/>
          </p:cNvCxnSpPr>
          <p:nvPr/>
        </p:nvCxnSpPr>
        <p:spPr>
          <a:xfrm flipV="1">
            <a:off x="6086732" y="1990703"/>
            <a:ext cx="37491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8EC8FD12-9513-47A7-9ACB-F340820DE1E2}"/>
              </a:ext>
            </a:extLst>
          </p:cNvPr>
          <p:cNvSpPr txBox="1"/>
          <p:nvPr/>
        </p:nvSpPr>
        <p:spPr>
          <a:xfrm>
            <a:off x="6440210" y="3361574"/>
            <a:ext cx="1400833" cy="584775"/>
          </a:xfrm>
          <a:prstGeom prst="rect">
            <a:avLst/>
          </a:prstGeom>
          <a:noFill/>
          <a:ln>
            <a:solidFill>
              <a:schemeClr val="tx1"/>
            </a:solidFill>
          </a:ln>
        </p:spPr>
        <p:txBody>
          <a:bodyPr wrap="square" rtlCol="0">
            <a:spAutoFit/>
          </a:bodyPr>
          <a:lstStyle/>
          <a:p>
            <a:r>
              <a:rPr lang="en-US" sz="1600" dirty="0"/>
              <a:t>Link</a:t>
            </a:r>
          </a:p>
          <a:p>
            <a:r>
              <a:rPr lang="en-US" sz="1600" i="1" dirty="0"/>
              <a:t>Fuel cell 48%</a:t>
            </a:r>
          </a:p>
        </p:txBody>
      </p:sp>
      <p:cxnSp>
        <p:nvCxnSpPr>
          <p:cNvPr id="23" name="Straight Arrow Connector 22">
            <a:extLst>
              <a:ext uri="{FF2B5EF4-FFF2-40B4-BE49-F238E27FC236}">
                <a16:creationId xmlns:a16="http://schemas.microsoft.com/office/drawing/2014/main" id="{FDFAA3C6-82FE-BFAF-9655-CF7A3A3DED5B}"/>
              </a:ext>
            </a:extLst>
          </p:cNvPr>
          <p:cNvCxnSpPr>
            <a:cxnSpLocks/>
          </p:cNvCxnSpPr>
          <p:nvPr/>
        </p:nvCxnSpPr>
        <p:spPr>
          <a:xfrm>
            <a:off x="6105930" y="3734571"/>
            <a:ext cx="3420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Oval 23">
            <a:extLst>
              <a:ext uri="{FF2B5EF4-FFF2-40B4-BE49-F238E27FC236}">
                <a16:creationId xmlns:a16="http://schemas.microsoft.com/office/drawing/2014/main" id="{2C37644A-FEBF-5F0E-C22B-8EE2810F0D9A}"/>
              </a:ext>
            </a:extLst>
          </p:cNvPr>
          <p:cNvSpPr/>
          <p:nvPr/>
        </p:nvSpPr>
        <p:spPr>
          <a:xfrm>
            <a:off x="7021902" y="2472331"/>
            <a:ext cx="72000" cy="72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E482929F-44AB-7AA2-1553-1C8AC53AB46C}"/>
              </a:ext>
            </a:extLst>
          </p:cNvPr>
          <p:cNvSpPr/>
          <p:nvPr/>
        </p:nvSpPr>
        <p:spPr>
          <a:xfrm>
            <a:off x="7021902" y="2756412"/>
            <a:ext cx="72000" cy="72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
        <p:nvSpPr>
          <p:cNvPr id="26" name="Oval 25">
            <a:extLst>
              <a:ext uri="{FF2B5EF4-FFF2-40B4-BE49-F238E27FC236}">
                <a16:creationId xmlns:a16="http://schemas.microsoft.com/office/drawing/2014/main" id="{885ADC7D-019E-0C31-04DF-A92AB2673C1E}"/>
              </a:ext>
            </a:extLst>
          </p:cNvPr>
          <p:cNvSpPr/>
          <p:nvPr/>
        </p:nvSpPr>
        <p:spPr>
          <a:xfrm>
            <a:off x="7021902" y="3036482"/>
            <a:ext cx="72000" cy="72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cxnSp>
        <p:nvCxnSpPr>
          <p:cNvPr id="28" name="Straight Arrow Connector 27">
            <a:extLst>
              <a:ext uri="{FF2B5EF4-FFF2-40B4-BE49-F238E27FC236}">
                <a16:creationId xmlns:a16="http://schemas.microsoft.com/office/drawing/2014/main" id="{15F6C993-4628-F71C-52A6-8D4A3A3894F9}"/>
              </a:ext>
            </a:extLst>
          </p:cNvPr>
          <p:cNvCxnSpPr>
            <a:cxnSpLocks/>
          </p:cNvCxnSpPr>
          <p:nvPr/>
        </p:nvCxnSpPr>
        <p:spPr>
          <a:xfrm>
            <a:off x="7841043" y="3542959"/>
            <a:ext cx="6688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A0A327BA-2D63-FFA6-0809-21C604CD07D7}"/>
              </a:ext>
            </a:extLst>
          </p:cNvPr>
          <p:cNvCxnSpPr>
            <a:cxnSpLocks/>
          </p:cNvCxnSpPr>
          <p:nvPr/>
        </p:nvCxnSpPr>
        <p:spPr>
          <a:xfrm>
            <a:off x="7854677" y="3865142"/>
            <a:ext cx="233800" cy="0"/>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2D90D022-2D5A-5530-BEBE-8C411D68DCC5}"/>
              </a:ext>
            </a:extLst>
          </p:cNvPr>
          <p:cNvCxnSpPr>
            <a:cxnSpLocks/>
          </p:cNvCxnSpPr>
          <p:nvPr/>
        </p:nvCxnSpPr>
        <p:spPr>
          <a:xfrm>
            <a:off x="8134582" y="1577925"/>
            <a:ext cx="332429"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9FBE575C-967D-519E-A83C-88408DE429DB}"/>
              </a:ext>
            </a:extLst>
          </p:cNvPr>
          <p:cNvCxnSpPr>
            <a:cxnSpLocks/>
          </p:cNvCxnSpPr>
          <p:nvPr/>
        </p:nvCxnSpPr>
        <p:spPr>
          <a:xfrm>
            <a:off x="8591551" y="4269065"/>
            <a:ext cx="3138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F4E796B4-A1F0-C808-1F97-0B838B832968}"/>
              </a:ext>
            </a:extLst>
          </p:cNvPr>
          <p:cNvCxnSpPr>
            <a:cxnSpLocks/>
          </p:cNvCxnSpPr>
          <p:nvPr/>
        </p:nvCxnSpPr>
        <p:spPr>
          <a:xfrm>
            <a:off x="8085261" y="4269065"/>
            <a:ext cx="338552"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577EBE7F-2B39-D43D-B2FC-775A1429F247}"/>
              </a:ext>
            </a:extLst>
          </p:cNvPr>
          <p:cNvCxnSpPr>
            <a:cxnSpLocks/>
          </p:cNvCxnSpPr>
          <p:nvPr/>
        </p:nvCxnSpPr>
        <p:spPr>
          <a:xfrm>
            <a:off x="7854677" y="1771915"/>
            <a:ext cx="65090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9B69E4EE-F142-AF47-12DD-FC6A6F6321D3}"/>
              </a:ext>
            </a:extLst>
          </p:cNvPr>
          <p:cNvCxnSpPr>
            <a:cxnSpLocks/>
          </p:cNvCxnSpPr>
          <p:nvPr/>
        </p:nvCxnSpPr>
        <p:spPr>
          <a:xfrm>
            <a:off x="7854677" y="2094098"/>
            <a:ext cx="272372" cy="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2BC808EE-18E7-911F-C73E-8D6DB03A3925}"/>
              </a:ext>
            </a:extLst>
          </p:cNvPr>
          <p:cNvCxnSpPr>
            <a:cxnSpLocks/>
          </p:cNvCxnSpPr>
          <p:nvPr/>
        </p:nvCxnSpPr>
        <p:spPr>
          <a:xfrm flipH="1">
            <a:off x="8123831" y="2094098"/>
            <a:ext cx="0" cy="403155"/>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C521D7C4-2743-5301-21DD-A5205F3C4ADC}"/>
              </a:ext>
            </a:extLst>
          </p:cNvPr>
          <p:cNvCxnSpPr>
            <a:cxnSpLocks/>
          </p:cNvCxnSpPr>
          <p:nvPr/>
        </p:nvCxnSpPr>
        <p:spPr>
          <a:xfrm>
            <a:off x="8587943" y="2497253"/>
            <a:ext cx="3138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B3A2877C-945B-554A-B446-3F2FC6F57CA0}"/>
              </a:ext>
            </a:extLst>
          </p:cNvPr>
          <p:cNvCxnSpPr>
            <a:cxnSpLocks/>
          </p:cNvCxnSpPr>
          <p:nvPr/>
        </p:nvCxnSpPr>
        <p:spPr>
          <a:xfrm>
            <a:off x="8123831" y="2497253"/>
            <a:ext cx="332429" cy="0"/>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61F295F2-BAAC-79E3-353E-FA3AE63405D6}"/>
              </a:ext>
            </a:extLst>
          </p:cNvPr>
          <p:cNvCxnSpPr>
            <a:cxnSpLocks/>
          </p:cNvCxnSpPr>
          <p:nvPr/>
        </p:nvCxnSpPr>
        <p:spPr>
          <a:xfrm flipH="1">
            <a:off x="8089029" y="3865142"/>
            <a:ext cx="0" cy="403155"/>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07E5A205-3DAC-CF4C-C209-539935FC8C58}"/>
              </a:ext>
            </a:extLst>
          </p:cNvPr>
          <p:cNvSpPr txBox="1"/>
          <p:nvPr/>
        </p:nvSpPr>
        <p:spPr>
          <a:xfrm>
            <a:off x="625043" y="732960"/>
            <a:ext cx="4572000" cy="1754326"/>
          </a:xfrm>
          <a:prstGeom prst="rect">
            <a:avLst/>
          </a:prstGeom>
          <a:noFill/>
        </p:spPr>
        <p:txBody>
          <a:bodyPr wrap="square">
            <a:spAutoFit/>
          </a:bodyPr>
          <a:lstStyle/>
          <a:p>
            <a:pPr>
              <a:buFont typeface="Arial" panose="020B0604020202020204" pitchFamily="34" charset="0"/>
              <a:buChar char="•"/>
            </a:pPr>
            <a:r>
              <a:rPr lang="en-AU" dirty="0"/>
              <a:t>   Theoretical background</a:t>
            </a:r>
          </a:p>
          <a:p>
            <a:pPr marL="742950" lvl="1" indent="-285750">
              <a:buFont typeface="Courier New" panose="02070309020205020404" pitchFamily="49" charset="0"/>
              <a:buChar char="o"/>
            </a:pPr>
            <a:r>
              <a:rPr lang="en-AU" dirty="0"/>
              <a:t>   Clean electricity (hydrogen fuel)</a:t>
            </a:r>
          </a:p>
          <a:p>
            <a:pPr marL="742950" lvl="1" indent="-285750">
              <a:buFont typeface="Courier New" panose="02070309020205020404" pitchFamily="49" charset="0"/>
              <a:buChar char="o"/>
            </a:pPr>
            <a:r>
              <a:rPr lang="en-AU" dirty="0"/>
              <a:t>   Constant power use (ships)</a:t>
            </a:r>
          </a:p>
          <a:p>
            <a:pPr marL="742950" lvl="1" indent="-285750">
              <a:buFont typeface="Courier New" panose="02070309020205020404" pitchFamily="49" charset="0"/>
              <a:buChar char="o"/>
            </a:pPr>
            <a:r>
              <a:rPr lang="en-AU" dirty="0"/>
              <a:t>   High cost and integration issues</a:t>
            </a:r>
          </a:p>
          <a:p>
            <a:pPr marL="742950" lvl="1" indent="-285750">
              <a:buFont typeface="Courier New" panose="02070309020205020404" pitchFamily="49" charset="0"/>
              <a:buChar char="o"/>
            </a:pPr>
            <a:r>
              <a:rPr lang="en-AU" dirty="0"/>
              <a:t>   Needs batteries for support</a:t>
            </a:r>
          </a:p>
          <a:p>
            <a:pPr>
              <a:buNone/>
            </a:pPr>
            <a:endParaRPr lang="ar-SY" dirty="0"/>
          </a:p>
        </p:txBody>
      </p:sp>
      <p:sp>
        <p:nvSpPr>
          <p:cNvPr id="30" name="TextBox 29">
            <a:extLst>
              <a:ext uri="{FF2B5EF4-FFF2-40B4-BE49-F238E27FC236}">
                <a16:creationId xmlns:a16="http://schemas.microsoft.com/office/drawing/2014/main" id="{B4D2EAED-73A8-C254-C061-C0A2D7552446}"/>
              </a:ext>
            </a:extLst>
          </p:cNvPr>
          <p:cNvSpPr txBox="1"/>
          <p:nvPr/>
        </p:nvSpPr>
        <p:spPr>
          <a:xfrm>
            <a:off x="3772220" y="5646133"/>
            <a:ext cx="2924450" cy="307777"/>
          </a:xfrm>
          <a:prstGeom prst="rect">
            <a:avLst/>
          </a:prstGeom>
          <a:noFill/>
        </p:spPr>
        <p:txBody>
          <a:bodyPr wrap="square" lIns="91440" tIns="45720" rIns="91440" bIns="45720" rtlCol="0" anchor="t">
            <a:spAutoFit/>
          </a:bodyPr>
          <a:lstStyle/>
          <a:p>
            <a:r>
              <a:rPr lang="en-GB" sz="1400" i="1" dirty="0">
                <a:ea typeface="Calibri"/>
                <a:cs typeface="Calibri"/>
              </a:rPr>
              <a:t>Max. difference, at max load: 7 [%pt]</a:t>
            </a:r>
          </a:p>
        </p:txBody>
      </p:sp>
      <p:sp>
        <p:nvSpPr>
          <p:cNvPr id="27" name="TextBox 26">
            <a:extLst>
              <a:ext uri="{FF2B5EF4-FFF2-40B4-BE49-F238E27FC236}">
                <a16:creationId xmlns:a16="http://schemas.microsoft.com/office/drawing/2014/main" id="{D9994E20-6B00-0B05-EB24-7C542CF73307}"/>
              </a:ext>
            </a:extLst>
          </p:cNvPr>
          <p:cNvSpPr txBox="1"/>
          <p:nvPr/>
        </p:nvSpPr>
        <p:spPr>
          <a:xfrm>
            <a:off x="0" y="6557082"/>
            <a:ext cx="7886699" cy="292388"/>
          </a:xfrm>
          <a:prstGeom prst="rect">
            <a:avLst/>
          </a:prstGeom>
          <a:noFill/>
        </p:spPr>
        <p:txBody>
          <a:bodyPr wrap="square" rtlCol="0">
            <a:spAutoFit/>
          </a:bodyPr>
          <a:lstStyle/>
          <a:p>
            <a:r>
              <a:rPr lang="en-GB" sz="1300" dirty="0">
                <a:solidFill>
                  <a:schemeClr val="bg1">
                    <a:lumMod val="75000"/>
                  </a:schemeClr>
                </a:solidFill>
              </a:rPr>
              <a:t>Introduction</a:t>
            </a:r>
            <a:r>
              <a:rPr lang="en-GB" sz="1300" dirty="0"/>
              <a:t> </a:t>
            </a:r>
            <a:r>
              <a:rPr lang="en-GB" sz="1300" dirty="0">
                <a:solidFill>
                  <a:schemeClr val="bg1">
                    <a:lumMod val="75000"/>
                  </a:schemeClr>
                </a:solidFill>
              </a:rPr>
              <a:t>– Topology – </a:t>
            </a:r>
            <a:r>
              <a:rPr lang="en-GB" sz="1300" dirty="0"/>
              <a:t>Generators &amp; loads </a:t>
            </a:r>
            <a:r>
              <a:rPr lang="en-GB" sz="1300" dirty="0">
                <a:solidFill>
                  <a:schemeClr val="bg1">
                    <a:lumMod val="75000"/>
                  </a:schemeClr>
                </a:solidFill>
              </a:rPr>
              <a:t>– Results– Discussion &amp; recommendations – Conclusion</a:t>
            </a:r>
            <a:endParaRPr lang="en-NL" sz="1300" dirty="0">
              <a:solidFill>
                <a:schemeClr val="bg1">
                  <a:lumMod val="75000"/>
                </a:schemeClr>
              </a:solidFill>
            </a:endParaRPr>
          </a:p>
        </p:txBody>
      </p:sp>
    </p:spTree>
    <p:extLst>
      <p:ext uri="{BB962C8B-B14F-4D97-AF65-F5344CB8AC3E}">
        <p14:creationId xmlns:p14="http://schemas.microsoft.com/office/powerpoint/2010/main" val="285998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500"/>
                                        <p:tgtEl>
                                          <p:spTgt spid="43"/>
                                        </p:tgtEl>
                                      </p:cBhvr>
                                    </p:animEffect>
                                  </p:childTnLst>
                                </p:cTn>
                              </p:par>
                              <p:par>
                                <p:cTn id="79" presetID="10" presetClass="entr" presetSubtype="0" fill="hold"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500"/>
                                        <p:tgtEl>
                                          <p:spTgt spid="45"/>
                                        </p:tgtEl>
                                      </p:cBhvr>
                                    </p:animEffect>
                                  </p:childTnLst>
                                </p:cTn>
                              </p:par>
                              <p:par>
                                <p:cTn id="82" presetID="10" presetClass="entr" presetSubtype="0" fill="hold" nodeType="with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500"/>
                                        <p:tgtEl>
                                          <p:spTgt spid="46"/>
                                        </p:tgtEl>
                                      </p:cBhvr>
                                    </p:animEffect>
                                  </p:childTnLst>
                                </p:cTn>
                              </p:par>
                              <p:par>
                                <p:cTn id="85" presetID="10" presetClass="entr" presetSubtype="0"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500"/>
                                        <p:tgtEl>
                                          <p:spTgt spid="49"/>
                                        </p:tgtEl>
                                      </p:cBhvr>
                                    </p:animEffect>
                                  </p:childTnLst>
                                </p:cTn>
                              </p:par>
                              <p:par>
                                <p:cTn id="88" presetID="10" presetClass="entr" presetSubtype="0" fill="hold"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fade">
                                      <p:cBhvr>
                                        <p:cTn id="90" dur="500"/>
                                        <p:tgtEl>
                                          <p:spTgt spid="50"/>
                                        </p:tgtEl>
                                      </p:cBhvr>
                                    </p:animEffect>
                                  </p:childTnLst>
                                </p:cTn>
                              </p:par>
                              <p:par>
                                <p:cTn id="91" presetID="10" presetClass="entr" presetSubtype="0" fill="hold"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fade">
                                      <p:cBhvr>
                                        <p:cTn id="93" dur="500"/>
                                        <p:tgtEl>
                                          <p:spTgt spid="51"/>
                                        </p:tgtEl>
                                      </p:cBhvr>
                                    </p:animEffect>
                                  </p:childTnLst>
                                </p:cTn>
                              </p:par>
                              <p:par>
                                <p:cTn id="94" presetID="10" presetClass="entr" presetSubtype="0" fill="hold" nodeType="with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fade">
                                      <p:cBhvr>
                                        <p:cTn id="96" dur="500"/>
                                        <p:tgtEl>
                                          <p:spTgt spid="52"/>
                                        </p:tgtEl>
                                      </p:cBhvr>
                                    </p:animEffect>
                                  </p:childTnLst>
                                </p:cTn>
                              </p:par>
                              <p:par>
                                <p:cTn id="97" presetID="10" presetClass="entr" presetSubtype="0" fill="hold" nodeType="with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500"/>
                                        <p:tgtEl>
                                          <p:spTgt spid="54"/>
                                        </p:tgtEl>
                                      </p:cBhvr>
                                    </p:animEffect>
                                  </p:childTnLst>
                                </p:cTn>
                              </p:par>
                              <p:par>
                                <p:cTn id="100" presetID="10"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500"/>
                                        <p:tgtEl>
                                          <p:spTgt spid="6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4" grpId="0" animBg="1"/>
      <p:bldP spid="25" grpId="0" animBg="1"/>
      <p:bldP spid="26"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4996B-4CE8-7AF1-220B-161DF0414B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76B5F3-94B1-0866-F44C-3F013FEC8635}"/>
              </a:ext>
            </a:extLst>
          </p:cNvPr>
          <p:cNvSpPr>
            <a:spLocks noGrp="1"/>
          </p:cNvSpPr>
          <p:nvPr>
            <p:ph type="title"/>
          </p:nvPr>
        </p:nvSpPr>
        <p:spPr>
          <a:xfrm>
            <a:off x="628650" y="0"/>
            <a:ext cx="7886700" cy="994172"/>
          </a:xfrm>
        </p:spPr>
        <p:txBody>
          <a:bodyPr anchor="ctr">
            <a:normAutofit/>
          </a:bodyPr>
          <a:lstStyle/>
          <a:p>
            <a:r>
              <a:rPr lang="en-US" dirty="0">
                <a:cs typeface="Arial"/>
              </a:rPr>
              <a:t>Results</a:t>
            </a:r>
            <a:endParaRPr lang="en-US" dirty="0"/>
          </a:p>
        </p:txBody>
      </p:sp>
      <p:sp>
        <p:nvSpPr>
          <p:cNvPr id="9" name="TextBox 8">
            <a:extLst>
              <a:ext uri="{FF2B5EF4-FFF2-40B4-BE49-F238E27FC236}">
                <a16:creationId xmlns:a16="http://schemas.microsoft.com/office/drawing/2014/main" id="{4A68F027-6C6C-F8CF-052B-301BE16797EC}"/>
              </a:ext>
            </a:extLst>
          </p:cNvPr>
          <p:cNvSpPr txBox="1"/>
          <p:nvPr/>
        </p:nvSpPr>
        <p:spPr>
          <a:xfrm>
            <a:off x="8515350" y="6420504"/>
            <a:ext cx="527050" cy="369332"/>
          </a:xfrm>
          <a:prstGeom prst="rect">
            <a:avLst/>
          </a:prstGeom>
          <a:noFill/>
        </p:spPr>
        <p:txBody>
          <a:bodyPr wrap="square" rtlCol="0">
            <a:spAutoFit/>
          </a:bodyPr>
          <a:lstStyle/>
          <a:p>
            <a:r>
              <a:rPr lang="en-GB" dirty="0"/>
              <a:t>10</a:t>
            </a:r>
            <a:endParaRPr lang="en-NL" dirty="0"/>
          </a:p>
        </p:txBody>
      </p:sp>
      <p:sp>
        <p:nvSpPr>
          <p:cNvPr id="6" name="TextBox 5">
            <a:extLst>
              <a:ext uri="{FF2B5EF4-FFF2-40B4-BE49-F238E27FC236}">
                <a16:creationId xmlns:a16="http://schemas.microsoft.com/office/drawing/2014/main" id="{0A8B86C4-A0EE-82D0-D16C-FE36FE8D6A9D}"/>
              </a:ext>
            </a:extLst>
          </p:cNvPr>
          <p:cNvSpPr txBox="1"/>
          <p:nvPr/>
        </p:nvSpPr>
        <p:spPr>
          <a:xfrm>
            <a:off x="717597" y="636635"/>
            <a:ext cx="52551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panose="020F0502020204030204"/>
                <a:cs typeface="Calibri" panose="020F0502020204030204"/>
              </a:rPr>
              <a:t>Scenario 2: refill of hydrogen in Amsterdam and Kehl</a:t>
            </a:r>
          </a:p>
        </p:txBody>
      </p:sp>
      <p:pic>
        <p:nvPicPr>
          <p:cNvPr id="7" name="Picture 6" descr="Rhine River Map Of Europe Kiah - Rhine River Map Scaled map of europe ...">
            <a:extLst>
              <a:ext uri="{FF2B5EF4-FFF2-40B4-BE49-F238E27FC236}">
                <a16:creationId xmlns:a16="http://schemas.microsoft.com/office/drawing/2014/main" id="{92C852D8-E446-483D-6AB4-EE670CE595E9}"/>
              </a:ext>
            </a:extLst>
          </p:cNvPr>
          <p:cNvPicPr>
            <a:picLocks noChangeAspect="1"/>
          </p:cNvPicPr>
          <p:nvPr/>
        </p:nvPicPr>
        <p:blipFill>
          <a:blip r:embed="rId2"/>
          <a:stretch>
            <a:fillRect/>
          </a:stretch>
        </p:blipFill>
        <p:spPr>
          <a:xfrm>
            <a:off x="772048" y="992309"/>
            <a:ext cx="6226627" cy="5225071"/>
          </a:xfrm>
          <a:prstGeom prst="rect">
            <a:avLst/>
          </a:prstGeom>
        </p:spPr>
      </p:pic>
      <p:sp>
        <p:nvSpPr>
          <p:cNvPr id="16" name="Oval 15">
            <a:extLst>
              <a:ext uri="{FF2B5EF4-FFF2-40B4-BE49-F238E27FC236}">
                <a16:creationId xmlns:a16="http://schemas.microsoft.com/office/drawing/2014/main" id="{D0977515-9B54-EF4B-AC02-ED475FC3CA9F}"/>
              </a:ext>
            </a:extLst>
          </p:cNvPr>
          <p:cNvSpPr/>
          <p:nvPr/>
        </p:nvSpPr>
        <p:spPr>
          <a:xfrm>
            <a:off x="3042340" y="1975621"/>
            <a:ext cx="249637" cy="21681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16ABF09-4593-EB35-5F4B-AF9312EB2237}"/>
              </a:ext>
            </a:extLst>
          </p:cNvPr>
          <p:cNvSpPr/>
          <p:nvPr/>
        </p:nvSpPr>
        <p:spPr>
          <a:xfrm>
            <a:off x="4116514" y="5059263"/>
            <a:ext cx="249637" cy="21681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34C41C3-90EF-EF8D-153B-3D212232C2B0}"/>
              </a:ext>
            </a:extLst>
          </p:cNvPr>
          <p:cNvSpPr/>
          <p:nvPr/>
        </p:nvSpPr>
        <p:spPr>
          <a:xfrm>
            <a:off x="4245562" y="4386368"/>
            <a:ext cx="212767" cy="189166"/>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18A8D4D-9534-41AF-A53B-768C4C1D6892}"/>
              </a:ext>
            </a:extLst>
          </p:cNvPr>
          <p:cNvSpPr txBox="1"/>
          <p:nvPr/>
        </p:nvSpPr>
        <p:spPr>
          <a:xfrm>
            <a:off x="717597" y="5971159"/>
            <a:ext cx="2162085" cy="24622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t>Source: </a:t>
            </a:r>
            <a:r>
              <a:rPr lang="en-US" sz="1000" i="1" dirty="0" err="1"/>
              <a:t>letstalksport</a:t>
            </a:r>
            <a:endParaRPr lang="en-US" sz="1000" i="1" dirty="0"/>
          </a:p>
        </p:txBody>
      </p:sp>
      <p:sp>
        <p:nvSpPr>
          <p:cNvPr id="5" name="TextBox 4">
            <a:extLst>
              <a:ext uri="{FF2B5EF4-FFF2-40B4-BE49-F238E27FC236}">
                <a16:creationId xmlns:a16="http://schemas.microsoft.com/office/drawing/2014/main" id="{DD03A1DB-104D-7926-CC58-7ED4781E32BF}"/>
              </a:ext>
            </a:extLst>
          </p:cNvPr>
          <p:cNvSpPr txBox="1"/>
          <p:nvPr/>
        </p:nvSpPr>
        <p:spPr>
          <a:xfrm>
            <a:off x="0" y="6557082"/>
            <a:ext cx="7886699" cy="292388"/>
          </a:xfrm>
          <a:prstGeom prst="rect">
            <a:avLst/>
          </a:prstGeom>
          <a:noFill/>
        </p:spPr>
        <p:txBody>
          <a:bodyPr wrap="square" rtlCol="0">
            <a:spAutoFit/>
          </a:bodyPr>
          <a:lstStyle/>
          <a:p>
            <a:r>
              <a:rPr lang="en-GB" sz="1300" dirty="0">
                <a:solidFill>
                  <a:schemeClr val="bg1">
                    <a:lumMod val="75000"/>
                  </a:schemeClr>
                </a:solidFill>
              </a:rPr>
              <a:t>Introduction</a:t>
            </a:r>
            <a:r>
              <a:rPr lang="en-GB" sz="1300" dirty="0"/>
              <a:t> </a:t>
            </a:r>
            <a:r>
              <a:rPr lang="en-GB" sz="1300" dirty="0">
                <a:solidFill>
                  <a:schemeClr val="bg1">
                    <a:lumMod val="75000"/>
                  </a:schemeClr>
                </a:solidFill>
              </a:rPr>
              <a:t>– Topology – Generators &amp; loads – </a:t>
            </a:r>
            <a:r>
              <a:rPr lang="en-GB" sz="1300" dirty="0"/>
              <a:t>Results</a:t>
            </a:r>
            <a:r>
              <a:rPr lang="en-GB" sz="1300" dirty="0">
                <a:solidFill>
                  <a:schemeClr val="bg1">
                    <a:lumMod val="75000"/>
                  </a:schemeClr>
                </a:solidFill>
              </a:rPr>
              <a:t>– Discussion &amp; recommendations – Conclusion</a:t>
            </a:r>
            <a:endParaRPr lang="en-NL" sz="1300" dirty="0">
              <a:solidFill>
                <a:schemeClr val="bg1">
                  <a:lumMod val="75000"/>
                </a:schemeClr>
              </a:solidFill>
            </a:endParaRPr>
          </a:p>
        </p:txBody>
      </p:sp>
    </p:spTree>
    <p:extLst>
      <p:ext uri="{BB962C8B-B14F-4D97-AF65-F5344CB8AC3E}">
        <p14:creationId xmlns:p14="http://schemas.microsoft.com/office/powerpoint/2010/main" val="141738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smal" id="{D9AF72F1-AA87-C74E-8CBE-B9B4D5EB5D6E}" vid="{6819BA04-48DB-D74C-AC29-099C640147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45e29b4-a72d-4697-b3de-c8e0d8b02381">
      <Terms xmlns="http://schemas.microsoft.com/office/infopath/2007/PartnerControls"/>
    </lcf76f155ced4ddcb4097134ff3c332f>
    <TaxCatchAll xmlns="23c281c0-f30e-4760-9d15-ca161c12718a"/>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0B3C912C48A442B4AFC39AB30017ED" ma:contentTypeVersion="14" ma:contentTypeDescription="Een nieuw document maken." ma:contentTypeScope="" ma:versionID="d1db166e5946548e2ddc637a0bce2452">
  <xsd:schema xmlns:xsd="http://www.w3.org/2001/XMLSchema" xmlns:xs="http://www.w3.org/2001/XMLSchema" xmlns:p="http://schemas.microsoft.com/office/2006/metadata/properties" xmlns:ns2="e45e29b4-a72d-4697-b3de-c8e0d8b02381" xmlns:ns3="23c281c0-f30e-4760-9d15-ca161c12718a" targetNamespace="http://schemas.microsoft.com/office/2006/metadata/properties" ma:root="true" ma:fieldsID="aa80dd6b2fabcccc64d23ed4e6f6e00f" ns2:_="" ns3:_="">
    <xsd:import namespace="e45e29b4-a72d-4697-b3de-c8e0d8b02381"/>
    <xsd:import namespace="23c281c0-f30e-4760-9d15-ca161c1271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5e29b4-a72d-4697-b3de-c8e0d8b023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f6aa0a0a-ab1b-4084-9454-0fab0472597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c281c0-f30e-4760-9d15-ca161c12718a"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fba59204-f466-4ce4-b3a6-8ab51a9ebe93}" ma:internalName="TaxCatchAll" ma:showField="CatchAllData" ma:web="23c281c0-f30e-4760-9d15-ca161c1271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FB724D-B36E-49E8-B0A4-6E3887C799F5}">
  <ds:schemaRefs>
    <ds:schemaRef ds:uri="http://schemas.microsoft.com/sharepoint/v3/contenttype/forms"/>
  </ds:schemaRefs>
</ds:datastoreItem>
</file>

<file path=customXml/itemProps2.xml><?xml version="1.0" encoding="utf-8"?>
<ds:datastoreItem xmlns:ds="http://schemas.openxmlformats.org/officeDocument/2006/customXml" ds:itemID="{06EE409D-DE0D-4494-9840-04A18343E73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23c281c0-f30e-4760-9d15-ca161c12718a"/>
    <ds:schemaRef ds:uri="e45e29b4-a72d-4697-b3de-c8e0d8b02381"/>
    <ds:schemaRef ds:uri="http://www.w3.org/XML/1998/namespace"/>
    <ds:schemaRef ds:uri="http://purl.org/dc/dcmitype/"/>
  </ds:schemaRefs>
</ds:datastoreItem>
</file>

<file path=customXml/itemProps3.xml><?xml version="1.0" encoding="utf-8"?>
<ds:datastoreItem xmlns:ds="http://schemas.openxmlformats.org/officeDocument/2006/customXml" ds:itemID="{DA038F5F-F610-4933-8E00-66462CB09A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5e29b4-a72d-4697-b3de-c8e0d8b02381"/>
    <ds:schemaRef ds:uri="23c281c0-f30e-4760-9d15-ca161c1271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Hybrid Mold Presentation</Template>
  <TotalTime>0</TotalTime>
  <Words>1402</Words>
  <Application>Microsoft Office PowerPoint</Application>
  <PresentationFormat>Diavoorstelling (4:3)</PresentationFormat>
  <Paragraphs>307</Paragraphs>
  <Slides>22</Slides>
  <Notes>8</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22</vt:i4>
      </vt:variant>
    </vt:vector>
  </HeadingPairs>
  <TitlesOfParts>
    <vt:vector size="30" baseType="lpstr">
      <vt:lpstr>Arial</vt:lpstr>
      <vt:lpstr>Arial,Sans-Serif</vt:lpstr>
      <vt:lpstr>Avenir Next Condensed</vt:lpstr>
      <vt:lpstr>Calibri</vt:lpstr>
      <vt:lpstr>Cambria Math</vt:lpstr>
      <vt:lpstr>Courier New</vt:lpstr>
      <vt:lpstr>Segoe UI</vt:lpstr>
      <vt:lpstr>Kantoorthema</vt:lpstr>
      <vt:lpstr>PowerPoint-presentatie</vt:lpstr>
      <vt:lpstr>Introduction</vt:lpstr>
      <vt:lpstr>Project objective</vt:lpstr>
      <vt:lpstr>Topology</vt:lpstr>
      <vt:lpstr>Waste heat utilisation</vt:lpstr>
      <vt:lpstr>Hotel load and propulsion</vt:lpstr>
      <vt:lpstr>Battery system</vt:lpstr>
      <vt:lpstr>Fuel cell system</vt:lpstr>
      <vt:lpstr>Results</vt:lpstr>
      <vt:lpstr>Results</vt:lpstr>
      <vt:lpstr>Results</vt:lpstr>
      <vt:lpstr>Results</vt:lpstr>
      <vt:lpstr>Results</vt:lpstr>
      <vt:lpstr>Influence of high hydrogen price</vt:lpstr>
      <vt:lpstr>Influence of low battery price</vt:lpstr>
      <vt:lpstr>Sizing and pricing</vt:lpstr>
      <vt:lpstr>Discussion &amp; recommendations</vt:lpstr>
      <vt:lpstr>Discussion &amp; recommendations</vt:lpstr>
      <vt:lpstr>Discussion &amp; recommendations</vt:lpstr>
      <vt:lpstr>Discussion &amp; recommendations</vt:lpstr>
      <vt:lpstr>Conclusion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Eghbali</dc:creator>
  <cp:lastModifiedBy>Brenda Hengeveld</cp:lastModifiedBy>
  <cp:revision>120</cp:revision>
  <dcterms:created xsi:type="dcterms:W3CDTF">2025-01-27T08:19:28Z</dcterms:created>
  <dcterms:modified xsi:type="dcterms:W3CDTF">2026-02-02T14:03:19Z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0x010100C10B3C912C48A442B4AFC39AB30017ED</vt:lpwstr>
  </property>
  <property fmtid="{D5CDD505-2E9C-101B-9397-08002B2CF9AE}" pid="3" name="MediaServiceImageTags">
    <vt:lpwstr/>
  </property>
</Properties>
</file>