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9" r:id="rId2"/>
    <p:sldId id="273" r:id="rId3"/>
    <p:sldId id="261" r:id="rId4"/>
    <p:sldId id="274" r:id="rId5"/>
    <p:sldId id="296" r:id="rId6"/>
    <p:sldId id="276" r:id="rId7"/>
    <p:sldId id="262" r:id="rId8"/>
    <p:sldId id="321" r:id="rId9"/>
    <p:sldId id="300" r:id="rId10"/>
    <p:sldId id="327" r:id="rId11"/>
    <p:sldId id="279" r:id="rId12"/>
    <p:sldId id="318" r:id="rId13"/>
    <p:sldId id="332" r:id="rId14"/>
    <p:sldId id="304" r:id="rId15"/>
    <p:sldId id="269" r:id="rId16"/>
    <p:sldId id="270" r:id="rId17"/>
    <p:sldId id="297" r:id="rId18"/>
    <p:sldId id="278" r:id="rId19"/>
    <p:sldId id="328" r:id="rId20"/>
    <p:sldId id="306" r:id="rId21"/>
    <p:sldId id="271" r:id="rId22"/>
    <p:sldId id="326" r:id="rId23"/>
    <p:sldId id="302" r:id="rId24"/>
    <p:sldId id="299" r:id="rId25"/>
    <p:sldId id="331" r:id="rId26"/>
    <p:sldId id="313" r:id="rId27"/>
    <p:sldId id="310" r:id="rId28"/>
    <p:sldId id="322" r:id="rId29"/>
    <p:sldId id="329" r:id="rId30"/>
    <p:sldId id="323" r:id="rId31"/>
    <p:sldId id="330" r:id="rId32"/>
    <p:sldId id="283" r:id="rId33"/>
    <p:sldId id="325" r:id="rId34"/>
    <p:sldId id="285" r:id="rId35"/>
    <p:sldId id="287" r:id="rId36"/>
    <p:sldId id="315" r:id="rId37"/>
    <p:sldId id="288" r:id="rId38"/>
    <p:sldId id="316" r:id="rId39"/>
    <p:sldId id="317" r:id="rId40"/>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056"/>
    <a:srgbClr val="E50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46E441-AC9C-4A2E-9514-3ED5EF5519C1}" v="154" dt="2025-10-09T09:24:17.10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6261007-D337-4A97-AF82-811F77BE9512}" type="datetimeFigureOut">
              <a:rPr lang="nl-NL" smtClean="0"/>
              <a:t>27-10-2025</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EB975E7-4466-4875-9780-79F85FC725BE}" type="slidenum">
              <a:rPr lang="nl-NL" smtClean="0"/>
              <a:t>‹#›</a:t>
            </a:fld>
            <a:endParaRPr lang="nl-NL"/>
          </a:p>
        </p:txBody>
      </p:sp>
    </p:spTree>
    <p:extLst>
      <p:ext uri="{BB962C8B-B14F-4D97-AF65-F5344CB8AC3E}">
        <p14:creationId xmlns:p14="http://schemas.microsoft.com/office/powerpoint/2010/main" val="139989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a:t>
            </a:fld>
            <a:endParaRPr lang="nl-NL"/>
          </a:p>
        </p:txBody>
      </p:sp>
    </p:spTree>
    <p:extLst>
      <p:ext uri="{BB962C8B-B14F-4D97-AF65-F5344CB8AC3E}">
        <p14:creationId xmlns:p14="http://schemas.microsoft.com/office/powerpoint/2010/main" val="190344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En </a:t>
            </a:r>
            <a:r>
              <a:rPr lang="en-US" err="1"/>
              <a:t>dat</a:t>
            </a:r>
            <a:r>
              <a:rPr lang="en-US"/>
              <a:t> </a:t>
            </a:r>
            <a:r>
              <a:rPr lang="en-US" err="1"/>
              <a:t>merken</a:t>
            </a:r>
            <a:r>
              <a:rPr lang="en-US"/>
              <a:t> </a:t>
            </a:r>
            <a:r>
              <a:rPr lang="en-US" err="1"/>
              <a:t>jongeren</a:t>
            </a:r>
            <a:r>
              <a:rPr lang="en-US"/>
              <a:t>. </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10</a:t>
            </a:fld>
            <a:endParaRPr lang="nl-NL"/>
          </a:p>
        </p:txBody>
      </p:sp>
    </p:spTree>
    <p:extLst>
      <p:ext uri="{BB962C8B-B14F-4D97-AF65-F5344CB8AC3E}">
        <p14:creationId xmlns:p14="http://schemas.microsoft.com/office/powerpoint/2010/main" val="301690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400"/>
              <a:t>Het </a:t>
            </a:r>
            <a:r>
              <a:rPr lang="en-US" sz="1400" err="1"/>
              <a:t>tweede</a:t>
            </a:r>
            <a:r>
              <a:rPr lang="en-US" sz="1400"/>
              <a:t> </a:t>
            </a:r>
            <a:r>
              <a:rPr lang="en-US" sz="1400" err="1"/>
              <a:t>onderdeel</a:t>
            </a:r>
            <a:r>
              <a:rPr lang="en-US" sz="1400"/>
              <a:t> van </a:t>
            </a:r>
            <a:r>
              <a:rPr lang="en-US" sz="1400" err="1"/>
              <a:t>mijn</a:t>
            </a:r>
            <a:r>
              <a:rPr lang="en-US" sz="1400"/>
              <a:t> </a:t>
            </a:r>
            <a:r>
              <a:rPr lang="en-US" sz="1400" err="1"/>
              <a:t>onderzoek</a:t>
            </a:r>
            <a:r>
              <a:rPr lang="en-US" sz="1400"/>
              <a:t> </a:t>
            </a:r>
            <a:r>
              <a:rPr lang="en-US" sz="1400" err="1"/>
              <a:t>gaat</a:t>
            </a:r>
            <a:r>
              <a:rPr lang="en-US" sz="1400"/>
              <a:t> over de </a:t>
            </a:r>
            <a:r>
              <a:rPr lang="en-US" sz="1400" err="1"/>
              <a:t>multiproblematiek</a:t>
            </a:r>
            <a:r>
              <a:rPr lang="en-US" sz="1400"/>
              <a:t> van </a:t>
            </a:r>
            <a:r>
              <a:rPr lang="en-US" sz="1400" err="1"/>
              <a:t>jongeren</a:t>
            </a:r>
            <a:r>
              <a:rPr lang="en-US" sz="1400"/>
              <a:t> </a:t>
            </a:r>
            <a:r>
              <a:rPr lang="en-US" sz="1400" err="1"/>
              <a:t>zonder</a:t>
            </a:r>
            <a:r>
              <a:rPr lang="en-US" sz="1400"/>
              <a:t> </a:t>
            </a:r>
            <a:r>
              <a:rPr lang="en-US" sz="1400" err="1"/>
              <a:t>startkwalificatie</a:t>
            </a:r>
            <a:r>
              <a:rPr lang="en-US" sz="1400"/>
              <a:t>. </a:t>
            </a:r>
            <a:r>
              <a:rPr lang="en-US" sz="1400" err="1"/>
              <a:t>Niet</a:t>
            </a:r>
            <a:r>
              <a:rPr lang="en-US" sz="1400"/>
              <a:t> </a:t>
            </a:r>
            <a:r>
              <a:rPr lang="en-US" sz="1400" err="1"/>
              <a:t>iedere</a:t>
            </a:r>
            <a:r>
              <a:rPr lang="en-US" sz="1400"/>
              <a:t> </a:t>
            </a:r>
            <a:r>
              <a:rPr lang="en-US" sz="1400" err="1"/>
              <a:t>vsv</a:t>
            </a:r>
            <a:r>
              <a:rPr lang="en-US" sz="1400"/>
              <a:t> </a:t>
            </a:r>
            <a:r>
              <a:rPr lang="en-US" sz="1400" err="1"/>
              <a:t>heeft</a:t>
            </a:r>
            <a:r>
              <a:rPr lang="en-US" sz="1400"/>
              <a:t> </a:t>
            </a:r>
            <a:r>
              <a:rPr lang="en-US" sz="1400" err="1"/>
              <a:t>mp</a:t>
            </a:r>
            <a:r>
              <a:rPr lang="en-US" sz="1400"/>
              <a:t>, maar </a:t>
            </a:r>
            <a:r>
              <a:rPr lang="en-US" sz="1400" err="1"/>
              <a:t>mp</a:t>
            </a:r>
            <a:r>
              <a:rPr lang="en-US" sz="1400"/>
              <a:t> </a:t>
            </a:r>
            <a:r>
              <a:rPr lang="en-US" sz="1400" err="1"/>
              <a:t>komt</a:t>
            </a:r>
            <a:r>
              <a:rPr lang="en-US" sz="1400"/>
              <a:t> </a:t>
            </a:r>
            <a:r>
              <a:rPr lang="en-US" sz="1400" err="1"/>
              <a:t>wel</a:t>
            </a:r>
            <a:r>
              <a:rPr lang="en-US" sz="1400"/>
              <a:t> </a:t>
            </a:r>
            <a:r>
              <a:rPr lang="en-US" sz="1400" err="1"/>
              <a:t>vaker</a:t>
            </a:r>
            <a:r>
              <a:rPr lang="en-US" sz="1400"/>
              <a:t> </a:t>
            </a:r>
            <a:r>
              <a:rPr lang="en-US" sz="1400" err="1"/>
              <a:t>voor</a:t>
            </a:r>
            <a:r>
              <a:rPr lang="en-US" sz="1400"/>
              <a:t> </a:t>
            </a:r>
            <a:r>
              <a:rPr lang="en-US" sz="1400" err="1"/>
              <a:t>onder</a:t>
            </a:r>
            <a:r>
              <a:rPr lang="en-US" sz="1400"/>
              <a:t> </a:t>
            </a:r>
            <a:r>
              <a:rPr lang="en-US" sz="1400" err="1"/>
              <a:t>jongeren</a:t>
            </a:r>
            <a:r>
              <a:rPr lang="en-US" sz="1400"/>
              <a:t> </a:t>
            </a:r>
            <a:r>
              <a:rPr lang="en-US" sz="1400" err="1"/>
              <a:t>zonder</a:t>
            </a:r>
            <a:r>
              <a:rPr lang="en-US" sz="1400"/>
              <a:t> </a:t>
            </a:r>
            <a:r>
              <a:rPr lang="en-US" sz="1400" err="1"/>
              <a:t>startkwalificatie</a:t>
            </a:r>
            <a:r>
              <a:rPr lang="en-US" sz="1400"/>
              <a:t> (</a:t>
            </a:r>
            <a:r>
              <a:rPr lang="en-US" sz="1400" err="1"/>
              <a:t>ongeveer</a:t>
            </a:r>
            <a:r>
              <a:rPr lang="en-US" sz="1400"/>
              <a:t> 30%). We </a:t>
            </a:r>
            <a:r>
              <a:rPr lang="en-US" sz="1400" err="1"/>
              <a:t>spreken</a:t>
            </a:r>
            <a:r>
              <a:rPr lang="en-US" sz="1400"/>
              <a:t> van </a:t>
            </a:r>
            <a:r>
              <a:rPr lang="en-US" sz="1400" err="1"/>
              <a:t>mp</a:t>
            </a:r>
            <a:r>
              <a:rPr lang="en-US" sz="1400"/>
              <a:t> </a:t>
            </a:r>
            <a:r>
              <a:rPr lang="en-US" sz="1400" err="1"/>
              <a:t>als</a:t>
            </a:r>
            <a:r>
              <a:rPr lang="en-US" sz="1400"/>
              <a:t>...</a:t>
            </a:r>
          </a:p>
          <a:p>
            <a:r>
              <a:rPr lang="en-US" sz="1400"/>
              <a:t>En het is met name de </a:t>
            </a:r>
            <a:r>
              <a:rPr lang="en-US" sz="1400" err="1"/>
              <a:t>opeenstapeling</a:t>
            </a:r>
            <a:r>
              <a:rPr lang="en-US" sz="1400"/>
              <a:t> </a:t>
            </a:r>
            <a:r>
              <a:rPr lang="en-US" sz="1400" err="1"/>
              <a:t>en</a:t>
            </a:r>
            <a:r>
              <a:rPr lang="en-US" sz="1400"/>
              <a:t> de </a:t>
            </a:r>
            <a:r>
              <a:rPr lang="en-US" sz="1400" err="1"/>
              <a:t>uitspreiding</a:t>
            </a:r>
            <a:r>
              <a:rPr lang="en-US" sz="1400"/>
              <a:t> over </a:t>
            </a:r>
            <a:r>
              <a:rPr lang="en-US" sz="1400" err="1"/>
              <a:t>verschillende</a:t>
            </a:r>
            <a:r>
              <a:rPr lang="en-US" sz="1400"/>
              <a:t> </a:t>
            </a:r>
            <a:r>
              <a:rPr lang="en-US" sz="1400" err="1"/>
              <a:t>leefgebieden</a:t>
            </a:r>
            <a:r>
              <a:rPr lang="en-US" sz="1400"/>
              <a:t>….</a:t>
            </a:r>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11</a:t>
            </a:fld>
            <a:endParaRPr lang="nl-NL"/>
          </a:p>
        </p:txBody>
      </p:sp>
    </p:spTree>
    <p:extLst>
      <p:ext uri="{BB962C8B-B14F-4D97-AF65-F5344CB8AC3E}">
        <p14:creationId xmlns:p14="http://schemas.microsoft.com/office/powerpoint/2010/main" val="2980439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Met </a:t>
            </a:r>
            <a:r>
              <a:rPr lang="en-US" err="1"/>
              <a:t>deze</a:t>
            </a:r>
            <a:r>
              <a:rPr lang="en-US"/>
              <a:t> </a:t>
            </a:r>
            <a:r>
              <a:rPr lang="en-US" err="1"/>
              <a:t>stelling</a:t>
            </a:r>
            <a:r>
              <a:rPr lang="en-US"/>
              <a:t> </a:t>
            </a:r>
            <a:r>
              <a:rPr lang="en-US" err="1"/>
              <a:t>kom</a:t>
            </a:r>
            <a:r>
              <a:rPr lang="en-US"/>
              <a:t> </a:t>
            </a:r>
            <a:r>
              <a:rPr lang="en-US" err="1"/>
              <a:t>ik</a:t>
            </a:r>
            <a:r>
              <a:rPr lang="en-US"/>
              <a:t> op het </a:t>
            </a:r>
            <a:r>
              <a:rPr lang="en-US" err="1"/>
              <a:t>derde</a:t>
            </a:r>
            <a:r>
              <a:rPr lang="en-US"/>
              <a:t> </a:t>
            </a:r>
            <a:r>
              <a:rPr lang="en-US" err="1"/>
              <a:t>onderdeel</a:t>
            </a:r>
            <a:r>
              <a:rPr lang="en-US"/>
              <a:t> van </a:t>
            </a:r>
            <a:r>
              <a:rPr lang="en-US" err="1"/>
              <a:t>mijn</a:t>
            </a:r>
            <a:r>
              <a:rPr lang="en-US"/>
              <a:t> </a:t>
            </a:r>
            <a:r>
              <a:rPr lang="en-US" err="1"/>
              <a:t>onderzoek</a:t>
            </a:r>
            <a:r>
              <a:rPr lang="en-US"/>
              <a:t>, </a:t>
            </a:r>
            <a:r>
              <a:rPr lang="en-US" err="1"/>
              <a:t>namelijk</a:t>
            </a:r>
            <a:r>
              <a:rPr lang="en-US"/>
              <a:t> de </a:t>
            </a:r>
            <a:r>
              <a:rPr lang="en-US" err="1"/>
              <a:t>invloed</a:t>
            </a:r>
            <a:r>
              <a:rPr lang="en-US"/>
              <a:t> van </a:t>
            </a:r>
            <a:r>
              <a:rPr lang="en-US" err="1"/>
              <a:t>een</a:t>
            </a:r>
            <a:r>
              <a:rPr lang="en-US"/>
              <a:t> </a:t>
            </a:r>
            <a:r>
              <a:rPr lang="en-US" err="1"/>
              <a:t>meritocratie</a:t>
            </a:r>
            <a:r>
              <a:rPr lang="en-US"/>
              <a:t> op </a:t>
            </a:r>
            <a:r>
              <a:rPr lang="en-US" err="1"/>
              <a:t>jongeren</a:t>
            </a:r>
            <a:r>
              <a:rPr lang="en-US"/>
              <a:t> </a:t>
            </a:r>
            <a:r>
              <a:rPr lang="en-US" err="1"/>
              <a:t>zonder</a:t>
            </a:r>
            <a:r>
              <a:rPr lang="en-US"/>
              <a:t> </a:t>
            </a:r>
            <a:r>
              <a:rPr lang="en-US" err="1"/>
              <a:t>startkw</a:t>
            </a:r>
            <a:r>
              <a:rPr lang="en-US"/>
              <a:t> met </a:t>
            </a:r>
            <a:r>
              <a:rPr lang="en-US" err="1"/>
              <a:t>mp</a:t>
            </a:r>
            <a:endParaRPr lang="en-US"/>
          </a:p>
          <a:p>
            <a:endParaRPr lang="en-US"/>
          </a:p>
          <a:p>
            <a:endParaRPr lang="en-US"/>
          </a:p>
          <a:p>
            <a:r>
              <a:rPr lang="en-US"/>
              <a:t>Los van de </a:t>
            </a:r>
            <a:r>
              <a:rPr lang="en-US" err="1"/>
              <a:t>veelvoorkomende</a:t>
            </a:r>
            <a:r>
              <a:rPr lang="en-US"/>
              <a:t> </a:t>
            </a:r>
            <a:r>
              <a:rPr lang="en-US" err="1"/>
              <a:t>problemen</a:t>
            </a:r>
            <a:r>
              <a:rPr lang="en-US"/>
              <a:t> </a:t>
            </a:r>
            <a:r>
              <a:rPr lang="en-US" err="1"/>
              <a:t>geldt</a:t>
            </a:r>
            <a:r>
              <a:rPr lang="en-US"/>
              <a:t> </a:t>
            </a:r>
            <a:r>
              <a:rPr lang="en-US" err="1"/>
              <a:t>dat</a:t>
            </a:r>
            <a:r>
              <a:rPr lang="en-US"/>
              <a:t> </a:t>
            </a:r>
            <a:r>
              <a:rPr lang="en-US" err="1"/>
              <a:t>ruim</a:t>
            </a:r>
            <a:r>
              <a:rPr lang="en-US"/>
              <a:t> de </a:t>
            </a:r>
            <a:r>
              <a:rPr lang="en-US" err="1"/>
              <a:t>helft</a:t>
            </a:r>
            <a:r>
              <a:rPr lang="en-US"/>
              <a:t> van </a:t>
            </a:r>
            <a:r>
              <a:rPr lang="en-US" err="1"/>
              <a:t>deze</a:t>
            </a:r>
            <a:r>
              <a:rPr lang="en-US"/>
              <a:t> </a:t>
            </a:r>
            <a:r>
              <a:rPr lang="en-US" err="1"/>
              <a:t>jongeren</a:t>
            </a:r>
            <a:r>
              <a:rPr lang="en-US"/>
              <a:t> </a:t>
            </a:r>
            <a:r>
              <a:rPr lang="en-US" err="1"/>
              <a:t>opgegroeid</a:t>
            </a:r>
            <a:r>
              <a:rPr lang="en-US"/>
              <a:t> is in </a:t>
            </a:r>
            <a:r>
              <a:rPr lang="en-US" err="1"/>
              <a:t>een</a:t>
            </a:r>
            <a:r>
              <a:rPr lang="en-US"/>
              <a:t> </a:t>
            </a:r>
            <a:r>
              <a:rPr lang="en-US" err="1"/>
              <a:t>situatie</a:t>
            </a:r>
            <a:r>
              <a:rPr lang="en-US"/>
              <a:t> van </a:t>
            </a:r>
            <a:r>
              <a:rPr lang="en-US" err="1"/>
              <a:t>structurele</a:t>
            </a:r>
            <a:r>
              <a:rPr lang="en-US"/>
              <a:t> </a:t>
            </a:r>
            <a:r>
              <a:rPr lang="en-US" err="1"/>
              <a:t>achterstand</a:t>
            </a:r>
            <a:r>
              <a:rPr lang="en-US"/>
              <a:t>. Jullie </a:t>
            </a:r>
            <a:r>
              <a:rPr lang="en-US" err="1"/>
              <a:t>hebben</a:t>
            </a:r>
            <a:r>
              <a:rPr lang="en-US"/>
              <a:t> </a:t>
            </a:r>
            <a:r>
              <a:rPr lang="en-US" err="1"/>
              <a:t>daar</a:t>
            </a:r>
            <a:r>
              <a:rPr lang="en-US"/>
              <a:t> </a:t>
            </a:r>
            <a:r>
              <a:rPr lang="en-US" err="1"/>
              <a:t>vanochten</a:t>
            </a:r>
            <a:r>
              <a:rPr lang="en-US"/>
              <a:t> Melvin over </a:t>
            </a:r>
            <a:r>
              <a:rPr lang="en-US" err="1"/>
              <a:t>horen</a:t>
            </a:r>
            <a:r>
              <a:rPr lang="en-US"/>
              <a:t> </a:t>
            </a:r>
            <a:r>
              <a:rPr lang="en-US" err="1"/>
              <a:t>vertellen</a:t>
            </a:r>
            <a:r>
              <a:rPr lang="en-US"/>
              <a:t>.</a:t>
            </a:r>
          </a:p>
          <a:p>
            <a:endParaRPr lang="nl-NL"/>
          </a:p>
          <a:p>
            <a:r>
              <a:rPr lang="nl-NL"/>
              <a:t>Ook het gebrek aan netwerk noemde hij. Dat ontstaat niet vanzelf, want opgroeien in achterstand, zorgt ervoor dat je ouders vaak ook alleen contacten hebt in diezelfde omgeving. Minder gestimuleerd wordt om jezelf te ontwikkelen. </a:t>
            </a:r>
            <a:endParaRPr lang="en-US"/>
          </a:p>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12</a:t>
            </a:fld>
            <a:endParaRPr lang="nl-NL"/>
          </a:p>
        </p:txBody>
      </p:sp>
    </p:spTree>
    <p:extLst>
      <p:ext uri="{BB962C8B-B14F-4D97-AF65-F5344CB8AC3E}">
        <p14:creationId xmlns:p14="http://schemas.microsoft.com/office/powerpoint/2010/main" val="189016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Ik zag </a:t>
            </a:r>
            <a:r>
              <a:rPr lang="en-US" err="1"/>
              <a:t>dat</a:t>
            </a:r>
            <a:r>
              <a:rPr lang="en-US"/>
              <a:t> in </a:t>
            </a:r>
            <a:r>
              <a:rPr lang="en-US" err="1"/>
              <a:t>mijn</a:t>
            </a:r>
            <a:r>
              <a:rPr lang="en-US"/>
              <a:t> </a:t>
            </a:r>
            <a:r>
              <a:rPr lang="en-US" err="1"/>
              <a:t>onderzoek</a:t>
            </a:r>
            <a:r>
              <a:rPr lang="en-US"/>
              <a:t> </a:t>
            </a:r>
            <a:r>
              <a:rPr lang="en-US" err="1"/>
              <a:t>sterk</a:t>
            </a:r>
            <a:r>
              <a:rPr lang="en-US"/>
              <a:t> </a:t>
            </a:r>
            <a:r>
              <a:rPr lang="en-US" err="1"/>
              <a:t>terug</a:t>
            </a:r>
            <a:r>
              <a:rPr lang="en-US"/>
              <a:t> </a:t>
            </a:r>
            <a:r>
              <a:rPr lang="en-US" err="1"/>
              <a:t>bij</a:t>
            </a:r>
            <a:r>
              <a:rPr lang="en-US"/>
              <a:t> </a:t>
            </a:r>
            <a:r>
              <a:rPr lang="en-US" err="1"/>
              <a:t>woonwagengemeenschap</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13</a:t>
            </a:fld>
            <a:endParaRPr lang="nl-NL"/>
          </a:p>
        </p:txBody>
      </p:sp>
    </p:spTree>
    <p:extLst>
      <p:ext uri="{BB962C8B-B14F-4D97-AF65-F5344CB8AC3E}">
        <p14:creationId xmlns:p14="http://schemas.microsoft.com/office/powerpoint/2010/main" val="189804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14</a:t>
            </a:fld>
            <a:endParaRPr lang="nl-NL"/>
          </a:p>
        </p:txBody>
      </p:sp>
    </p:spTree>
    <p:extLst>
      <p:ext uri="{BB962C8B-B14F-4D97-AF65-F5344CB8AC3E}">
        <p14:creationId xmlns:p14="http://schemas.microsoft.com/office/powerpoint/2010/main" val="2149414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15</a:t>
            </a:fld>
            <a:endParaRPr lang="nl-NL"/>
          </a:p>
        </p:txBody>
      </p:sp>
    </p:spTree>
    <p:extLst>
      <p:ext uri="{BB962C8B-B14F-4D97-AF65-F5344CB8AC3E}">
        <p14:creationId xmlns:p14="http://schemas.microsoft.com/office/powerpoint/2010/main" val="858206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Die </a:t>
            </a:r>
            <a:r>
              <a:rPr lang="en-US" err="1"/>
              <a:t>ratrace</a:t>
            </a:r>
            <a:r>
              <a:rPr lang="en-US"/>
              <a:t> </a:t>
            </a:r>
            <a:r>
              <a:rPr lang="en-US" err="1"/>
              <a:t>herkennen</a:t>
            </a:r>
            <a:r>
              <a:rPr lang="en-US"/>
              <a:t> </a:t>
            </a:r>
            <a:r>
              <a:rPr lang="en-US" err="1"/>
              <a:t>jullie</a:t>
            </a:r>
            <a:r>
              <a:rPr lang="en-US"/>
              <a:t> </a:t>
            </a:r>
            <a:r>
              <a:rPr lang="en-US" err="1"/>
              <a:t>zelf</a:t>
            </a:r>
            <a:r>
              <a:rPr lang="en-US"/>
              <a:t> </a:t>
            </a:r>
            <a:r>
              <a:rPr lang="en-US" err="1"/>
              <a:t>ongetwijfeld</a:t>
            </a:r>
            <a:r>
              <a:rPr lang="en-US"/>
              <a:t> </a:t>
            </a:r>
            <a:r>
              <a:rPr lang="en-US" err="1"/>
              <a:t>ook</a:t>
            </a:r>
            <a:r>
              <a:rPr lang="en-US"/>
              <a:t>, want er </a:t>
            </a:r>
            <a:r>
              <a:rPr lang="en-US" err="1"/>
              <a:t>komt</a:t>
            </a:r>
            <a:r>
              <a:rPr lang="en-US"/>
              <a:t> steeds </a:t>
            </a:r>
            <a:r>
              <a:rPr lang="en-US" err="1"/>
              <a:t>meer</a:t>
            </a:r>
            <a:r>
              <a:rPr lang="en-US"/>
              <a:t> </a:t>
            </a:r>
            <a:r>
              <a:rPr lang="en-US" err="1"/>
              <a:t>naar</a:t>
            </a:r>
            <a:r>
              <a:rPr lang="en-US"/>
              <a:t> </a:t>
            </a:r>
            <a:r>
              <a:rPr lang="en-US" err="1"/>
              <a:t>voren</a:t>
            </a:r>
            <a:r>
              <a:rPr lang="en-US"/>
              <a:t> </a:t>
            </a:r>
            <a:r>
              <a:rPr lang="en-US" err="1"/>
              <a:t>dat</a:t>
            </a:r>
            <a:r>
              <a:rPr lang="en-US"/>
              <a:t> </a:t>
            </a:r>
            <a:r>
              <a:rPr lang="en-US" err="1"/>
              <a:t>jongeren</a:t>
            </a:r>
            <a:r>
              <a:rPr lang="en-US"/>
              <a:t> </a:t>
            </a:r>
            <a:r>
              <a:rPr lang="en-US" err="1"/>
              <a:t>als</a:t>
            </a:r>
            <a:r>
              <a:rPr lang="en-US"/>
              <a:t> </a:t>
            </a:r>
            <a:r>
              <a:rPr lang="en-US" err="1"/>
              <a:t>vroeg</a:t>
            </a:r>
            <a:r>
              <a:rPr lang="en-US"/>
              <a:t> </a:t>
            </a:r>
            <a:r>
              <a:rPr lang="en-US" err="1"/>
              <a:t>druk</a:t>
            </a:r>
            <a:r>
              <a:rPr lang="en-US"/>
              <a:t> om </a:t>
            </a:r>
            <a:r>
              <a:rPr lang="en-US" err="1"/>
              <a:t>te</a:t>
            </a:r>
            <a:r>
              <a:rPr lang="en-US"/>
              <a:t> </a:t>
            </a:r>
            <a:r>
              <a:rPr lang="en-US" err="1"/>
              <a:t>presteren</a:t>
            </a:r>
            <a:r>
              <a:rPr lang="en-US"/>
              <a:t> </a:t>
            </a:r>
            <a:r>
              <a:rPr lang="en-US" err="1"/>
              <a:t>ervaren</a:t>
            </a:r>
            <a:r>
              <a:rPr lang="en-US"/>
              <a:t>. </a:t>
            </a:r>
          </a:p>
          <a:p>
            <a:endParaRPr lang="en-US"/>
          </a:p>
          <a:p>
            <a:r>
              <a:rPr lang="en-US"/>
              <a:t>En </a:t>
            </a:r>
            <a:r>
              <a:rPr lang="en-US" err="1"/>
              <a:t>als</a:t>
            </a:r>
            <a:r>
              <a:rPr lang="en-US"/>
              <a:t> je dan al </a:t>
            </a:r>
            <a:r>
              <a:rPr lang="en-US" err="1"/>
              <a:t>opgroeit</a:t>
            </a:r>
            <a:r>
              <a:rPr lang="en-US"/>
              <a:t> in </a:t>
            </a:r>
            <a:r>
              <a:rPr lang="en-US" err="1"/>
              <a:t>een</a:t>
            </a:r>
            <a:r>
              <a:rPr lang="en-US"/>
              <a:t> </a:t>
            </a:r>
            <a:r>
              <a:rPr lang="en-US" err="1"/>
              <a:t>achterstandssituatie</a:t>
            </a:r>
            <a:r>
              <a:rPr lang="en-US"/>
              <a:t>, </a:t>
            </a:r>
            <a:r>
              <a:rPr lang="en-US" err="1"/>
              <a:t>en</a:t>
            </a:r>
            <a:r>
              <a:rPr lang="en-US"/>
              <a:t> </a:t>
            </a:r>
            <a:r>
              <a:rPr lang="en-US" err="1"/>
              <a:t>kanpt</a:t>
            </a:r>
            <a:r>
              <a:rPr lang="en-US"/>
              <a:t> met </a:t>
            </a:r>
            <a:r>
              <a:rPr lang="en-US" err="1"/>
              <a:t>multiproblematiek</a:t>
            </a:r>
            <a:r>
              <a:rPr lang="en-US"/>
              <a:t>, dan </a:t>
            </a:r>
            <a:r>
              <a:rPr lang="en-US" err="1"/>
              <a:t>zorgt</a:t>
            </a:r>
            <a:r>
              <a:rPr lang="en-US"/>
              <a:t> het </a:t>
            </a:r>
            <a:r>
              <a:rPr lang="en-US" err="1"/>
              <a:t>draagvlak</a:t>
            </a:r>
            <a:r>
              <a:rPr lang="en-US"/>
              <a:t> </a:t>
            </a:r>
            <a:r>
              <a:rPr lang="en-US" err="1"/>
              <a:t>dat</a:t>
            </a:r>
            <a:r>
              <a:rPr lang="en-US"/>
              <a:t> er is </a:t>
            </a:r>
            <a:r>
              <a:rPr lang="en-US" err="1"/>
              <a:t>voor</a:t>
            </a:r>
            <a:r>
              <a:rPr lang="en-US"/>
              <a:t> </a:t>
            </a:r>
            <a:r>
              <a:rPr lang="en-US" err="1"/>
              <a:t>meritocratische</a:t>
            </a:r>
            <a:r>
              <a:rPr lang="en-US"/>
              <a:t> </a:t>
            </a:r>
            <a:r>
              <a:rPr lang="en-US" err="1"/>
              <a:t>waarden</a:t>
            </a:r>
            <a:r>
              <a:rPr lang="en-US"/>
              <a:t> </a:t>
            </a:r>
            <a:r>
              <a:rPr lang="en-US" err="1"/>
              <a:t>ervoor</a:t>
            </a:r>
            <a:r>
              <a:rPr lang="en-US"/>
              <a:t> </a:t>
            </a:r>
            <a:r>
              <a:rPr lang="en-US" err="1"/>
              <a:t>dat</a:t>
            </a:r>
            <a:r>
              <a:rPr lang="en-US"/>
              <a:t> je </a:t>
            </a:r>
            <a:r>
              <a:rPr lang="en-US" err="1"/>
              <a:t>nog</a:t>
            </a:r>
            <a:r>
              <a:rPr lang="en-US"/>
              <a:t> </a:t>
            </a:r>
            <a:r>
              <a:rPr lang="en-US" err="1"/>
              <a:t>meer</a:t>
            </a:r>
            <a:r>
              <a:rPr lang="en-US"/>
              <a:t> </a:t>
            </a:r>
            <a:r>
              <a:rPr lang="en-US" err="1"/>
              <a:t>tegen</a:t>
            </a:r>
            <a:r>
              <a:rPr lang="en-US"/>
              <a:t> de </a:t>
            </a:r>
            <a:r>
              <a:rPr lang="en-US" err="1"/>
              <a:t>stroom</a:t>
            </a:r>
            <a:r>
              <a:rPr lang="en-US"/>
              <a:t> in </a:t>
            </a:r>
            <a:r>
              <a:rPr lang="en-US" err="1"/>
              <a:t>moet</a:t>
            </a:r>
            <a:r>
              <a:rPr lang="en-US"/>
              <a:t> </a:t>
            </a:r>
            <a:r>
              <a:rPr lang="en-US" err="1"/>
              <a:t>zwemmen</a:t>
            </a:r>
            <a:r>
              <a:rPr lang="en-US"/>
              <a:t>. </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16</a:t>
            </a:fld>
            <a:endParaRPr lang="nl-NL"/>
          </a:p>
        </p:txBody>
      </p:sp>
    </p:spTree>
    <p:extLst>
      <p:ext uri="{BB962C8B-B14F-4D97-AF65-F5344CB8AC3E}">
        <p14:creationId xmlns:p14="http://schemas.microsoft.com/office/powerpoint/2010/main" val="375676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En </a:t>
            </a:r>
            <a:r>
              <a:rPr lang="en-US" err="1"/>
              <a:t>ik</a:t>
            </a:r>
            <a:r>
              <a:rPr lang="en-US"/>
              <a:t> </a:t>
            </a:r>
            <a:r>
              <a:rPr lang="en-US" err="1"/>
              <a:t>heb</a:t>
            </a:r>
            <a:r>
              <a:rPr lang="en-US"/>
              <a:t> </a:t>
            </a:r>
            <a:r>
              <a:rPr lang="en-US" err="1"/>
              <a:t>ook</a:t>
            </a:r>
            <a:r>
              <a:rPr lang="en-US"/>
              <a:t> </a:t>
            </a:r>
            <a:r>
              <a:rPr lang="en-US" err="1"/>
              <a:t>aan</a:t>
            </a:r>
            <a:r>
              <a:rPr lang="en-US"/>
              <a:t> Abel </a:t>
            </a:r>
            <a:r>
              <a:rPr lang="en-US" err="1"/>
              <a:t>gevraagd</a:t>
            </a:r>
            <a:r>
              <a:rPr lang="en-US"/>
              <a:t> </a:t>
            </a:r>
            <a:r>
              <a:rPr lang="en-US" err="1"/>
              <a:t>waar</a:t>
            </a:r>
            <a:r>
              <a:rPr lang="en-US"/>
              <a:t> </a:t>
            </a:r>
            <a:r>
              <a:rPr lang="en-US" err="1"/>
              <a:t>hij</a:t>
            </a:r>
            <a:r>
              <a:rPr lang="en-US"/>
              <a:t> </a:t>
            </a:r>
            <a:r>
              <a:rPr lang="en-US" err="1"/>
              <a:t>dit</a:t>
            </a:r>
            <a:r>
              <a:rPr lang="en-US"/>
              <a:t> dan </a:t>
            </a:r>
            <a:r>
              <a:rPr lang="en-US" err="1"/>
              <a:t>aan</a:t>
            </a:r>
            <a:r>
              <a:rPr lang="en-US"/>
              <a:t> </a:t>
            </a:r>
            <a:r>
              <a:rPr lang="en-US" err="1"/>
              <a:t>merkte</a:t>
            </a:r>
            <a:r>
              <a:rPr lang="en-US"/>
              <a:t>. Ik </a:t>
            </a:r>
            <a:r>
              <a:rPr lang="en-US" err="1"/>
              <a:t>verwachtte</a:t>
            </a:r>
            <a:r>
              <a:rPr lang="en-US"/>
              <a:t> </a:t>
            </a:r>
            <a:r>
              <a:rPr lang="en-US" err="1"/>
              <a:t>namelijk</a:t>
            </a:r>
            <a:r>
              <a:rPr lang="en-US"/>
              <a:t> </a:t>
            </a:r>
            <a:r>
              <a:rPr lang="en-US" err="1"/>
              <a:t>dat</a:t>
            </a:r>
            <a:r>
              <a:rPr lang="en-US"/>
              <a:t> </a:t>
            </a:r>
            <a:r>
              <a:rPr lang="en-US" err="1"/>
              <a:t>vooral</a:t>
            </a:r>
            <a:r>
              <a:rPr lang="en-US"/>
              <a:t> </a:t>
            </a:r>
            <a:r>
              <a:rPr lang="en-US" err="1"/>
              <a:t>klanten</a:t>
            </a:r>
            <a:r>
              <a:rPr lang="en-US"/>
              <a:t> op hem </a:t>
            </a:r>
            <a:r>
              <a:rPr lang="en-US" err="1"/>
              <a:t>neer</a:t>
            </a:r>
            <a:r>
              <a:rPr lang="en-US"/>
              <a:t> </a:t>
            </a:r>
            <a:r>
              <a:rPr lang="en-US" err="1"/>
              <a:t>zouden</a:t>
            </a:r>
            <a:r>
              <a:rPr lang="en-US"/>
              <a:t> </a:t>
            </a:r>
            <a:r>
              <a:rPr lang="en-US" err="1"/>
              <a:t>kijken</a:t>
            </a:r>
            <a:r>
              <a:rPr lang="en-US"/>
              <a:t>, maar het </a:t>
            </a:r>
            <a:r>
              <a:rPr lang="en-US" err="1"/>
              <a:t>eerste</a:t>
            </a:r>
            <a:r>
              <a:rPr lang="en-US"/>
              <a:t> wat </a:t>
            </a:r>
            <a:r>
              <a:rPr lang="en-US" err="1"/>
              <a:t>hij</a:t>
            </a:r>
            <a:r>
              <a:rPr lang="en-US"/>
              <a:t> </a:t>
            </a:r>
            <a:r>
              <a:rPr lang="en-US" err="1"/>
              <a:t>noemde</a:t>
            </a:r>
            <a:r>
              <a:rPr lang="en-US"/>
              <a:t> was </a:t>
            </a:r>
            <a:r>
              <a:rPr lang="en-US" err="1"/>
              <a:t>zijn</a:t>
            </a:r>
            <a:r>
              <a:rPr lang="en-US"/>
              <a:t> baas </a:t>
            </a:r>
            <a:r>
              <a:rPr lang="en-US" err="1"/>
              <a:t>en</a:t>
            </a:r>
            <a:r>
              <a:rPr lang="en-US"/>
              <a:t> </a:t>
            </a:r>
            <a:r>
              <a:rPr lang="en-US" err="1"/>
              <a:t>collega’s</a:t>
            </a:r>
            <a:r>
              <a:rPr lang="en-US"/>
              <a:t>. Minder </a:t>
            </a:r>
            <a:r>
              <a:rPr lang="en-US" err="1"/>
              <a:t>complimenten</a:t>
            </a:r>
            <a:r>
              <a:rPr lang="en-US"/>
              <a:t>, </a:t>
            </a:r>
            <a:r>
              <a:rPr lang="en-US" err="1"/>
              <a:t>niet</a:t>
            </a:r>
            <a:r>
              <a:rPr lang="en-US"/>
              <a:t> </a:t>
            </a:r>
            <a:r>
              <a:rPr lang="en-US" err="1"/>
              <a:t>medewerker</a:t>
            </a:r>
            <a:r>
              <a:rPr lang="en-US"/>
              <a:t> van de </a:t>
            </a:r>
            <a:r>
              <a:rPr lang="en-US" err="1"/>
              <a:t>maand</a:t>
            </a:r>
            <a:r>
              <a:rPr lang="en-US"/>
              <a:t>, minder </a:t>
            </a:r>
            <a:r>
              <a:rPr lang="en-US" err="1"/>
              <a:t>vaak</a:t>
            </a:r>
            <a:r>
              <a:rPr lang="en-US"/>
              <a:t> </a:t>
            </a:r>
            <a:r>
              <a:rPr lang="en-US" err="1"/>
              <a:t>eerder</a:t>
            </a:r>
            <a:r>
              <a:rPr lang="en-US"/>
              <a:t> </a:t>
            </a:r>
            <a:r>
              <a:rPr lang="en-US" err="1"/>
              <a:t>weg</a:t>
            </a:r>
            <a:r>
              <a:rPr lang="en-US"/>
              <a:t> et cetera.</a:t>
            </a:r>
            <a:br>
              <a:rPr lang="en-US"/>
            </a:br>
            <a:endParaRPr lang="en-US"/>
          </a:p>
          <a:p>
            <a:r>
              <a:rPr lang="en-US"/>
              <a:t>HAN </a:t>
            </a:r>
            <a:r>
              <a:rPr lang="en-US" err="1"/>
              <a:t>soms</a:t>
            </a:r>
            <a:r>
              <a:rPr lang="en-US"/>
              <a:t> </a:t>
            </a:r>
            <a:r>
              <a:rPr lang="en-US" err="1"/>
              <a:t>ook</a:t>
            </a:r>
            <a:r>
              <a:rPr lang="en-US"/>
              <a:t>…</a:t>
            </a:r>
            <a:r>
              <a:rPr lang="en-US" err="1"/>
              <a:t>schoonmakers</a:t>
            </a:r>
            <a:r>
              <a:rPr lang="en-US"/>
              <a:t> +</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17</a:t>
            </a:fld>
            <a:endParaRPr lang="nl-NL"/>
          </a:p>
        </p:txBody>
      </p:sp>
    </p:spTree>
    <p:extLst>
      <p:ext uri="{BB962C8B-B14F-4D97-AF65-F5344CB8AC3E}">
        <p14:creationId xmlns:p14="http://schemas.microsoft.com/office/powerpoint/2010/main" val="2059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18</a:t>
            </a:fld>
            <a:endParaRPr lang="nl-NL"/>
          </a:p>
        </p:txBody>
      </p:sp>
    </p:spTree>
    <p:extLst>
      <p:ext uri="{BB962C8B-B14F-4D97-AF65-F5344CB8AC3E}">
        <p14:creationId xmlns:p14="http://schemas.microsoft.com/office/powerpoint/2010/main" val="378759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En op </a:t>
            </a:r>
            <a:r>
              <a:rPr lang="en-US" err="1"/>
              <a:t>een</a:t>
            </a:r>
            <a:r>
              <a:rPr lang="en-US"/>
              <a:t> heel </a:t>
            </a:r>
            <a:r>
              <a:rPr lang="en-US" err="1"/>
              <a:t>ander</a:t>
            </a:r>
            <a:r>
              <a:rPr lang="en-US"/>
              <a:t> </a:t>
            </a:r>
            <a:r>
              <a:rPr lang="en-US" err="1"/>
              <a:t>niveau</a:t>
            </a:r>
            <a:r>
              <a:rPr lang="en-US"/>
              <a:t> merk </a:t>
            </a:r>
            <a:r>
              <a:rPr lang="en-US" err="1"/>
              <a:t>ik</a:t>
            </a:r>
            <a:r>
              <a:rPr lang="en-US"/>
              <a:t> het </a:t>
            </a:r>
            <a:r>
              <a:rPr lang="en-US" err="1"/>
              <a:t>zelf</a:t>
            </a:r>
            <a:r>
              <a:rPr lang="en-US"/>
              <a:t> </a:t>
            </a:r>
            <a:r>
              <a:rPr lang="en-US" err="1"/>
              <a:t>ook</a:t>
            </a:r>
            <a:r>
              <a:rPr lang="en-US"/>
              <a:t>. Arts </a:t>
            </a:r>
            <a:r>
              <a:rPr lang="en-US" err="1"/>
              <a:t>bezoek</a:t>
            </a:r>
            <a:r>
              <a:rPr lang="en-US"/>
              <a:t>, wat doe je </a:t>
            </a:r>
            <a:r>
              <a:rPr lang="en-US" err="1"/>
              <a:t>overdag</a:t>
            </a:r>
            <a:r>
              <a:rPr lang="en-US"/>
              <a:t>? </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19</a:t>
            </a:fld>
            <a:endParaRPr lang="nl-NL"/>
          </a:p>
        </p:txBody>
      </p:sp>
    </p:spTree>
    <p:extLst>
      <p:ext uri="{BB962C8B-B14F-4D97-AF65-F5344CB8AC3E}">
        <p14:creationId xmlns:p14="http://schemas.microsoft.com/office/powerpoint/2010/main" val="163099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a:t>
            </a:fld>
            <a:endParaRPr lang="nl-NL"/>
          </a:p>
        </p:txBody>
      </p:sp>
    </p:spTree>
    <p:extLst>
      <p:ext uri="{BB962C8B-B14F-4D97-AF65-F5344CB8AC3E}">
        <p14:creationId xmlns:p14="http://schemas.microsoft.com/office/powerpoint/2010/main" val="843974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20</a:t>
            </a:fld>
            <a:endParaRPr lang="nl-NL"/>
          </a:p>
        </p:txBody>
      </p:sp>
    </p:spTree>
    <p:extLst>
      <p:ext uri="{BB962C8B-B14F-4D97-AF65-F5344CB8AC3E}">
        <p14:creationId xmlns:p14="http://schemas.microsoft.com/office/powerpoint/2010/main" val="318681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En </a:t>
            </a:r>
            <a:r>
              <a:rPr lang="en-US" err="1"/>
              <a:t>ook</a:t>
            </a:r>
            <a:r>
              <a:rPr lang="en-US"/>
              <a:t> </a:t>
            </a:r>
            <a:r>
              <a:rPr lang="en-US" err="1"/>
              <a:t>deze</a:t>
            </a:r>
            <a:r>
              <a:rPr lang="en-US"/>
              <a:t> </a:t>
            </a:r>
            <a:r>
              <a:rPr lang="en-US" err="1"/>
              <a:t>herken</a:t>
            </a:r>
            <a:r>
              <a:rPr lang="en-US"/>
              <a:t> </a:t>
            </a:r>
            <a:r>
              <a:rPr lang="en-US" err="1"/>
              <a:t>ik</a:t>
            </a:r>
            <a:r>
              <a:rPr lang="en-US"/>
              <a:t> </a:t>
            </a:r>
            <a:r>
              <a:rPr lang="en-US" err="1"/>
              <a:t>zelf</a:t>
            </a:r>
            <a:r>
              <a:rPr lang="en-US"/>
              <a:t>. </a:t>
            </a:r>
            <a:r>
              <a:rPr lang="en-US" err="1"/>
              <a:t>Indicatie</a:t>
            </a:r>
            <a:r>
              <a:rPr lang="en-US"/>
              <a:t> </a:t>
            </a:r>
            <a:r>
              <a:rPr lang="en-US" err="1"/>
              <a:t>voor</a:t>
            </a:r>
            <a:r>
              <a:rPr lang="en-US"/>
              <a:t> max twee </a:t>
            </a:r>
            <a:r>
              <a:rPr lang="en-US" err="1"/>
              <a:t>jaar</a:t>
            </a:r>
            <a:r>
              <a:rPr lang="en-US"/>
              <a:t>.</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21</a:t>
            </a:fld>
            <a:endParaRPr lang="nl-NL"/>
          </a:p>
        </p:txBody>
      </p:sp>
    </p:spTree>
    <p:extLst>
      <p:ext uri="{BB962C8B-B14F-4D97-AF65-F5344CB8AC3E}">
        <p14:creationId xmlns:p14="http://schemas.microsoft.com/office/powerpoint/2010/main" val="3405449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22</a:t>
            </a:fld>
            <a:endParaRPr lang="nl-NL"/>
          </a:p>
        </p:txBody>
      </p:sp>
    </p:spTree>
    <p:extLst>
      <p:ext uri="{BB962C8B-B14F-4D97-AF65-F5344CB8AC3E}">
        <p14:creationId xmlns:p14="http://schemas.microsoft.com/office/powerpoint/2010/main" val="541818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23</a:t>
            </a:fld>
            <a:endParaRPr lang="nl-NL"/>
          </a:p>
        </p:txBody>
      </p:sp>
    </p:spTree>
    <p:extLst>
      <p:ext uri="{BB962C8B-B14F-4D97-AF65-F5344CB8AC3E}">
        <p14:creationId xmlns:p14="http://schemas.microsoft.com/office/powerpoint/2010/main" val="3357852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Als je </a:t>
            </a:r>
            <a:r>
              <a:rPr lang="en-US" err="1"/>
              <a:t>alles</a:t>
            </a:r>
            <a:r>
              <a:rPr lang="en-US"/>
              <a:t> </a:t>
            </a:r>
            <a:r>
              <a:rPr lang="en-US" err="1"/>
              <a:t>bij</a:t>
            </a:r>
            <a:r>
              <a:rPr lang="en-US"/>
              <a:t> </a:t>
            </a:r>
            <a:r>
              <a:rPr lang="en-US" err="1"/>
              <a:t>elkaar</a:t>
            </a:r>
            <a:r>
              <a:rPr lang="en-US"/>
              <a:t> </a:t>
            </a:r>
            <a:r>
              <a:rPr lang="en-US" err="1"/>
              <a:t>pakt</a:t>
            </a:r>
            <a:r>
              <a:rPr lang="en-US"/>
              <a:t>, </a:t>
            </a:r>
            <a:r>
              <a:rPr lang="en-US" err="1"/>
              <a:t>dus</a:t>
            </a:r>
            <a:r>
              <a:rPr lang="en-US"/>
              <a:t> de </a:t>
            </a:r>
            <a:r>
              <a:rPr lang="en-US" err="1"/>
              <a:t>invloed</a:t>
            </a:r>
            <a:r>
              <a:rPr lang="en-US"/>
              <a:t> van </a:t>
            </a:r>
            <a:r>
              <a:rPr lang="en-US" err="1"/>
              <a:t>een</a:t>
            </a:r>
            <a:r>
              <a:rPr lang="en-US"/>
              <a:t> meri </a:t>
            </a:r>
            <a:r>
              <a:rPr lang="en-US" err="1"/>
              <a:t>en</a:t>
            </a:r>
            <a:r>
              <a:rPr lang="en-US"/>
              <a:t> die </a:t>
            </a:r>
            <a:r>
              <a:rPr lang="en-US" err="1"/>
              <a:t>visie</a:t>
            </a:r>
            <a:r>
              <a:rPr lang="en-US"/>
              <a:t> </a:t>
            </a:r>
            <a:r>
              <a:rPr lang="en-US" err="1"/>
              <a:t>vanuit</a:t>
            </a:r>
            <a:r>
              <a:rPr lang="en-US"/>
              <a:t> </a:t>
            </a:r>
            <a:r>
              <a:rPr lang="en-US" err="1"/>
              <a:t>een</a:t>
            </a:r>
            <a:r>
              <a:rPr lang="en-US"/>
              <a:t> </a:t>
            </a:r>
            <a:r>
              <a:rPr lang="en-US" err="1"/>
              <a:t>activerende</a:t>
            </a:r>
            <a:r>
              <a:rPr lang="en-US"/>
              <a:t> </a:t>
            </a:r>
            <a:r>
              <a:rPr lang="en-US" err="1"/>
              <a:t>verzorgingsstaat</a:t>
            </a:r>
            <a:r>
              <a:rPr lang="en-US"/>
              <a:t>, dan </a:t>
            </a:r>
            <a:r>
              <a:rPr lang="en-US" err="1"/>
              <a:t>betekent</a:t>
            </a:r>
            <a:r>
              <a:rPr lang="en-US"/>
              <a:t> </a:t>
            </a:r>
            <a:r>
              <a:rPr lang="en-US" err="1"/>
              <a:t>dit</a:t>
            </a:r>
            <a:r>
              <a:rPr lang="en-US"/>
              <a:t> </a:t>
            </a:r>
            <a:r>
              <a:rPr lang="en-US" err="1"/>
              <a:t>iets</a:t>
            </a:r>
            <a:r>
              <a:rPr lang="en-US"/>
              <a:t> </a:t>
            </a:r>
            <a:r>
              <a:rPr lang="en-US" err="1"/>
              <a:t>voor</a:t>
            </a:r>
            <a:r>
              <a:rPr lang="en-US"/>
              <a:t> hoe </a:t>
            </a:r>
            <a:r>
              <a:rPr lang="en-US" err="1"/>
              <a:t>jongeren</a:t>
            </a:r>
            <a:r>
              <a:rPr lang="en-US"/>
              <a:t> </a:t>
            </a:r>
            <a:r>
              <a:rPr lang="en-US" err="1"/>
              <a:t>zonder</a:t>
            </a:r>
            <a:r>
              <a:rPr lang="en-US"/>
              <a:t> </a:t>
            </a:r>
            <a:r>
              <a:rPr lang="en-US" err="1"/>
              <a:t>sk</a:t>
            </a:r>
            <a:r>
              <a:rPr lang="en-US"/>
              <a:t> met </a:t>
            </a:r>
            <a:r>
              <a:rPr lang="en-US" err="1"/>
              <a:t>mp</a:t>
            </a:r>
            <a:r>
              <a:rPr lang="en-US"/>
              <a:t> </a:t>
            </a:r>
            <a:r>
              <a:rPr lang="en-US" err="1"/>
              <a:t>worden</a:t>
            </a:r>
            <a:r>
              <a:rPr lang="en-US"/>
              <a:t> </a:t>
            </a:r>
            <a:r>
              <a:rPr lang="en-US" err="1"/>
              <a:t>gezien</a:t>
            </a:r>
            <a:r>
              <a:rPr lang="en-US"/>
              <a:t>.</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24</a:t>
            </a:fld>
            <a:endParaRPr lang="nl-NL"/>
          </a:p>
        </p:txBody>
      </p:sp>
    </p:spTree>
    <p:extLst>
      <p:ext uri="{BB962C8B-B14F-4D97-AF65-F5344CB8AC3E}">
        <p14:creationId xmlns:p14="http://schemas.microsoft.com/office/powerpoint/2010/main" val="339205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Maar hoe </a:t>
            </a:r>
            <a:r>
              <a:rPr lang="en-US" err="1"/>
              <a:t>komt</a:t>
            </a:r>
            <a:r>
              <a:rPr lang="en-US"/>
              <a:t> het dan </a:t>
            </a:r>
            <a:r>
              <a:rPr lang="en-US" err="1"/>
              <a:t>dat</a:t>
            </a:r>
            <a:r>
              <a:rPr lang="en-US"/>
              <a:t>…</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25</a:t>
            </a:fld>
            <a:endParaRPr lang="nl-NL"/>
          </a:p>
        </p:txBody>
      </p:sp>
    </p:spTree>
    <p:extLst>
      <p:ext uri="{BB962C8B-B14F-4D97-AF65-F5344CB8AC3E}">
        <p14:creationId xmlns:p14="http://schemas.microsoft.com/office/powerpoint/2010/main" val="633330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En 80% van de 18+ </a:t>
            </a:r>
            <a:r>
              <a:rPr lang="en-US" err="1"/>
              <a:t>ers</a:t>
            </a:r>
            <a:r>
              <a:rPr lang="en-US"/>
              <a:t> </a:t>
            </a:r>
            <a:r>
              <a:rPr lang="en-US" err="1"/>
              <a:t>uit</a:t>
            </a:r>
            <a:r>
              <a:rPr lang="en-US"/>
              <a:t> </a:t>
            </a:r>
            <a:r>
              <a:rPr lang="en-US" err="1"/>
              <a:t>mijn</a:t>
            </a:r>
            <a:r>
              <a:rPr lang="en-US"/>
              <a:t> </a:t>
            </a:r>
            <a:r>
              <a:rPr lang="en-US" err="1"/>
              <a:t>doelgroep</a:t>
            </a:r>
            <a:r>
              <a:rPr lang="en-US"/>
              <a:t> </a:t>
            </a:r>
            <a:r>
              <a:rPr lang="en-US" err="1"/>
              <a:t>heeft</a:t>
            </a:r>
            <a:r>
              <a:rPr lang="en-US"/>
              <a:t> </a:t>
            </a:r>
            <a:r>
              <a:rPr lang="en-US" err="1"/>
              <a:t>dus</a:t>
            </a:r>
            <a:r>
              <a:rPr lang="en-US"/>
              <a:t> </a:t>
            </a:r>
            <a:r>
              <a:rPr lang="en-US" err="1"/>
              <a:t>schulden</a:t>
            </a:r>
            <a:r>
              <a:rPr lang="en-US"/>
              <a:t>.</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26</a:t>
            </a:fld>
            <a:endParaRPr lang="nl-NL"/>
          </a:p>
        </p:txBody>
      </p:sp>
    </p:spTree>
    <p:extLst>
      <p:ext uri="{BB962C8B-B14F-4D97-AF65-F5344CB8AC3E}">
        <p14:creationId xmlns:p14="http://schemas.microsoft.com/office/powerpoint/2010/main" val="2813984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27</a:t>
            </a:fld>
            <a:endParaRPr lang="nl-NL"/>
          </a:p>
        </p:txBody>
      </p:sp>
    </p:spTree>
    <p:extLst>
      <p:ext uri="{BB962C8B-B14F-4D97-AF65-F5344CB8AC3E}">
        <p14:creationId xmlns:p14="http://schemas.microsoft.com/office/powerpoint/2010/main" val="183047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28</a:t>
            </a:fld>
            <a:endParaRPr lang="nl-NL"/>
          </a:p>
        </p:txBody>
      </p:sp>
    </p:spTree>
    <p:extLst>
      <p:ext uri="{BB962C8B-B14F-4D97-AF65-F5344CB8AC3E}">
        <p14:creationId xmlns:p14="http://schemas.microsoft.com/office/powerpoint/2010/main" val="253572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29</a:t>
            </a:fld>
            <a:endParaRPr lang="nl-NL"/>
          </a:p>
        </p:txBody>
      </p:sp>
    </p:spTree>
    <p:extLst>
      <p:ext uri="{BB962C8B-B14F-4D97-AF65-F5344CB8AC3E}">
        <p14:creationId xmlns:p14="http://schemas.microsoft.com/office/powerpoint/2010/main" val="47651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a:t>
            </a:fld>
            <a:endParaRPr lang="nl-NL"/>
          </a:p>
        </p:txBody>
      </p:sp>
    </p:spTree>
    <p:extLst>
      <p:ext uri="{BB962C8B-B14F-4D97-AF65-F5344CB8AC3E}">
        <p14:creationId xmlns:p14="http://schemas.microsoft.com/office/powerpoint/2010/main" val="1820510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Wat </a:t>
            </a:r>
            <a:r>
              <a:rPr lang="en-US" err="1"/>
              <a:t>ik</a:t>
            </a:r>
            <a:r>
              <a:rPr lang="en-US"/>
              <a:t> </a:t>
            </a:r>
            <a:r>
              <a:rPr lang="en-US" err="1"/>
              <a:t>tijdens</a:t>
            </a:r>
            <a:r>
              <a:rPr lang="en-US"/>
              <a:t> de </a:t>
            </a:r>
            <a:r>
              <a:rPr lang="en-US" err="1"/>
              <a:t>meer</a:t>
            </a:r>
            <a:r>
              <a:rPr lang="en-US"/>
              <a:t> dan 40 interviews </a:t>
            </a:r>
            <a:r>
              <a:rPr lang="en-US" err="1"/>
              <a:t>en</a:t>
            </a:r>
            <a:r>
              <a:rPr lang="en-US"/>
              <a:t> de </a:t>
            </a:r>
            <a:r>
              <a:rPr lang="en-US" err="1"/>
              <a:t>dossieranalyse</a:t>
            </a:r>
            <a:r>
              <a:rPr lang="en-US"/>
              <a:t> </a:t>
            </a:r>
            <a:r>
              <a:rPr lang="en-US" err="1"/>
              <a:t>terugzag</a:t>
            </a:r>
            <a:r>
              <a:rPr lang="en-US"/>
              <a:t> </a:t>
            </a:r>
            <a:r>
              <a:rPr lang="en-US" err="1"/>
              <a:t>zijn</a:t>
            </a:r>
            <a:r>
              <a:rPr lang="en-US"/>
              <a:t> twee </a:t>
            </a:r>
            <a:r>
              <a:rPr lang="en-US" err="1"/>
              <a:t>belangrijke</a:t>
            </a:r>
            <a:r>
              <a:rPr lang="en-US"/>
              <a:t> </a:t>
            </a:r>
            <a:r>
              <a:rPr lang="en-US" err="1"/>
              <a:t>gedragskenmerken</a:t>
            </a:r>
            <a:r>
              <a:rPr lang="en-US"/>
              <a:t> </a:t>
            </a:r>
            <a:r>
              <a:rPr lang="en-US" err="1"/>
              <a:t>bij</a:t>
            </a:r>
            <a:r>
              <a:rPr lang="en-US"/>
              <a:t> </a:t>
            </a:r>
            <a:r>
              <a:rPr lang="en-US" err="1"/>
              <a:t>deze</a:t>
            </a:r>
            <a:r>
              <a:rPr lang="en-US"/>
              <a:t> </a:t>
            </a:r>
            <a:r>
              <a:rPr lang="en-US" err="1"/>
              <a:t>jonbgeren</a:t>
            </a:r>
            <a:r>
              <a:rPr lang="en-US"/>
              <a:t>.</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30</a:t>
            </a:fld>
            <a:endParaRPr lang="nl-NL"/>
          </a:p>
        </p:txBody>
      </p:sp>
    </p:spTree>
    <p:extLst>
      <p:ext uri="{BB962C8B-B14F-4D97-AF65-F5344CB8AC3E}">
        <p14:creationId xmlns:p14="http://schemas.microsoft.com/office/powerpoint/2010/main" val="233841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31</a:t>
            </a:fld>
            <a:endParaRPr lang="nl-NL"/>
          </a:p>
        </p:txBody>
      </p:sp>
    </p:spTree>
    <p:extLst>
      <p:ext uri="{BB962C8B-B14F-4D97-AF65-F5344CB8AC3E}">
        <p14:creationId xmlns:p14="http://schemas.microsoft.com/office/powerpoint/2010/main" val="516778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En </a:t>
            </a:r>
            <a:r>
              <a:rPr lang="en-US" err="1"/>
              <a:t>ik</a:t>
            </a:r>
            <a:r>
              <a:rPr lang="en-US"/>
              <a:t> </a:t>
            </a:r>
            <a:r>
              <a:rPr lang="en-US" err="1"/>
              <a:t>kreeg</a:t>
            </a:r>
            <a:r>
              <a:rPr lang="en-US"/>
              <a:t> </a:t>
            </a:r>
            <a:r>
              <a:rPr lang="en-US" err="1"/>
              <a:t>tijdens</a:t>
            </a:r>
            <a:r>
              <a:rPr lang="en-US"/>
              <a:t> </a:t>
            </a:r>
            <a:r>
              <a:rPr lang="en-US" err="1"/>
              <a:t>mijn</a:t>
            </a:r>
            <a:r>
              <a:rPr lang="en-US"/>
              <a:t> </a:t>
            </a:r>
            <a:r>
              <a:rPr lang="en-US" err="1"/>
              <a:t>onderzoek</a:t>
            </a:r>
            <a:r>
              <a:rPr lang="en-US"/>
              <a:t> </a:t>
            </a:r>
            <a:r>
              <a:rPr lang="en-US" err="1"/>
              <a:t>regelmatig</a:t>
            </a:r>
            <a:r>
              <a:rPr lang="en-US"/>
              <a:t> de </a:t>
            </a:r>
            <a:r>
              <a:rPr lang="en-US" err="1"/>
              <a:t>vraag</a:t>
            </a:r>
            <a:r>
              <a:rPr lang="en-US"/>
              <a:t> (</a:t>
            </a:r>
            <a:r>
              <a:rPr lang="en-US" err="1"/>
              <a:t>als</a:t>
            </a:r>
            <a:r>
              <a:rPr lang="en-US"/>
              <a:t> het al </a:t>
            </a:r>
            <a:r>
              <a:rPr lang="en-US" err="1"/>
              <a:t>een</a:t>
            </a:r>
            <a:r>
              <a:rPr lang="en-US"/>
              <a:t> </a:t>
            </a:r>
            <a:r>
              <a:rPr lang="en-US" err="1"/>
              <a:t>vraag</a:t>
            </a:r>
            <a:r>
              <a:rPr lang="en-US"/>
              <a:t> was) of </a:t>
            </a:r>
            <a:r>
              <a:rPr lang="en-US" err="1"/>
              <a:t>ik</a:t>
            </a:r>
            <a:r>
              <a:rPr lang="en-US"/>
              <a:t> </a:t>
            </a:r>
            <a:r>
              <a:rPr lang="en-US" err="1"/>
              <a:t>niet</a:t>
            </a:r>
            <a:r>
              <a:rPr lang="en-US"/>
              <a:t> </a:t>
            </a:r>
            <a:r>
              <a:rPr lang="en-US" err="1"/>
              <a:t>te</a:t>
            </a:r>
            <a:r>
              <a:rPr lang="en-US"/>
              <a:t> </a:t>
            </a:r>
            <a:r>
              <a:rPr lang="en-US" err="1"/>
              <a:t>negatief</a:t>
            </a:r>
            <a:r>
              <a:rPr lang="en-US"/>
              <a:t> </a:t>
            </a:r>
            <a:r>
              <a:rPr lang="en-US" err="1"/>
              <a:t>denk</a:t>
            </a:r>
            <a:r>
              <a:rPr lang="en-US"/>
              <a:t> over de </a:t>
            </a:r>
            <a:r>
              <a:rPr lang="en-US" err="1"/>
              <a:t>mogelijkheden</a:t>
            </a:r>
            <a:r>
              <a:rPr lang="en-US"/>
              <a:t> van </a:t>
            </a:r>
            <a:r>
              <a:rPr lang="en-US" err="1"/>
              <a:t>deze</a:t>
            </a:r>
            <a:r>
              <a:rPr lang="en-US"/>
              <a:t>  </a:t>
            </a:r>
            <a:r>
              <a:rPr lang="en-US" err="1"/>
              <a:t>jongeren</a:t>
            </a:r>
            <a:r>
              <a:rPr lang="en-US"/>
              <a:t>. Nee, maar </a:t>
            </a:r>
            <a:r>
              <a:rPr lang="en-US" err="1"/>
              <a:t>ik</a:t>
            </a:r>
            <a:r>
              <a:rPr lang="en-US"/>
              <a:t> </a:t>
            </a:r>
            <a:r>
              <a:rPr lang="en-US" err="1"/>
              <a:t>vind</a:t>
            </a:r>
            <a:r>
              <a:rPr lang="en-US"/>
              <a:t> </a:t>
            </a:r>
            <a:r>
              <a:rPr lang="en-US" err="1"/>
              <a:t>dat</a:t>
            </a:r>
            <a:r>
              <a:rPr lang="en-US"/>
              <a:t> we op twee </a:t>
            </a:r>
            <a:r>
              <a:rPr lang="en-US" err="1"/>
              <a:t>fronten</a:t>
            </a:r>
            <a:r>
              <a:rPr lang="en-US"/>
              <a:t> </a:t>
            </a:r>
            <a:r>
              <a:rPr lang="en-US" err="1"/>
              <a:t>zijn</a:t>
            </a:r>
            <a:r>
              <a:rPr lang="en-US"/>
              <a:t> </a:t>
            </a:r>
            <a:r>
              <a:rPr lang="en-US" err="1"/>
              <a:t>doorgeschoten</a:t>
            </a:r>
            <a:r>
              <a:rPr lang="en-US"/>
              <a:t>. De </a:t>
            </a:r>
            <a:r>
              <a:rPr lang="en-US" err="1"/>
              <a:t>illusie</a:t>
            </a:r>
            <a:r>
              <a:rPr lang="en-US"/>
              <a:t> </a:t>
            </a:r>
            <a:r>
              <a:rPr lang="en-US" err="1"/>
              <a:t>dat</a:t>
            </a:r>
            <a:r>
              <a:rPr lang="en-US"/>
              <a:t> </a:t>
            </a:r>
            <a:r>
              <a:rPr lang="en-US" err="1"/>
              <a:t>gelijke</a:t>
            </a:r>
            <a:r>
              <a:rPr lang="en-US"/>
              <a:t> </a:t>
            </a:r>
            <a:r>
              <a:rPr lang="en-US" err="1"/>
              <a:t>kansen</a:t>
            </a:r>
            <a:r>
              <a:rPr lang="en-US"/>
              <a:t> </a:t>
            </a:r>
            <a:r>
              <a:rPr lang="en-US" err="1"/>
              <a:t>leiden</a:t>
            </a:r>
            <a:r>
              <a:rPr lang="en-US"/>
              <a:t> tot </a:t>
            </a:r>
            <a:r>
              <a:rPr lang="en-US" err="1"/>
              <a:t>gelijke</a:t>
            </a:r>
            <a:r>
              <a:rPr lang="en-US"/>
              <a:t> </a:t>
            </a:r>
            <a:r>
              <a:rPr lang="en-US" err="1"/>
              <a:t>uitkomsten</a:t>
            </a:r>
            <a:r>
              <a:rPr lang="en-US"/>
              <a:t>. Want 1) </a:t>
            </a:r>
            <a:r>
              <a:rPr lang="en-US" err="1"/>
              <a:t>als</a:t>
            </a:r>
            <a:r>
              <a:rPr lang="en-US"/>
              <a:t> je </a:t>
            </a:r>
            <a:r>
              <a:rPr lang="en-US" err="1"/>
              <a:t>goed</a:t>
            </a:r>
            <a:r>
              <a:rPr lang="en-US"/>
              <a:t> </a:t>
            </a:r>
            <a:r>
              <a:rPr lang="en-US" err="1"/>
              <a:t>hebt</a:t>
            </a:r>
            <a:r>
              <a:rPr lang="en-US"/>
              <a:t> </a:t>
            </a:r>
            <a:r>
              <a:rPr lang="en-US" err="1"/>
              <a:t>geluisterd</a:t>
            </a:r>
            <a:r>
              <a:rPr lang="en-US"/>
              <a:t> </a:t>
            </a:r>
            <a:r>
              <a:rPr lang="en-US" err="1"/>
              <a:t>naar</a:t>
            </a:r>
            <a:r>
              <a:rPr lang="en-US"/>
              <a:t> Melvin </a:t>
            </a:r>
            <a:r>
              <a:rPr lang="en-US" err="1"/>
              <a:t>en</a:t>
            </a:r>
            <a:r>
              <a:rPr lang="en-US"/>
              <a:t> Natascha </a:t>
            </a:r>
            <a:r>
              <a:rPr lang="en-US" err="1"/>
              <a:t>vanochtend</a:t>
            </a:r>
            <a:r>
              <a:rPr lang="en-US"/>
              <a:t>, dan is er in NL </a:t>
            </a:r>
            <a:r>
              <a:rPr lang="en-US" err="1"/>
              <a:t>nog</a:t>
            </a:r>
            <a:r>
              <a:rPr lang="en-US"/>
              <a:t> lang </a:t>
            </a:r>
            <a:r>
              <a:rPr lang="en-US" err="1"/>
              <a:t>geen</a:t>
            </a:r>
            <a:r>
              <a:rPr lang="en-US"/>
              <a:t> </a:t>
            </a:r>
            <a:r>
              <a:rPr lang="en-US" err="1"/>
              <a:t>sprake</a:t>
            </a:r>
            <a:r>
              <a:rPr lang="en-US"/>
              <a:t> van </a:t>
            </a:r>
            <a:r>
              <a:rPr lang="en-US" err="1"/>
              <a:t>gelijke</a:t>
            </a:r>
            <a:r>
              <a:rPr lang="en-US"/>
              <a:t> </a:t>
            </a:r>
            <a:r>
              <a:rPr lang="en-US" err="1"/>
              <a:t>kansen</a:t>
            </a:r>
            <a:r>
              <a:rPr lang="en-US"/>
              <a:t>. Laat </a:t>
            </a:r>
            <a:r>
              <a:rPr lang="en-US" err="1"/>
              <a:t>staan</a:t>
            </a:r>
            <a:r>
              <a:rPr lang="en-US"/>
              <a:t> van </a:t>
            </a:r>
            <a:r>
              <a:rPr lang="en-US" err="1"/>
              <a:t>gelijke</a:t>
            </a:r>
            <a:r>
              <a:rPr lang="en-US"/>
              <a:t> </a:t>
            </a:r>
            <a:r>
              <a:rPr lang="en-US" err="1"/>
              <a:t>uitkomsten</a:t>
            </a:r>
            <a:r>
              <a:rPr lang="en-US"/>
              <a:t>. </a:t>
            </a:r>
          </a:p>
          <a:p>
            <a:r>
              <a:rPr lang="en-US"/>
              <a:t>+En de </a:t>
            </a:r>
            <a:r>
              <a:rPr lang="en-US" err="1"/>
              <a:t>stelling</a:t>
            </a:r>
            <a:r>
              <a:rPr lang="en-US"/>
              <a:t> </a:t>
            </a:r>
            <a:r>
              <a:rPr lang="en-US" err="1"/>
              <a:t>dat</a:t>
            </a:r>
            <a:r>
              <a:rPr lang="en-US"/>
              <a:t> je </a:t>
            </a:r>
            <a:r>
              <a:rPr lang="en-US" err="1"/>
              <a:t>vooral</a:t>
            </a:r>
            <a:r>
              <a:rPr lang="en-US"/>
              <a:t> je talent </a:t>
            </a:r>
            <a:r>
              <a:rPr lang="en-US" err="1"/>
              <a:t>moet</a:t>
            </a:r>
            <a:r>
              <a:rPr lang="en-US"/>
              <a:t> </a:t>
            </a:r>
            <a:r>
              <a:rPr lang="en-US" err="1"/>
              <a:t>ontdekken</a:t>
            </a:r>
            <a:r>
              <a:rPr lang="en-US"/>
              <a:t> want </a:t>
            </a:r>
            <a:r>
              <a:rPr lang="en-US" err="1"/>
              <a:t>iedereen</a:t>
            </a:r>
            <a:r>
              <a:rPr lang="en-US"/>
              <a:t> </a:t>
            </a:r>
            <a:r>
              <a:rPr lang="en-US" err="1"/>
              <a:t>kan</a:t>
            </a:r>
            <a:r>
              <a:rPr lang="en-US"/>
              <a:t> </a:t>
            </a:r>
            <a:r>
              <a:rPr lang="en-US" err="1"/>
              <a:t>excelleren</a:t>
            </a:r>
            <a:r>
              <a:rPr lang="en-US"/>
              <a:t>. De </a:t>
            </a:r>
            <a:r>
              <a:rPr lang="en-US" err="1"/>
              <a:t>grap</a:t>
            </a:r>
            <a:r>
              <a:rPr lang="en-US"/>
              <a:t> is </a:t>
            </a:r>
            <a:r>
              <a:rPr lang="en-US" err="1"/>
              <a:t>ook</a:t>
            </a:r>
            <a:r>
              <a:rPr lang="en-US"/>
              <a:t> </a:t>
            </a:r>
            <a:r>
              <a:rPr lang="en-US" err="1"/>
              <a:t>dat</a:t>
            </a:r>
            <a:r>
              <a:rPr lang="en-US"/>
              <a:t> </a:t>
            </a:r>
            <a:r>
              <a:rPr lang="en-US" err="1"/>
              <a:t>als</a:t>
            </a:r>
            <a:r>
              <a:rPr lang="en-US"/>
              <a:t> we het </a:t>
            </a:r>
            <a:r>
              <a:rPr lang="en-US" err="1"/>
              <a:t>hebben</a:t>
            </a:r>
            <a:r>
              <a:rPr lang="en-US"/>
              <a:t> over </a:t>
            </a:r>
            <a:r>
              <a:rPr lang="en-US" err="1"/>
              <a:t>talenten</a:t>
            </a:r>
            <a:r>
              <a:rPr lang="en-US"/>
              <a:t>, </a:t>
            </a:r>
            <a:r>
              <a:rPr lang="en-US" err="1"/>
              <a:t>dit</a:t>
            </a:r>
            <a:r>
              <a:rPr lang="en-US"/>
              <a:t> heel </a:t>
            </a:r>
            <a:r>
              <a:rPr lang="en-US" err="1"/>
              <a:t>vaak</a:t>
            </a:r>
            <a:r>
              <a:rPr lang="en-US"/>
              <a:t> </a:t>
            </a:r>
            <a:r>
              <a:rPr lang="en-US" err="1"/>
              <a:t>gaat</a:t>
            </a:r>
            <a:r>
              <a:rPr lang="en-US"/>
              <a:t> over </a:t>
            </a:r>
            <a:r>
              <a:rPr lang="en-US" err="1"/>
              <a:t>talenten</a:t>
            </a:r>
            <a:r>
              <a:rPr lang="en-US"/>
              <a:t> die in </a:t>
            </a:r>
            <a:r>
              <a:rPr lang="en-US" err="1"/>
              <a:t>een</a:t>
            </a:r>
            <a:r>
              <a:rPr lang="en-US"/>
              <a:t> meri </a:t>
            </a:r>
            <a:r>
              <a:rPr lang="en-US" err="1"/>
              <a:t>belangrijk</a:t>
            </a:r>
            <a:r>
              <a:rPr lang="en-US"/>
              <a:t> </a:t>
            </a:r>
            <a:r>
              <a:rPr lang="en-US" err="1"/>
              <a:t>zijn</a:t>
            </a:r>
            <a:r>
              <a:rPr lang="en-US"/>
              <a:t>. Niemand </a:t>
            </a:r>
            <a:r>
              <a:rPr lang="en-US" err="1"/>
              <a:t>krijgt</a:t>
            </a:r>
            <a:r>
              <a:rPr lang="en-US"/>
              <a:t> </a:t>
            </a:r>
            <a:r>
              <a:rPr lang="en-US" err="1"/>
              <a:t>applaus</a:t>
            </a:r>
            <a:r>
              <a:rPr lang="en-US"/>
              <a:t> </a:t>
            </a:r>
            <a:r>
              <a:rPr lang="en-US" err="1"/>
              <a:t>als</a:t>
            </a:r>
            <a:r>
              <a:rPr lang="en-US"/>
              <a:t> </a:t>
            </a:r>
            <a:r>
              <a:rPr lang="en-US" err="1"/>
              <a:t>hij</a:t>
            </a:r>
            <a:r>
              <a:rPr lang="en-US"/>
              <a:t> </a:t>
            </a:r>
            <a:r>
              <a:rPr lang="en-US" err="1"/>
              <a:t>zegt</a:t>
            </a:r>
            <a:r>
              <a:rPr lang="en-US"/>
              <a:t> </a:t>
            </a:r>
            <a:r>
              <a:rPr lang="en-US" err="1"/>
              <a:t>dat</a:t>
            </a:r>
            <a:r>
              <a:rPr lang="en-US"/>
              <a:t> </a:t>
            </a:r>
            <a:r>
              <a:rPr lang="en-US" err="1"/>
              <a:t>hij</a:t>
            </a:r>
            <a:r>
              <a:rPr lang="en-US"/>
              <a:t> zo </a:t>
            </a:r>
            <a:r>
              <a:rPr lang="en-US" err="1"/>
              <a:t>goed</a:t>
            </a:r>
            <a:r>
              <a:rPr lang="en-US"/>
              <a:t> is in </a:t>
            </a:r>
            <a:r>
              <a:rPr lang="en-US" err="1"/>
              <a:t>koffie</a:t>
            </a:r>
            <a:r>
              <a:rPr lang="en-US"/>
              <a:t> </a:t>
            </a:r>
            <a:r>
              <a:rPr lang="en-US" err="1"/>
              <a:t>halen</a:t>
            </a:r>
            <a:r>
              <a:rPr lang="en-US"/>
              <a:t> </a:t>
            </a:r>
            <a:r>
              <a:rPr lang="en-US" err="1"/>
              <a:t>voor</a:t>
            </a:r>
            <a:r>
              <a:rPr lang="en-US"/>
              <a:t> </a:t>
            </a:r>
            <a:r>
              <a:rPr lang="en-US" err="1"/>
              <a:t>zijn</a:t>
            </a:r>
            <a:r>
              <a:rPr lang="en-US"/>
              <a:t> </a:t>
            </a:r>
            <a:r>
              <a:rPr lang="en-US" err="1"/>
              <a:t>collega’s</a:t>
            </a:r>
            <a:r>
              <a:rPr lang="en-US"/>
              <a:t>, in het </a:t>
            </a:r>
            <a:r>
              <a:rPr lang="en-US" err="1"/>
              <a:t>neerzetten</a:t>
            </a:r>
            <a:r>
              <a:rPr lang="en-US"/>
              <a:t> van </a:t>
            </a:r>
            <a:r>
              <a:rPr lang="en-US" err="1"/>
              <a:t>dranghekken</a:t>
            </a:r>
            <a:r>
              <a:rPr lang="en-US"/>
              <a:t> of het </a:t>
            </a:r>
            <a:r>
              <a:rPr lang="en-US" err="1"/>
              <a:t>snijden</a:t>
            </a:r>
            <a:r>
              <a:rPr lang="en-US"/>
              <a:t> van </a:t>
            </a:r>
            <a:r>
              <a:rPr lang="en-US" err="1"/>
              <a:t>wortels</a:t>
            </a:r>
            <a:r>
              <a:rPr lang="en-US"/>
              <a:t> in </a:t>
            </a:r>
            <a:r>
              <a:rPr lang="en-US" err="1"/>
              <a:t>blokjes</a:t>
            </a:r>
            <a:r>
              <a:rPr lang="en-US"/>
              <a:t> van 1 cm. Maar </a:t>
            </a:r>
            <a:r>
              <a:rPr lang="en-US" err="1"/>
              <a:t>wel</a:t>
            </a:r>
            <a:r>
              <a:rPr lang="en-US"/>
              <a:t> </a:t>
            </a:r>
            <a:r>
              <a:rPr lang="en-US" err="1"/>
              <a:t>als</a:t>
            </a:r>
            <a:r>
              <a:rPr lang="en-US"/>
              <a:t> je </a:t>
            </a:r>
            <a:r>
              <a:rPr lang="en-US" err="1"/>
              <a:t>zegt</a:t>
            </a:r>
            <a:r>
              <a:rPr lang="en-US"/>
              <a:t> </a:t>
            </a:r>
            <a:r>
              <a:rPr lang="en-US" err="1"/>
              <a:t>dat</a:t>
            </a:r>
            <a:r>
              <a:rPr lang="en-US"/>
              <a:t> je </a:t>
            </a:r>
            <a:r>
              <a:rPr lang="en-US" err="1"/>
              <a:t>organisatietalent</a:t>
            </a:r>
            <a:r>
              <a:rPr lang="en-US"/>
              <a:t> </a:t>
            </a:r>
            <a:r>
              <a:rPr lang="en-US" err="1"/>
              <a:t>hebt</a:t>
            </a:r>
            <a:r>
              <a:rPr lang="en-US"/>
              <a:t>, heel </a:t>
            </a:r>
            <a:r>
              <a:rPr lang="en-US" err="1"/>
              <a:t>goed</a:t>
            </a:r>
            <a:r>
              <a:rPr lang="en-US"/>
              <a:t> bent in </a:t>
            </a:r>
            <a:r>
              <a:rPr lang="en-US" err="1"/>
              <a:t>wiskunde</a:t>
            </a:r>
            <a:r>
              <a:rPr lang="en-US"/>
              <a:t> of in </a:t>
            </a:r>
            <a:r>
              <a:rPr lang="en-US" err="1"/>
              <a:t>staat</a:t>
            </a:r>
            <a:r>
              <a:rPr lang="en-US"/>
              <a:t> bent om </a:t>
            </a:r>
            <a:r>
              <a:rPr lang="en-US" err="1"/>
              <a:t>leiding</a:t>
            </a:r>
            <a:r>
              <a:rPr lang="en-US"/>
              <a:t> </a:t>
            </a:r>
            <a:r>
              <a:rPr lang="en-US" err="1"/>
              <a:t>te</a:t>
            </a:r>
            <a:r>
              <a:rPr lang="en-US"/>
              <a:t> </a:t>
            </a:r>
            <a:r>
              <a:rPr lang="en-US" err="1"/>
              <a:t>geven</a:t>
            </a:r>
            <a:r>
              <a:rPr lang="en-US"/>
              <a:t> </a:t>
            </a:r>
            <a:r>
              <a:rPr lang="en-US" err="1"/>
              <a:t>aan</a:t>
            </a:r>
            <a:r>
              <a:rPr lang="en-US"/>
              <a:t> 100 </a:t>
            </a:r>
            <a:r>
              <a:rPr lang="en-US" err="1"/>
              <a:t>medewerkers</a:t>
            </a:r>
            <a:r>
              <a:rPr lang="en-US"/>
              <a:t>.</a:t>
            </a:r>
          </a:p>
          <a:p>
            <a:r>
              <a:rPr lang="en-US"/>
              <a:t>En </a:t>
            </a:r>
            <a:r>
              <a:rPr lang="en-US" err="1"/>
              <a:t>dat</a:t>
            </a:r>
            <a:r>
              <a:rPr lang="en-US"/>
              <a:t> heft effect.</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32</a:t>
            </a:fld>
            <a:endParaRPr lang="nl-NL"/>
          </a:p>
        </p:txBody>
      </p:sp>
    </p:spTree>
    <p:extLst>
      <p:ext uri="{BB962C8B-B14F-4D97-AF65-F5344CB8AC3E}">
        <p14:creationId xmlns:p14="http://schemas.microsoft.com/office/powerpoint/2010/main" val="1444846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33</a:t>
            </a:fld>
            <a:endParaRPr lang="nl-NL"/>
          </a:p>
        </p:txBody>
      </p:sp>
    </p:spTree>
    <p:extLst>
      <p:ext uri="{BB962C8B-B14F-4D97-AF65-F5344CB8AC3E}">
        <p14:creationId xmlns:p14="http://schemas.microsoft.com/office/powerpoint/2010/main" val="2864610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34</a:t>
            </a:fld>
            <a:endParaRPr lang="nl-NL"/>
          </a:p>
        </p:txBody>
      </p:sp>
    </p:spTree>
    <p:extLst>
      <p:ext uri="{BB962C8B-B14F-4D97-AF65-F5344CB8AC3E}">
        <p14:creationId xmlns:p14="http://schemas.microsoft.com/office/powerpoint/2010/main" val="1307334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35</a:t>
            </a:fld>
            <a:endParaRPr lang="nl-NL"/>
          </a:p>
        </p:txBody>
      </p:sp>
    </p:spTree>
    <p:extLst>
      <p:ext uri="{BB962C8B-B14F-4D97-AF65-F5344CB8AC3E}">
        <p14:creationId xmlns:p14="http://schemas.microsoft.com/office/powerpoint/2010/main" val="1419892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36</a:t>
            </a:fld>
            <a:endParaRPr lang="nl-NL"/>
          </a:p>
        </p:txBody>
      </p:sp>
    </p:spTree>
    <p:extLst>
      <p:ext uri="{BB962C8B-B14F-4D97-AF65-F5344CB8AC3E}">
        <p14:creationId xmlns:p14="http://schemas.microsoft.com/office/powerpoint/2010/main" val="3326095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37</a:t>
            </a:fld>
            <a:endParaRPr lang="nl-NL"/>
          </a:p>
        </p:txBody>
      </p:sp>
    </p:spTree>
    <p:extLst>
      <p:ext uri="{BB962C8B-B14F-4D97-AF65-F5344CB8AC3E}">
        <p14:creationId xmlns:p14="http://schemas.microsoft.com/office/powerpoint/2010/main" val="1327454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38</a:t>
            </a:fld>
            <a:endParaRPr lang="nl-NL"/>
          </a:p>
        </p:txBody>
      </p:sp>
    </p:spTree>
    <p:extLst>
      <p:ext uri="{BB962C8B-B14F-4D97-AF65-F5344CB8AC3E}">
        <p14:creationId xmlns:p14="http://schemas.microsoft.com/office/powerpoint/2010/main" val="3216419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In </a:t>
            </a:r>
            <a:r>
              <a:rPr lang="en-US" err="1"/>
              <a:t>mijn</a:t>
            </a:r>
            <a:r>
              <a:rPr lang="en-US"/>
              <a:t> </a:t>
            </a:r>
            <a:r>
              <a:rPr lang="en-US" err="1"/>
              <a:t>conclusie</a:t>
            </a:r>
            <a:r>
              <a:rPr lang="en-US"/>
              <a:t> </a:t>
            </a:r>
            <a:r>
              <a:rPr lang="en-US" err="1"/>
              <a:t>bijdragennarratief</a:t>
            </a:r>
            <a:r>
              <a:rPr lang="en-US"/>
              <a:t>. En </a:t>
            </a:r>
            <a:r>
              <a:rPr lang="en-US" err="1"/>
              <a:t>dat</a:t>
            </a:r>
            <a:r>
              <a:rPr lang="en-US"/>
              <a:t> </a:t>
            </a:r>
            <a:r>
              <a:rPr lang="en-US" err="1"/>
              <a:t>geldt</a:t>
            </a:r>
            <a:r>
              <a:rPr lang="en-US"/>
              <a:t> </a:t>
            </a:r>
            <a:r>
              <a:rPr lang="en-US" err="1"/>
              <a:t>ook</a:t>
            </a:r>
            <a:r>
              <a:rPr lang="en-US"/>
              <a:t> </a:t>
            </a:r>
            <a:r>
              <a:rPr lang="en-US" err="1"/>
              <a:t>voor</a:t>
            </a:r>
            <a:r>
              <a:rPr lang="en-US"/>
              <a:t> </a:t>
            </a:r>
            <a:r>
              <a:rPr lang="en-US" err="1"/>
              <a:t>jullie</a:t>
            </a:r>
            <a:r>
              <a:rPr lang="en-US"/>
              <a:t>, </a:t>
            </a:r>
            <a:r>
              <a:rPr lang="en-US" err="1"/>
              <a:t>ondanks</a:t>
            </a:r>
            <a:r>
              <a:rPr lang="en-US"/>
              <a:t> je </a:t>
            </a:r>
            <a:r>
              <a:rPr lang="en-US" err="1"/>
              <a:t>hoge</a:t>
            </a:r>
            <a:r>
              <a:rPr lang="en-US"/>
              <a:t> </a:t>
            </a:r>
            <a:r>
              <a:rPr lang="en-US" err="1"/>
              <a:t>opleidingsniveau</a:t>
            </a:r>
            <a:r>
              <a:rPr lang="en-US"/>
              <a:t>. Ik wens </a:t>
            </a:r>
            <a:r>
              <a:rPr lang="en-US" err="1"/>
              <a:t>jullie</a:t>
            </a:r>
            <a:r>
              <a:rPr lang="en-US"/>
              <a:t> </a:t>
            </a:r>
            <a:r>
              <a:rPr lang="en-US" err="1"/>
              <a:t>een</a:t>
            </a:r>
            <a:r>
              <a:rPr lang="en-US"/>
              <a:t> </a:t>
            </a:r>
            <a:r>
              <a:rPr lang="en-US" err="1"/>
              <a:t>leven</a:t>
            </a:r>
            <a:r>
              <a:rPr lang="en-US"/>
              <a:t> toe </a:t>
            </a:r>
            <a:r>
              <a:rPr lang="en-US" err="1"/>
              <a:t>waarin</a:t>
            </a:r>
            <a:r>
              <a:rPr lang="en-US"/>
              <a:t> je steeds mag </a:t>
            </a:r>
            <a:r>
              <a:rPr lang="en-US" err="1"/>
              <a:t>en</a:t>
            </a:r>
            <a:r>
              <a:rPr lang="en-US"/>
              <a:t> </a:t>
            </a:r>
            <a:r>
              <a:rPr lang="en-US" err="1"/>
              <a:t>kunt</a:t>
            </a:r>
            <a:r>
              <a:rPr lang="en-US"/>
              <a:t> </a:t>
            </a:r>
            <a:r>
              <a:rPr lang="en-US" err="1"/>
              <a:t>bijdragen</a:t>
            </a:r>
            <a:r>
              <a:rPr lang="en-US"/>
              <a:t>. </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39</a:t>
            </a:fld>
            <a:endParaRPr lang="nl-NL"/>
          </a:p>
        </p:txBody>
      </p:sp>
    </p:spTree>
    <p:extLst>
      <p:ext uri="{BB962C8B-B14F-4D97-AF65-F5344CB8AC3E}">
        <p14:creationId xmlns:p14="http://schemas.microsoft.com/office/powerpoint/2010/main" val="286211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4</a:t>
            </a:fld>
            <a:endParaRPr lang="nl-NL"/>
          </a:p>
        </p:txBody>
      </p:sp>
    </p:spTree>
    <p:extLst>
      <p:ext uri="{BB962C8B-B14F-4D97-AF65-F5344CB8AC3E}">
        <p14:creationId xmlns:p14="http://schemas.microsoft.com/office/powerpoint/2010/main" val="4121674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400" err="1"/>
              <a:t>Onderzoek</a:t>
            </a:r>
            <a:r>
              <a:rPr lang="en-US" sz="1400"/>
              <a:t> is breeder dan </a:t>
            </a:r>
            <a:r>
              <a:rPr lang="en-US" sz="1400" err="1"/>
              <a:t>alleen</a:t>
            </a:r>
            <a:r>
              <a:rPr lang="en-US" sz="1400"/>
              <a:t> </a:t>
            </a:r>
            <a:r>
              <a:rPr lang="en-US" sz="1400" err="1"/>
              <a:t>financiele</a:t>
            </a:r>
            <a:r>
              <a:rPr lang="en-US" sz="1400"/>
              <a:t> </a:t>
            </a:r>
            <a:r>
              <a:rPr lang="en-US" sz="1400" err="1"/>
              <a:t>situatie</a:t>
            </a:r>
            <a:r>
              <a:rPr lang="en-US" sz="1400"/>
              <a:t>, maar om de positive van </a:t>
            </a:r>
            <a:r>
              <a:rPr lang="en-US" sz="1400" err="1"/>
              <a:t>deze</a:t>
            </a:r>
            <a:r>
              <a:rPr lang="en-US" sz="1400"/>
              <a:t> </a:t>
            </a:r>
            <a:r>
              <a:rPr lang="en-US" sz="1400" err="1"/>
              <a:t>jongeren</a:t>
            </a:r>
            <a:r>
              <a:rPr lang="en-US" sz="1400"/>
              <a:t> </a:t>
            </a:r>
            <a:r>
              <a:rPr lang="en-US" sz="1400" err="1"/>
              <a:t>goed</a:t>
            </a:r>
            <a:r>
              <a:rPr lang="en-US" sz="1400"/>
              <a:t> </a:t>
            </a:r>
            <a:r>
              <a:rPr lang="en-US" sz="1400" err="1"/>
              <a:t>te</a:t>
            </a:r>
            <a:r>
              <a:rPr lang="en-US" sz="1400"/>
              <a:t> </a:t>
            </a:r>
            <a:r>
              <a:rPr lang="en-US" sz="1400" err="1"/>
              <a:t>begrijpen</a:t>
            </a:r>
            <a:r>
              <a:rPr lang="en-US" sz="1400"/>
              <a:t> </a:t>
            </a:r>
            <a:r>
              <a:rPr lang="en-US" sz="1400" err="1"/>
              <a:t>heb</a:t>
            </a:r>
            <a:r>
              <a:rPr lang="en-US" sz="1400"/>
              <a:t> je die </a:t>
            </a:r>
            <a:r>
              <a:rPr lang="en-US" sz="1400" err="1"/>
              <a:t>bredere</a:t>
            </a:r>
            <a:r>
              <a:rPr lang="en-US" sz="1400"/>
              <a:t> </a:t>
            </a:r>
            <a:r>
              <a:rPr lang="en-US" sz="1400" err="1"/>
              <a:t>blik</a:t>
            </a:r>
            <a:r>
              <a:rPr lang="en-US" sz="1400"/>
              <a:t> </a:t>
            </a:r>
            <a:r>
              <a:rPr lang="en-US" sz="1400" err="1"/>
              <a:t>juist</a:t>
            </a:r>
            <a:r>
              <a:rPr lang="en-US" sz="1400"/>
              <a:t> </a:t>
            </a:r>
            <a:r>
              <a:rPr lang="en-US" sz="1400" err="1"/>
              <a:t>nodig</a:t>
            </a:r>
            <a:r>
              <a:rPr lang="en-US" sz="1400"/>
              <a:t>. </a:t>
            </a:r>
          </a:p>
          <a:p>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5</a:t>
            </a:fld>
            <a:endParaRPr lang="nl-NL"/>
          </a:p>
        </p:txBody>
      </p:sp>
    </p:spTree>
    <p:extLst>
      <p:ext uri="{BB962C8B-B14F-4D97-AF65-F5344CB8AC3E}">
        <p14:creationId xmlns:p14="http://schemas.microsoft.com/office/powerpoint/2010/main" val="363308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Als je het </a:t>
            </a:r>
            <a:r>
              <a:rPr lang="en-US" err="1"/>
              <a:t>eens</a:t>
            </a:r>
            <a:r>
              <a:rPr lang="en-US"/>
              <a:t> bent dan </a:t>
            </a:r>
            <a:r>
              <a:rPr lang="en-US" err="1"/>
              <a:t>groen</a:t>
            </a:r>
            <a:r>
              <a:rPr lang="en-US"/>
              <a:t> </a:t>
            </a:r>
            <a:r>
              <a:rPr lang="en-US" err="1"/>
              <a:t>naar</a:t>
            </a:r>
            <a:r>
              <a:rPr lang="en-US"/>
              <a:t> </a:t>
            </a:r>
            <a:r>
              <a:rPr lang="en-US" err="1"/>
              <a:t>voren</a:t>
            </a:r>
            <a:r>
              <a:rPr lang="en-US"/>
              <a:t>, zo </a:t>
            </a:r>
            <a:r>
              <a:rPr lang="en-US" err="1"/>
              <a:t>niet</a:t>
            </a:r>
            <a:r>
              <a:rPr lang="en-US"/>
              <a:t> dan rood.</a:t>
            </a:r>
          </a:p>
          <a:p>
            <a:r>
              <a:rPr lang="en-US"/>
              <a:t>Een of twee </a:t>
            </a:r>
            <a:r>
              <a:rPr lang="en-US" err="1"/>
              <a:t>aan</a:t>
            </a:r>
            <a:r>
              <a:rPr lang="en-US"/>
              <a:t> het word laten.</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6</a:t>
            </a:fld>
            <a:endParaRPr lang="nl-NL"/>
          </a:p>
        </p:txBody>
      </p:sp>
    </p:spTree>
    <p:extLst>
      <p:ext uri="{BB962C8B-B14F-4D97-AF65-F5344CB8AC3E}">
        <p14:creationId xmlns:p14="http://schemas.microsoft.com/office/powerpoint/2010/main" val="365820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Ik </a:t>
            </a:r>
            <a:r>
              <a:rPr lang="en-US" err="1"/>
              <a:t>heb</a:t>
            </a:r>
            <a:r>
              <a:rPr lang="en-US"/>
              <a:t> </a:t>
            </a:r>
            <a:r>
              <a:rPr lang="en-US" err="1"/>
              <a:t>zelf</a:t>
            </a:r>
            <a:r>
              <a:rPr lang="en-US"/>
              <a:t> best even </a:t>
            </a:r>
            <a:r>
              <a:rPr lang="en-US" err="1"/>
              <a:t>gedaan</a:t>
            </a:r>
            <a:r>
              <a:rPr lang="en-US"/>
              <a:t> over het </a:t>
            </a:r>
            <a:r>
              <a:rPr lang="en-US" err="1"/>
              <a:t>begrijpen</a:t>
            </a:r>
            <a:r>
              <a:rPr lang="en-US"/>
              <a:t> van </a:t>
            </a:r>
            <a:r>
              <a:rPr lang="en-US" err="1"/>
              <a:t>mijn</a:t>
            </a:r>
            <a:r>
              <a:rPr lang="en-US"/>
              <a:t> eigen </a:t>
            </a:r>
            <a:r>
              <a:rPr lang="en-US" err="1"/>
              <a:t>ondertitel</a:t>
            </a:r>
            <a:endParaRPr lang="nl-NL"/>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7</a:t>
            </a:fld>
            <a:endParaRPr lang="nl-NL"/>
          </a:p>
        </p:txBody>
      </p:sp>
    </p:spTree>
    <p:extLst>
      <p:ext uri="{BB962C8B-B14F-4D97-AF65-F5344CB8AC3E}">
        <p14:creationId xmlns:p14="http://schemas.microsoft.com/office/powerpoint/2010/main" val="30160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400"/>
              <a:t>SWT </a:t>
            </a:r>
            <a:r>
              <a:rPr lang="en-US" sz="1400" err="1"/>
              <a:t>begint</a:t>
            </a:r>
            <a:r>
              <a:rPr lang="en-US" sz="1400"/>
              <a:t> in Nederland </a:t>
            </a:r>
            <a:r>
              <a:rPr lang="en-US" sz="1400" err="1"/>
              <a:t>vaak</a:t>
            </a:r>
            <a:r>
              <a:rPr lang="en-US" sz="1400"/>
              <a:t> </a:t>
            </a:r>
            <a:r>
              <a:rPr lang="en-US" sz="1400" err="1"/>
              <a:t>rond</a:t>
            </a:r>
            <a:r>
              <a:rPr lang="en-US" sz="1400"/>
              <a:t> 14/15 </a:t>
            </a:r>
            <a:r>
              <a:rPr lang="en-US" sz="1400" err="1"/>
              <a:t>jaar</a:t>
            </a:r>
            <a:r>
              <a:rPr lang="en-US" sz="1400"/>
              <a:t> </a:t>
            </a:r>
            <a:r>
              <a:rPr lang="en-US" sz="1400" err="1"/>
              <a:t>bij</a:t>
            </a:r>
            <a:r>
              <a:rPr lang="en-US" sz="1400"/>
              <a:t> de </a:t>
            </a:r>
            <a:r>
              <a:rPr lang="en-US" sz="1400" err="1"/>
              <a:t>keuze</a:t>
            </a:r>
            <a:r>
              <a:rPr lang="en-US" sz="1400"/>
              <a:t> van </a:t>
            </a:r>
            <a:r>
              <a:rPr lang="en-US" sz="1400" err="1"/>
              <a:t>een</a:t>
            </a:r>
            <a:r>
              <a:rPr lang="en-US" sz="1400"/>
              <a:t> profile op het VO.</a:t>
            </a:r>
          </a:p>
          <a:p>
            <a:r>
              <a:rPr lang="en-US" sz="1400" err="1"/>
              <a:t>Jongeren</a:t>
            </a:r>
            <a:r>
              <a:rPr lang="en-US" sz="1400"/>
              <a:t> die met </a:t>
            </a:r>
            <a:r>
              <a:rPr lang="en-US" sz="1400" err="1"/>
              <a:t>een</a:t>
            </a:r>
            <a:r>
              <a:rPr lang="en-US" sz="1400"/>
              <a:t> </a:t>
            </a:r>
            <a:r>
              <a:rPr lang="en-US" sz="1400" err="1"/>
              <a:t>laag</a:t>
            </a:r>
            <a:r>
              <a:rPr lang="en-US" sz="1400"/>
              <a:t> </a:t>
            </a:r>
            <a:r>
              <a:rPr lang="en-US" sz="1400" err="1"/>
              <a:t>opleidingsniveau</a:t>
            </a:r>
            <a:r>
              <a:rPr lang="en-US" sz="1400"/>
              <a:t> het </a:t>
            </a:r>
            <a:r>
              <a:rPr lang="en-US" sz="1400" err="1"/>
              <a:t>onderwijs</a:t>
            </a:r>
            <a:r>
              <a:rPr lang="en-US" sz="1400"/>
              <a:t> </a:t>
            </a:r>
            <a:r>
              <a:rPr lang="en-US" sz="1400" err="1"/>
              <a:t>verlaten</a:t>
            </a:r>
            <a:r>
              <a:rPr lang="en-US" sz="1400"/>
              <a:t> </a:t>
            </a:r>
            <a:r>
              <a:rPr lang="en-US" sz="1400" err="1"/>
              <a:t>zijn</a:t>
            </a:r>
            <a:r>
              <a:rPr lang="en-US" sz="1400"/>
              <a:t> </a:t>
            </a:r>
            <a:r>
              <a:rPr lang="en-US" sz="1400" err="1"/>
              <a:t>vaak</a:t>
            </a:r>
            <a:r>
              <a:rPr lang="en-US" sz="1400"/>
              <a:t> de </a:t>
            </a:r>
            <a:r>
              <a:rPr lang="en-US" sz="1400" err="1"/>
              <a:t>eerste</a:t>
            </a:r>
            <a:r>
              <a:rPr lang="en-US" sz="1400"/>
              <a:t> </a:t>
            </a:r>
            <a:r>
              <a:rPr lang="en-US" sz="1400" err="1"/>
              <a:t>groep</a:t>
            </a:r>
            <a:r>
              <a:rPr lang="en-US" sz="1400"/>
              <a:t> </a:t>
            </a:r>
            <a:r>
              <a:rPr lang="en-US" sz="1400" err="1"/>
              <a:t>schoolverlaters</a:t>
            </a:r>
            <a:r>
              <a:rPr lang="en-US" sz="1400"/>
              <a:t> (Meestal </a:t>
            </a:r>
            <a:r>
              <a:rPr lang="en-US" sz="1400" err="1"/>
              <a:t>rond</a:t>
            </a:r>
            <a:r>
              <a:rPr lang="en-US" sz="1400"/>
              <a:t> </a:t>
            </a:r>
            <a:r>
              <a:rPr lang="en-US" sz="1400" err="1"/>
              <a:t>hun</a:t>
            </a:r>
            <a:r>
              <a:rPr lang="en-US" sz="1400"/>
              <a:t> 18e) </a:t>
            </a:r>
            <a:r>
              <a:rPr lang="en-US" sz="1400" err="1"/>
              <a:t>en</a:t>
            </a:r>
            <a:r>
              <a:rPr lang="en-US" sz="1400"/>
              <a:t> </a:t>
            </a:r>
            <a:r>
              <a:rPr lang="en-US" sz="1400" err="1"/>
              <a:t>dat</a:t>
            </a:r>
            <a:r>
              <a:rPr lang="en-US" sz="1400"/>
              <a:t> </a:t>
            </a:r>
            <a:r>
              <a:rPr lang="en-US" sz="1400" err="1"/>
              <a:t>maakt</a:t>
            </a:r>
            <a:r>
              <a:rPr lang="en-US" sz="1400"/>
              <a:t> </a:t>
            </a:r>
            <a:r>
              <a:rPr lang="en-US" sz="1400" err="1"/>
              <a:t>hun</a:t>
            </a:r>
            <a:r>
              <a:rPr lang="en-US" sz="1400"/>
              <a:t> </a:t>
            </a:r>
            <a:r>
              <a:rPr lang="en-US" sz="1400" err="1"/>
              <a:t>swt</a:t>
            </a:r>
            <a:r>
              <a:rPr lang="en-US" sz="1400"/>
              <a:t> </a:t>
            </a:r>
            <a:r>
              <a:rPr lang="en-US" sz="1400" err="1"/>
              <a:t>anders</a:t>
            </a:r>
            <a:r>
              <a:rPr lang="en-US" sz="1400"/>
              <a:t>.</a:t>
            </a:r>
          </a:p>
          <a:p>
            <a:r>
              <a:rPr lang="en-US" sz="1400"/>
              <a:t>Ze </a:t>
            </a:r>
            <a:r>
              <a:rPr lang="en-US" sz="1400" err="1"/>
              <a:t>hebben</a:t>
            </a:r>
            <a:r>
              <a:rPr lang="en-US" sz="1400"/>
              <a:t> minder </a:t>
            </a:r>
            <a:r>
              <a:rPr lang="en-US" sz="1400" err="1"/>
              <a:t>keuzemogelijkheden</a:t>
            </a:r>
            <a:r>
              <a:rPr lang="en-US" sz="1400"/>
              <a:t> qua </a:t>
            </a:r>
            <a:r>
              <a:rPr lang="en-US" sz="1400" err="1"/>
              <a:t>vervolgopleiding</a:t>
            </a:r>
            <a:r>
              <a:rPr lang="en-US" sz="1400"/>
              <a:t>, want op </a:t>
            </a:r>
            <a:r>
              <a:rPr lang="en-US" sz="1400" err="1"/>
              <a:t>mbo</a:t>
            </a:r>
            <a:r>
              <a:rPr lang="en-US" sz="1400"/>
              <a:t> 1 </a:t>
            </a:r>
            <a:r>
              <a:rPr lang="en-US" sz="1400" err="1"/>
              <a:t>en</a:t>
            </a:r>
            <a:r>
              <a:rPr lang="en-US" sz="1400"/>
              <a:t> 2 </a:t>
            </a:r>
            <a:r>
              <a:rPr lang="en-US" sz="1400" err="1"/>
              <a:t>zijn</a:t>
            </a:r>
            <a:r>
              <a:rPr lang="en-US" sz="1400"/>
              <a:t> de </a:t>
            </a:r>
            <a:r>
              <a:rPr lang="en-US" sz="1400" err="1"/>
              <a:t>mogelijkheden</a:t>
            </a:r>
            <a:r>
              <a:rPr lang="en-US" sz="1400"/>
              <a:t> </a:t>
            </a:r>
            <a:r>
              <a:rPr lang="en-US" sz="1400" err="1"/>
              <a:t>veel</a:t>
            </a:r>
            <a:r>
              <a:rPr lang="en-US" sz="1400"/>
              <a:t> </a:t>
            </a:r>
            <a:r>
              <a:rPr lang="en-US" sz="1400" err="1"/>
              <a:t>beperkter</a:t>
            </a:r>
            <a:r>
              <a:rPr lang="en-US" sz="1400"/>
              <a:t>, ze </a:t>
            </a:r>
            <a:r>
              <a:rPr lang="en-US" sz="1400" err="1"/>
              <a:t>lopen</a:t>
            </a:r>
            <a:r>
              <a:rPr lang="en-US" sz="1400"/>
              <a:t> minder stage </a:t>
            </a:r>
            <a:r>
              <a:rPr lang="en-US" sz="1400" err="1"/>
              <a:t>en</a:t>
            </a:r>
            <a:r>
              <a:rPr lang="en-US" sz="1400"/>
              <a:t> </a:t>
            </a:r>
            <a:r>
              <a:rPr lang="en-US" sz="1400" err="1"/>
              <a:t>hebben</a:t>
            </a:r>
            <a:r>
              <a:rPr lang="en-US" sz="1400"/>
              <a:t> minder </a:t>
            </a:r>
            <a:r>
              <a:rPr lang="en-US" sz="1400" err="1"/>
              <a:t>vaak</a:t>
            </a:r>
            <a:r>
              <a:rPr lang="en-US" sz="1400"/>
              <a:t> </a:t>
            </a:r>
            <a:r>
              <a:rPr lang="en-US" sz="1400" err="1"/>
              <a:t>een</a:t>
            </a:r>
            <a:r>
              <a:rPr lang="en-US" sz="1400"/>
              <a:t> </a:t>
            </a:r>
            <a:r>
              <a:rPr lang="en-US" sz="1400" err="1"/>
              <a:t>bijbaan</a:t>
            </a:r>
            <a:r>
              <a:rPr lang="en-US" sz="1400"/>
              <a:t>/</a:t>
            </a:r>
            <a:r>
              <a:rPr lang="en-US" sz="1400" err="1"/>
              <a:t>vakantiewerk</a:t>
            </a:r>
            <a:r>
              <a:rPr lang="en-US" sz="1400"/>
              <a:t>.. Ook </a:t>
            </a:r>
            <a:r>
              <a:rPr lang="en-US" sz="1400" err="1"/>
              <a:t>duurt</a:t>
            </a:r>
            <a:r>
              <a:rPr lang="en-US" sz="1400"/>
              <a:t> de </a:t>
            </a:r>
            <a:r>
              <a:rPr lang="en-US" sz="1400" err="1"/>
              <a:t>swt</a:t>
            </a:r>
            <a:r>
              <a:rPr lang="en-US" sz="1400"/>
              <a:t> </a:t>
            </a:r>
            <a:r>
              <a:rPr lang="en-US" sz="1400" err="1"/>
              <a:t>langer</a:t>
            </a:r>
            <a:r>
              <a:rPr lang="en-US" sz="1400"/>
              <a:t> </a:t>
            </a:r>
            <a:r>
              <a:rPr lang="en-US" sz="1400" err="1"/>
              <a:t>bij</a:t>
            </a:r>
            <a:r>
              <a:rPr lang="en-US" sz="1400"/>
              <a:t> </a:t>
            </a:r>
            <a:r>
              <a:rPr lang="en-US" sz="1400" err="1"/>
              <a:t>deze</a:t>
            </a:r>
            <a:r>
              <a:rPr lang="en-US" sz="1400"/>
              <a:t> </a:t>
            </a:r>
            <a:r>
              <a:rPr lang="en-US" sz="1400" err="1"/>
              <a:t>groep</a:t>
            </a:r>
            <a:r>
              <a:rPr lang="en-US" sz="1400"/>
              <a:t> </a:t>
            </a:r>
            <a:r>
              <a:rPr lang="en-US" sz="1400" err="1"/>
              <a:t>omdat</a:t>
            </a:r>
            <a:r>
              <a:rPr lang="en-US" sz="1400"/>
              <a:t> er </a:t>
            </a:r>
            <a:r>
              <a:rPr lang="en-US" sz="1400" err="1"/>
              <a:t>vaak</a:t>
            </a:r>
            <a:r>
              <a:rPr lang="en-US" sz="1400"/>
              <a:t> </a:t>
            </a:r>
            <a:r>
              <a:rPr lang="en-US" sz="1400" err="1"/>
              <a:t>meerdere</a:t>
            </a:r>
            <a:r>
              <a:rPr lang="en-US" sz="1400"/>
              <a:t> </a:t>
            </a:r>
            <a:r>
              <a:rPr lang="en-US" sz="1400" err="1"/>
              <a:t>korte</a:t>
            </a:r>
            <a:r>
              <a:rPr lang="en-US" sz="1400"/>
              <a:t> </a:t>
            </a:r>
            <a:r>
              <a:rPr lang="en-US" sz="1400" err="1"/>
              <a:t>contracten</a:t>
            </a:r>
            <a:r>
              <a:rPr lang="en-US" sz="1400"/>
              <a:t> </a:t>
            </a:r>
            <a:r>
              <a:rPr lang="en-US" sz="1400" err="1"/>
              <a:t>worden</a:t>
            </a:r>
            <a:r>
              <a:rPr lang="en-US" sz="1400"/>
              <a:t> </a:t>
            </a:r>
            <a:r>
              <a:rPr lang="en-US" sz="1400" err="1"/>
              <a:t>gegeven</a:t>
            </a:r>
            <a:r>
              <a:rPr lang="en-US" sz="1400"/>
              <a:t> </a:t>
            </a:r>
            <a:r>
              <a:rPr lang="en-US" sz="1400" err="1"/>
              <a:t>voor</a:t>
            </a:r>
            <a:r>
              <a:rPr lang="en-US" sz="1400"/>
              <a:t> er </a:t>
            </a:r>
            <a:r>
              <a:rPr lang="en-US" sz="1400" err="1"/>
              <a:t>een</a:t>
            </a:r>
            <a:r>
              <a:rPr lang="en-US" sz="1400"/>
              <a:t> </a:t>
            </a:r>
            <a:r>
              <a:rPr lang="en-US" sz="1400" err="1"/>
              <a:t>stabiele</a:t>
            </a:r>
            <a:r>
              <a:rPr lang="en-US" sz="1400"/>
              <a:t> </a:t>
            </a:r>
            <a:r>
              <a:rPr lang="en-US" sz="1400" err="1"/>
              <a:t>plek</a:t>
            </a:r>
            <a:r>
              <a:rPr lang="en-US" sz="1400"/>
              <a:t> op de </a:t>
            </a:r>
            <a:r>
              <a:rPr lang="en-US" sz="1400" err="1"/>
              <a:t>arbeidsmarkt</a:t>
            </a:r>
            <a:r>
              <a:rPr lang="en-US" sz="1400"/>
              <a:t> </a:t>
            </a:r>
            <a:r>
              <a:rPr lang="en-US" sz="1400" err="1"/>
              <a:t>wordt</a:t>
            </a:r>
            <a:r>
              <a:rPr lang="en-US" sz="1400"/>
              <a:t> </a:t>
            </a:r>
            <a:r>
              <a:rPr lang="en-US" sz="1400" err="1"/>
              <a:t>bereikt</a:t>
            </a:r>
            <a:r>
              <a:rPr lang="en-US" sz="1400"/>
              <a:t>. </a:t>
            </a:r>
            <a:endParaRPr lang="nl-NL" sz="1400"/>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8</a:t>
            </a:fld>
            <a:endParaRPr lang="nl-NL"/>
          </a:p>
        </p:txBody>
      </p:sp>
    </p:spTree>
    <p:extLst>
      <p:ext uri="{BB962C8B-B14F-4D97-AF65-F5344CB8AC3E}">
        <p14:creationId xmlns:p14="http://schemas.microsoft.com/office/powerpoint/2010/main" val="3115841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Als we dan </a:t>
            </a:r>
            <a:r>
              <a:rPr lang="en-US" err="1"/>
              <a:t>kijken</a:t>
            </a:r>
            <a:r>
              <a:rPr lang="en-US"/>
              <a:t> </a:t>
            </a:r>
            <a:r>
              <a:rPr lang="en-US" err="1"/>
              <a:t>naar</a:t>
            </a:r>
            <a:r>
              <a:rPr lang="en-US"/>
              <a:t> </a:t>
            </a:r>
            <a:r>
              <a:rPr lang="en-US" err="1"/>
              <a:t>baankansen</a:t>
            </a:r>
            <a:r>
              <a:rPr lang="en-US"/>
              <a:t> van burgers </a:t>
            </a:r>
            <a:r>
              <a:rPr lang="en-US" err="1"/>
              <a:t>zonder</a:t>
            </a:r>
            <a:r>
              <a:rPr lang="en-US"/>
              <a:t> </a:t>
            </a:r>
            <a:r>
              <a:rPr lang="en-US" err="1"/>
              <a:t>startkwalificatie</a:t>
            </a:r>
            <a:r>
              <a:rPr lang="en-US"/>
              <a:t>, dan </a:t>
            </a:r>
            <a:r>
              <a:rPr lang="en-US" err="1"/>
              <a:t>zien</a:t>
            </a:r>
            <a:r>
              <a:rPr lang="en-US"/>
              <a:t> we </a:t>
            </a:r>
            <a:r>
              <a:rPr lang="en-US" err="1"/>
              <a:t>dit</a:t>
            </a:r>
            <a:r>
              <a:rPr lang="en-US"/>
              <a:t>.</a:t>
            </a:r>
          </a:p>
        </p:txBody>
      </p:sp>
      <p:sp>
        <p:nvSpPr>
          <p:cNvPr id="4" name="Tijdelijke aanduiding voor dianummer 3"/>
          <p:cNvSpPr>
            <a:spLocks noGrp="1"/>
          </p:cNvSpPr>
          <p:nvPr>
            <p:ph type="sldNum" sz="quarter" idx="5"/>
          </p:nvPr>
        </p:nvSpPr>
        <p:spPr/>
        <p:txBody>
          <a:bodyPr/>
          <a:lstStyle/>
          <a:p>
            <a:fld id="{5EB975E7-4466-4875-9780-79F85FC725BE}" type="slidenum">
              <a:rPr lang="nl-NL" smtClean="0"/>
              <a:t>9</a:t>
            </a:fld>
            <a:endParaRPr lang="nl-NL"/>
          </a:p>
        </p:txBody>
      </p:sp>
    </p:spTree>
    <p:extLst>
      <p:ext uri="{BB962C8B-B14F-4D97-AF65-F5344CB8AC3E}">
        <p14:creationId xmlns:p14="http://schemas.microsoft.com/office/powerpoint/2010/main" val="3617739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893235" y="5095875"/>
            <a:ext cx="8397864" cy="1009650"/>
          </a:xfrm>
        </p:spPr>
        <p:txBody>
          <a:bodyPr>
            <a:normAutofit/>
          </a:bodyPr>
          <a:lstStyle>
            <a:lvl1pPr marL="0" indent="0">
              <a:buNone/>
              <a:defRPr lang="en-GB" sz="2475" b="0" i="0" u="none" strike="noStrike" cap="all" spc="0" baseline="0" dirty="0">
                <a:ln>
                  <a:noFill/>
                </a:ln>
                <a:solidFill>
                  <a:srgbClr val="000000"/>
                </a:solidFill>
                <a:uFillTx/>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Medium"/>
              </a:defRPr>
            </a:lvl1pPr>
          </a:lstStyle>
          <a:p>
            <a:pPr lvl="0"/>
            <a:r>
              <a:rPr lang="nl-NL"/>
              <a:t>VOORBEELD VAN EEN ONDERTITEL</a:t>
            </a:r>
            <a:endParaRPr lang="en-GB"/>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893233" y="1196300"/>
            <a:ext cx="10458803" cy="588915"/>
          </a:xfrm>
        </p:spPr>
        <p:txBody>
          <a:bodyPr anchor="b">
            <a:noAutofit/>
          </a:bodyPr>
          <a:lstStyle>
            <a:lvl1pPr marL="0" indent="0">
              <a:buNone/>
              <a:defRPr lang="nl-NL" sz="1846" b="0" kern="1200" cap="all" baseline="0" dirty="0" smtClean="0">
                <a:solidFill>
                  <a:schemeClr val="tx2"/>
                </a:solidFill>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Demi Bold"/>
              </a:defRPr>
            </a:lvl1pPr>
          </a:lstStyle>
          <a:p>
            <a:pPr lvl="0"/>
            <a:r>
              <a:rPr lang="nl-NL"/>
              <a:t>NAAM OPLEIDING/FACULTEIT</a:t>
            </a:r>
          </a:p>
        </p:txBody>
      </p:sp>
      <p:sp>
        <p:nvSpPr>
          <p:cNvPr id="3" name="Tijdelijke aanduiding voor tekst 2">
            <a:extLst>
              <a:ext uri="{FF2B5EF4-FFF2-40B4-BE49-F238E27FC236}">
                <a16:creationId xmlns:a16="http://schemas.microsoft.com/office/drawing/2014/main" id="{D3983EC9-36B1-B744-A87D-1AA0BEB38BFB}"/>
              </a:ext>
            </a:extLst>
          </p:cNvPr>
          <p:cNvSpPr>
            <a:spLocks noGrp="1"/>
          </p:cNvSpPr>
          <p:nvPr>
            <p:ph type="body" sz="quarter" idx="13" hasCustomPrompt="1"/>
          </p:nvPr>
        </p:nvSpPr>
        <p:spPr>
          <a:xfrm>
            <a:off x="893234" y="2214000"/>
            <a:ext cx="10452100" cy="2808000"/>
          </a:xfrm>
        </p:spPr>
        <p:txBody>
          <a:bodyPr>
            <a:normAutofit/>
          </a:bodyPr>
          <a:lstStyle>
            <a:lvl1pPr marL="0" indent="0">
              <a:lnSpc>
                <a:spcPct val="80000"/>
              </a:lnSpc>
              <a:buNone/>
              <a:defRPr sz="6750" b="1" cap="all" baseline="0">
                <a:latin typeface="Avenir Next Condensed Medium" panose="020B0606020202020204" pitchFamily="34" charset="0"/>
              </a:defRPr>
            </a:lvl1pPr>
          </a:lstStyle>
          <a:p>
            <a:r>
              <a:rPr lang="nl-NL"/>
              <a:t>Titel van de presentatie_</a:t>
            </a:r>
          </a:p>
        </p:txBody>
      </p:sp>
      <p:sp>
        <p:nvSpPr>
          <p:cNvPr id="7" name="Rechthoek 6">
            <a:extLst>
              <a:ext uri="{FF2B5EF4-FFF2-40B4-BE49-F238E27FC236}">
                <a16:creationId xmlns:a16="http://schemas.microsoft.com/office/drawing/2014/main" id="{401D1CB6-6B35-4216-835D-4B6D7DC10AA2}"/>
              </a:ext>
            </a:extLst>
          </p:cNvPr>
          <p:cNvSpPr/>
          <p:nvPr userDrawn="1"/>
        </p:nvSpPr>
        <p:spPr>
          <a:xfrm>
            <a:off x="9227489" y="5111778"/>
            <a:ext cx="2119048" cy="17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570D387-A9DA-4389-8749-9601C83AD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0589" y="5111779"/>
            <a:ext cx="2387821" cy="1836000"/>
          </a:xfrm>
          <a:prstGeom prst="rect">
            <a:avLst/>
          </a:prstGeom>
        </p:spPr>
      </p:pic>
    </p:spTree>
    <p:extLst>
      <p:ext uri="{BB962C8B-B14F-4D97-AF65-F5344CB8AC3E}">
        <p14:creationId xmlns:p14="http://schemas.microsoft.com/office/powerpoint/2010/main" val="358500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_">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3B7015-BB4D-A84E-84E4-520C33B85DF3}"/>
              </a:ext>
            </a:extLst>
          </p:cNvPr>
          <p:cNvSpPr>
            <a:spLocks noGrp="1"/>
          </p:cNvSpPr>
          <p:nvPr>
            <p:ph type="title" hasCustomPrompt="1"/>
          </p:nvPr>
        </p:nvSpPr>
        <p:spPr/>
        <p:txBody>
          <a:bodyPr anchor="b">
            <a:normAutofit/>
          </a:bodyPr>
          <a:lstStyle>
            <a:lvl1pPr>
              <a:defRPr sz="3200">
                <a:solidFill>
                  <a:schemeClr val="tx2"/>
                </a:solidFill>
              </a:defRPr>
            </a:lvl1pPr>
          </a:lstStyle>
          <a:p>
            <a:r>
              <a:rPr lang="nl-NL"/>
              <a:t>ONDERWERP / titel</a:t>
            </a:r>
          </a:p>
        </p:txBody>
      </p:sp>
      <p:sp>
        <p:nvSpPr>
          <p:cNvPr id="6" name="Tijdelijke aanduiding voor tekst 2"/>
          <p:cNvSpPr>
            <a:spLocks noGrp="1"/>
          </p:cNvSpPr>
          <p:nvPr>
            <p:ph type="body" sz="quarter" idx="11"/>
          </p:nvPr>
        </p:nvSpPr>
        <p:spPr>
          <a:xfrm>
            <a:off x="838200" y="1925638"/>
            <a:ext cx="10515600" cy="424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1B98C57B-182B-4B1A-8517-6B7CDA9A9E1B}"/>
              </a:ext>
            </a:extLst>
          </p:cNvPr>
          <p:cNvSpPr>
            <a:spLocks noGrp="1"/>
          </p:cNvSpPr>
          <p:nvPr>
            <p:ph type="sldNum" sz="quarter" idx="12"/>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263155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24158585-8C9B-2444-8413-2968F1CB97F5}"/>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a:t>ONDERWERP / titel</a:t>
            </a:r>
          </a:p>
        </p:txBody>
      </p:sp>
      <p:sp>
        <p:nvSpPr>
          <p:cNvPr id="7" name="Tijdelijke aanduiding voor tekst 2"/>
          <p:cNvSpPr>
            <a:spLocks noGrp="1"/>
          </p:cNvSpPr>
          <p:nvPr>
            <p:ph type="body" sz="quarter" idx="11"/>
          </p:nvPr>
        </p:nvSpPr>
        <p:spPr>
          <a:xfrm>
            <a:off x="838200" y="1925638"/>
            <a:ext cx="5257800" cy="424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1D7D2143-8A99-4F87-AD10-03EFEAABE85B}"/>
              </a:ext>
            </a:extLst>
          </p:cNvPr>
          <p:cNvSpPr>
            <a:spLocks noGrp="1"/>
          </p:cNvSpPr>
          <p:nvPr>
            <p:ph type="sldNum" sz="quarter" idx="12"/>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4674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6553203" y="1917701"/>
            <a:ext cx="4800600" cy="4248000"/>
          </a:xfrm>
        </p:spPr>
        <p:txBody>
          <a:bodyPr>
            <a:normAutofit/>
          </a:bodyPr>
          <a:lstStyle>
            <a:lvl1pPr marL="0" indent="0">
              <a:buNone/>
              <a:defRPr sz="1275">
                <a:latin typeface="Arial" panose="020B0604020202020204" pitchFamily="34" charset="0"/>
                <a:cs typeface="Arial" panose="020B0604020202020204" pitchFamily="34" charset="0"/>
              </a:defRPr>
            </a:lvl1pPr>
          </a:lstStyle>
          <a:p>
            <a:r>
              <a:rPr lang="nl-NL"/>
              <a:t>Klik op het pictogram als u een afbeelding wilt toevoegen</a:t>
            </a:r>
            <a:endParaRPr lang="en-GB"/>
          </a:p>
        </p:txBody>
      </p:sp>
      <p:sp>
        <p:nvSpPr>
          <p:cNvPr id="7" name="Titel 6">
            <a:extLst>
              <a:ext uri="{FF2B5EF4-FFF2-40B4-BE49-F238E27FC236}">
                <a16:creationId xmlns:a16="http://schemas.microsoft.com/office/drawing/2014/main" id="{70688633-6D41-064D-B005-BBA9338D0D94}"/>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a:t>ONDERWERP / titel</a:t>
            </a:r>
          </a:p>
        </p:txBody>
      </p:sp>
      <p:sp>
        <p:nvSpPr>
          <p:cNvPr id="8" name="Tijdelijke aanduiding voor tekst 2"/>
          <p:cNvSpPr>
            <a:spLocks noGrp="1"/>
          </p:cNvSpPr>
          <p:nvPr>
            <p:ph type="body" sz="quarter" idx="12"/>
          </p:nvPr>
        </p:nvSpPr>
        <p:spPr>
          <a:xfrm>
            <a:off x="838200" y="1926000"/>
            <a:ext cx="5257800" cy="4248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02897271-9D30-452B-AAF1-F0E2E5634182}"/>
              </a:ext>
            </a:extLst>
          </p:cNvPr>
          <p:cNvSpPr>
            <a:spLocks noGrp="1"/>
          </p:cNvSpPr>
          <p:nvPr>
            <p:ph type="sldNum" sz="quarter" idx="13"/>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33513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bbele Titel en Tekst">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6553200" y="1778435"/>
            <a:ext cx="4800600" cy="413103"/>
          </a:xfrm>
        </p:spPr>
        <p:txBody>
          <a:bodyPr anchor="ctr">
            <a:noAutofit/>
          </a:bodyPr>
          <a:lstStyle>
            <a:lvl1pPr marL="0" indent="0">
              <a:buNone/>
              <a:defRPr sz="2000" b="1" baseline="0"/>
            </a:lvl1pPr>
          </a:lstStyle>
          <a:p>
            <a:pPr lvl="0"/>
            <a:r>
              <a:rPr lang="nl-NL"/>
              <a:t>Klik voor </a:t>
            </a:r>
            <a:r>
              <a:rPr lang="nl-NL" err="1"/>
              <a:t>subkop</a:t>
            </a:r>
            <a:endParaRPr lang="en-GB"/>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838200" y="1778435"/>
            <a:ext cx="4800600" cy="413103"/>
          </a:xfrm>
        </p:spPr>
        <p:txBody>
          <a:bodyPr anchor="ctr">
            <a:noAutofit/>
          </a:bodyPr>
          <a:lstStyle>
            <a:lvl1pPr marL="0" indent="0">
              <a:buNone/>
              <a:defRPr sz="2000" b="1"/>
            </a:lvl1pPr>
          </a:lstStyle>
          <a:p>
            <a:pPr lvl="0"/>
            <a:r>
              <a:rPr lang="nl-NL"/>
              <a:t>Klik voor </a:t>
            </a:r>
            <a:r>
              <a:rPr lang="nl-NL" err="1"/>
              <a:t>subkop</a:t>
            </a:r>
            <a:endParaRPr lang="en-GB"/>
          </a:p>
        </p:txBody>
      </p:sp>
      <p:sp>
        <p:nvSpPr>
          <p:cNvPr id="8" name="Titel 6">
            <a:extLst>
              <a:ext uri="{FF2B5EF4-FFF2-40B4-BE49-F238E27FC236}">
                <a16:creationId xmlns:a16="http://schemas.microsoft.com/office/drawing/2014/main" id="{AB6897B6-1B30-8840-AEF5-653E3015C372}"/>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a:t>ONDERWERP / titel</a:t>
            </a:r>
          </a:p>
        </p:txBody>
      </p:sp>
      <p:sp>
        <p:nvSpPr>
          <p:cNvPr id="3" name="Tijdelijke aanduiding voor tekst 2"/>
          <p:cNvSpPr>
            <a:spLocks noGrp="1"/>
          </p:cNvSpPr>
          <p:nvPr>
            <p:ph type="body" sz="quarter" idx="18"/>
          </p:nvPr>
        </p:nvSpPr>
        <p:spPr>
          <a:xfrm>
            <a:off x="838200" y="2286000"/>
            <a:ext cx="4800600" cy="390525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4"/>
          <p:cNvSpPr>
            <a:spLocks noGrp="1"/>
          </p:cNvSpPr>
          <p:nvPr>
            <p:ph type="body" sz="quarter" idx="19"/>
          </p:nvPr>
        </p:nvSpPr>
        <p:spPr>
          <a:xfrm>
            <a:off x="6553200" y="2286000"/>
            <a:ext cx="4800600" cy="390525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jdelijke aanduiding voor dianummer 1">
            <a:extLst>
              <a:ext uri="{FF2B5EF4-FFF2-40B4-BE49-F238E27FC236}">
                <a16:creationId xmlns:a16="http://schemas.microsoft.com/office/drawing/2014/main" id="{25BC47CD-32CA-4434-A931-60298C186A0B}"/>
              </a:ext>
            </a:extLst>
          </p:cNvPr>
          <p:cNvSpPr>
            <a:spLocks noGrp="1"/>
          </p:cNvSpPr>
          <p:nvPr>
            <p:ph type="sldNum" sz="quarter" idx="20"/>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2813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p:nvSpPr>
        <p:spPr>
          <a:xfrm>
            <a:off x="3149600" y="733425"/>
            <a:ext cx="58928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3640216" y="5429602"/>
            <a:ext cx="4910667" cy="493713"/>
          </a:xfrm>
        </p:spPr>
        <p:txBody>
          <a:bodyPr anchor="b"/>
          <a:lstStyle>
            <a:lvl1pPr marL="0" indent="0">
              <a:spcBef>
                <a:spcPts val="0"/>
              </a:spcBef>
              <a:buNone/>
              <a:defRPr sz="1800" cap="all" baseline="0">
                <a:solidFill>
                  <a:schemeClr val="bg1"/>
                </a:solidFill>
              </a:defRPr>
            </a:lvl1pPr>
          </a:lstStyle>
          <a:p>
            <a:pPr lvl="0"/>
            <a:r>
              <a:rPr lang="nl-NL"/>
              <a:t>NAAM</a:t>
            </a:r>
            <a:endParaRPr lang="en-GB"/>
          </a:p>
        </p:txBody>
      </p:sp>
      <p:sp>
        <p:nvSpPr>
          <p:cNvPr id="3" name="Tijdelijke aanduiding voor tekst 2">
            <a:extLst>
              <a:ext uri="{FF2B5EF4-FFF2-40B4-BE49-F238E27FC236}">
                <a16:creationId xmlns:a16="http://schemas.microsoft.com/office/drawing/2014/main" id="{B0DA6865-FA7E-094E-A575-DAADE998A20B}"/>
              </a:ext>
            </a:extLst>
          </p:cNvPr>
          <p:cNvSpPr>
            <a:spLocks noGrp="1"/>
          </p:cNvSpPr>
          <p:nvPr>
            <p:ph type="body" sz="quarter" idx="12" hasCustomPrompt="1"/>
          </p:nvPr>
        </p:nvSpPr>
        <p:spPr>
          <a:xfrm>
            <a:off x="3640216" y="1628775"/>
            <a:ext cx="4910667" cy="3600450"/>
          </a:xfrm>
        </p:spPr>
        <p:txBody>
          <a:bodyPr>
            <a:normAutofit/>
          </a:bodyPr>
          <a:lstStyle>
            <a:lvl1pPr marL="0" indent="0">
              <a:spcBef>
                <a:spcPts val="0"/>
              </a:spcBef>
              <a:buNone/>
              <a:defRPr sz="2800" cap="all" baseline="0">
                <a:solidFill>
                  <a:schemeClr val="bg1"/>
                </a:solidFill>
              </a:defRPr>
            </a:lvl1pPr>
          </a:lstStyle>
          <a:p>
            <a:r>
              <a:rPr lang="nl-NL"/>
              <a:t>‘QUOTE’</a:t>
            </a:r>
          </a:p>
        </p:txBody>
      </p:sp>
      <p:pic>
        <p:nvPicPr>
          <p:cNvPr id="6" name="Afbeelding 2">
            <a:extLst>
              <a:ext uri="{FF2B5EF4-FFF2-40B4-BE49-F238E27FC236}">
                <a16:creationId xmlns:a16="http://schemas.microsoft.com/office/drawing/2014/main" id="{FFDA8079-95BD-45E3-8313-ABF6A59ED207}"/>
              </a:ext>
            </a:extLst>
          </p:cNvPr>
          <p:cNvPicPr>
            <a:picLocks noChangeAspect="1"/>
          </p:cNvPicPr>
          <p:nvPr userDrawn="1"/>
        </p:nvPicPr>
        <p:blipFill>
          <a:blip r:embed="rId2"/>
          <a:stretch>
            <a:fillRect/>
          </a:stretch>
        </p:blipFill>
        <p:spPr>
          <a:xfrm>
            <a:off x="3644574" y="601590"/>
            <a:ext cx="355939" cy="297299"/>
          </a:xfrm>
          <a:prstGeom prst="rect">
            <a:avLst/>
          </a:prstGeom>
        </p:spPr>
      </p:pic>
      <p:sp>
        <p:nvSpPr>
          <p:cNvPr id="2" name="Tijdelijke aanduiding voor dianummer 1">
            <a:extLst>
              <a:ext uri="{FF2B5EF4-FFF2-40B4-BE49-F238E27FC236}">
                <a16:creationId xmlns:a16="http://schemas.microsoft.com/office/drawing/2014/main" id="{904E24CA-A573-4CEE-A581-99C9D72CAA2A}"/>
              </a:ext>
            </a:extLst>
          </p:cNvPr>
          <p:cNvSpPr>
            <a:spLocks noGrp="1"/>
          </p:cNvSpPr>
          <p:nvPr>
            <p:ph type="sldNum" sz="quarter" idx="13"/>
          </p:nvPr>
        </p:nvSpPr>
        <p:spPr/>
        <p:txBody>
          <a:bodyPr/>
          <a:lstStyle/>
          <a:p>
            <a:fld id="{FACE7509-F60A-4509-9491-CD4ED7B54EDD}" type="slidenum">
              <a:rPr lang="nl-NL" smtClean="0"/>
              <a:pPr/>
              <a:t>‹#›</a:t>
            </a:fld>
            <a:endParaRPr lang="nl-NL"/>
          </a:p>
        </p:txBody>
      </p:sp>
    </p:spTree>
    <p:extLst>
      <p:ext uri="{BB962C8B-B14F-4D97-AF65-F5344CB8AC3E}">
        <p14:creationId xmlns:p14="http://schemas.microsoft.com/office/powerpoint/2010/main" val="296755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838200" y="365129"/>
            <a:ext cx="10515600" cy="1325563"/>
          </a:xfrm>
          <a:prstGeom prst="rect">
            <a:avLst/>
          </a:prstGeom>
        </p:spPr>
        <p:txBody>
          <a:bodyPr vert="horz" lIns="91440" tIns="45720" rIns="91440" bIns="45720" rtlCol="0" anchor="b">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6" name="Afbeelding 5">
            <a:extLst>
              <a:ext uri="{FF2B5EF4-FFF2-40B4-BE49-F238E27FC236}">
                <a16:creationId xmlns:a16="http://schemas.microsoft.com/office/drawing/2014/main" id="{D2936B9B-9586-48DE-B845-C54BC129D8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99687" y="6227764"/>
            <a:ext cx="1359194" cy="588915"/>
          </a:xfrm>
          <a:prstGeom prst="rect">
            <a:avLst/>
          </a:prstGeom>
        </p:spPr>
      </p:pic>
      <p:sp>
        <p:nvSpPr>
          <p:cNvPr id="7" name="Tijdelijke aanduiding voor dianummer 5">
            <a:extLst>
              <a:ext uri="{FF2B5EF4-FFF2-40B4-BE49-F238E27FC236}">
                <a16:creationId xmlns:a16="http://schemas.microsoft.com/office/drawing/2014/main" id="{AD4D3619-56D9-4271-9849-15E3BE0631EF}"/>
              </a:ext>
            </a:extLst>
          </p:cNvPr>
          <p:cNvSpPr>
            <a:spLocks noGrp="1"/>
          </p:cNvSpPr>
          <p:nvPr>
            <p:ph type="sldNum" sz="quarter" idx="4"/>
          </p:nvPr>
        </p:nvSpPr>
        <p:spPr>
          <a:xfrm>
            <a:off x="838200" y="6342598"/>
            <a:ext cx="1107478" cy="365125"/>
          </a:xfrm>
          <a:prstGeom prst="rect">
            <a:avLst/>
          </a:prstGeom>
        </p:spPr>
        <p:txBody>
          <a:bodyPr vert="horz" lIns="91440" tIns="45720" rIns="91440" bIns="45720" rtlCol="0" anchor="ctr"/>
          <a:lstStyle>
            <a:lvl1pPr algn="l">
              <a:defRPr sz="1200">
                <a:solidFill>
                  <a:schemeClr val="tx1"/>
                </a:solidFill>
              </a:defRPr>
            </a:lvl1pPr>
          </a:lstStyle>
          <a:p>
            <a:fld id="{FACE7509-F60A-4509-9491-CD4ED7B54EDD}" type="slidenum">
              <a:rPr lang="nl-NL" smtClean="0"/>
              <a:pPr/>
              <a:t>‹#›</a:t>
            </a:fld>
            <a:endParaRPr lang="nl-NL"/>
          </a:p>
        </p:txBody>
      </p:sp>
    </p:spTree>
    <p:extLst>
      <p:ext uri="{BB962C8B-B14F-4D97-AF65-F5344CB8AC3E}">
        <p14:creationId xmlns:p14="http://schemas.microsoft.com/office/powerpoint/2010/main" val="1496374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514337" rtl="0" eaLnBrk="1" latinLnBrk="0" hangingPunct="1">
        <a:lnSpc>
          <a:spcPct val="90000"/>
        </a:lnSpc>
        <a:spcBef>
          <a:spcPct val="0"/>
        </a:spcBef>
        <a:buNone/>
        <a:defRPr lang="nl-NL" sz="3200" b="1" kern="1200" cap="all" baseline="0" dirty="0">
          <a:solidFill>
            <a:schemeClr val="tx2"/>
          </a:solidFill>
          <a:latin typeface="Avenir Next Condensed Medium" panose="020B0606020202020204" pitchFamily="34" charset="0"/>
          <a:ea typeface="+mj-ea"/>
          <a:cs typeface="Arial" panose="020B0604020202020204" pitchFamily="34" charset="0"/>
          <a:sym typeface="Avenir Next Condensed Demi Bold"/>
        </a:defRPr>
      </a:lvl1pPr>
    </p:titleStyle>
    <p:body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s://blogs.lse.ac.uk/usappblog/tag/inequality/page/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creativecommons.org/licenses/by-nd/3.0/" TargetMode="External"/><Relationship Id="rId4" Type="http://schemas.openxmlformats.org/officeDocument/2006/relationships/hyperlink" Target="https://www.bossy.it/victim-blaming-quando-e-colpa-della-vittima.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maken.wikiwijs.nl/139574/Huishoudelijke_Vaardigheden___Traditioneel_schoonmaken_en_De_Wa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maken.wikiwijs.nl/105521/Beleid___Wet_en_Regelgeving_2017"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uwv.nl/nl/beoordeling-arbeidsvermogen-aanvragen/arbeidsvermogen" TargetMode="External"/><Relationship Id="rId4" Type="http://schemas.openxmlformats.org/officeDocument/2006/relationships/hyperlink" Target="https://www.pexels.com/nl-nl/foto/ambachtsman-arbeider-baan-boenen-1273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www.tucambioesahora.com/2016/06/combate-el-insomnio-con-estos-trucos.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hyperlink" Target="https://lc.nl/friesland/CJIB-wil-en-mag-nu-ook-echt-menselijker-zijn-per-1-juni-kan-het-verhogingen-van-verkeersboetes-kwijtschelden-46065737.html"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zorgsaam.nl/lidmaatschap-en-ledenvoordeel/collectieve-zorgverzekering/" TargetMode="External"/><Relationship Id="rId11" Type="http://schemas.openxmlformats.org/officeDocument/2006/relationships/image" Target="../media/image19.jpeg"/><Relationship Id="rId5" Type="http://schemas.openxmlformats.org/officeDocument/2006/relationships/image" Target="../media/image16.jpeg"/><Relationship Id="rId10" Type="http://schemas.openxmlformats.org/officeDocument/2006/relationships/hyperlink" Target="https://creativecommons.org/licenses/by-sa/3.0/" TargetMode="External"/><Relationship Id="rId4" Type="http://schemas.openxmlformats.org/officeDocument/2006/relationships/hyperlink" Target="https://www.kingstalent.com/veelgestelde-vragen/welke-studiefinancierings-mogelijkheden-zijn-er/" TargetMode="External"/><Relationship Id="rId9" Type="http://schemas.openxmlformats.org/officeDocument/2006/relationships/hyperlink" Target="https://skryfblok.blogspot.com/2011/02/die-tandarts-en-my-ma.html" TargetMode="External"/><Relationship Id="rId14" Type="http://schemas.openxmlformats.org/officeDocument/2006/relationships/hyperlink" Target="https://pixabay.com/de/familie-menschen-mutter-und-vater-31036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pixabay.com/es/mano-punto-dedo-se%C3%B1alando-951479/"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www.publicdomainpictures.net/view-image.php?image=141423&amp;picture=stewardes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hyperlink" Target="https://www.pexels.com/photo/action-adult-athletes-battle-59868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www.nurse24.it/oss/lavorare-come-oss/stipendio-operatore-socio-sanitario-europa.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pxhere.com/de/photo/14359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creativecommons.org/licenses/by-sa/3.0/" TargetMode="External"/><Relationship Id="rId4" Type="http://schemas.openxmlformats.org/officeDocument/2006/relationships/hyperlink" Target="https://www.picpedia.org/chalkboard/w/workshop.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rontiersin.org/articles/10.3389/fpsyg.2023.1111332/ful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r>
              <a:rPr lang="nl-NL"/>
              <a:t>Maritza Gerritsen, </a:t>
            </a:r>
            <a:r>
              <a:rPr lang="nl-NL" err="1"/>
              <a:t>Msc</a:t>
            </a:r>
            <a:endParaRPr lang="nl-NL"/>
          </a:p>
        </p:txBody>
      </p:sp>
      <p:sp>
        <p:nvSpPr>
          <p:cNvPr id="6" name="Tijdelijke aanduiding voor tekst 5"/>
          <p:cNvSpPr>
            <a:spLocks noGrp="1"/>
          </p:cNvSpPr>
          <p:nvPr>
            <p:ph type="body" sz="quarter" idx="12"/>
          </p:nvPr>
        </p:nvSpPr>
        <p:spPr/>
        <p:txBody>
          <a:bodyPr/>
          <a:lstStyle/>
          <a:p>
            <a:r>
              <a:rPr lang="nl-NL"/>
              <a:t>Jongeren zonder startkwalificatie, met </a:t>
            </a:r>
            <a:r>
              <a:rPr lang="nl-NL" err="1"/>
              <a:t>multiproblematiek</a:t>
            </a:r>
            <a:r>
              <a:rPr lang="nl-NL"/>
              <a:t> en hun financiële vaardigheden</a:t>
            </a:r>
          </a:p>
        </p:txBody>
      </p:sp>
      <p:sp>
        <p:nvSpPr>
          <p:cNvPr id="7" name="Tijdelijke aanduiding voor tekst 6"/>
          <p:cNvSpPr>
            <a:spLocks noGrp="1"/>
          </p:cNvSpPr>
          <p:nvPr>
            <p:ph type="body" sz="quarter" idx="13"/>
          </p:nvPr>
        </p:nvSpPr>
        <p:spPr/>
        <p:txBody>
          <a:bodyPr>
            <a:normAutofit/>
          </a:bodyPr>
          <a:lstStyle/>
          <a:p>
            <a:r>
              <a:rPr lang="en-US" i="1"/>
              <a:t>Wacht </a:t>
            </a:r>
            <a:r>
              <a:rPr lang="en-US" i="1" err="1"/>
              <a:t>niet</a:t>
            </a:r>
            <a:r>
              <a:rPr lang="en-US" i="1"/>
              <a:t>!</a:t>
            </a:r>
          </a:p>
          <a:p>
            <a:endParaRPr lang="nl-NL"/>
          </a:p>
        </p:txBody>
      </p:sp>
    </p:spTree>
    <p:extLst>
      <p:ext uri="{BB962C8B-B14F-4D97-AF65-F5344CB8AC3E}">
        <p14:creationId xmlns:p14="http://schemas.microsoft.com/office/powerpoint/2010/main" val="307329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86365FE-FD68-8BD4-F5FD-E0D4B2C5BC25}"/>
              </a:ext>
            </a:extLst>
          </p:cNvPr>
          <p:cNvSpPr>
            <a:spLocks noGrp="1"/>
          </p:cNvSpPr>
          <p:nvPr>
            <p:ph type="title"/>
          </p:nvPr>
        </p:nvSpPr>
        <p:spPr/>
        <p:txBody>
          <a:bodyPr/>
          <a:lstStyle/>
          <a:p>
            <a:r>
              <a:rPr lang="en-US"/>
              <a:t>Ook </a:t>
            </a:r>
            <a:r>
              <a:rPr lang="en-US" err="1"/>
              <a:t>werkgevers</a:t>
            </a:r>
            <a:r>
              <a:rPr lang="en-US"/>
              <a:t> </a:t>
            </a:r>
            <a:r>
              <a:rPr lang="en-US" err="1"/>
              <a:t>focussen</a:t>
            </a:r>
            <a:r>
              <a:rPr lang="en-US"/>
              <a:t> op diploma’s…</a:t>
            </a:r>
            <a:endParaRPr lang="nl-NL"/>
          </a:p>
        </p:txBody>
      </p:sp>
      <p:sp>
        <p:nvSpPr>
          <p:cNvPr id="4" name="Tijdelijke aanduiding voor tekst 3">
            <a:extLst>
              <a:ext uri="{FF2B5EF4-FFF2-40B4-BE49-F238E27FC236}">
                <a16:creationId xmlns:a16="http://schemas.microsoft.com/office/drawing/2014/main" id="{4C726214-C675-C5FF-497C-F30BFFD5E3EE}"/>
              </a:ext>
            </a:extLst>
          </p:cNvPr>
          <p:cNvSpPr>
            <a:spLocks noGrp="1"/>
          </p:cNvSpPr>
          <p:nvPr>
            <p:ph type="body" sz="quarter" idx="12"/>
          </p:nvPr>
        </p:nvSpPr>
        <p:spPr>
          <a:xfrm>
            <a:off x="838199" y="1926000"/>
            <a:ext cx="7451035" cy="4248000"/>
          </a:xfrm>
        </p:spPr>
        <p:txBody>
          <a:bodyPr>
            <a:normAutofit/>
          </a:bodyPr>
          <a:lstStyle/>
          <a:p>
            <a:pPr marL="0" indent="0">
              <a:buNone/>
            </a:pPr>
            <a:r>
              <a:rPr lang="nl-NL" i="1"/>
              <a:t>“Want dan denken ze: ja dat is máár een praktijkmeisje (...) Maar ik vind gewoon, sommige mensen zijn handig in werken met hun handen en niet zo goed in hun hoofd. Maar daar kunnen wij niets aan doen, want daar worden we mee geboren, denk ik (...). Ik snap dat je voor sommige dingen echt wel een diploma nodig hebt, maar tegenwoordig moet je al een diploma hebben voor te gaan vákkenvullen! Want je doet het alleen in rekken zetten. En de datums naar voren halen. Dat kan ook een stom kind van tien of zo! Snap je?”</a:t>
            </a:r>
            <a:r>
              <a:rPr lang="nl-NL"/>
              <a:t> </a:t>
            </a:r>
          </a:p>
          <a:p>
            <a:pPr marL="0" indent="0">
              <a:buNone/>
            </a:pPr>
            <a:r>
              <a:rPr lang="nl-NL"/>
              <a:t>Carlijn, 26, Jongerenloket</a:t>
            </a:r>
          </a:p>
          <a:p>
            <a:endParaRPr lang="nl-NL"/>
          </a:p>
        </p:txBody>
      </p:sp>
      <p:sp>
        <p:nvSpPr>
          <p:cNvPr id="5" name="Tijdelijke aanduiding voor dianummer 4">
            <a:extLst>
              <a:ext uri="{FF2B5EF4-FFF2-40B4-BE49-F238E27FC236}">
                <a16:creationId xmlns:a16="http://schemas.microsoft.com/office/drawing/2014/main" id="{2B2896BB-B968-B231-EA40-F9D77163FF32}"/>
              </a:ext>
            </a:extLst>
          </p:cNvPr>
          <p:cNvSpPr>
            <a:spLocks noGrp="1"/>
          </p:cNvSpPr>
          <p:nvPr>
            <p:ph type="sldNum" sz="quarter" idx="13"/>
          </p:nvPr>
        </p:nvSpPr>
        <p:spPr/>
        <p:txBody>
          <a:bodyPr/>
          <a:lstStyle/>
          <a:p>
            <a:fld id="{FACE7509-F60A-4509-9491-CD4ED7B54EDD}" type="slidenum">
              <a:rPr lang="nl-NL" smtClean="0"/>
              <a:pPr/>
              <a:t>10</a:t>
            </a:fld>
            <a:endParaRPr lang="nl-NL"/>
          </a:p>
        </p:txBody>
      </p:sp>
    </p:spTree>
    <p:extLst>
      <p:ext uri="{BB962C8B-B14F-4D97-AF65-F5344CB8AC3E}">
        <p14:creationId xmlns:p14="http://schemas.microsoft.com/office/powerpoint/2010/main" val="2398603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826248B-FBB8-8030-6266-4EFCE0231BC9}"/>
              </a:ext>
            </a:extLst>
          </p:cNvPr>
          <p:cNvSpPr>
            <a:spLocks noGrp="1"/>
          </p:cNvSpPr>
          <p:nvPr>
            <p:ph type="title"/>
          </p:nvPr>
        </p:nvSpPr>
        <p:spPr/>
        <p:txBody>
          <a:bodyPr>
            <a:noAutofit/>
          </a:bodyPr>
          <a:lstStyle/>
          <a:p>
            <a:r>
              <a:rPr lang="nl-NL" sz="2000">
                <a:solidFill>
                  <a:schemeClr val="tx1"/>
                </a:solidFill>
              </a:rPr>
              <a:t>School-naar-werktransities van jongeren zonder startkwalificatie, </a:t>
            </a:r>
            <a:r>
              <a:rPr lang="nl-NL" sz="2000"/>
              <a:t>met </a:t>
            </a:r>
            <a:r>
              <a:rPr lang="nl-NL" sz="2000" err="1"/>
              <a:t>multiproblematiek</a:t>
            </a:r>
            <a:r>
              <a:rPr lang="nl-NL" sz="2000">
                <a:solidFill>
                  <a:schemeClr val="tx1"/>
                </a:solidFill>
              </a:rPr>
              <a:t>, tegen de achtergrond van een meritocratie en een activerende verzorgingsstaat.</a:t>
            </a:r>
            <a:endParaRPr lang="nl-NL" sz="2000"/>
          </a:p>
        </p:txBody>
      </p:sp>
      <p:sp>
        <p:nvSpPr>
          <p:cNvPr id="4" name="Tijdelijke aanduiding voor tekst 3">
            <a:extLst>
              <a:ext uri="{FF2B5EF4-FFF2-40B4-BE49-F238E27FC236}">
                <a16:creationId xmlns:a16="http://schemas.microsoft.com/office/drawing/2014/main" id="{CC5191DE-7431-3803-EBAB-1F5F385F1D79}"/>
              </a:ext>
            </a:extLst>
          </p:cNvPr>
          <p:cNvSpPr>
            <a:spLocks noGrp="1"/>
          </p:cNvSpPr>
          <p:nvPr>
            <p:ph type="body" sz="quarter" idx="12"/>
          </p:nvPr>
        </p:nvSpPr>
        <p:spPr>
          <a:xfrm>
            <a:off x="838200" y="1926000"/>
            <a:ext cx="9260840" cy="4248000"/>
          </a:xfrm>
        </p:spPr>
        <p:txBody>
          <a:bodyPr>
            <a:normAutofit fontScale="92500" lnSpcReduction="10000"/>
          </a:bodyPr>
          <a:lstStyle/>
          <a:p>
            <a:pPr marL="0" indent="0">
              <a:buNone/>
            </a:pPr>
            <a:r>
              <a:rPr lang="en-US" err="1"/>
              <a:t>Uit</a:t>
            </a:r>
            <a:r>
              <a:rPr lang="en-US"/>
              <a:t> </a:t>
            </a:r>
            <a:r>
              <a:rPr lang="en-US" err="1"/>
              <a:t>kwalitatief</a:t>
            </a:r>
            <a:r>
              <a:rPr lang="en-US"/>
              <a:t> </a:t>
            </a:r>
            <a:r>
              <a:rPr lang="en-US" err="1"/>
              <a:t>dossieronderzoek</a:t>
            </a:r>
            <a:r>
              <a:rPr lang="en-US"/>
              <a:t> </a:t>
            </a:r>
            <a:r>
              <a:rPr lang="en-US" err="1"/>
              <a:t>onder</a:t>
            </a:r>
            <a:r>
              <a:rPr lang="en-US"/>
              <a:t> 383 </a:t>
            </a:r>
            <a:r>
              <a:rPr lang="en-US" err="1"/>
              <a:t>jongeren</a:t>
            </a:r>
            <a:r>
              <a:rPr lang="en-US"/>
              <a:t> </a:t>
            </a:r>
            <a:r>
              <a:rPr lang="en-US" err="1"/>
              <a:t>blijkt</a:t>
            </a:r>
            <a:r>
              <a:rPr lang="en-US"/>
              <a:t> </a:t>
            </a:r>
            <a:r>
              <a:rPr lang="en-US" err="1"/>
              <a:t>welke</a:t>
            </a:r>
            <a:r>
              <a:rPr lang="en-US"/>
              <a:t> </a:t>
            </a:r>
            <a:r>
              <a:rPr lang="en-US" err="1"/>
              <a:t>problemen</a:t>
            </a:r>
            <a:r>
              <a:rPr lang="en-US"/>
              <a:t> het </a:t>
            </a:r>
            <a:r>
              <a:rPr lang="en-US" err="1"/>
              <a:t>vaakst</a:t>
            </a:r>
            <a:r>
              <a:rPr lang="en-US"/>
              <a:t> </a:t>
            </a:r>
            <a:r>
              <a:rPr lang="en-US" err="1"/>
              <a:t>voorkomen</a:t>
            </a:r>
            <a:r>
              <a:rPr lang="en-US"/>
              <a:t>.</a:t>
            </a:r>
          </a:p>
          <a:p>
            <a:pPr marL="0" indent="0">
              <a:buNone/>
            </a:pPr>
            <a:endParaRPr lang="en-US"/>
          </a:p>
          <a:p>
            <a:pPr marL="0" indent="0">
              <a:buNone/>
            </a:pPr>
            <a:r>
              <a:rPr lang="en-US" err="1"/>
              <a:t>Deze</a:t>
            </a:r>
            <a:r>
              <a:rPr lang="en-US"/>
              <a:t> </a:t>
            </a:r>
            <a:r>
              <a:rPr lang="en-US" err="1"/>
              <a:t>jongeren</a:t>
            </a:r>
            <a:r>
              <a:rPr lang="en-US"/>
              <a:t> </a:t>
            </a:r>
            <a:r>
              <a:rPr lang="en-US" err="1"/>
              <a:t>hebben</a:t>
            </a:r>
            <a:r>
              <a:rPr lang="en-US"/>
              <a:t> </a:t>
            </a:r>
            <a:r>
              <a:rPr lang="en-US" b="1" err="1"/>
              <a:t>geen</a:t>
            </a:r>
            <a:r>
              <a:rPr lang="en-US" b="1"/>
              <a:t> </a:t>
            </a:r>
            <a:r>
              <a:rPr lang="en-US" b="1" err="1"/>
              <a:t>startkwalificatie</a:t>
            </a:r>
            <a:r>
              <a:rPr lang="en-US" b="1"/>
              <a:t> </a:t>
            </a:r>
            <a:r>
              <a:rPr lang="en-US" err="1"/>
              <a:t>en</a:t>
            </a:r>
            <a:r>
              <a:rPr lang="en-US"/>
              <a:t> de </a:t>
            </a:r>
            <a:r>
              <a:rPr lang="en-US" err="1"/>
              <a:t>meerderheid</a:t>
            </a:r>
            <a:r>
              <a:rPr lang="en-US"/>
              <a:t> van hen </a:t>
            </a:r>
            <a:r>
              <a:rPr lang="en-US" err="1"/>
              <a:t>heeft</a:t>
            </a:r>
            <a:r>
              <a:rPr lang="en-US"/>
              <a:t>:</a:t>
            </a:r>
          </a:p>
          <a:p>
            <a:pPr marL="0" indent="0">
              <a:buNone/>
            </a:pPr>
            <a:r>
              <a:rPr lang="en-US"/>
              <a:t>- </a:t>
            </a:r>
            <a:r>
              <a:rPr lang="en-US" err="1"/>
              <a:t>psychische</a:t>
            </a:r>
            <a:r>
              <a:rPr lang="en-US"/>
              <a:t> </a:t>
            </a:r>
            <a:r>
              <a:rPr lang="en-US" err="1"/>
              <a:t>en</a:t>
            </a:r>
            <a:r>
              <a:rPr lang="en-US"/>
              <a:t>/of </a:t>
            </a:r>
            <a:r>
              <a:rPr lang="en-US" err="1"/>
              <a:t>lichamelijke</a:t>
            </a:r>
            <a:r>
              <a:rPr lang="en-US"/>
              <a:t> </a:t>
            </a:r>
            <a:r>
              <a:rPr lang="en-US" err="1"/>
              <a:t>gezondheidsklachten</a:t>
            </a:r>
            <a:r>
              <a:rPr lang="en-US"/>
              <a:t> </a:t>
            </a:r>
            <a:r>
              <a:rPr lang="en-US" err="1"/>
              <a:t>en</a:t>
            </a:r>
            <a:r>
              <a:rPr lang="en-US"/>
              <a:t>/of</a:t>
            </a:r>
          </a:p>
          <a:p>
            <a:pPr>
              <a:buFontTx/>
              <a:buChar char="-"/>
            </a:pPr>
            <a:r>
              <a:rPr lang="en-US" err="1"/>
              <a:t>geen</a:t>
            </a:r>
            <a:r>
              <a:rPr lang="en-US"/>
              <a:t> </a:t>
            </a:r>
            <a:r>
              <a:rPr lang="en-US" err="1"/>
              <a:t>voorbeeldnetwerk</a:t>
            </a:r>
            <a:r>
              <a:rPr lang="en-US"/>
              <a:t> </a:t>
            </a:r>
            <a:r>
              <a:rPr lang="en-US" err="1"/>
              <a:t>en</a:t>
            </a:r>
            <a:r>
              <a:rPr lang="en-US"/>
              <a:t>/of</a:t>
            </a:r>
          </a:p>
          <a:p>
            <a:pPr>
              <a:buFontTx/>
              <a:buChar char="-"/>
            </a:pPr>
            <a:r>
              <a:rPr lang="en-US" err="1"/>
              <a:t>te</a:t>
            </a:r>
            <a:r>
              <a:rPr lang="en-US"/>
              <a:t> </a:t>
            </a:r>
            <a:r>
              <a:rPr lang="en-US" err="1"/>
              <a:t>weinig</a:t>
            </a:r>
            <a:r>
              <a:rPr lang="en-US"/>
              <a:t> </a:t>
            </a:r>
            <a:r>
              <a:rPr lang="en-US" err="1"/>
              <a:t>werknemersvaardigheden</a:t>
            </a:r>
            <a:r>
              <a:rPr lang="en-US"/>
              <a:t> </a:t>
            </a:r>
            <a:r>
              <a:rPr lang="en-US" err="1"/>
              <a:t>en</a:t>
            </a:r>
            <a:r>
              <a:rPr lang="en-US"/>
              <a:t>/of – </a:t>
            </a:r>
            <a:r>
              <a:rPr lang="en-US" err="1"/>
              <a:t>veerkracht</a:t>
            </a:r>
            <a:r>
              <a:rPr lang="en-US"/>
              <a:t> </a:t>
            </a:r>
            <a:r>
              <a:rPr lang="en-US" err="1"/>
              <a:t>en</a:t>
            </a:r>
            <a:r>
              <a:rPr lang="en-US"/>
              <a:t>/of</a:t>
            </a:r>
          </a:p>
          <a:p>
            <a:pPr>
              <a:buFontTx/>
              <a:buChar char="-"/>
            </a:pPr>
            <a:r>
              <a:rPr lang="en-US" err="1"/>
              <a:t>te</a:t>
            </a:r>
            <a:r>
              <a:rPr lang="en-US"/>
              <a:t> </a:t>
            </a:r>
            <a:r>
              <a:rPr lang="en-US" err="1"/>
              <a:t>weinig</a:t>
            </a:r>
            <a:r>
              <a:rPr lang="en-US"/>
              <a:t> </a:t>
            </a:r>
            <a:r>
              <a:rPr lang="en-US" err="1"/>
              <a:t>redzaamheid</a:t>
            </a:r>
            <a:endParaRPr lang="en-US"/>
          </a:p>
          <a:p>
            <a:pPr>
              <a:buFontTx/>
              <a:buChar char="-"/>
            </a:pPr>
            <a:r>
              <a:rPr lang="en-US" err="1"/>
              <a:t>leerproblemen</a:t>
            </a:r>
            <a:r>
              <a:rPr lang="en-US"/>
              <a:t> (al dan </a:t>
            </a:r>
            <a:r>
              <a:rPr lang="en-US" err="1"/>
              <a:t>niet</a:t>
            </a:r>
            <a:r>
              <a:rPr lang="en-US"/>
              <a:t> op basis van </a:t>
            </a:r>
            <a:r>
              <a:rPr lang="en-US" err="1"/>
              <a:t>cognitieve</a:t>
            </a:r>
            <a:r>
              <a:rPr lang="en-US"/>
              <a:t> </a:t>
            </a:r>
            <a:r>
              <a:rPr lang="en-US" err="1"/>
              <a:t>achterstanden</a:t>
            </a:r>
            <a:r>
              <a:rPr lang="en-US"/>
              <a:t>)</a:t>
            </a:r>
          </a:p>
          <a:p>
            <a:pPr marL="0" indent="0">
              <a:buNone/>
            </a:pPr>
            <a:endParaRPr lang="en-US"/>
          </a:p>
          <a:p>
            <a:pPr marL="0" indent="0">
              <a:buNone/>
            </a:pPr>
            <a:r>
              <a:rPr lang="en-US" b="1">
                <a:solidFill>
                  <a:srgbClr val="E50056"/>
                </a:solidFill>
              </a:rPr>
              <a:t>En in het </a:t>
            </a:r>
            <a:r>
              <a:rPr lang="en-US" b="1" err="1">
                <a:solidFill>
                  <a:srgbClr val="E50056"/>
                </a:solidFill>
              </a:rPr>
              <a:t>kader</a:t>
            </a:r>
            <a:r>
              <a:rPr lang="en-US" b="1">
                <a:solidFill>
                  <a:srgbClr val="E50056"/>
                </a:solidFill>
              </a:rPr>
              <a:t> van </a:t>
            </a:r>
            <a:r>
              <a:rPr lang="en-US" b="1" err="1">
                <a:solidFill>
                  <a:srgbClr val="E50056"/>
                </a:solidFill>
              </a:rPr>
              <a:t>vandaag</a:t>
            </a:r>
            <a:r>
              <a:rPr lang="en-US" b="1">
                <a:solidFill>
                  <a:srgbClr val="E50056"/>
                </a:solidFill>
              </a:rPr>
              <a:t>…</a:t>
            </a:r>
          </a:p>
          <a:p>
            <a:pPr marL="0" indent="0">
              <a:buNone/>
            </a:pPr>
            <a:r>
              <a:rPr lang="en-US" sz="3600" b="1">
                <a:solidFill>
                  <a:srgbClr val="E50056"/>
                </a:solidFill>
              </a:rPr>
              <a:t>Van de 18+-</a:t>
            </a:r>
            <a:r>
              <a:rPr lang="en-US" sz="3600" b="1" err="1">
                <a:solidFill>
                  <a:srgbClr val="E50056"/>
                </a:solidFill>
              </a:rPr>
              <a:t>ers</a:t>
            </a:r>
            <a:r>
              <a:rPr lang="en-US" sz="3600" b="1">
                <a:solidFill>
                  <a:srgbClr val="E50056"/>
                </a:solidFill>
              </a:rPr>
              <a:t> </a:t>
            </a:r>
            <a:r>
              <a:rPr lang="en-US" sz="3600" b="1" err="1">
                <a:solidFill>
                  <a:srgbClr val="E50056"/>
                </a:solidFill>
              </a:rPr>
              <a:t>heeft</a:t>
            </a:r>
            <a:r>
              <a:rPr lang="en-US" sz="3600" b="1">
                <a:solidFill>
                  <a:srgbClr val="E50056"/>
                </a:solidFill>
              </a:rPr>
              <a:t> 80 % </a:t>
            </a:r>
            <a:r>
              <a:rPr lang="en-US" sz="3600" b="1" err="1">
                <a:solidFill>
                  <a:srgbClr val="E50056"/>
                </a:solidFill>
              </a:rPr>
              <a:t>schulden</a:t>
            </a:r>
            <a:r>
              <a:rPr lang="en-US" sz="3600" b="1">
                <a:solidFill>
                  <a:srgbClr val="E50056"/>
                </a:solidFill>
              </a:rPr>
              <a:t> </a:t>
            </a:r>
          </a:p>
          <a:p>
            <a:pPr marL="0" indent="0">
              <a:buNone/>
            </a:pPr>
            <a:r>
              <a:rPr lang="en-US" sz="2200" b="1">
                <a:solidFill>
                  <a:srgbClr val="E50056"/>
                </a:solidFill>
              </a:rPr>
              <a:t>(maar </a:t>
            </a:r>
            <a:r>
              <a:rPr lang="en-US" sz="2200" b="1" err="1">
                <a:solidFill>
                  <a:srgbClr val="E50056"/>
                </a:solidFill>
              </a:rPr>
              <a:t>daarover</a:t>
            </a:r>
            <a:r>
              <a:rPr lang="en-US" sz="2200" b="1">
                <a:solidFill>
                  <a:srgbClr val="E50056"/>
                </a:solidFill>
              </a:rPr>
              <a:t> </a:t>
            </a:r>
            <a:r>
              <a:rPr lang="en-US" sz="2200" b="1" err="1">
                <a:solidFill>
                  <a:srgbClr val="E50056"/>
                </a:solidFill>
              </a:rPr>
              <a:t>straks</a:t>
            </a:r>
            <a:r>
              <a:rPr lang="en-US" sz="2200" b="1">
                <a:solidFill>
                  <a:srgbClr val="E50056"/>
                </a:solidFill>
              </a:rPr>
              <a:t> </a:t>
            </a:r>
            <a:r>
              <a:rPr lang="en-US" sz="2200" b="1" err="1">
                <a:solidFill>
                  <a:srgbClr val="E50056"/>
                </a:solidFill>
              </a:rPr>
              <a:t>meer</a:t>
            </a:r>
            <a:r>
              <a:rPr lang="en-US" sz="2200" b="1">
                <a:solidFill>
                  <a:srgbClr val="E50056"/>
                </a:solidFill>
              </a:rPr>
              <a:t>)…</a:t>
            </a:r>
            <a:endParaRPr lang="en-US" sz="3600" b="1">
              <a:solidFill>
                <a:srgbClr val="E50056"/>
              </a:solidFill>
            </a:endParaRPr>
          </a:p>
        </p:txBody>
      </p:sp>
      <p:sp>
        <p:nvSpPr>
          <p:cNvPr id="5" name="Tijdelijke aanduiding voor dianummer 4">
            <a:extLst>
              <a:ext uri="{FF2B5EF4-FFF2-40B4-BE49-F238E27FC236}">
                <a16:creationId xmlns:a16="http://schemas.microsoft.com/office/drawing/2014/main" id="{C799A0CA-4ED6-B908-65F2-23DE3A2E275F}"/>
              </a:ext>
            </a:extLst>
          </p:cNvPr>
          <p:cNvSpPr>
            <a:spLocks noGrp="1"/>
          </p:cNvSpPr>
          <p:nvPr>
            <p:ph type="sldNum" sz="quarter" idx="13"/>
          </p:nvPr>
        </p:nvSpPr>
        <p:spPr/>
        <p:txBody>
          <a:bodyPr/>
          <a:lstStyle/>
          <a:p>
            <a:fld id="{FACE7509-F60A-4509-9491-CD4ED7B54EDD}" type="slidenum">
              <a:rPr lang="nl-NL" smtClean="0"/>
              <a:pPr/>
              <a:t>11</a:t>
            </a:fld>
            <a:endParaRPr lang="nl-NL"/>
          </a:p>
        </p:txBody>
      </p:sp>
    </p:spTree>
    <p:extLst>
      <p:ext uri="{BB962C8B-B14F-4D97-AF65-F5344CB8AC3E}">
        <p14:creationId xmlns:p14="http://schemas.microsoft.com/office/powerpoint/2010/main" val="198960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BC673AE4-2DEB-2B0B-9E87-669C329D14F8}"/>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EAE4C23C-4532-BA74-AAE4-8059939607AD}"/>
              </a:ext>
            </a:extLst>
          </p:cNvPr>
          <p:cNvSpPr>
            <a:spLocks noGrp="1"/>
          </p:cNvSpPr>
          <p:nvPr>
            <p:ph type="title"/>
          </p:nvPr>
        </p:nvSpPr>
        <p:spPr/>
        <p:txBody>
          <a:bodyPr/>
          <a:lstStyle/>
          <a:p>
            <a:r>
              <a:rPr lang="en-US" err="1"/>
              <a:t>stelling</a:t>
            </a:r>
            <a:endParaRPr lang="nl-NL"/>
          </a:p>
        </p:txBody>
      </p:sp>
      <p:sp>
        <p:nvSpPr>
          <p:cNvPr id="4" name="Tijdelijke aanduiding voor tekst 3">
            <a:extLst>
              <a:ext uri="{FF2B5EF4-FFF2-40B4-BE49-F238E27FC236}">
                <a16:creationId xmlns:a16="http://schemas.microsoft.com/office/drawing/2014/main" id="{A2DE4838-C6E3-F532-6806-C1113BB30B49}"/>
              </a:ext>
            </a:extLst>
          </p:cNvPr>
          <p:cNvSpPr>
            <a:spLocks noGrp="1"/>
          </p:cNvSpPr>
          <p:nvPr>
            <p:ph type="body" sz="quarter" idx="12"/>
          </p:nvPr>
        </p:nvSpPr>
        <p:spPr>
          <a:xfrm>
            <a:off x="838199" y="1926000"/>
            <a:ext cx="10074965" cy="4248000"/>
          </a:xfrm>
        </p:spPr>
        <p:txBody>
          <a:bodyPr>
            <a:normAutofit/>
          </a:bodyPr>
          <a:lstStyle/>
          <a:p>
            <a:pPr marL="0" indent="0">
              <a:buNone/>
            </a:pPr>
            <a:r>
              <a:rPr lang="en-US" sz="4000" b="1"/>
              <a:t>Het is </a:t>
            </a:r>
            <a:r>
              <a:rPr lang="en-US" sz="4000" b="1" err="1"/>
              <a:t>belangrijk</a:t>
            </a:r>
            <a:r>
              <a:rPr lang="en-US" sz="4000" b="1"/>
              <a:t> </a:t>
            </a:r>
            <a:r>
              <a:rPr lang="en-US" sz="4000" b="1" err="1"/>
              <a:t>dat</a:t>
            </a:r>
            <a:r>
              <a:rPr lang="en-US" sz="4000" b="1"/>
              <a:t> </a:t>
            </a:r>
            <a:r>
              <a:rPr lang="en-US" sz="4000" b="1" err="1"/>
              <a:t>iedereen</a:t>
            </a:r>
            <a:r>
              <a:rPr lang="en-US" sz="4000" b="1"/>
              <a:t> </a:t>
            </a:r>
            <a:r>
              <a:rPr lang="en-US" sz="4000" b="1" err="1"/>
              <a:t>gelijke</a:t>
            </a:r>
            <a:r>
              <a:rPr lang="en-US" sz="4000" b="1"/>
              <a:t> </a:t>
            </a:r>
            <a:r>
              <a:rPr lang="en-US" sz="4000" b="1" err="1"/>
              <a:t>kansen</a:t>
            </a:r>
            <a:r>
              <a:rPr lang="en-US" sz="4000" b="1"/>
              <a:t> </a:t>
            </a:r>
            <a:r>
              <a:rPr lang="en-US" sz="4000" b="1" err="1"/>
              <a:t>krijgt</a:t>
            </a:r>
            <a:r>
              <a:rPr lang="en-US" sz="4000" b="1"/>
              <a:t>.</a:t>
            </a:r>
            <a:endParaRPr lang="nl-NL" sz="4000" b="1"/>
          </a:p>
        </p:txBody>
      </p:sp>
      <p:sp>
        <p:nvSpPr>
          <p:cNvPr id="5" name="Tijdelijke aanduiding voor dianummer 4">
            <a:extLst>
              <a:ext uri="{FF2B5EF4-FFF2-40B4-BE49-F238E27FC236}">
                <a16:creationId xmlns:a16="http://schemas.microsoft.com/office/drawing/2014/main" id="{DD729794-86AC-CF3C-B8A2-0A9FA0179A62}"/>
              </a:ext>
            </a:extLst>
          </p:cNvPr>
          <p:cNvSpPr>
            <a:spLocks noGrp="1"/>
          </p:cNvSpPr>
          <p:nvPr>
            <p:ph type="sldNum" sz="quarter" idx="13"/>
          </p:nvPr>
        </p:nvSpPr>
        <p:spPr/>
        <p:txBody>
          <a:bodyPr/>
          <a:lstStyle/>
          <a:p>
            <a:fld id="{FACE7509-F60A-4509-9491-CD4ED7B54EDD}" type="slidenum">
              <a:rPr lang="nl-NL" smtClean="0"/>
              <a:pPr/>
              <a:t>12</a:t>
            </a:fld>
            <a:endParaRPr lang="nl-NL"/>
          </a:p>
        </p:txBody>
      </p:sp>
    </p:spTree>
    <p:extLst>
      <p:ext uri="{BB962C8B-B14F-4D97-AF65-F5344CB8AC3E}">
        <p14:creationId xmlns:p14="http://schemas.microsoft.com/office/powerpoint/2010/main" val="6426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EB13CEB8-D8E3-E641-7CB5-071AFA044DD1}"/>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53EE74EB-EC48-5B24-F209-82850A9E211A}"/>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28678523-9130-33C3-CB84-06D239BAA7A7}"/>
              </a:ext>
            </a:extLst>
          </p:cNvPr>
          <p:cNvSpPr>
            <a:spLocks noGrp="1"/>
          </p:cNvSpPr>
          <p:nvPr>
            <p:ph type="body" sz="quarter" idx="12"/>
          </p:nvPr>
        </p:nvSpPr>
        <p:spPr>
          <a:xfrm>
            <a:off x="838200" y="1926000"/>
            <a:ext cx="8382000" cy="4248000"/>
          </a:xfrm>
        </p:spPr>
        <p:txBody>
          <a:bodyPr/>
          <a:lstStyle/>
          <a:p>
            <a:pPr marL="0" indent="0">
              <a:buNone/>
            </a:pPr>
            <a:r>
              <a:rPr lang="nl-NL" sz="2800"/>
              <a:t>“</a:t>
            </a:r>
            <a:r>
              <a:rPr lang="nl-NL" sz="2800" i="1"/>
              <a:t>Ik zou graag Manga-illustrator willen zijn, maar mijn ouders zeggen dat ik niet goed bij mijn hoofd ben (…) Ik teken al vanaf dat ik kon lopen. En er komen advertenties dat ze mensen zoeken. (…). En ik denk, hoe dan? (…) Niemand gaat me hierbij helpen en alleen gaat me dit niet lukken.” </a:t>
            </a:r>
            <a:endParaRPr lang="nl-NL" sz="2800"/>
          </a:p>
          <a:p>
            <a:pPr marL="0" indent="0">
              <a:buNone/>
            </a:pPr>
            <a:r>
              <a:rPr lang="nl-NL" sz="2800"/>
              <a:t>Carlijn, 26, Jongerenloket</a:t>
            </a:r>
          </a:p>
          <a:p>
            <a:endParaRPr lang="nl-NL"/>
          </a:p>
        </p:txBody>
      </p:sp>
      <p:sp>
        <p:nvSpPr>
          <p:cNvPr id="5" name="Tijdelijke aanduiding voor dianummer 4">
            <a:extLst>
              <a:ext uri="{FF2B5EF4-FFF2-40B4-BE49-F238E27FC236}">
                <a16:creationId xmlns:a16="http://schemas.microsoft.com/office/drawing/2014/main" id="{E02CCE68-8DD9-2265-A2E6-75E0CBD32498}"/>
              </a:ext>
            </a:extLst>
          </p:cNvPr>
          <p:cNvSpPr>
            <a:spLocks noGrp="1"/>
          </p:cNvSpPr>
          <p:nvPr>
            <p:ph type="sldNum" sz="quarter" idx="13"/>
          </p:nvPr>
        </p:nvSpPr>
        <p:spPr/>
        <p:txBody>
          <a:bodyPr/>
          <a:lstStyle/>
          <a:p>
            <a:fld id="{FACE7509-F60A-4509-9491-CD4ED7B54EDD}" type="slidenum">
              <a:rPr lang="nl-NL" smtClean="0"/>
              <a:pPr/>
              <a:t>13</a:t>
            </a:fld>
            <a:endParaRPr lang="nl-NL"/>
          </a:p>
        </p:txBody>
      </p:sp>
    </p:spTree>
    <p:extLst>
      <p:ext uri="{BB962C8B-B14F-4D97-AF65-F5344CB8AC3E}">
        <p14:creationId xmlns:p14="http://schemas.microsoft.com/office/powerpoint/2010/main" val="351605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2071979-78D3-5191-2A83-514F993FA9D6}"/>
              </a:ext>
            </a:extLst>
          </p:cNvPr>
          <p:cNvSpPr>
            <a:spLocks noGrp="1"/>
          </p:cNvSpPr>
          <p:nvPr>
            <p:ph type="title"/>
          </p:nvPr>
        </p:nvSpPr>
        <p:spPr>
          <a:xfrm>
            <a:off x="1089991" y="762695"/>
            <a:ext cx="10515600" cy="1325563"/>
          </a:xfrm>
        </p:spPr>
        <p:txBody>
          <a:bodyPr>
            <a:normAutofit fontScale="90000"/>
          </a:bodyPr>
          <a:lstStyle/>
          <a:p>
            <a:r>
              <a:rPr lang="nl-NL">
                <a:solidFill>
                  <a:schemeClr val="tx1"/>
                </a:solidFill>
              </a:rPr>
              <a:t>School-naar-werktransities van jongeren zonder startkwalificatie, met </a:t>
            </a:r>
            <a:r>
              <a:rPr lang="nl-NL" err="1">
                <a:solidFill>
                  <a:schemeClr val="tx1"/>
                </a:solidFill>
              </a:rPr>
              <a:t>multiproblematiek</a:t>
            </a:r>
            <a:r>
              <a:rPr lang="nl-NL">
                <a:solidFill>
                  <a:schemeClr val="tx1"/>
                </a:solidFill>
              </a:rPr>
              <a:t>, </a:t>
            </a:r>
            <a:r>
              <a:rPr lang="nl-NL"/>
              <a:t>tegen de achtergrond van een meritocratie </a:t>
            </a:r>
            <a:r>
              <a:rPr lang="nl-NL">
                <a:solidFill>
                  <a:schemeClr val="tx1"/>
                </a:solidFill>
              </a:rPr>
              <a:t>en een activerende verzorgingsstaat.</a:t>
            </a:r>
            <a:endParaRPr lang="nl-NL"/>
          </a:p>
        </p:txBody>
      </p:sp>
      <p:sp>
        <p:nvSpPr>
          <p:cNvPr id="5" name="Tijdelijke aanduiding voor dianummer 4">
            <a:extLst>
              <a:ext uri="{FF2B5EF4-FFF2-40B4-BE49-F238E27FC236}">
                <a16:creationId xmlns:a16="http://schemas.microsoft.com/office/drawing/2014/main" id="{02EA338F-A3D1-4FF1-5EE1-8DFDD6961457}"/>
              </a:ext>
            </a:extLst>
          </p:cNvPr>
          <p:cNvSpPr>
            <a:spLocks noGrp="1"/>
          </p:cNvSpPr>
          <p:nvPr>
            <p:ph type="sldNum" sz="quarter" idx="13"/>
          </p:nvPr>
        </p:nvSpPr>
        <p:spPr/>
        <p:txBody>
          <a:bodyPr/>
          <a:lstStyle/>
          <a:p>
            <a:fld id="{FACE7509-F60A-4509-9491-CD4ED7B54EDD}" type="slidenum">
              <a:rPr lang="nl-NL" smtClean="0"/>
              <a:pPr/>
              <a:t>14</a:t>
            </a:fld>
            <a:endParaRPr lang="nl-NL"/>
          </a:p>
        </p:txBody>
      </p:sp>
      <p:sp>
        <p:nvSpPr>
          <p:cNvPr id="6" name="Rechthoek 5">
            <a:extLst>
              <a:ext uri="{FF2B5EF4-FFF2-40B4-BE49-F238E27FC236}">
                <a16:creationId xmlns:a16="http://schemas.microsoft.com/office/drawing/2014/main" id="{9C6035B1-F485-1DAD-6835-15548C1B8E54}"/>
              </a:ext>
            </a:extLst>
          </p:cNvPr>
          <p:cNvSpPr/>
          <p:nvPr/>
        </p:nvSpPr>
        <p:spPr>
          <a:xfrm>
            <a:off x="2310357" y="2967335"/>
            <a:ext cx="7571303" cy="1754326"/>
          </a:xfrm>
          <a:prstGeom prst="rect">
            <a:avLst/>
          </a:prstGeom>
          <a:noFill/>
        </p:spPr>
        <p:txBody>
          <a:bodyPr wrap="none" lIns="91440" tIns="45720" rIns="91440" bIns="45720">
            <a:spAutoFit/>
          </a:bodyPr>
          <a:lstStyle/>
          <a:p>
            <a:pPr algn="ctr"/>
            <a:r>
              <a:rPr lang="nl-NL" sz="5400" b="1" cap="none" spc="0">
                <a:ln w="12700">
                  <a:solidFill>
                    <a:schemeClr val="tx2">
                      <a:lumMod val="75000"/>
                    </a:schemeClr>
                  </a:solidFill>
                  <a:prstDash val="solid"/>
                </a:ln>
                <a:solidFill>
                  <a:schemeClr val="accent2">
                    <a:lumMod val="40000"/>
                    <a:lumOff val="60000"/>
                  </a:schemeClr>
                </a:solidFill>
                <a:effectLst>
                  <a:outerShdw dist="38100" dir="2640000" algn="bl" rotWithShape="0">
                    <a:schemeClr val="tx2">
                      <a:lumMod val="75000"/>
                    </a:schemeClr>
                  </a:outerShdw>
                </a:effectLst>
              </a:rPr>
              <a:t>Iemand enig idee wat </a:t>
            </a:r>
          </a:p>
          <a:p>
            <a:pPr algn="ctr"/>
            <a:r>
              <a:rPr lang="nl-NL" sz="5400" b="1" cap="none" spc="0">
                <a:ln w="12700">
                  <a:solidFill>
                    <a:schemeClr val="tx2">
                      <a:lumMod val="75000"/>
                    </a:schemeClr>
                  </a:solidFill>
                  <a:prstDash val="solid"/>
                </a:ln>
                <a:solidFill>
                  <a:schemeClr val="accent2">
                    <a:lumMod val="40000"/>
                    <a:lumOff val="60000"/>
                  </a:schemeClr>
                </a:solidFill>
                <a:effectLst>
                  <a:outerShdw dist="38100" dir="2640000" algn="bl" rotWithShape="0">
                    <a:schemeClr val="tx2">
                      <a:lumMod val="75000"/>
                    </a:schemeClr>
                  </a:outerShdw>
                </a:effectLst>
              </a:rPr>
              <a:t>een meritocratie is???</a:t>
            </a:r>
          </a:p>
        </p:txBody>
      </p:sp>
    </p:spTree>
    <p:extLst>
      <p:ext uri="{BB962C8B-B14F-4D97-AF65-F5344CB8AC3E}">
        <p14:creationId xmlns:p14="http://schemas.microsoft.com/office/powerpoint/2010/main" val="333382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Lettertype, Dans&#10;&#10;Door AI gegenereerde inhoud is mogelijk onjuist.">
            <a:extLst>
              <a:ext uri="{FF2B5EF4-FFF2-40B4-BE49-F238E27FC236}">
                <a16:creationId xmlns:a16="http://schemas.microsoft.com/office/drawing/2014/main" id="{24F3D5A6-1E61-22A1-011D-5E2380A5AF4F}"/>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21749" r="21749"/>
          <a:stretch>
            <a:fillRect/>
          </a:stretch>
        </p:blipFill>
        <p:spPr>
          <a:xfrm>
            <a:off x="8449371" y="2141685"/>
            <a:ext cx="3285486" cy="2907394"/>
          </a:xfrm>
        </p:spPr>
      </p:pic>
      <p:sp>
        <p:nvSpPr>
          <p:cNvPr id="3" name="Titel 2">
            <a:extLst>
              <a:ext uri="{FF2B5EF4-FFF2-40B4-BE49-F238E27FC236}">
                <a16:creationId xmlns:a16="http://schemas.microsoft.com/office/drawing/2014/main" id="{6BA762D2-B745-D897-51E7-CA50BDE50DE9}"/>
              </a:ext>
            </a:extLst>
          </p:cNvPr>
          <p:cNvSpPr>
            <a:spLocks noGrp="1"/>
          </p:cNvSpPr>
          <p:nvPr>
            <p:ph type="title"/>
          </p:nvPr>
        </p:nvSpPr>
        <p:spPr/>
        <p:txBody>
          <a:bodyPr>
            <a:noAutofit/>
          </a:bodyPr>
          <a:lstStyle/>
          <a:p>
            <a:r>
              <a:rPr lang="nl-NL" sz="2400">
                <a:solidFill>
                  <a:schemeClr val="tx1"/>
                </a:solidFill>
              </a:rPr>
              <a:t>School-naar-werktransities van jongeren zonder startkwalificatie, met </a:t>
            </a:r>
            <a:r>
              <a:rPr lang="nl-NL" sz="2400" err="1">
                <a:solidFill>
                  <a:schemeClr val="tx1"/>
                </a:solidFill>
              </a:rPr>
              <a:t>multiproblematiek</a:t>
            </a:r>
            <a:r>
              <a:rPr lang="nl-NL" sz="2400">
                <a:solidFill>
                  <a:schemeClr val="tx1"/>
                </a:solidFill>
              </a:rPr>
              <a:t>, </a:t>
            </a:r>
            <a:r>
              <a:rPr lang="nl-NL" sz="2400"/>
              <a:t>tegen de achtergrond van een meritocratie </a:t>
            </a:r>
            <a:r>
              <a:rPr lang="nl-NL" sz="2400">
                <a:solidFill>
                  <a:schemeClr val="tx1"/>
                </a:solidFill>
              </a:rPr>
              <a:t>en een activerende verzorgingsstaat.</a:t>
            </a:r>
            <a:endParaRPr lang="nl-NL" sz="2400"/>
          </a:p>
        </p:txBody>
      </p:sp>
      <p:sp>
        <p:nvSpPr>
          <p:cNvPr id="4" name="Tijdelijke aanduiding voor tekst 3">
            <a:extLst>
              <a:ext uri="{FF2B5EF4-FFF2-40B4-BE49-F238E27FC236}">
                <a16:creationId xmlns:a16="http://schemas.microsoft.com/office/drawing/2014/main" id="{1CA1614B-12A4-23A3-31AE-E58356BA6E39}"/>
              </a:ext>
            </a:extLst>
          </p:cNvPr>
          <p:cNvSpPr>
            <a:spLocks noGrp="1"/>
          </p:cNvSpPr>
          <p:nvPr>
            <p:ph type="body" sz="quarter" idx="12"/>
          </p:nvPr>
        </p:nvSpPr>
        <p:spPr>
          <a:xfrm>
            <a:off x="758686" y="2145894"/>
            <a:ext cx="7351017" cy="4248000"/>
          </a:xfrm>
        </p:spPr>
        <p:txBody>
          <a:bodyPr>
            <a:normAutofit/>
          </a:bodyPr>
          <a:lstStyle/>
          <a:p>
            <a:r>
              <a:rPr lang="en-US"/>
              <a:t>Een </a:t>
            </a:r>
            <a:r>
              <a:rPr lang="en-US" err="1"/>
              <a:t>samenlevingsmodel</a:t>
            </a:r>
            <a:r>
              <a:rPr lang="en-US"/>
              <a:t> </a:t>
            </a:r>
            <a:r>
              <a:rPr lang="en-US" err="1"/>
              <a:t>waarin</a:t>
            </a:r>
            <a:r>
              <a:rPr lang="en-US"/>
              <a:t> </a:t>
            </a:r>
            <a:r>
              <a:rPr lang="en-US" b="1" err="1"/>
              <a:t>gelijke</a:t>
            </a:r>
            <a:r>
              <a:rPr lang="en-US" b="1"/>
              <a:t> </a:t>
            </a:r>
            <a:r>
              <a:rPr lang="en-US" b="1" err="1"/>
              <a:t>kansen</a:t>
            </a:r>
            <a:r>
              <a:rPr lang="en-US"/>
              <a:t> </a:t>
            </a:r>
            <a:r>
              <a:rPr lang="en-US" err="1"/>
              <a:t>gelden</a:t>
            </a:r>
            <a:r>
              <a:rPr lang="en-US"/>
              <a:t> </a:t>
            </a:r>
            <a:r>
              <a:rPr lang="en-US" err="1"/>
              <a:t>en</a:t>
            </a:r>
            <a:r>
              <a:rPr lang="en-US"/>
              <a:t> </a:t>
            </a:r>
            <a:r>
              <a:rPr lang="en-US" err="1"/>
              <a:t>factoren</a:t>
            </a:r>
            <a:r>
              <a:rPr lang="en-US"/>
              <a:t> </a:t>
            </a:r>
            <a:r>
              <a:rPr lang="en-US" err="1"/>
              <a:t>als</a:t>
            </a:r>
            <a:r>
              <a:rPr lang="en-US"/>
              <a:t> </a:t>
            </a:r>
            <a:r>
              <a:rPr lang="en-US" err="1"/>
              <a:t>afkomst</a:t>
            </a:r>
            <a:r>
              <a:rPr lang="en-US"/>
              <a:t>, </a:t>
            </a:r>
            <a:r>
              <a:rPr lang="en-US" err="1"/>
              <a:t>sociale</a:t>
            </a:r>
            <a:r>
              <a:rPr lang="en-US"/>
              <a:t> </a:t>
            </a:r>
            <a:r>
              <a:rPr lang="en-US" err="1"/>
              <a:t>klasse</a:t>
            </a:r>
            <a:r>
              <a:rPr lang="en-US"/>
              <a:t>, </a:t>
            </a:r>
            <a:r>
              <a:rPr lang="en-US" err="1"/>
              <a:t>etniciteit</a:t>
            </a:r>
            <a:r>
              <a:rPr lang="en-US"/>
              <a:t>, gender </a:t>
            </a:r>
            <a:r>
              <a:rPr lang="en-US" err="1"/>
              <a:t>niet</a:t>
            </a:r>
            <a:r>
              <a:rPr lang="en-US"/>
              <a:t> </a:t>
            </a:r>
            <a:r>
              <a:rPr lang="en-US" err="1"/>
              <a:t>meer</a:t>
            </a:r>
            <a:r>
              <a:rPr lang="en-US"/>
              <a:t> </a:t>
            </a:r>
            <a:r>
              <a:rPr lang="en-US" err="1"/>
              <a:t>meespelen</a:t>
            </a:r>
            <a:r>
              <a:rPr lang="en-US"/>
              <a:t> in wat je </a:t>
            </a:r>
            <a:r>
              <a:rPr lang="en-US" err="1"/>
              <a:t>kunt</a:t>
            </a:r>
            <a:r>
              <a:rPr lang="en-US"/>
              <a:t> </a:t>
            </a:r>
            <a:r>
              <a:rPr lang="en-US" err="1"/>
              <a:t>bereiken</a:t>
            </a:r>
            <a:r>
              <a:rPr lang="en-US"/>
              <a:t>. </a:t>
            </a:r>
          </a:p>
          <a:p>
            <a:r>
              <a:rPr lang="en-US"/>
              <a:t>De </a:t>
            </a:r>
            <a:r>
              <a:rPr lang="en-US" err="1"/>
              <a:t>verdienstelijkheid</a:t>
            </a:r>
            <a:r>
              <a:rPr lang="en-US"/>
              <a:t> (merit = </a:t>
            </a:r>
            <a:r>
              <a:rPr lang="en-US" err="1"/>
              <a:t>verdienste</a:t>
            </a:r>
            <a:r>
              <a:rPr lang="en-US"/>
              <a:t>), </a:t>
            </a:r>
            <a:r>
              <a:rPr lang="en-US" err="1"/>
              <a:t>ofwel</a:t>
            </a:r>
            <a:r>
              <a:rPr lang="en-US"/>
              <a:t> status, van </a:t>
            </a:r>
            <a:r>
              <a:rPr lang="en-US" err="1"/>
              <a:t>iemand</a:t>
            </a:r>
            <a:r>
              <a:rPr lang="en-US"/>
              <a:t>, </a:t>
            </a:r>
            <a:r>
              <a:rPr lang="en-US" err="1"/>
              <a:t>wordt</a:t>
            </a:r>
            <a:r>
              <a:rPr lang="en-US"/>
              <a:t> </a:t>
            </a:r>
            <a:r>
              <a:rPr lang="en-US" err="1"/>
              <a:t>bepaald</a:t>
            </a:r>
            <a:r>
              <a:rPr lang="en-US"/>
              <a:t> </a:t>
            </a:r>
            <a:r>
              <a:rPr lang="en-US" err="1"/>
              <a:t>aan</a:t>
            </a:r>
            <a:r>
              <a:rPr lang="en-US"/>
              <a:t> de hand van </a:t>
            </a:r>
            <a:r>
              <a:rPr lang="en-US" b="1" err="1"/>
              <a:t>objectief</a:t>
            </a:r>
            <a:r>
              <a:rPr lang="en-US" b="1"/>
              <a:t> </a:t>
            </a:r>
            <a:r>
              <a:rPr lang="en-US" b="1" err="1"/>
              <a:t>meetbare</a:t>
            </a:r>
            <a:r>
              <a:rPr lang="en-US" b="1"/>
              <a:t> </a:t>
            </a:r>
            <a:r>
              <a:rPr lang="en-US" b="1" err="1"/>
              <a:t>prestaties</a:t>
            </a:r>
            <a:r>
              <a:rPr lang="en-US" b="1"/>
              <a:t>.</a:t>
            </a:r>
            <a:r>
              <a:rPr lang="en-US"/>
              <a:t> </a:t>
            </a:r>
          </a:p>
          <a:p>
            <a:r>
              <a:rPr lang="en-US" err="1"/>
              <a:t>Hierdoor</a:t>
            </a:r>
            <a:r>
              <a:rPr lang="en-US"/>
              <a:t> – zo is de </a:t>
            </a:r>
            <a:r>
              <a:rPr lang="en-US" err="1"/>
              <a:t>gedachte</a:t>
            </a:r>
            <a:r>
              <a:rPr lang="en-US"/>
              <a:t> – </a:t>
            </a:r>
            <a:r>
              <a:rPr lang="en-US" err="1"/>
              <a:t>komt</a:t>
            </a:r>
            <a:r>
              <a:rPr lang="en-US"/>
              <a:t> de </a:t>
            </a:r>
            <a:r>
              <a:rPr lang="en-US" err="1"/>
              <a:t>beste</a:t>
            </a:r>
            <a:r>
              <a:rPr lang="en-US"/>
              <a:t> op de </a:t>
            </a:r>
            <a:r>
              <a:rPr lang="en-US" err="1"/>
              <a:t>hoogste</a:t>
            </a:r>
            <a:r>
              <a:rPr lang="en-US"/>
              <a:t> </a:t>
            </a:r>
            <a:r>
              <a:rPr lang="en-US" err="1"/>
              <a:t>functie</a:t>
            </a:r>
            <a:r>
              <a:rPr lang="en-US"/>
              <a:t> </a:t>
            </a:r>
            <a:r>
              <a:rPr lang="en-US" err="1"/>
              <a:t>terecht</a:t>
            </a:r>
            <a:r>
              <a:rPr lang="en-US"/>
              <a:t> </a:t>
            </a:r>
            <a:r>
              <a:rPr lang="en-US" err="1"/>
              <a:t>en</a:t>
            </a:r>
            <a:r>
              <a:rPr lang="en-US"/>
              <a:t> </a:t>
            </a:r>
            <a:r>
              <a:rPr lang="en-US" err="1"/>
              <a:t>hebben</a:t>
            </a:r>
            <a:r>
              <a:rPr lang="en-US"/>
              <a:t> </a:t>
            </a:r>
            <a:r>
              <a:rPr lang="en-US" err="1"/>
              <a:t>mensen</a:t>
            </a:r>
            <a:r>
              <a:rPr lang="en-US"/>
              <a:t> die het </a:t>
            </a:r>
            <a:r>
              <a:rPr lang="en-US" err="1"/>
              <a:t>ver</a:t>
            </a:r>
            <a:r>
              <a:rPr lang="en-US"/>
              <a:t> </a:t>
            </a:r>
            <a:r>
              <a:rPr lang="en-US" err="1"/>
              <a:t>schoppen</a:t>
            </a:r>
            <a:r>
              <a:rPr lang="en-US"/>
              <a:t> </a:t>
            </a:r>
            <a:r>
              <a:rPr lang="en-US" err="1"/>
              <a:t>dat</a:t>
            </a:r>
            <a:r>
              <a:rPr lang="en-US"/>
              <a:t> </a:t>
            </a:r>
            <a:r>
              <a:rPr lang="en-US" err="1"/>
              <a:t>aan</a:t>
            </a:r>
            <a:r>
              <a:rPr lang="en-US"/>
              <a:t> </a:t>
            </a:r>
            <a:r>
              <a:rPr lang="en-US" err="1"/>
              <a:t>hun</a:t>
            </a:r>
            <a:r>
              <a:rPr lang="en-US"/>
              <a:t> eigen </a:t>
            </a:r>
            <a:r>
              <a:rPr lang="en-US" err="1"/>
              <a:t>inspanning</a:t>
            </a:r>
            <a:r>
              <a:rPr lang="en-US"/>
              <a:t> </a:t>
            </a:r>
            <a:r>
              <a:rPr lang="en-US" err="1"/>
              <a:t>te</a:t>
            </a:r>
            <a:r>
              <a:rPr lang="en-US"/>
              <a:t> </a:t>
            </a:r>
            <a:r>
              <a:rPr lang="en-US" err="1"/>
              <a:t>danken</a:t>
            </a:r>
            <a:r>
              <a:rPr lang="en-US"/>
              <a:t>.</a:t>
            </a:r>
          </a:p>
          <a:p>
            <a:endParaRPr lang="en-US"/>
          </a:p>
          <a:p>
            <a:pPr marL="0" indent="0">
              <a:buNone/>
            </a:pPr>
            <a:r>
              <a:rPr lang="en-US" sz="2400" b="1"/>
              <a:t>Talent (diploma’s) x </a:t>
            </a:r>
            <a:r>
              <a:rPr lang="en-US" sz="2400" b="1" err="1"/>
              <a:t>inspanning</a:t>
            </a:r>
            <a:r>
              <a:rPr lang="en-US" sz="2400" b="1"/>
              <a:t> = </a:t>
            </a:r>
            <a:r>
              <a:rPr lang="en-US" sz="2400" b="1" err="1"/>
              <a:t>verdienste</a:t>
            </a:r>
            <a:endParaRPr lang="en-US" sz="2400" b="1"/>
          </a:p>
          <a:p>
            <a:pPr marL="0" indent="0">
              <a:buNone/>
            </a:pPr>
            <a:r>
              <a:rPr lang="en-US" sz="2400" b="1" err="1"/>
              <a:t>Klinkt</a:t>
            </a:r>
            <a:r>
              <a:rPr lang="en-US" sz="2400" b="1"/>
              <a:t> </a:t>
            </a:r>
            <a:r>
              <a:rPr lang="en-US" sz="2400" b="1" err="1"/>
              <a:t>goed</a:t>
            </a:r>
            <a:r>
              <a:rPr lang="en-US" sz="2400" b="1"/>
              <a:t> </a:t>
            </a:r>
            <a:r>
              <a:rPr lang="en-US" sz="2400" b="1" err="1"/>
              <a:t>toch</a:t>
            </a:r>
            <a:r>
              <a:rPr lang="en-US" sz="2400" b="1"/>
              <a:t>?</a:t>
            </a:r>
            <a:endParaRPr lang="nl-NL" sz="2400" b="1"/>
          </a:p>
        </p:txBody>
      </p:sp>
      <p:sp>
        <p:nvSpPr>
          <p:cNvPr id="5" name="Tijdelijke aanduiding voor dianummer 4">
            <a:extLst>
              <a:ext uri="{FF2B5EF4-FFF2-40B4-BE49-F238E27FC236}">
                <a16:creationId xmlns:a16="http://schemas.microsoft.com/office/drawing/2014/main" id="{08E92D40-4446-0E6A-D2D5-9A97D61D1B42}"/>
              </a:ext>
            </a:extLst>
          </p:cNvPr>
          <p:cNvSpPr>
            <a:spLocks noGrp="1"/>
          </p:cNvSpPr>
          <p:nvPr>
            <p:ph type="sldNum" sz="quarter" idx="13"/>
          </p:nvPr>
        </p:nvSpPr>
        <p:spPr/>
        <p:txBody>
          <a:bodyPr/>
          <a:lstStyle/>
          <a:p>
            <a:fld id="{FACE7509-F60A-4509-9491-CD4ED7B54EDD}" type="slidenum">
              <a:rPr lang="nl-NL" smtClean="0"/>
              <a:pPr/>
              <a:t>15</a:t>
            </a:fld>
            <a:endParaRPr lang="nl-NL"/>
          </a:p>
        </p:txBody>
      </p:sp>
      <p:sp>
        <p:nvSpPr>
          <p:cNvPr id="8" name="Tekstvak 7">
            <a:extLst>
              <a:ext uri="{FF2B5EF4-FFF2-40B4-BE49-F238E27FC236}">
                <a16:creationId xmlns:a16="http://schemas.microsoft.com/office/drawing/2014/main" id="{9E970020-30CA-05A4-CC65-5C0D26F191D1}"/>
              </a:ext>
            </a:extLst>
          </p:cNvPr>
          <p:cNvSpPr txBox="1"/>
          <p:nvPr/>
        </p:nvSpPr>
        <p:spPr>
          <a:xfrm>
            <a:off x="8757919" y="3795661"/>
            <a:ext cx="3316605" cy="369332"/>
          </a:xfrm>
          <a:prstGeom prst="rect">
            <a:avLst/>
          </a:prstGeom>
          <a:noFill/>
        </p:spPr>
        <p:txBody>
          <a:bodyPr wrap="square" rtlCol="0">
            <a:spAutoFit/>
          </a:bodyPr>
          <a:lstStyle/>
          <a:p>
            <a:r>
              <a:rPr lang="nl-NL" sz="900">
                <a:hlinkClick r:id="rId4" tooltip="https://blogs.lse.ac.uk/usappblog/tag/inequality/page/4/"/>
              </a:rPr>
              <a:t>Deze foto</a:t>
            </a:r>
            <a:r>
              <a:rPr lang="nl-NL" sz="900"/>
              <a:t> van Onbekende auteur is gelicentieerd onder </a:t>
            </a:r>
            <a:r>
              <a:rPr lang="nl-NL" sz="900">
                <a:hlinkClick r:id="rId5" tooltip="https://creativecommons.org/licenses/by-nc/3.0/"/>
              </a:rPr>
              <a:t>CC BY-NC</a:t>
            </a:r>
            <a:endParaRPr lang="nl-NL" sz="900"/>
          </a:p>
        </p:txBody>
      </p:sp>
    </p:spTree>
    <p:extLst>
      <p:ext uri="{BB962C8B-B14F-4D97-AF65-F5344CB8AC3E}">
        <p14:creationId xmlns:p14="http://schemas.microsoft.com/office/powerpoint/2010/main" val="221424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enfilm, illustratie, clipart, kunst&#10;&#10;Door AI gegenereerde inhoud is mogelijk onjuist.">
            <a:extLst>
              <a:ext uri="{FF2B5EF4-FFF2-40B4-BE49-F238E27FC236}">
                <a16:creationId xmlns:a16="http://schemas.microsoft.com/office/drawing/2014/main" id="{356F5FF1-C848-A968-748C-D864C8A1B832}"/>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1210" r="11210"/>
          <a:stretch>
            <a:fillRect/>
          </a:stretch>
        </p:blipFill>
        <p:spPr>
          <a:xfrm>
            <a:off x="8878957" y="1"/>
            <a:ext cx="3313043" cy="2931676"/>
          </a:xfrm>
        </p:spPr>
      </p:pic>
      <p:sp>
        <p:nvSpPr>
          <p:cNvPr id="3" name="Titel 2">
            <a:extLst>
              <a:ext uri="{FF2B5EF4-FFF2-40B4-BE49-F238E27FC236}">
                <a16:creationId xmlns:a16="http://schemas.microsoft.com/office/drawing/2014/main" id="{AB24E3DE-12AE-43D5-9F3E-DD6845FB1C5C}"/>
              </a:ext>
            </a:extLst>
          </p:cNvPr>
          <p:cNvSpPr>
            <a:spLocks noGrp="1"/>
          </p:cNvSpPr>
          <p:nvPr>
            <p:ph type="title"/>
          </p:nvPr>
        </p:nvSpPr>
        <p:spPr/>
        <p:txBody>
          <a:bodyPr/>
          <a:lstStyle/>
          <a:p>
            <a:r>
              <a:rPr lang="en-US"/>
              <a:t>Nou nee!</a:t>
            </a:r>
            <a:endParaRPr lang="nl-NL"/>
          </a:p>
        </p:txBody>
      </p:sp>
      <p:sp>
        <p:nvSpPr>
          <p:cNvPr id="4" name="Tijdelijke aanduiding voor tekst 3">
            <a:extLst>
              <a:ext uri="{FF2B5EF4-FFF2-40B4-BE49-F238E27FC236}">
                <a16:creationId xmlns:a16="http://schemas.microsoft.com/office/drawing/2014/main" id="{0533F487-4E95-F448-D5A1-4E4A0A0AE418}"/>
              </a:ext>
            </a:extLst>
          </p:cNvPr>
          <p:cNvSpPr>
            <a:spLocks noGrp="1"/>
          </p:cNvSpPr>
          <p:nvPr>
            <p:ph type="body" sz="quarter" idx="12"/>
          </p:nvPr>
        </p:nvSpPr>
        <p:spPr>
          <a:xfrm>
            <a:off x="838199" y="1926000"/>
            <a:ext cx="7954618" cy="4248000"/>
          </a:xfrm>
        </p:spPr>
        <p:txBody>
          <a:bodyPr>
            <a:normAutofit/>
          </a:bodyPr>
          <a:lstStyle/>
          <a:p>
            <a:r>
              <a:rPr lang="en-US" sz="2400"/>
              <a:t>Door de </a:t>
            </a:r>
            <a:r>
              <a:rPr lang="en-US" sz="2400" err="1"/>
              <a:t>ideologie</a:t>
            </a:r>
            <a:r>
              <a:rPr lang="en-US" sz="2400"/>
              <a:t> van </a:t>
            </a:r>
            <a:r>
              <a:rPr lang="en-US" sz="2400" err="1"/>
              <a:t>gelijke</a:t>
            </a:r>
            <a:r>
              <a:rPr lang="en-US" sz="2400"/>
              <a:t> </a:t>
            </a:r>
            <a:r>
              <a:rPr lang="en-US" sz="2400" err="1"/>
              <a:t>kansen</a:t>
            </a:r>
            <a:r>
              <a:rPr lang="en-US" sz="2400"/>
              <a:t> </a:t>
            </a:r>
            <a:r>
              <a:rPr lang="en-US" sz="2400" err="1"/>
              <a:t>en</a:t>
            </a:r>
            <a:r>
              <a:rPr lang="en-US" sz="2400"/>
              <a:t> </a:t>
            </a:r>
            <a:r>
              <a:rPr lang="en-US" sz="2400" err="1"/>
              <a:t>objectieve</a:t>
            </a:r>
            <a:r>
              <a:rPr lang="en-US" sz="2400"/>
              <a:t> </a:t>
            </a:r>
            <a:r>
              <a:rPr lang="en-US" sz="2400" err="1"/>
              <a:t>prestaties</a:t>
            </a:r>
            <a:r>
              <a:rPr lang="en-US" sz="2400"/>
              <a:t>, </a:t>
            </a:r>
            <a:r>
              <a:rPr lang="en-US" sz="2400" err="1"/>
              <a:t>ontstaat</a:t>
            </a:r>
            <a:r>
              <a:rPr lang="en-US" sz="2400"/>
              <a:t> </a:t>
            </a:r>
            <a:r>
              <a:rPr lang="en-US" sz="2400" err="1"/>
              <a:t>een</a:t>
            </a:r>
            <a:r>
              <a:rPr lang="en-US" sz="2400"/>
              <a:t> continue ‘</a:t>
            </a:r>
            <a:r>
              <a:rPr lang="en-US" sz="2400" err="1"/>
              <a:t>ratrace</a:t>
            </a:r>
            <a:r>
              <a:rPr lang="en-US" sz="2400"/>
              <a:t>’…..</a:t>
            </a:r>
          </a:p>
          <a:p>
            <a:r>
              <a:rPr lang="en-US" sz="2400"/>
              <a:t>Mensen die het </a:t>
            </a:r>
            <a:r>
              <a:rPr lang="en-US" sz="2400" err="1"/>
              <a:t>niet</a:t>
            </a:r>
            <a:r>
              <a:rPr lang="en-US" sz="2400"/>
              <a:t> </a:t>
            </a:r>
            <a:r>
              <a:rPr lang="en-US" sz="2400" err="1"/>
              <a:t>lukt</a:t>
            </a:r>
            <a:r>
              <a:rPr lang="en-US" sz="2400"/>
              <a:t> de </a:t>
            </a:r>
            <a:r>
              <a:rPr lang="en-US" sz="2400" err="1"/>
              <a:t>maatschappelijke</a:t>
            </a:r>
            <a:r>
              <a:rPr lang="en-US" sz="2400"/>
              <a:t> ladder </a:t>
            </a:r>
            <a:r>
              <a:rPr lang="en-US" sz="2400" err="1"/>
              <a:t>te</a:t>
            </a:r>
            <a:r>
              <a:rPr lang="en-US" sz="2400"/>
              <a:t> </a:t>
            </a:r>
            <a:r>
              <a:rPr lang="en-US" sz="2400" err="1"/>
              <a:t>beklimmen</a:t>
            </a:r>
            <a:r>
              <a:rPr lang="en-US" sz="2400"/>
              <a:t>, </a:t>
            </a:r>
            <a:r>
              <a:rPr lang="en-US" sz="2400" err="1"/>
              <a:t>worden</a:t>
            </a:r>
            <a:r>
              <a:rPr lang="en-US" sz="2400"/>
              <a:t> </a:t>
            </a:r>
            <a:r>
              <a:rPr lang="en-US" sz="2400" err="1"/>
              <a:t>gezien</a:t>
            </a:r>
            <a:r>
              <a:rPr lang="en-US" sz="2400"/>
              <a:t> </a:t>
            </a:r>
            <a:r>
              <a:rPr lang="en-US" sz="2400" err="1"/>
              <a:t>als</a:t>
            </a:r>
            <a:r>
              <a:rPr lang="en-US" sz="2400"/>
              <a:t> </a:t>
            </a:r>
            <a:r>
              <a:rPr lang="nl-NL" sz="2400" b="1"/>
              <a:t>verliezers</a:t>
            </a:r>
            <a:r>
              <a:rPr lang="nl-NL" sz="2400"/>
              <a:t>. Ook als het niet mógelijk is om je kansen te benutten. </a:t>
            </a:r>
          </a:p>
          <a:p>
            <a:r>
              <a:rPr lang="nl-NL" sz="2400"/>
              <a:t>Een meritocratie leidt tot individualisering, minder solidariteit met die verliezers en tot verlies van </a:t>
            </a:r>
            <a:r>
              <a:rPr lang="nl-NL" sz="2400" err="1"/>
              <a:t>oa</a:t>
            </a:r>
            <a:r>
              <a:rPr lang="nl-NL" sz="2400"/>
              <a:t>. (zelf)respect van mensen in gemarginaliseerde posities. </a:t>
            </a:r>
          </a:p>
        </p:txBody>
      </p:sp>
      <p:sp>
        <p:nvSpPr>
          <p:cNvPr id="5" name="Tijdelijke aanduiding voor dianummer 4">
            <a:extLst>
              <a:ext uri="{FF2B5EF4-FFF2-40B4-BE49-F238E27FC236}">
                <a16:creationId xmlns:a16="http://schemas.microsoft.com/office/drawing/2014/main" id="{43D9734B-32FF-37B5-02CF-D6F8745FE636}"/>
              </a:ext>
            </a:extLst>
          </p:cNvPr>
          <p:cNvSpPr>
            <a:spLocks noGrp="1"/>
          </p:cNvSpPr>
          <p:nvPr>
            <p:ph type="sldNum" sz="quarter" idx="13"/>
          </p:nvPr>
        </p:nvSpPr>
        <p:spPr/>
        <p:txBody>
          <a:bodyPr/>
          <a:lstStyle/>
          <a:p>
            <a:fld id="{FACE7509-F60A-4509-9491-CD4ED7B54EDD}" type="slidenum">
              <a:rPr lang="nl-NL" smtClean="0"/>
              <a:pPr/>
              <a:t>16</a:t>
            </a:fld>
            <a:endParaRPr lang="nl-NL"/>
          </a:p>
        </p:txBody>
      </p:sp>
      <p:sp>
        <p:nvSpPr>
          <p:cNvPr id="8" name="Tekstvak 7">
            <a:extLst>
              <a:ext uri="{FF2B5EF4-FFF2-40B4-BE49-F238E27FC236}">
                <a16:creationId xmlns:a16="http://schemas.microsoft.com/office/drawing/2014/main" id="{880E51BA-80E4-D4E5-7393-0F75F553AB3B}"/>
              </a:ext>
            </a:extLst>
          </p:cNvPr>
          <p:cNvSpPr txBox="1"/>
          <p:nvPr/>
        </p:nvSpPr>
        <p:spPr>
          <a:xfrm>
            <a:off x="6553203" y="6165701"/>
            <a:ext cx="4800600" cy="230832"/>
          </a:xfrm>
          <a:prstGeom prst="rect">
            <a:avLst/>
          </a:prstGeom>
          <a:noFill/>
        </p:spPr>
        <p:txBody>
          <a:bodyPr wrap="square" rtlCol="0">
            <a:spAutoFit/>
          </a:bodyPr>
          <a:lstStyle/>
          <a:p>
            <a:r>
              <a:rPr lang="nl-NL" sz="900">
                <a:hlinkClick r:id="rId4" tooltip="https://www.bossy.it/victim-blaming-quando-e-colpa-della-vittima.html"/>
              </a:rPr>
              <a:t>Deze foto</a:t>
            </a:r>
            <a:r>
              <a:rPr lang="nl-NL" sz="900"/>
              <a:t> van Onbekende auteur is gelicentieerd onder </a:t>
            </a:r>
            <a:r>
              <a:rPr lang="nl-NL" sz="900">
                <a:hlinkClick r:id="rId5" tooltip="https://creativecommons.org/licenses/by-nd/3.0/"/>
              </a:rPr>
              <a:t>CC BY-ND</a:t>
            </a:r>
            <a:endParaRPr lang="nl-NL" sz="900"/>
          </a:p>
        </p:txBody>
      </p:sp>
    </p:spTree>
    <p:extLst>
      <p:ext uri="{BB962C8B-B14F-4D97-AF65-F5344CB8AC3E}">
        <p14:creationId xmlns:p14="http://schemas.microsoft.com/office/powerpoint/2010/main" val="359320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Rietje, kop, verbruiksartikelen voor kantoor, overdekt&#10;&#10;Door AI gegenereerde inhoud is mogelijk onjuist.">
            <a:extLst>
              <a:ext uri="{FF2B5EF4-FFF2-40B4-BE49-F238E27FC236}">
                <a16:creationId xmlns:a16="http://schemas.microsoft.com/office/drawing/2014/main" id="{B52AD5BA-866F-C852-E417-09FDF2C37FFD}"/>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20430" r="20430"/>
          <a:stretch>
            <a:fillRect/>
          </a:stretch>
        </p:blipFill>
        <p:spPr/>
      </p:pic>
      <p:sp>
        <p:nvSpPr>
          <p:cNvPr id="3" name="Titel 2">
            <a:extLst>
              <a:ext uri="{FF2B5EF4-FFF2-40B4-BE49-F238E27FC236}">
                <a16:creationId xmlns:a16="http://schemas.microsoft.com/office/drawing/2014/main" id="{7E3A0F1B-2E9C-8E85-742D-90EAD47C2DC1}"/>
              </a:ext>
            </a:extLst>
          </p:cNvPr>
          <p:cNvSpPr>
            <a:spLocks noGrp="1"/>
          </p:cNvSpPr>
          <p:nvPr>
            <p:ph type="title"/>
          </p:nvPr>
        </p:nvSpPr>
        <p:spPr/>
        <p:txBody>
          <a:bodyPr/>
          <a:lstStyle/>
          <a:p>
            <a:r>
              <a:rPr lang="en-US" err="1"/>
              <a:t>en</a:t>
            </a:r>
            <a:r>
              <a:rPr lang="en-US"/>
              <a:t> </a:t>
            </a:r>
            <a:r>
              <a:rPr lang="en-US" err="1"/>
              <a:t>niet</a:t>
            </a:r>
            <a:r>
              <a:rPr lang="en-US"/>
              <a:t> </a:t>
            </a:r>
            <a:r>
              <a:rPr lang="en-US" err="1"/>
              <a:t>iedereen</a:t>
            </a:r>
            <a:r>
              <a:rPr lang="en-US"/>
              <a:t> </a:t>
            </a:r>
            <a:r>
              <a:rPr lang="en-US" err="1"/>
              <a:t>krijgt</a:t>
            </a:r>
            <a:r>
              <a:rPr lang="en-US"/>
              <a:t> </a:t>
            </a:r>
            <a:r>
              <a:rPr lang="en-US" err="1"/>
              <a:t>evenveel</a:t>
            </a:r>
            <a:r>
              <a:rPr lang="en-US"/>
              <a:t> respect</a:t>
            </a:r>
            <a:endParaRPr lang="nl-NL"/>
          </a:p>
        </p:txBody>
      </p:sp>
      <p:sp>
        <p:nvSpPr>
          <p:cNvPr id="4" name="Tijdelijke aanduiding voor tekst 3">
            <a:extLst>
              <a:ext uri="{FF2B5EF4-FFF2-40B4-BE49-F238E27FC236}">
                <a16:creationId xmlns:a16="http://schemas.microsoft.com/office/drawing/2014/main" id="{E013021A-BC7A-F711-B493-94BE32EBC5EA}"/>
              </a:ext>
            </a:extLst>
          </p:cNvPr>
          <p:cNvSpPr>
            <a:spLocks noGrp="1"/>
          </p:cNvSpPr>
          <p:nvPr>
            <p:ph type="body" sz="quarter" idx="12"/>
          </p:nvPr>
        </p:nvSpPr>
        <p:spPr/>
        <p:txBody>
          <a:bodyPr/>
          <a:lstStyle/>
          <a:p>
            <a:pPr marL="0" indent="0">
              <a:buNone/>
            </a:pPr>
            <a:r>
              <a:rPr lang="nl-NL" i="1"/>
              <a:t>“Ik denk dat mensen wel minder respect hebben voor een schoonmaker, dat merkte ik bij de Mac namelijk ook. Toen (…) deed ik daar schoonmaken. Daar word je toch een beetje behandeld als een net-niet-iemand.”</a:t>
            </a:r>
            <a:r>
              <a:rPr lang="nl-NL"/>
              <a:t> </a:t>
            </a:r>
          </a:p>
          <a:p>
            <a:pPr marL="0" indent="0">
              <a:buNone/>
            </a:pPr>
            <a:r>
              <a:rPr lang="nl-NL"/>
              <a:t>Abel,16, Entreeklas</a:t>
            </a:r>
          </a:p>
          <a:p>
            <a:endParaRPr lang="nl-NL"/>
          </a:p>
        </p:txBody>
      </p:sp>
      <p:sp>
        <p:nvSpPr>
          <p:cNvPr id="5" name="Tijdelijke aanduiding voor dianummer 4">
            <a:extLst>
              <a:ext uri="{FF2B5EF4-FFF2-40B4-BE49-F238E27FC236}">
                <a16:creationId xmlns:a16="http://schemas.microsoft.com/office/drawing/2014/main" id="{CCD6C15A-DA10-9D12-F268-91403826710B}"/>
              </a:ext>
            </a:extLst>
          </p:cNvPr>
          <p:cNvSpPr>
            <a:spLocks noGrp="1"/>
          </p:cNvSpPr>
          <p:nvPr>
            <p:ph type="sldNum" sz="quarter" idx="13"/>
          </p:nvPr>
        </p:nvSpPr>
        <p:spPr/>
        <p:txBody>
          <a:bodyPr/>
          <a:lstStyle/>
          <a:p>
            <a:fld id="{FACE7509-F60A-4509-9491-CD4ED7B54EDD}" type="slidenum">
              <a:rPr lang="nl-NL" smtClean="0"/>
              <a:pPr/>
              <a:t>17</a:t>
            </a:fld>
            <a:endParaRPr lang="nl-NL"/>
          </a:p>
        </p:txBody>
      </p:sp>
      <p:sp>
        <p:nvSpPr>
          <p:cNvPr id="8" name="Tekstvak 7">
            <a:extLst>
              <a:ext uri="{FF2B5EF4-FFF2-40B4-BE49-F238E27FC236}">
                <a16:creationId xmlns:a16="http://schemas.microsoft.com/office/drawing/2014/main" id="{55FBFD2D-D033-9C8C-87F4-E0351A5E55E3}"/>
              </a:ext>
            </a:extLst>
          </p:cNvPr>
          <p:cNvSpPr txBox="1"/>
          <p:nvPr/>
        </p:nvSpPr>
        <p:spPr>
          <a:xfrm>
            <a:off x="6553203" y="6165701"/>
            <a:ext cx="4800600" cy="230832"/>
          </a:xfrm>
          <a:prstGeom prst="rect">
            <a:avLst/>
          </a:prstGeom>
          <a:noFill/>
        </p:spPr>
        <p:txBody>
          <a:bodyPr wrap="square" rtlCol="0">
            <a:spAutoFit/>
          </a:bodyPr>
          <a:lstStyle/>
          <a:p>
            <a:r>
              <a:rPr lang="nl-NL" sz="900">
                <a:hlinkClick r:id="rId4" tooltip="https://maken.wikiwijs.nl/139574/Huishoudelijke_Vaardigheden___Traditioneel_schoonmaken_en_De_Was"/>
              </a:rPr>
              <a:t>Deze foto</a:t>
            </a:r>
            <a:r>
              <a:rPr lang="nl-NL" sz="900"/>
              <a:t> van Onbekende auteur is gelicentieerd onder </a:t>
            </a:r>
            <a:r>
              <a:rPr lang="nl-NL" sz="900">
                <a:hlinkClick r:id="rId5" tooltip="https://creativecommons.org/licenses/by/3.0/"/>
              </a:rPr>
              <a:t>CC BY</a:t>
            </a:r>
            <a:endParaRPr lang="nl-NL" sz="900"/>
          </a:p>
        </p:txBody>
      </p:sp>
    </p:spTree>
    <p:extLst>
      <p:ext uri="{BB962C8B-B14F-4D97-AF65-F5344CB8AC3E}">
        <p14:creationId xmlns:p14="http://schemas.microsoft.com/office/powerpoint/2010/main" val="164396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69F59DE8-9B74-E57A-97E9-5A4848D6BCF0}"/>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6D97D068-861A-D072-9B43-273D50C5B81E}"/>
              </a:ext>
            </a:extLst>
          </p:cNvPr>
          <p:cNvSpPr>
            <a:spLocks noGrp="1"/>
          </p:cNvSpPr>
          <p:nvPr>
            <p:ph type="title"/>
          </p:nvPr>
        </p:nvSpPr>
        <p:spPr/>
        <p:txBody>
          <a:bodyPr/>
          <a:lstStyle/>
          <a:p>
            <a:r>
              <a:rPr lang="en-US"/>
              <a:t>Stelling</a:t>
            </a:r>
            <a:endParaRPr lang="nl-NL"/>
          </a:p>
        </p:txBody>
      </p:sp>
      <p:sp>
        <p:nvSpPr>
          <p:cNvPr id="4" name="Tijdelijke aanduiding voor tekst 3">
            <a:extLst>
              <a:ext uri="{FF2B5EF4-FFF2-40B4-BE49-F238E27FC236}">
                <a16:creationId xmlns:a16="http://schemas.microsoft.com/office/drawing/2014/main" id="{0C8DC187-B39A-5B56-F8D7-FA6BB56E7F77}"/>
              </a:ext>
            </a:extLst>
          </p:cNvPr>
          <p:cNvSpPr>
            <a:spLocks noGrp="1"/>
          </p:cNvSpPr>
          <p:nvPr>
            <p:ph type="body" sz="quarter" idx="12"/>
          </p:nvPr>
        </p:nvSpPr>
        <p:spPr>
          <a:xfrm>
            <a:off x="838200" y="1926000"/>
            <a:ext cx="10226040" cy="4248000"/>
          </a:xfrm>
        </p:spPr>
        <p:txBody>
          <a:bodyPr>
            <a:normAutofit/>
          </a:bodyPr>
          <a:lstStyle/>
          <a:p>
            <a:pPr marL="0" indent="0">
              <a:buNone/>
            </a:pPr>
            <a:r>
              <a:rPr lang="en-US" sz="4400" b="1" err="1"/>
              <a:t>Iedereen</a:t>
            </a:r>
            <a:r>
              <a:rPr lang="en-US" sz="4400" b="1"/>
              <a:t> die </a:t>
            </a:r>
            <a:r>
              <a:rPr lang="en-US" sz="4400" b="1" err="1"/>
              <a:t>wil</a:t>
            </a:r>
            <a:r>
              <a:rPr lang="en-US" sz="4400" b="1"/>
              <a:t> </a:t>
            </a:r>
            <a:r>
              <a:rPr lang="en-US" sz="4400" b="1" err="1"/>
              <a:t>werken</a:t>
            </a:r>
            <a:r>
              <a:rPr lang="en-US" sz="4400" b="1"/>
              <a:t>, </a:t>
            </a:r>
            <a:r>
              <a:rPr lang="en-US" sz="4400" b="1" err="1"/>
              <a:t>kan</a:t>
            </a:r>
            <a:r>
              <a:rPr lang="en-US" sz="4400" b="1"/>
              <a:t> </a:t>
            </a:r>
            <a:r>
              <a:rPr lang="en-US" sz="4400" b="1" err="1"/>
              <a:t>werken</a:t>
            </a:r>
            <a:endParaRPr lang="nl-NL" sz="4400" b="1"/>
          </a:p>
        </p:txBody>
      </p:sp>
      <p:sp>
        <p:nvSpPr>
          <p:cNvPr id="5" name="Tijdelijke aanduiding voor dianummer 4">
            <a:extLst>
              <a:ext uri="{FF2B5EF4-FFF2-40B4-BE49-F238E27FC236}">
                <a16:creationId xmlns:a16="http://schemas.microsoft.com/office/drawing/2014/main" id="{370A58F0-DC36-9338-92DA-15436D5F2356}"/>
              </a:ext>
            </a:extLst>
          </p:cNvPr>
          <p:cNvSpPr>
            <a:spLocks noGrp="1"/>
          </p:cNvSpPr>
          <p:nvPr>
            <p:ph type="sldNum" sz="quarter" idx="13"/>
          </p:nvPr>
        </p:nvSpPr>
        <p:spPr/>
        <p:txBody>
          <a:bodyPr/>
          <a:lstStyle/>
          <a:p>
            <a:fld id="{FACE7509-F60A-4509-9491-CD4ED7B54EDD}" type="slidenum">
              <a:rPr lang="nl-NL" smtClean="0"/>
              <a:pPr/>
              <a:t>18</a:t>
            </a:fld>
            <a:endParaRPr lang="nl-NL"/>
          </a:p>
        </p:txBody>
      </p:sp>
    </p:spTree>
    <p:extLst>
      <p:ext uri="{BB962C8B-B14F-4D97-AF65-F5344CB8AC3E}">
        <p14:creationId xmlns:p14="http://schemas.microsoft.com/office/powerpoint/2010/main" val="2898867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6A091DE-D550-B7F8-81E9-68FD3C644B46}"/>
              </a:ext>
            </a:extLst>
          </p:cNvPr>
          <p:cNvSpPr>
            <a:spLocks noGrp="1"/>
          </p:cNvSpPr>
          <p:nvPr>
            <p:ph type="title"/>
          </p:nvPr>
        </p:nvSpPr>
        <p:spPr/>
        <p:txBody>
          <a:bodyPr/>
          <a:lstStyle/>
          <a:p>
            <a:r>
              <a:rPr lang="en-US"/>
              <a:t>Maar wat </a:t>
            </a:r>
            <a:r>
              <a:rPr lang="en-US" err="1"/>
              <a:t>als</a:t>
            </a:r>
            <a:r>
              <a:rPr lang="en-US"/>
              <a:t> je </a:t>
            </a:r>
            <a:r>
              <a:rPr lang="en-US" err="1"/>
              <a:t>geen</a:t>
            </a:r>
            <a:r>
              <a:rPr lang="en-US"/>
              <a:t> diploma’s </a:t>
            </a:r>
            <a:r>
              <a:rPr lang="en-US" err="1"/>
              <a:t>hebt</a:t>
            </a:r>
            <a:r>
              <a:rPr lang="en-US"/>
              <a:t>?</a:t>
            </a:r>
            <a:endParaRPr lang="nl-NL"/>
          </a:p>
        </p:txBody>
      </p:sp>
      <p:sp>
        <p:nvSpPr>
          <p:cNvPr id="4" name="Tijdelijke aanduiding voor tekst 3">
            <a:extLst>
              <a:ext uri="{FF2B5EF4-FFF2-40B4-BE49-F238E27FC236}">
                <a16:creationId xmlns:a16="http://schemas.microsoft.com/office/drawing/2014/main" id="{9D11E198-896B-63D1-A968-4F076A6A99E3}"/>
              </a:ext>
            </a:extLst>
          </p:cNvPr>
          <p:cNvSpPr>
            <a:spLocks noGrp="1"/>
          </p:cNvSpPr>
          <p:nvPr>
            <p:ph type="body" sz="quarter" idx="12"/>
          </p:nvPr>
        </p:nvSpPr>
        <p:spPr>
          <a:xfrm>
            <a:off x="838200" y="1926000"/>
            <a:ext cx="7550426" cy="4248000"/>
          </a:xfrm>
        </p:spPr>
        <p:txBody>
          <a:bodyPr>
            <a:normAutofit/>
          </a:bodyPr>
          <a:lstStyle/>
          <a:p>
            <a:pPr marL="0" indent="0">
              <a:buNone/>
            </a:pPr>
            <a:r>
              <a:rPr lang="nl-NL" i="1"/>
              <a:t>“Ik heb uh in het bejaardentehuis een gesprek gehad maar daar ben ik helaas niet aangenomen (…) terwijl ik heel sociaal ben. (…) Ik ben alleen te eerlijk geweest. (…) Ze vroegen mijn mening over mensen die geen diploma hebben in de sector, en waarom ze die niet aannemen. (…) Toen heb ik gewoon gezegd: de mensen die op de praktijkschool hebben gezeten, kunnen nog meer dan de mensen die mbo of weet ik veel hebben gedaan (…). En ik denk dat dat niet in hun oren </a:t>
            </a:r>
            <a:r>
              <a:rPr lang="nl-NL" i="1" err="1"/>
              <a:t>klinkte</a:t>
            </a:r>
            <a:r>
              <a:rPr lang="nl-NL" i="1"/>
              <a:t> of zo.” </a:t>
            </a:r>
            <a:endParaRPr lang="nl-NL"/>
          </a:p>
          <a:p>
            <a:pPr marL="0" indent="0">
              <a:buNone/>
            </a:pPr>
            <a:r>
              <a:rPr lang="nl-NL"/>
              <a:t>Eefje, 24, Jongerenloket</a:t>
            </a:r>
          </a:p>
          <a:p>
            <a:pPr marL="0" indent="0">
              <a:buNone/>
            </a:pPr>
            <a:endParaRPr lang="nl-NL"/>
          </a:p>
        </p:txBody>
      </p:sp>
      <p:sp>
        <p:nvSpPr>
          <p:cNvPr id="5" name="Tijdelijke aanduiding voor dianummer 4">
            <a:extLst>
              <a:ext uri="{FF2B5EF4-FFF2-40B4-BE49-F238E27FC236}">
                <a16:creationId xmlns:a16="http://schemas.microsoft.com/office/drawing/2014/main" id="{FE8A198F-909C-2DD0-7E62-F0BA12BC8271}"/>
              </a:ext>
            </a:extLst>
          </p:cNvPr>
          <p:cNvSpPr>
            <a:spLocks noGrp="1"/>
          </p:cNvSpPr>
          <p:nvPr>
            <p:ph type="sldNum" sz="quarter" idx="13"/>
          </p:nvPr>
        </p:nvSpPr>
        <p:spPr/>
        <p:txBody>
          <a:bodyPr/>
          <a:lstStyle/>
          <a:p>
            <a:fld id="{FACE7509-F60A-4509-9491-CD4ED7B54EDD}" type="slidenum">
              <a:rPr lang="nl-NL" smtClean="0"/>
              <a:pPr/>
              <a:t>19</a:t>
            </a:fld>
            <a:endParaRPr lang="nl-NL"/>
          </a:p>
        </p:txBody>
      </p:sp>
    </p:spTree>
    <p:extLst>
      <p:ext uri="{BB962C8B-B14F-4D97-AF65-F5344CB8AC3E}">
        <p14:creationId xmlns:p14="http://schemas.microsoft.com/office/powerpoint/2010/main" val="3354187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2A2A1-A1EB-842A-7190-797B83E3A097}"/>
              </a:ext>
            </a:extLst>
          </p:cNvPr>
          <p:cNvSpPr>
            <a:spLocks noGrp="1"/>
          </p:cNvSpPr>
          <p:nvPr>
            <p:ph type="title"/>
          </p:nvPr>
        </p:nvSpPr>
        <p:spPr>
          <a:xfrm>
            <a:off x="1000760" y="1614809"/>
            <a:ext cx="10515600" cy="2327271"/>
          </a:xfrm>
        </p:spPr>
        <p:txBody>
          <a:bodyPr>
            <a:normAutofit/>
          </a:bodyPr>
          <a:lstStyle/>
          <a:p>
            <a:r>
              <a:rPr lang="en-US" sz="4400" err="1">
                <a:solidFill>
                  <a:schemeClr val="tx1"/>
                </a:solidFill>
              </a:rPr>
              <a:t>Schrijf</a:t>
            </a:r>
            <a:r>
              <a:rPr lang="en-US" sz="4400">
                <a:solidFill>
                  <a:schemeClr val="tx1"/>
                </a:solidFill>
              </a:rPr>
              <a:t> </a:t>
            </a:r>
            <a:r>
              <a:rPr lang="en-US" sz="4400" err="1">
                <a:solidFill>
                  <a:schemeClr val="tx1"/>
                </a:solidFill>
              </a:rPr>
              <a:t>voor</a:t>
            </a:r>
            <a:r>
              <a:rPr lang="en-US" sz="4400">
                <a:solidFill>
                  <a:schemeClr val="tx1"/>
                </a:solidFill>
              </a:rPr>
              <a:t> </a:t>
            </a:r>
            <a:r>
              <a:rPr lang="en-US" sz="4400" err="1">
                <a:solidFill>
                  <a:schemeClr val="tx1"/>
                </a:solidFill>
              </a:rPr>
              <a:t>jezelf</a:t>
            </a:r>
            <a:r>
              <a:rPr lang="en-US" sz="4400">
                <a:solidFill>
                  <a:schemeClr val="tx1"/>
                </a:solidFill>
              </a:rPr>
              <a:t> op: </a:t>
            </a:r>
            <a:br>
              <a:rPr lang="en-US" sz="4400"/>
            </a:br>
            <a:r>
              <a:rPr lang="en-US" sz="4400"/>
              <a:t>Welk </a:t>
            </a:r>
            <a:r>
              <a:rPr lang="en-US" sz="4400" err="1"/>
              <a:t>inkomen</a:t>
            </a:r>
            <a:r>
              <a:rPr lang="en-US" sz="4400"/>
              <a:t> </a:t>
            </a:r>
            <a:r>
              <a:rPr lang="en-US" sz="4400" err="1"/>
              <a:t>verwacht</a:t>
            </a:r>
            <a:r>
              <a:rPr lang="en-US" sz="4400"/>
              <a:t>(</a:t>
            </a:r>
            <a:r>
              <a:rPr lang="en-US" sz="4400" err="1"/>
              <a:t>te</a:t>
            </a:r>
            <a:r>
              <a:rPr lang="en-US" sz="4400"/>
              <a:t>) je </a:t>
            </a:r>
            <a:br>
              <a:rPr lang="en-US" sz="4400"/>
            </a:br>
            <a:r>
              <a:rPr lang="en-US" sz="4400" err="1"/>
              <a:t>meteen</a:t>
            </a:r>
            <a:r>
              <a:rPr lang="en-US" sz="4400"/>
              <a:t> </a:t>
            </a:r>
            <a:r>
              <a:rPr lang="en-US" sz="4400" err="1"/>
              <a:t>na</a:t>
            </a:r>
            <a:r>
              <a:rPr lang="en-US" sz="4400"/>
              <a:t> je </a:t>
            </a:r>
            <a:r>
              <a:rPr lang="en-US" sz="4400" err="1"/>
              <a:t>studie</a:t>
            </a:r>
            <a:r>
              <a:rPr lang="en-US" sz="4400"/>
              <a:t> </a:t>
            </a:r>
            <a:r>
              <a:rPr lang="en-US" sz="4400" err="1"/>
              <a:t>te</a:t>
            </a:r>
            <a:r>
              <a:rPr lang="en-US" sz="4400"/>
              <a:t> </a:t>
            </a:r>
            <a:r>
              <a:rPr lang="en-US" sz="4400" err="1"/>
              <a:t>verdienen</a:t>
            </a:r>
            <a:r>
              <a:rPr lang="en-US" sz="4400"/>
              <a:t>?</a:t>
            </a:r>
            <a:endParaRPr lang="nl-NL" sz="4400"/>
          </a:p>
        </p:txBody>
      </p:sp>
      <p:sp>
        <p:nvSpPr>
          <p:cNvPr id="4" name="Tijdelijke aanduiding voor dianummer 3">
            <a:extLst>
              <a:ext uri="{FF2B5EF4-FFF2-40B4-BE49-F238E27FC236}">
                <a16:creationId xmlns:a16="http://schemas.microsoft.com/office/drawing/2014/main" id="{E9A9A0EA-EB67-D877-E30F-B9B2FBBE1BDD}"/>
              </a:ext>
            </a:extLst>
          </p:cNvPr>
          <p:cNvSpPr>
            <a:spLocks noGrp="1"/>
          </p:cNvSpPr>
          <p:nvPr>
            <p:ph type="sldNum" sz="quarter" idx="12"/>
          </p:nvPr>
        </p:nvSpPr>
        <p:spPr/>
        <p:txBody>
          <a:bodyPr/>
          <a:lstStyle/>
          <a:p>
            <a:fld id="{FACE7509-F60A-4509-9491-CD4ED7B54EDD}" type="slidenum">
              <a:rPr lang="nl-NL" smtClean="0"/>
              <a:pPr/>
              <a:t>2</a:t>
            </a:fld>
            <a:endParaRPr lang="nl-NL"/>
          </a:p>
        </p:txBody>
      </p:sp>
    </p:spTree>
    <p:extLst>
      <p:ext uri="{BB962C8B-B14F-4D97-AF65-F5344CB8AC3E}">
        <p14:creationId xmlns:p14="http://schemas.microsoft.com/office/powerpoint/2010/main" val="55342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92422-597C-25B9-FE3E-9F78B0429B9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6B59788-3728-50EB-4436-3F766D4630FF}"/>
              </a:ext>
            </a:extLst>
          </p:cNvPr>
          <p:cNvSpPr>
            <a:spLocks noGrp="1"/>
          </p:cNvSpPr>
          <p:nvPr>
            <p:ph type="title"/>
          </p:nvPr>
        </p:nvSpPr>
        <p:spPr/>
        <p:txBody>
          <a:bodyPr/>
          <a:lstStyle/>
          <a:p>
            <a:r>
              <a:rPr lang="en-US"/>
              <a:t>Een </a:t>
            </a:r>
            <a:r>
              <a:rPr lang="en-US" err="1"/>
              <a:t>activerende</a:t>
            </a:r>
            <a:r>
              <a:rPr lang="en-US"/>
              <a:t> </a:t>
            </a:r>
            <a:r>
              <a:rPr lang="en-US" err="1"/>
              <a:t>verzorgingsstaat</a:t>
            </a:r>
            <a:r>
              <a:rPr lang="en-US"/>
              <a:t>….</a:t>
            </a:r>
            <a:endParaRPr lang="nl-NL"/>
          </a:p>
        </p:txBody>
      </p:sp>
      <p:sp>
        <p:nvSpPr>
          <p:cNvPr id="5" name="Tijdelijke aanduiding voor dianummer 4">
            <a:extLst>
              <a:ext uri="{FF2B5EF4-FFF2-40B4-BE49-F238E27FC236}">
                <a16:creationId xmlns:a16="http://schemas.microsoft.com/office/drawing/2014/main" id="{FBE0A04F-74AA-D596-0C5A-63D5B52A32D9}"/>
              </a:ext>
            </a:extLst>
          </p:cNvPr>
          <p:cNvSpPr>
            <a:spLocks noGrp="1"/>
          </p:cNvSpPr>
          <p:nvPr>
            <p:ph type="sldNum" sz="quarter" idx="13"/>
          </p:nvPr>
        </p:nvSpPr>
        <p:spPr/>
        <p:txBody>
          <a:bodyPr/>
          <a:lstStyle/>
          <a:p>
            <a:fld id="{FACE7509-F60A-4509-9491-CD4ED7B54EDD}" type="slidenum">
              <a:rPr lang="nl-NL" smtClean="0"/>
              <a:pPr/>
              <a:t>20</a:t>
            </a:fld>
            <a:endParaRPr lang="nl-NL"/>
          </a:p>
        </p:txBody>
      </p:sp>
      <p:sp>
        <p:nvSpPr>
          <p:cNvPr id="6" name="Rechthoek 5">
            <a:extLst>
              <a:ext uri="{FF2B5EF4-FFF2-40B4-BE49-F238E27FC236}">
                <a16:creationId xmlns:a16="http://schemas.microsoft.com/office/drawing/2014/main" id="{D3E53F0D-3016-D542-AAF8-E9830B349085}"/>
              </a:ext>
            </a:extLst>
          </p:cNvPr>
          <p:cNvSpPr/>
          <p:nvPr/>
        </p:nvSpPr>
        <p:spPr>
          <a:xfrm>
            <a:off x="2156467" y="2967335"/>
            <a:ext cx="7879080" cy="1754326"/>
          </a:xfrm>
          <a:prstGeom prst="rect">
            <a:avLst/>
          </a:prstGeom>
          <a:noFill/>
        </p:spPr>
        <p:txBody>
          <a:bodyPr wrap="none" lIns="91440" tIns="45720" rIns="91440" bIns="45720">
            <a:spAutoFit/>
          </a:bodyPr>
          <a:lstStyle/>
          <a:p>
            <a:pPr algn="ctr"/>
            <a:r>
              <a:rPr lang="nl-NL" sz="5400" b="1" cap="none" spc="0">
                <a:ln w="12700">
                  <a:solidFill>
                    <a:schemeClr val="tx2">
                      <a:lumMod val="75000"/>
                    </a:schemeClr>
                  </a:solidFill>
                  <a:prstDash val="solid"/>
                </a:ln>
                <a:solidFill>
                  <a:schemeClr val="accent2">
                    <a:lumMod val="40000"/>
                    <a:lumOff val="60000"/>
                  </a:schemeClr>
                </a:solidFill>
                <a:effectLst>
                  <a:outerShdw dist="38100" dir="2640000" algn="bl" rotWithShape="0">
                    <a:schemeClr val="tx2">
                      <a:lumMod val="75000"/>
                    </a:schemeClr>
                  </a:outerShdw>
                </a:effectLst>
              </a:rPr>
              <a:t>Iemand enig idee wat </a:t>
            </a:r>
          </a:p>
          <a:p>
            <a:pPr algn="ctr"/>
            <a:r>
              <a:rPr lang="nl-NL" sz="5400" b="1" cap="none" spc="0">
                <a:ln w="12700">
                  <a:solidFill>
                    <a:schemeClr val="tx2">
                      <a:lumMod val="75000"/>
                    </a:schemeClr>
                  </a:solidFill>
                  <a:prstDash val="solid"/>
                </a:ln>
                <a:solidFill>
                  <a:schemeClr val="accent2">
                    <a:lumMod val="40000"/>
                    <a:lumOff val="60000"/>
                  </a:schemeClr>
                </a:solidFill>
                <a:effectLst>
                  <a:outerShdw dist="38100" dir="2640000" algn="bl" rotWithShape="0">
                    <a:schemeClr val="tx2">
                      <a:lumMod val="75000"/>
                    </a:schemeClr>
                  </a:outerShdw>
                </a:effectLst>
              </a:rPr>
              <a:t>we daarvan merken???</a:t>
            </a:r>
          </a:p>
        </p:txBody>
      </p:sp>
    </p:spTree>
    <p:extLst>
      <p:ext uri="{BB962C8B-B14F-4D97-AF65-F5344CB8AC3E}">
        <p14:creationId xmlns:p14="http://schemas.microsoft.com/office/powerpoint/2010/main" val="1809557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9D27A4-FD00-4B5B-C73B-8BEC4E4DBC06}"/>
              </a:ext>
            </a:extLst>
          </p:cNvPr>
          <p:cNvSpPr>
            <a:spLocks noGrp="1"/>
          </p:cNvSpPr>
          <p:nvPr>
            <p:ph type="title"/>
          </p:nvPr>
        </p:nvSpPr>
        <p:spPr/>
        <p:txBody>
          <a:bodyPr>
            <a:noAutofit/>
          </a:bodyPr>
          <a:lstStyle/>
          <a:p>
            <a:r>
              <a:rPr lang="nl-NL" sz="2400">
                <a:solidFill>
                  <a:schemeClr val="tx1"/>
                </a:solidFill>
              </a:rPr>
              <a:t>School-naar-werktransities van jongeren zonder startkwalificatie, met </a:t>
            </a:r>
            <a:r>
              <a:rPr lang="nl-NL" sz="2400" err="1">
                <a:solidFill>
                  <a:schemeClr val="tx1"/>
                </a:solidFill>
              </a:rPr>
              <a:t>multiproblematiek</a:t>
            </a:r>
            <a:r>
              <a:rPr lang="nl-NL" sz="2400">
                <a:solidFill>
                  <a:schemeClr val="tx1"/>
                </a:solidFill>
              </a:rPr>
              <a:t>, tegen de achtergrond van een meritocratie en </a:t>
            </a:r>
            <a:r>
              <a:rPr lang="nl-NL" sz="2400">
                <a:solidFill>
                  <a:srgbClr val="E50856"/>
                </a:solidFill>
              </a:rPr>
              <a:t>een activerende verzorgingsstaat</a:t>
            </a:r>
            <a:r>
              <a:rPr lang="nl-NL" sz="2400">
                <a:solidFill>
                  <a:schemeClr val="tx1"/>
                </a:solidFill>
              </a:rPr>
              <a:t>.</a:t>
            </a:r>
            <a:endParaRPr lang="nl-NL" sz="2400"/>
          </a:p>
        </p:txBody>
      </p:sp>
      <p:sp>
        <p:nvSpPr>
          <p:cNvPr id="4" name="Tijdelijke aanduiding voor tekst 3">
            <a:extLst>
              <a:ext uri="{FF2B5EF4-FFF2-40B4-BE49-F238E27FC236}">
                <a16:creationId xmlns:a16="http://schemas.microsoft.com/office/drawing/2014/main" id="{B801E689-1F2D-A2AC-95D9-C9758EA682FA}"/>
              </a:ext>
            </a:extLst>
          </p:cNvPr>
          <p:cNvSpPr>
            <a:spLocks noGrp="1"/>
          </p:cNvSpPr>
          <p:nvPr>
            <p:ph type="body" sz="quarter" idx="12"/>
          </p:nvPr>
        </p:nvSpPr>
        <p:spPr>
          <a:xfrm>
            <a:off x="838200" y="1926000"/>
            <a:ext cx="10347960" cy="4248000"/>
          </a:xfrm>
        </p:spPr>
        <p:txBody>
          <a:bodyPr>
            <a:normAutofit lnSpcReduction="10000"/>
          </a:bodyPr>
          <a:lstStyle/>
          <a:p>
            <a:r>
              <a:rPr lang="en-US" sz="2400" err="1"/>
              <a:t>Meedoen</a:t>
            </a:r>
            <a:r>
              <a:rPr lang="en-US" sz="2400"/>
              <a:t> </a:t>
            </a:r>
            <a:r>
              <a:rPr lang="en-US" sz="2400" err="1"/>
              <a:t>en</a:t>
            </a:r>
            <a:r>
              <a:rPr lang="en-US" sz="2400"/>
              <a:t> </a:t>
            </a:r>
            <a:r>
              <a:rPr lang="en-US" sz="2400" err="1"/>
              <a:t>participeren</a:t>
            </a:r>
            <a:r>
              <a:rPr lang="en-US" sz="2400"/>
              <a:t> in </a:t>
            </a:r>
            <a:r>
              <a:rPr lang="en-US" sz="2400" err="1"/>
              <a:t>een</a:t>
            </a:r>
            <a:r>
              <a:rPr lang="en-US" sz="2400"/>
              <a:t> </a:t>
            </a:r>
            <a:r>
              <a:rPr lang="en-US" sz="2400" err="1"/>
              <a:t>reguliere</a:t>
            </a:r>
            <a:r>
              <a:rPr lang="en-US" sz="2400"/>
              <a:t> </a:t>
            </a:r>
            <a:r>
              <a:rPr lang="en-US" sz="2400" err="1"/>
              <a:t>omgeving</a:t>
            </a:r>
            <a:r>
              <a:rPr lang="en-US" sz="2400"/>
              <a:t>. </a:t>
            </a:r>
          </a:p>
          <a:p>
            <a:r>
              <a:rPr lang="en-US" sz="2400"/>
              <a:t>Eigen </a:t>
            </a:r>
            <a:r>
              <a:rPr lang="en-US" sz="2400" err="1"/>
              <a:t>verantwoordelijkheid</a:t>
            </a:r>
            <a:r>
              <a:rPr lang="en-US" sz="2400"/>
              <a:t> </a:t>
            </a:r>
            <a:r>
              <a:rPr lang="en-US" sz="2400" err="1"/>
              <a:t>voor</a:t>
            </a:r>
            <a:r>
              <a:rPr lang="en-US" sz="2400"/>
              <a:t> </a:t>
            </a:r>
            <a:r>
              <a:rPr lang="en-US" sz="2400" err="1"/>
              <a:t>sociaal-economische</a:t>
            </a:r>
            <a:r>
              <a:rPr lang="en-US" sz="2400"/>
              <a:t> </a:t>
            </a:r>
            <a:r>
              <a:rPr lang="en-US" sz="2400" err="1"/>
              <a:t>zekerheid</a:t>
            </a:r>
            <a:r>
              <a:rPr lang="en-US" sz="2400"/>
              <a:t>.</a:t>
            </a:r>
          </a:p>
          <a:p>
            <a:r>
              <a:rPr lang="en-US" sz="2400"/>
              <a:t>Hulp </a:t>
            </a:r>
            <a:r>
              <a:rPr lang="en-US" sz="2400" err="1"/>
              <a:t>primair</a:t>
            </a:r>
            <a:r>
              <a:rPr lang="en-US" sz="2400"/>
              <a:t> </a:t>
            </a:r>
            <a:r>
              <a:rPr lang="en-US" sz="2400" err="1"/>
              <a:t>uit</a:t>
            </a:r>
            <a:r>
              <a:rPr lang="en-US" sz="2400"/>
              <a:t> eigen </a:t>
            </a:r>
            <a:r>
              <a:rPr lang="en-US" sz="2400" err="1"/>
              <a:t>informele</a:t>
            </a:r>
            <a:r>
              <a:rPr lang="en-US" sz="2400"/>
              <a:t> </a:t>
            </a:r>
            <a:r>
              <a:rPr lang="en-US" sz="2400" err="1"/>
              <a:t>omgeving</a:t>
            </a:r>
            <a:r>
              <a:rPr lang="en-US" sz="2400"/>
              <a:t>.</a:t>
            </a:r>
          </a:p>
          <a:p>
            <a:r>
              <a:rPr lang="en-US" sz="2400"/>
              <a:t>Hoge </a:t>
            </a:r>
            <a:r>
              <a:rPr lang="en-US" sz="2400" err="1"/>
              <a:t>drempel</a:t>
            </a:r>
            <a:r>
              <a:rPr lang="en-US" sz="2400"/>
              <a:t> om </a:t>
            </a:r>
            <a:r>
              <a:rPr lang="en-US" sz="2400" err="1"/>
              <a:t>voor</a:t>
            </a:r>
            <a:r>
              <a:rPr lang="en-US" sz="2400"/>
              <a:t> </a:t>
            </a:r>
            <a:r>
              <a:rPr lang="en-US" sz="2400" err="1"/>
              <a:t>voorzieningen</a:t>
            </a:r>
            <a:r>
              <a:rPr lang="en-US" sz="2400"/>
              <a:t> in </a:t>
            </a:r>
            <a:r>
              <a:rPr lang="en-US" sz="2400" err="1"/>
              <a:t>aanmerking</a:t>
            </a:r>
            <a:r>
              <a:rPr lang="en-US" sz="2400"/>
              <a:t> </a:t>
            </a:r>
            <a:r>
              <a:rPr lang="en-US" sz="2400" err="1"/>
              <a:t>te</a:t>
            </a:r>
            <a:r>
              <a:rPr lang="en-US" sz="2400"/>
              <a:t> </a:t>
            </a:r>
            <a:r>
              <a:rPr lang="en-US" sz="2400" err="1"/>
              <a:t>komen</a:t>
            </a:r>
            <a:r>
              <a:rPr lang="en-US" sz="2400"/>
              <a:t>.</a:t>
            </a:r>
          </a:p>
          <a:p>
            <a:r>
              <a:rPr lang="en-US" sz="2400"/>
              <a:t>Een van de </a:t>
            </a:r>
            <a:r>
              <a:rPr lang="en-US" sz="2400" err="1"/>
              <a:t>gevolgen</a:t>
            </a:r>
            <a:r>
              <a:rPr lang="en-US" sz="2400"/>
              <a:t> </a:t>
            </a:r>
            <a:r>
              <a:rPr lang="en-US" sz="2400" err="1"/>
              <a:t>hiervan</a:t>
            </a:r>
            <a:r>
              <a:rPr lang="en-US" sz="2400"/>
              <a:t> is de </a:t>
            </a:r>
            <a:r>
              <a:rPr lang="en-US" sz="2400" b="1" err="1">
                <a:solidFill>
                  <a:schemeClr val="tx2"/>
                </a:solidFill>
              </a:rPr>
              <a:t>participatiesamenleving</a:t>
            </a:r>
            <a:r>
              <a:rPr lang="en-US" sz="2400" b="1">
                <a:solidFill>
                  <a:schemeClr val="tx2"/>
                </a:solidFill>
              </a:rPr>
              <a:t>.</a:t>
            </a:r>
          </a:p>
          <a:p>
            <a:r>
              <a:rPr lang="en-US" sz="2400"/>
              <a:t>Een van de </a:t>
            </a:r>
            <a:r>
              <a:rPr lang="en-US" sz="2400" err="1"/>
              <a:t>wetten</a:t>
            </a:r>
            <a:r>
              <a:rPr lang="en-US" sz="2400"/>
              <a:t> die </a:t>
            </a:r>
            <a:r>
              <a:rPr lang="en-US" sz="2400" err="1"/>
              <a:t>erbij</a:t>
            </a:r>
            <a:r>
              <a:rPr lang="en-US" sz="2400"/>
              <a:t> past is de </a:t>
            </a:r>
            <a:r>
              <a:rPr lang="en-US" sz="2400" b="1" err="1">
                <a:solidFill>
                  <a:schemeClr val="tx2"/>
                </a:solidFill>
              </a:rPr>
              <a:t>Participatiewet</a:t>
            </a:r>
            <a:endParaRPr lang="en-US" sz="2400" b="1">
              <a:solidFill>
                <a:schemeClr val="tx2"/>
              </a:solidFill>
            </a:endParaRPr>
          </a:p>
          <a:p>
            <a:pPr lvl="2"/>
            <a:r>
              <a:rPr lang="en-US" sz="2400">
                <a:solidFill>
                  <a:srgbClr val="000000"/>
                </a:solidFill>
              </a:rPr>
              <a:t>Doel: Zo min </a:t>
            </a:r>
            <a:r>
              <a:rPr lang="en-US" sz="2400" err="1">
                <a:solidFill>
                  <a:srgbClr val="000000"/>
                </a:solidFill>
              </a:rPr>
              <a:t>mogelijk</a:t>
            </a:r>
            <a:r>
              <a:rPr lang="en-US" sz="2400">
                <a:solidFill>
                  <a:srgbClr val="000000"/>
                </a:solidFill>
              </a:rPr>
              <a:t> </a:t>
            </a:r>
            <a:r>
              <a:rPr lang="en-US" sz="2400" err="1">
                <a:solidFill>
                  <a:srgbClr val="000000"/>
                </a:solidFill>
              </a:rPr>
              <a:t>mensen</a:t>
            </a:r>
            <a:r>
              <a:rPr lang="en-US" sz="2400">
                <a:solidFill>
                  <a:srgbClr val="000000"/>
                </a:solidFill>
              </a:rPr>
              <a:t> </a:t>
            </a:r>
            <a:r>
              <a:rPr lang="en-US" sz="2400" err="1">
                <a:solidFill>
                  <a:srgbClr val="000000"/>
                </a:solidFill>
              </a:rPr>
              <a:t>afhankelijk</a:t>
            </a:r>
            <a:r>
              <a:rPr lang="en-US" sz="2400">
                <a:solidFill>
                  <a:srgbClr val="000000"/>
                </a:solidFill>
              </a:rPr>
              <a:t> van </a:t>
            </a:r>
            <a:r>
              <a:rPr lang="en-US" sz="2400" err="1">
                <a:solidFill>
                  <a:srgbClr val="000000"/>
                </a:solidFill>
              </a:rPr>
              <a:t>een</a:t>
            </a:r>
            <a:r>
              <a:rPr lang="en-US" sz="2400">
                <a:solidFill>
                  <a:srgbClr val="000000"/>
                </a:solidFill>
              </a:rPr>
              <a:t> </a:t>
            </a:r>
            <a:r>
              <a:rPr lang="en-US" sz="2400" err="1">
                <a:solidFill>
                  <a:srgbClr val="000000"/>
                </a:solidFill>
              </a:rPr>
              <a:t>bijstandsuitkering</a:t>
            </a:r>
            <a:r>
              <a:rPr lang="en-US" sz="2400">
                <a:solidFill>
                  <a:srgbClr val="000000"/>
                </a:solidFill>
              </a:rPr>
              <a:t>, zo </a:t>
            </a:r>
            <a:r>
              <a:rPr lang="en-US" sz="2400" err="1">
                <a:solidFill>
                  <a:srgbClr val="000000"/>
                </a:solidFill>
              </a:rPr>
              <a:t>veel</a:t>
            </a:r>
            <a:r>
              <a:rPr lang="en-US" sz="2400">
                <a:solidFill>
                  <a:srgbClr val="000000"/>
                </a:solidFill>
              </a:rPr>
              <a:t> </a:t>
            </a:r>
            <a:r>
              <a:rPr lang="en-US" sz="2400" err="1">
                <a:solidFill>
                  <a:srgbClr val="000000"/>
                </a:solidFill>
              </a:rPr>
              <a:t>mogelijk</a:t>
            </a:r>
            <a:r>
              <a:rPr lang="en-US" sz="2400">
                <a:solidFill>
                  <a:srgbClr val="000000"/>
                </a:solidFill>
              </a:rPr>
              <a:t> </a:t>
            </a:r>
            <a:r>
              <a:rPr lang="en-US" sz="2400" err="1">
                <a:solidFill>
                  <a:srgbClr val="000000"/>
                </a:solidFill>
              </a:rPr>
              <a:t>mensen</a:t>
            </a:r>
            <a:r>
              <a:rPr lang="en-US" sz="2400">
                <a:solidFill>
                  <a:srgbClr val="000000"/>
                </a:solidFill>
              </a:rPr>
              <a:t> </a:t>
            </a:r>
            <a:r>
              <a:rPr lang="en-US" sz="2400" err="1">
                <a:solidFill>
                  <a:srgbClr val="000000"/>
                </a:solidFill>
              </a:rPr>
              <a:t>aan</a:t>
            </a:r>
            <a:r>
              <a:rPr lang="en-US" sz="2400">
                <a:solidFill>
                  <a:srgbClr val="000000"/>
                </a:solidFill>
              </a:rPr>
              <a:t> het </a:t>
            </a:r>
            <a:r>
              <a:rPr lang="en-US" sz="2400" err="1">
                <a:solidFill>
                  <a:srgbClr val="000000"/>
                </a:solidFill>
              </a:rPr>
              <a:t>werk</a:t>
            </a:r>
            <a:r>
              <a:rPr lang="en-US" sz="2400">
                <a:solidFill>
                  <a:srgbClr val="000000"/>
                </a:solidFill>
              </a:rPr>
              <a:t>.</a:t>
            </a:r>
          </a:p>
          <a:p>
            <a:pPr lvl="2"/>
            <a:r>
              <a:rPr lang="en-US" sz="2400" err="1">
                <a:solidFill>
                  <a:srgbClr val="000000"/>
                </a:solidFill>
              </a:rPr>
              <a:t>Doelgroep</a:t>
            </a:r>
            <a:r>
              <a:rPr lang="en-US" sz="2400">
                <a:solidFill>
                  <a:srgbClr val="000000"/>
                </a:solidFill>
              </a:rPr>
              <a:t>: alle burgers met (</a:t>
            </a:r>
            <a:r>
              <a:rPr lang="en-US" sz="2400" err="1">
                <a:solidFill>
                  <a:srgbClr val="000000"/>
                </a:solidFill>
              </a:rPr>
              <a:t>te</a:t>
            </a:r>
            <a:r>
              <a:rPr lang="en-US" sz="2400">
                <a:solidFill>
                  <a:srgbClr val="000000"/>
                </a:solidFill>
              </a:rPr>
              <a:t> </a:t>
            </a:r>
            <a:r>
              <a:rPr lang="en-US" sz="2400" err="1">
                <a:solidFill>
                  <a:srgbClr val="000000"/>
                </a:solidFill>
              </a:rPr>
              <a:t>ontwikkelen</a:t>
            </a:r>
            <a:r>
              <a:rPr lang="en-US" sz="2400">
                <a:solidFill>
                  <a:srgbClr val="000000"/>
                </a:solidFill>
              </a:rPr>
              <a:t>) </a:t>
            </a:r>
            <a:r>
              <a:rPr lang="en-US" sz="2400" err="1">
                <a:solidFill>
                  <a:srgbClr val="000000"/>
                </a:solidFill>
              </a:rPr>
              <a:t>arbeidsvermogen</a:t>
            </a:r>
            <a:r>
              <a:rPr lang="en-US" sz="2400">
                <a:solidFill>
                  <a:srgbClr val="000000"/>
                </a:solidFill>
              </a:rPr>
              <a:t> </a:t>
            </a:r>
            <a:r>
              <a:rPr lang="en-US" sz="2400" err="1">
                <a:solidFill>
                  <a:srgbClr val="000000"/>
                </a:solidFill>
              </a:rPr>
              <a:t>en</a:t>
            </a:r>
            <a:r>
              <a:rPr lang="en-US" sz="2400">
                <a:solidFill>
                  <a:srgbClr val="000000"/>
                </a:solidFill>
              </a:rPr>
              <a:t> </a:t>
            </a:r>
            <a:r>
              <a:rPr lang="en-US" sz="2400" err="1">
                <a:solidFill>
                  <a:srgbClr val="000000"/>
                </a:solidFill>
              </a:rPr>
              <a:t>een</a:t>
            </a:r>
            <a:r>
              <a:rPr lang="en-US" sz="2400">
                <a:solidFill>
                  <a:srgbClr val="000000"/>
                </a:solidFill>
              </a:rPr>
              <a:t> </a:t>
            </a:r>
            <a:r>
              <a:rPr lang="en-US" sz="2400" err="1">
                <a:solidFill>
                  <a:srgbClr val="000000"/>
                </a:solidFill>
              </a:rPr>
              <a:t>afstand</a:t>
            </a:r>
            <a:r>
              <a:rPr lang="en-US" sz="2400">
                <a:solidFill>
                  <a:srgbClr val="000000"/>
                </a:solidFill>
              </a:rPr>
              <a:t> tot de </a:t>
            </a:r>
            <a:r>
              <a:rPr lang="en-US" sz="2400" err="1">
                <a:solidFill>
                  <a:srgbClr val="000000"/>
                </a:solidFill>
              </a:rPr>
              <a:t>arbeidsmarkt</a:t>
            </a:r>
            <a:r>
              <a:rPr lang="en-US" sz="2400">
                <a:solidFill>
                  <a:srgbClr val="000000"/>
                </a:solidFill>
              </a:rPr>
              <a:t>.</a:t>
            </a:r>
          </a:p>
          <a:p>
            <a:pPr lvl="2"/>
            <a:r>
              <a:rPr lang="en-US" sz="2400" err="1">
                <a:solidFill>
                  <a:srgbClr val="000000"/>
                </a:solidFill>
              </a:rPr>
              <a:t>Algemene</a:t>
            </a:r>
            <a:r>
              <a:rPr lang="en-US" sz="2400">
                <a:solidFill>
                  <a:srgbClr val="000000"/>
                </a:solidFill>
              </a:rPr>
              <a:t> </a:t>
            </a:r>
            <a:r>
              <a:rPr lang="en-US" sz="2400" err="1">
                <a:solidFill>
                  <a:srgbClr val="000000"/>
                </a:solidFill>
              </a:rPr>
              <a:t>bijstand</a:t>
            </a:r>
            <a:r>
              <a:rPr lang="en-US" sz="2400">
                <a:solidFill>
                  <a:srgbClr val="000000"/>
                </a:solidFill>
              </a:rPr>
              <a:t> </a:t>
            </a:r>
            <a:r>
              <a:rPr lang="en-US" sz="2400" err="1">
                <a:solidFill>
                  <a:srgbClr val="000000"/>
                </a:solidFill>
              </a:rPr>
              <a:t>en</a:t>
            </a:r>
            <a:r>
              <a:rPr lang="en-US" sz="2400">
                <a:solidFill>
                  <a:srgbClr val="000000"/>
                </a:solidFill>
              </a:rPr>
              <a:t> </a:t>
            </a:r>
            <a:r>
              <a:rPr lang="en-US" sz="2400" err="1">
                <a:solidFill>
                  <a:srgbClr val="000000"/>
                </a:solidFill>
              </a:rPr>
              <a:t>ondersteuning</a:t>
            </a:r>
            <a:r>
              <a:rPr lang="en-US" sz="2400">
                <a:solidFill>
                  <a:srgbClr val="000000"/>
                </a:solidFill>
              </a:rPr>
              <a:t> </a:t>
            </a:r>
            <a:r>
              <a:rPr lang="en-US" sz="2400" err="1">
                <a:solidFill>
                  <a:srgbClr val="000000"/>
                </a:solidFill>
              </a:rPr>
              <a:t>bij</a:t>
            </a:r>
            <a:r>
              <a:rPr lang="en-US" sz="2400">
                <a:solidFill>
                  <a:srgbClr val="000000"/>
                </a:solidFill>
              </a:rPr>
              <a:t> </a:t>
            </a:r>
            <a:r>
              <a:rPr lang="en-US" sz="2400" err="1">
                <a:solidFill>
                  <a:srgbClr val="000000"/>
                </a:solidFill>
              </a:rPr>
              <a:t>vinden</a:t>
            </a:r>
            <a:r>
              <a:rPr lang="en-US" sz="2400">
                <a:solidFill>
                  <a:srgbClr val="000000"/>
                </a:solidFill>
              </a:rPr>
              <a:t> van </a:t>
            </a:r>
            <a:r>
              <a:rPr lang="en-US" sz="2400" err="1">
                <a:solidFill>
                  <a:srgbClr val="000000"/>
                </a:solidFill>
              </a:rPr>
              <a:t>werk</a:t>
            </a:r>
            <a:r>
              <a:rPr lang="en-US" sz="2400">
                <a:solidFill>
                  <a:srgbClr val="000000"/>
                </a:solidFill>
              </a:rPr>
              <a:t>.</a:t>
            </a:r>
          </a:p>
          <a:p>
            <a:pPr marL="0" indent="0">
              <a:buNone/>
            </a:pPr>
            <a:endParaRPr lang="en-US" sz="2400"/>
          </a:p>
          <a:p>
            <a:endParaRPr lang="en-US" sz="2400"/>
          </a:p>
          <a:p>
            <a:endParaRPr lang="en-US" sz="2400"/>
          </a:p>
        </p:txBody>
      </p:sp>
      <p:sp>
        <p:nvSpPr>
          <p:cNvPr id="5" name="Tijdelijke aanduiding voor dianummer 4">
            <a:extLst>
              <a:ext uri="{FF2B5EF4-FFF2-40B4-BE49-F238E27FC236}">
                <a16:creationId xmlns:a16="http://schemas.microsoft.com/office/drawing/2014/main" id="{A3E4F9E8-4959-BD0B-6CFE-2EAFC145CA9A}"/>
              </a:ext>
            </a:extLst>
          </p:cNvPr>
          <p:cNvSpPr>
            <a:spLocks noGrp="1"/>
          </p:cNvSpPr>
          <p:nvPr>
            <p:ph type="sldNum" sz="quarter" idx="13"/>
          </p:nvPr>
        </p:nvSpPr>
        <p:spPr/>
        <p:txBody>
          <a:bodyPr/>
          <a:lstStyle/>
          <a:p>
            <a:fld id="{FACE7509-F60A-4509-9491-CD4ED7B54EDD}" type="slidenum">
              <a:rPr lang="nl-NL" smtClean="0"/>
              <a:pPr/>
              <a:t>21</a:t>
            </a:fld>
            <a:endParaRPr lang="nl-NL"/>
          </a:p>
        </p:txBody>
      </p:sp>
      <p:pic>
        <p:nvPicPr>
          <p:cNvPr id="6" name="Tijdelijke aanduiding voor afbeelding 5" descr="Afbeelding met tekst&#10;&#10;Door AI gegenereerde inhoud is mogelijk onjuist.">
            <a:extLst>
              <a:ext uri="{FF2B5EF4-FFF2-40B4-BE49-F238E27FC236}">
                <a16:creationId xmlns:a16="http://schemas.microsoft.com/office/drawing/2014/main" id="{FAEA429E-0420-234B-2C15-3436725735B0}"/>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8601" r="18601"/>
          <a:stretch>
            <a:fillRect/>
          </a:stretch>
        </p:blipFill>
        <p:spPr>
          <a:xfrm>
            <a:off x="9852991" y="5232429"/>
            <a:ext cx="1908313" cy="1688645"/>
          </a:xfrm>
        </p:spPr>
      </p:pic>
    </p:spTree>
    <p:extLst>
      <p:ext uri="{BB962C8B-B14F-4D97-AF65-F5344CB8AC3E}">
        <p14:creationId xmlns:p14="http://schemas.microsoft.com/office/powerpoint/2010/main" val="244410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EFFCE977-69F2-9E21-2E0C-CE96C32F4992}"/>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A1F96D88-EBE4-29DA-74B0-C1134B935875}"/>
              </a:ext>
            </a:extLst>
          </p:cNvPr>
          <p:cNvSpPr>
            <a:spLocks noGrp="1"/>
          </p:cNvSpPr>
          <p:nvPr>
            <p:ph type="title"/>
          </p:nvPr>
        </p:nvSpPr>
        <p:spPr/>
        <p:txBody>
          <a:bodyPr/>
          <a:lstStyle/>
          <a:p>
            <a:r>
              <a:rPr lang="en-US" err="1"/>
              <a:t>stelling</a:t>
            </a:r>
            <a:endParaRPr lang="nl-NL"/>
          </a:p>
        </p:txBody>
      </p:sp>
      <p:sp>
        <p:nvSpPr>
          <p:cNvPr id="4" name="Tijdelijke aanduiding voor tekst 3">
            <a:extLst>
              <a:ext uri="{FF2B5EF4-FFF2-40B4-BE49-F238E27FC236}">
                <a16:creationId xmlns:a16="http://schemas.microsoft.com/office/drawing/2014/main" id="{1B9A50D4-D445-BAFF-DAF9-6F199AB02DFD}"/>
              </a:ext>
            </a:extLst>
          </p:cNvPr>
          <p:cNvSpPr>
            <a:spLocks noGrp="1"/>
          </p:cNvSpPr>
          <p:nvPr>
            <p:ph type="body" sz="quarter" idx="12"/>
          </p:nvPr>
        </p:nvSpPr>
        <p:spPr>
          <a:xfrm>
            <a:off x="838200" y="1926000"/>
            <a:ext cx="8882270" cy="4248000"/>
          </a:xfrm>
        </p:spPr>
        <p:txBody>
          <a:bodyPr>
            <a:normAutofit/>
          </a:bodyPr>
          <a:lstStyle/>
          <a:p>
            <a:pPr marL="0" indent="0">
              <a:buNone/>
            </a:pPr>
            <a:r>
              <a:rPr lang="en-US" sz="4000" b="1"/>
              <a:t>Als je </a:t>
            </a:r>
            <a:r>
              <a:rPr lang="en-US" sz="4000" b="1" err="1"/>
              <a:t>schulden</a:t>
            </a:r>
            <a:r>
              <a:rPr lang="en-US" sz="4000" b="1"/>
              <a:t> </a:t>
            </a:r>
            <a:r>
              <a:rPr lang="en-US" sz="4000" b="1" err="1"/>
              <a:t>hebt</a:t>
            </a:r>
            <a:r>
              <a:rPr lang="en-US" sz="4000" b="1"/>
              <a:t> </a:t>
            </a:r>
            <a:r>
              <a:rPr lang="en-US" sz="4000" b="1" err="1"/>
              <a:t>gemaakt</a:t>
            </a:r>
            <a:r>
              <a:rPr lang="en-US" sz="4000" b="1"/>
              <a:t>, mag je </a:t>
            </a:r>
            <a:r>
              <a:rPr lang="en-US" sz="4000" b="1" err="1"/>
              <a:t>geen</a:t>
            </a:r>
            <a:r>
              <a:rPr lang="en-US" sz="4000" b="1"/>
              <a:t> </a:t>
            </a:r>
            <a:r>
              <a:rPr lang="en-US" sz="4000" b="1" err="1"/>
              <a:t>werk</a:t>
            </a:r>
            <a:r>
              <a:rPr lang="en-US" sz="4000" b="1"/>
              <a:t> </a:t>
            </a:r>
            <a:r>
              <a:rPr lang="en-US" sz="4000" b="1" err="1"/>
              <a:t>afwijzen</a:t>
            </a:r>
            <a:r>
              <a:rPr lang="en-US" sz="4000" b="1"/>
              <a:t>. </a:t>
            </a:r>
            <a:r>
              <a:rPr lang="en-US" sz="4000" b="1" err="1"/>
              <a:t>Eerst</a:t>
            </a:r>
            <a:r>
              <a:rPr lang="en-US" sz="4000" b="1"/>
              <a:t> je </a:t>
            </a:r>
            <a:r>
              <a:rPr lang="en-US" sz="4000" b="1" err="1"/>
              <a:t>schulden</a:t>
            </a:r>
            <a:r>
              <a:rPr lang="en-US" sz="4000" b="1"/>
              <a:t> </a:t>
            </a:r>
            <a:r>
              <a:rPr lang="en-US" sz="4000" b="1" err="1"/>
              <a:t>aflossen</a:t>
            </a:r>
            <a:r>
              <a:rPr lang="en-US" sz="4000" b="1"/>
              <a:t> </a:t>
            </a:r>
            <a:r>
              <a:rPr lang="en-US" sz="4000" b="1" err="1"/>
              <a:t>en</a:t>
            </a:r>
            <a:r>
              <a:rPr lang="en-US" sz="4000" b="1"/>
              <a:t> dan </a:t>
            </a:r>
            <a:r>
              <a:rPr lang="en-US" sz="4000" b="1" err="1"/>
              <a:t>heb</a:t>
            </a:r>
            <a:r>
              <a:rPr lang="en-US" sz="4000" b="1"/>
              <a:t> je pas </a:t>
            </a:r>
            <a:r>
              <a:rPr lang="en-US" sz="4000" b="1" err="1"/>
              <a:t>weer</a:t>
            </a:r>
            <a:r>
              <a:rPr lang="en-US" sz="4000" b="1"/>
              <a:t> </a:t>
            </a:r>
            <a:r>
              <a:rPr lang="en-US" sz="4000" b="1" err="1"/>
              <a:t>keuzevrijheid</a:t>
            </a:r>
            <a:r>
              <a:rPr lang="en-US" sz="4000" b="1"/>
              <a:t>. </a:t>
            </a:r>
            <a:endParaRPr lang="nl-NL" sz="4000" b="1"/>
          </a:p>
        </p:txBody>
      </p:sp>
      <p:sp>
        <p:nvSpPr>
          <p:cNvPr id="5" name="Tijdelijke aanduiding voor dianummer 4">
            <a:extLst>
              <a:ext uri="{FF2B5EF4-FFF2-40B4-BE49-F238E27FC236}">
                <a16:creationId xmlns:a16="http://schemas.microsoft.com/office/drawing/2014/main" id="{2A655481-E135-D0F1-BD9C-19E63381BCD6}"/>
              </a:ext>
            </a:extLst>
          </p:cNvPr>
          <p:cNvSpPr>
            <a:spLocks noGrp="1"/>
          </p:cNvSpPr>
          <p:nvPr>
            <p:ph type="sldNum" sz="quarter" idx="13"/>
          </p:nvPr>
        </p:nvSpPr>
        <p:spPr/>
        <p:txBody>
          <a:bodyPr/>
          <a:lstStyle/>
          <a:p>
            <a:fld id="{FACE7509-F60A-4509-9491-CD4ED7B54EDD}" type="slidenum">
              <a:rPr lang="nl-NL" smtClean="0"/>
              <a:pPr/>
              <a:t>22</a:t>
            </a:fld>
            <a:endParaRPr lang="nl-NL"/>
          </a:p>
        </p:txBody>
      </p:sp>
    </p:spTree>
    <p:extLst>
      <p:ext uri="{BB962C8B-B14F-4D97-AF65-F5344CB8AC3E}">
        <p14:creationId xmlns:p14="http://schemas.microsoft.com/office/powerpoint/2010/main" val="1791673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hemel, buitenshuis, standbeeld, Achterverlichting&#10;&#10;Door AI gegenereerde inhoud is mogelijk onjuist.">
            <a:extLst>
              <a:ext uri="{FF2B5EF4-FFF2-40B4-BE49-F238E27FC236}">
                <a16:creationId xmlns:a16="http://schemas.microsoft.com/office/drawing/2014/main" id="{6FADA622-0D7F-2933-23FC-F6D719884ACB}"/>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4856" r="14856"/>
          <a:stretch>
            <a:fillRect/>
          </a:stretch>
        </p:blipFill>
        <p:spPr/>
      </p:pic>
      <p:sp>
        <p:nvSpPr>
          <p:cNvPr id="3" name="Titel 2">
            <a:extLst>
              <a:ext uri="{FF2B5EF4-FFF2-40B4-BE49-F238E27FC236}">
                <a16:creationId xmlns:a16="http://schemas.microsoft.com/office/drawing/2014/main" id="{5AAE2186-8DAB-1910-1BD7-F5F5BA9AA951}"/>
              </a:ext>
            </a:extLst>
          </p:cNvPr>
          <p:cNvSpPr>
            <a:spLocks noGrp="1"/>
          </p:cNvSpPr>
          <p:nvPr>
            <p:ph type="title"/>
          </p:nvPr>
        </p:nvSpPr>
        <p:spPr/>
        <p:txBody>
          <a:bodyPr/>
          <a:lstStyle/>
          <a:p>
            <a:r>
              <a:rPr lang="en-US"/>
              <a:t>(</a:t>
            </a:r>
            <a:r>
              <a:rPr lang="en-US" err="1"/>
              <a:t>te</a:t>
            </a:r>
            <a:r>
              <a:rPr lang="en-US"/>
              <a:t> </a:t>
            </a:r>
            <a:r>
              <a:rPr lang="en-US" err="1"/>
              <a:t>ontwikkelen</a:t>
            </a:r>
            <a:r>
              <a:rPr lang="en-US"/>
              <a:t>) </a:t>
            </a:r>
            <a:r>
              <a:rPr lang="en-US" err="1"/>
              <a:t>arbeidsvermogen</a:t>
            </a:r>
            <a:endParaRPr lang="nl-NL"/>
          </a:p>
        </p:txBody>
      </p:sp>
      <p:sp>
        <p:nvSpPr>
          <p:cNvPr id="4" name="Tijdelijke aanduiding voor tekst 3">
            <a:extLst>
              <a:ext uri="{FF2B5EF4-FFF2-40B4-BE49-F238E27FC236}">
                <a16:creationId xmlns:a16="http://schemas.microsoft.com/office/drawing/2014/main" id="{56D4210E-8D79-8B47-C35C-4BD83DD18862}"/>
              </a:ext>
            </a:extLst>
          </p:cNvPr>
          <p:cNvSpPr>
            <a:spLocks noGrp="1"/>
          </p:cNvSpPr>
          <p:nvPr>
            <p:ph type="body" sz="quarter" idx="12"/>
          </p:nvPr>
        </p:nvSpPr>
        <p:spPr/>
        <p:txBody>
          <a:bodyPr>
            <a:normAutofit fontScale="92500" lnSpcReduction="20000"/>
          </a:bodyPr>
          <a:lstStyle/>
          <a:p>
            <a:pPr marL="0" indent="0">
              <a:buNone/>
            </a:pPr>
            <a:r>
              <a:rPr lang="en-US"/>
              <a:t>Het UWV </a:t>
            </a:r>
            <a:r>
              <a:rPr lang="en-US" err="1"/>
              <a:t>stelt</a:t>
            </a:r>
            <a:r>
              <a:rPr lang="en-US"/>
              <a:t>:</a:t>
            </a:r>
          </a:p>
          <a:p>
            <a:pPr marL="0" indent="0">
              <a:buNone/>
            </a:pPr>
            <a:endParaRPr lang="en-US"/>
          </a:p>
          <a:p>
            <a:pPr marL="0" indent="0">
              <a:buNone/>
            </a:pPr>
            <a:r>
              <a:rPr lang="nl-NL"/>
              <a:t>“U heeft arbeidsvermogen als u deze 4 dingen kunt:</a:t>
            </a:r>
          </a:p>
          <a:p>
            <a:r>
              <a:rPr lang="nl-NL"/>
              <a:t>minimaal 1 taak doen die hoort bij een baan </a:t>
            </a:r>
          </a:p>
          <a:p>
            <a:r>
              <a:rPr lang="nl-NL"/>
              <a:t>zich aan afspraken houden met een werkgever </a:t>
            </a:r>
          </a:p>
          <a:p>
            <a:r>
              <a:rPr lang="nl-NL"/>
              <a:t>minimaal 1 uur de aandacht bij het werk houden</a:t>
            </a:r>
          </a:p>
          <a:p>
            <a:r>
              <a:rPr lang="nl-NL"/>
              <a:t>per dag minimaal 4 uur een activiteit doen, of 2 uur en daarmee het minimumloon kunnen verdienen.”</a:t>
            </a:r>
          </a:p>
          <a:p>
            <a:pPr marL="0" indent="0">
              <a:buNone/>
            </a:pPr>
            <a:endParaRPr lang="nl-NL"/>
          </a:p>
          <a:p>
            <a:pPr marL="0" indent="0">
              <a:buNone/>
            </a:pPr>
            <a:r>
              <a:rPr lang="nl-NL" sz="1500">
                <a:hlinkClick r:id="rId5"/>
              </a:rPr>
              <a:t>Bron: Arbeidsvermogen, wat is het en hoe beoordeelt UWV dit? | UWV</a:t>
            </a:r>
            <a:endParaRPr lang="nl-NL" sz="1500"/>
          </a:p>
          <a:p>
            <a:pPr marL="0" indent="0">
              <a:buNone/>
            </a:pPr>
            <a:endParaRPr lang="nl-NL"/>
          </a:p>
        </p:txBody>
      </p:sp>
      <p:sp>
        <p:nvSpPr>
          <p:cNvPr id="5" name="Tijdelijke aanduiding voor dianummer 4">
            <a:extLst>
              <a:ext uri="{FF2B5EF4-FFF2-40B4-BE49-F238E27FC236}">
                <a16:creationId xmlns:a16="http://schemas.microsoft.com/office/drawing/2014/main" id="{1BECFE33-0F99-2475-FEB0-1C6558AB2B67}"/>
              </a:ext>
            </a:extLst>
          </p:cNvPr>
          <p:cNvSpPr>
            <a:spLocks noGrp="1"/>
          </p:cNvSpPr>
          <p:nvPr>
            <p:ph type="sldNum" sz="quarter" idx="13"/>
          </p:nvPr>
        </p:nvSpPr>
        <p:spPr/>
        <p:txBody>
          <a:bodyPr/>
          <a:lstStyle/>
          <a:p>
            <a:fld id="{FACE7509-F60A-4509-9491-CD4ED7B54EDD}" type="slidenum">
              <a:rPr lang="nl-NL" smtClean="0"/>
              <a:pPr/>
              <a:t>23</a:t>
            </a:fld>
            <a:endParaRPr lang="nl-NL"/>
          </a:p>
        </p:txBody>
      </p:sp>
    </p:spTree>
    <p:extLst>
      <p:ext uri="{BB962C8B-B14F-4D97-AF65-F5344CB8AC3E}">
        <p14:creationId xmlns:p14="http://schemas.microsoft.com/office/powerpoint/2010/main" val="363299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persoon, klok, comfort, overdekt&#10;&#10;Door AI gegenereerde inhoud is mogelijk onjuist.">
            <a:extLst>
              <a:ext uri="{FF2B5EF4-FFF2-40B4-BE49-F238E27FC236}">
                <a16:creationId xmlns:a16="http://schemas.microsoft.com/office/drawing/2014/main" id="{C7762B4E-7BE0-66CC-D5CD-D81C56A61FFB}"/>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3839" r="13839"/>
          <a:stretch>
            <a:fillRect/>
          </a:stretch>
        </p:blipFill>
        <p:spPr>
          <a:xfrm>
            <a:off x="7717737" y="1917701"/>
            <a:ext cx="3636066" cy="3217516"/>
          </a:xfrm>
        </p:spPr>
      </p:pic>
      <p:sp>
        <p:nvSpPr>
          <p:cNvPr id="3" name="Titel 2">
            <a:extLst>
              <a:ext uri="{FF2B5EF4-FFF2-40B4-BE49-F238E27FC236}">
                <a16:creationId xmlns:a16="http://schemas.microsoft.com/office/drawing/2014/main" id="{A440B906-A65E-108F-7EBC-D6176021BF37}"/>
              </a:ext>
            </a:extLst>
          </p:cNvPr>
          <p:cNvSpPr>
            <a:spLocks noGrp="1"/>
          </p:cNvSpPr>
          <p:nvPr>
            <p:ph type="title"/>
          </p:nvPr>
        </p:nvSpPr>
        <p:spPr/>
        <p:txBody>
          <a:bodyPr/>
          <a:lstStyle/>
          <a:p>
            <a:r>
              <a:rPr lang="en-US"/>
              <a:t>Hoe </a:t>
            </a:r>
            <a:r>
              <a:rPr lang="en-US" err="1"/>
              <a:t>worden</a:t>
            </a:r>
            <a:r>
              <a:rPr lang="en-US"/>
              <a:t> </a:t>
            </a:r>
            <a:r>
              <a:rPr lang="en-US" err="1"/>
              <a:t>jongeren</a:t>
            </a:r>
            <a:r>
              <a:rPr lang="en-US"/>
              <a:t> </a:t>
            </a:r>
            <a:r>
              <a:rPr lang="en-US" err="1"/>
              <a:t>uit</a:t>
            </a:r>
            <a:r>
              <a:rPr lang="en-US"/>
              <a:t> </a:t>
            </a:r>
            <a:r>
              <a:rPr lang="en-US" err="1"/>
              <a:t>mijn</a:t>
            </a:r>
            <a:r>
              <a:rPr lang="en-US"/>
              <a:t> </a:t>
            </a:r>
            <a:r>
              <a:rPr lang="en-US" err="1"/>
              <a:t>onderzoek</a:t>
            </a:r>
            <a:r>
              <a:rPr lang="en-US"/>
              <a:t> </a:t>
            </a:r>
            <a:r>
              <a:rPr lang="en-US" err="1"/>
              <a:t>gezien</a:t>
            </a:r>
            <a:r>
              <a:rPr lang="en-US"/>
              <a:t>?</a:t>
            </a:r>
            <a:endParaRPr lang="nl-NL"/>
          </a:p>
        </p:txBody>
      </p:sp>
      <p:sp>
        <p:nvSpPr>
          <p:cNvPr id="5" name="Tijdelijke aanduiding voor dianummer 4">
            <a:extLst>
              <a:ext uri="{FF2B5EF4-FFF2-40B4-BE49-F238E27FC236}">
                <a16:creationId xmlns:a16="http://schemas.microsoft.com/office/drawing/2014/main" id="{079A69F3-9211-3BAA-BB56-66C4DF2F0CBD}"/>
              </a:ext>
            </a:extLst>
          </p:cNvPr>
          <p:cNvSpPr>
            <a:spLocks noGrp="1"/>
          </p:cNvSpPr>
          <p:nvPr>
            <p:ph type="sldNum" sz="quarter" idx="13"/>
          </p:nvPr>
        </p:nvSpPr>
        <p:spPr/>
        <p:txBody>
          <a:bodyPr/>
          <a:lstStyle/>
          <a:p>
            <a:fld id="{FACE7509-F60A-4509-9491-CD4ED7B54EDD}" type="slidenum">
              <a:rPr lang="nl-NL" smtClean="0"/>
              <a:pPr/>
              <a:t>24</a:t>
            </a:fld>
            <a:endParaRPr lang="nl-NL"/>
          </a:p>
        </p:txBody>
      </p:sp>
      <p:sp>
        <p:nvSpPr>
          <p:cNvPr id="7" name="Tekstvak 6">
            <a:extLst>
              <a:ext uri="{FF2B5EF4-FFF2-40B4-BE49-F238E27FC236}">
                <a16:creationId xmlns:a16="http://schemas.microsoft.com/office/drawing/2014/main" id="{C40900AE-248F-9E20-4666-73DC07B20CA8}"/>
              </a:ext>
            </a:extLst>
          </p:cNvPr>
          <p:cNvSpPr txBox="1"/>
          <p:nvPr/>
        </p:nvSpPr>
        <p:spPr>
          <a:xfrm>
            <a:off x="838197" y="1797111"/>
            <a:ext cx="7908235" cy="1692771"/>
          </a:xfrm>
          <a:prstGeom prst="rect">
            <a:avLst/>
          </a:prstGeom>
          <a:noFill/>
        </p:spPr>
        <p:txBody>
          <a:bodyPr wrap="square">
            <a:spAutoFit/>
          </a:bodyPr>
          <a:lstStyle/>
          <a:p>
            <a:pPr marR="1426210">
              <a:buNone/>
            </a:pPr>
            <a:r>
              <a:rPr lang="nl-NL" sz="2000" i="1">
                <a:effectLst/>
                <a:latin typeface="Aptos" panose="020B0004020202020204" pitchFamily="34" charset="0"/>
                <a:ea typeface="Calibri" panose="020F0502020204030204" pitchFamily="34" charset="0"/>
                <a:cs typeface="Arial" panose="020B0604020202020204" pitchFamily="34" charset="0"/>
              </a:rPr>
              <a:t>“Onze jongeren worden door de buitenwereld gezien als lui en ongeïnteresseerd. (…) Het vraagt moed om toe te geven dat je dingen niet kan </a:t>
            </a:r>
            <a:r>
              <a:rPr lang="nl-NL" sz="2000">
                <a:effectLst/>
                <a:latin typeface="Aptos" panose="020B0004020202020204" pitchFamily="34" charset="0"/>
                <a:ea typeface="Calibri" panose="020F0502020204030204" pitchFamily="34" charset="0"/>
                <a:cs typeface="Arial" panose="020B0604020202020204" pitchFamily="34" charset="0"/>
              </a:rPr>
              <a:t>[stilte] </a:t>
            </a:r>
            <a:r>
              <a:rPr lang="nl-NL" sz="2000" i="1">
                <a:effectLst/>
                <a:latin typeface="Aptos" panose="020B0004020202020204" pitchFamily="34" charset="0"/>
                <a:ea typeface="Calibri" panose="020F0502020204030204" pitchFamily="34" charset="0"/>
                <a:cs typeface="Arial" panose="020B0604020202020204" pitchFamily="34" charset="0"/>
              </a:rPr>
              <a:t>vooral makkelijke dingen dan.”</a:t>
            </a:r>
            <a:r>
              <a:rPr lang="nl-NL" sz="2000">
                <a:effectLst/>
                <a:latin typeface="Aptos" panose="020B0004020202020204" pitchFamily="34" charset="0"/>
                <a:ea typeface="Calibri" panose="020F0502020204030204" pitchFamily="34" charset="0"/>
                <a:cs typeface="Arial" panose="020B0604020202020204" pitchFamily="34" charset="0"/>
              </a:rPr>
              <a:t> </a:t>
            </a:r>
            <a:endParaRPr lang="nl-NL" sz="2400">
              <a:effectLst/>
              <a:latin typeface="Aptos" panose="020B0004020202020204" pitchFamily="34" charset="0"/>
              <a:ea typeface="Calibri" panose="020F0502020204030204" pitchFamily="34" charset="0"/>
              <a:cs typeface="Arial" panose="020B0604020202020204" pitchFamily="34" charset="0"/>
            </a:endParaRPr>
          </a:p>
          <a:p>
            <a:pPr marR="1426210"/>
            <a:r>
              <a:rPr lang="nl-NL" sz="2000">
                <a:effectLst/>
                <a:latin typeface="Aptos" panose="020B0004020202020204" pitchFamily="34" charset="0"/>
                <a:ea typeface="Calibri" panose="020F0502020204030204" pitchFamily="34" charset="0"/>
                <a:cs typeface="Arial" panose="020B0604020202020204" pitchFamily="34" charset="0"/>
              </a:rPr>
              <a:t>Jongerenconsulent</a:t>
            </a:r>
            <a:endParaRPr lang="nl-NL" sz="2400">
              <a:effectLst/>
              <a:latin typeface="Aptos" panose="020B0004020202020204" pitchFamily="34" charset="0"/>
              <a:ea typeface="Calibri" panose="020F0502020204030204" pitchFamily="34" charset="0"/>
              <a:cs typeface="Arial" panose="020B0604020202020204" pitchFamily="34" charset="0"/>
            </a:endParaRPr>
          </a:p>
        </p:txBody>
      </p:sp>
      <p:sp>
        <p:nvSpPr>
          <p:cNvPr id="10" name="Tekstvak 9">
            <a:extLst>
              <a:ext uri="{FF2B5EF4-FFF2-40B4-BE49-F238E27FC236}">
                <a16:creationId xmlns:a16="http://schemas.microsoft.com/office/drawing/2014/main" id="{D3437540-217E-E2E3-B9FC-E754FB251C76}"/>
              </a:ext>
            </a:extLst>
          </p:cNvPr>
          <p:cNvSpPr txBox="1"/>
          <p:nvPr/>
        </p:nvSpPr>
        <p:spPr>
          <a:xfrm>
            <a:off x="6553203" y="6165701"/>
            <a:ext cx="4800600" cy="230832"/>
          </a:xfrm>
          <a:prstGeom prst="rect">
            <a:avLst/>
          </a:prstGeom>
          <a:noFill/>
        </p:spPr>
        <p:txBody>
          <a:bodyPr wrap="square" rtlCol="0">
            <a:spAutoFit/>
          </a:bodyPr>
          <a:lstStyle/>
          <a:p>
            <a:r>
              <a:rPr lang="nl-NL" sz="900">
                <a:hlinkClick r:id="rId4" tooltip="http://www.tucambioesahora.com/2016/06/combate-el-insomnio-con-estos-trucos.html"/>
              </a:rPr>
              <a:t>Deze foto</a:t>
            </a:r>
            <a:r>
              <a:rPr lang="nl-NL" sz="900"/>
              <a:t> van Onbekende auteur is gelicentieerd onder </a:t>
            </a:r>
            <a:r>
              <a:rPr lang="nl-NL" sz="900">
                <a:hlinkClick r:id="rId5" tooltip="https://creativecommons.org/licenses/by-sa/3.0/"/>
              </a:rPr>
              <a:t>CC BY-SA</a:t>
            </a:r>
            <a:endParaRPr lang="nl-NL" sz="900"/>
          </a:p>
        </p:txBody>
      </p:sp>
      <p:sp>
        <p:nvSpPr>
          <p:cNvPr id="2" name="Tekstvak 1">
            <a:extLst>
              <a:ext uri="{FF2B5EF4-FFF2-40B4-BE49-F238E27FC236}">
                <a16:creationId xmlns:a16="http://schemas.microsoft.com/office/drawing/2014/main" id="{EBEBAEE0-1EE0-44BA-B06E-C2701CE26F2A}"/>
              </a:ext>
            </a:extLst>
          </p:cNvPr>
          <p:cNvSpPr txBox="1"/>
          <p:nvPr/>
        </p:nvSpPr>
        <p:spPr>
          <a:xfrm>
            <a:off x="940904" y="3710609"/>
            <a:ext cx="5340626" cy="2031325"/>
          </a:xfrm>
          <a:prstGeom prst="rect">
            <a:avLst/>
          </a:prstGeom>
          <a:noFill/>
        </p:spPr>
        <p:txBody>
          <a:bodyPr wrap="square" rtlCol="0">
            <a:spAutoFit/>
          </a:bodyPr>
          <a:lstStyle/>
          <a:p>
            <a:r>
              <a:rPr lang="en-US" err="1"/>
              <a:t>Gevolgen</a:t>
            </a:r>
            <a:r>
              <a:rPr lang="en-US"/>
              <a:t> van </a:t>
            </a:r>
            <a:r>
              <a:rPr lang="en-US" err="1"/>
              <a:t>deze</a:t>
            </a:r>
            <a:r>
              <a:rPr lang="en-US"/>
              <a:t> </a:t>
            </a:r>
            <a:r>
              <a:rPr lang="en-US" err="1"/>
              <a:t>beeldvorming</a:t>
            </a:r>
            <a:r>
              <a:rPr lang="en-US"/>
              <a:t>:</a:t>
            </a:r>
          </a:p>
          <a:p>
            <a:pPr marL="285750" indent="-285750">
              <a:buFontTx/>
              <a:buChar char="-"/>
            </a:pPr>
            <a:r>
              <a:rPr lang="en-US"/>
              <a:t>Geen begrip </a:t>
            </a:r>
            <a:r>
              <a:rPr lang="en-US" err="1"/>
              <a:t>voor</a:t>
            </a:r>
            <a:r>
              <a:rPr lang="en-US"/>
              <a:t> </a:t>
            </a:r>
            <a:r>
              <a:rPr lang="en-US" err="1"/>
              <a:t>adolescentiefase</a:t>
            </a:r>
            <a:endParaRPr lang="en-US"/>
          </a:p>
          <a:p>
            <a:pPr marL="285750" indent="-285750">
              <a:buFontTx/>
              <a:buChar char="-"/>
            </a:pPr>
            <a:r>
              <a:rPr lang="en-US" err="1"/>
              <a:t>Ontmoedigend</a:t>
            </a:r>
            <a:r>
              <a:rPr lang="en-US"/>
              <a:t> </a:t>
            </a:r>
            <a:r>
              <a:rPr lang="en-US" err="1"/>
              <a:t>beleid</a:t>
            </a:r>
            <a:r>
              <a:rPr lang="en-US"/>
              <a:t> </a:t>
            </a:r>
            <a:r>
              <a:rPr lang="en-US" err="1"/>
              <a:t>bij</a:t>
            </a:r>
            <a:r>
              <a:rPr lang="en-US"/>
              <a:t> </a:t>
            </a:r>
            <a:r>
              <a:rPr lang="en-US" err="1"/>
              <a:t>ondersteuningsvraag</a:t>
            </a:r>
            <a:endParaRPr lang="en-US"/>
          </a:p>
          <a:p>
            <a:pPr marL="285750" indent="-285750">
              <a:buFontTx/>
              <a:buChar char="-"/>
            </a:pPr>
            <a:r>
              <a:rPr lang="en-US"/>
              <a:t>Streng op de regels</a:t>
            </a:r>
          </a:p>
          <a:p>
            <a:pPr marL="285750" indent="-285750">
              <a:buFontTx/>
              <a:buChar char="-"/>
            </a:pPr>
            <a:r>
              <a:rPr lang="en-US" err="1"/>
              <a:t>Sancties</a:t>
            </a:r>
            <a:r>
              <a:rPr lang="en-US"/>
              <a:t> </a:t>
            </a:r>
            <a:r>
              <a:rPr lang="en-US" err="1"/>
              <a:t>bij</a:t>
            </a:r>
            <a:r>
              <a:rPr lang="en-US"/>
              <a:t> </a:t>
            </a:r>
            <a:r>
              <a:rPr lang="en-US" err="1"/>
              <a:t>niet</a:t>
            </a:r>
            <a:r>
              <a:rPr lang="en-US"/>
              <a:t> </a:t>
            </a:r>
            <a:r>
              <a:rPr lang="en-US" err="1"/>
              <a:t>nakomen</a:t>
            </a:r>
            <a:r>
              <a:rPr lang="en-US"/>
              <a:t> </a:t>
            </a:r>
            <a:r>
              <a:rPr lang="en-US" err="1"/>
              <a:t>verplichtingen</a:t>
            </a:r>
            <a:endParaRPr lang="en-US"/>
          </a:p>
          <a:p>
            <a:pPr marL="285750" indent="-285750">
              <a:buFontTx/>
              <a:buChar char="-"/>
            </a:pPr>
            <a:r>
              <a:rPr lang="en-US"/>
              <a:t>Focus </a:t>
            </a:r>
            <a:r>
              <a:rPr lang="en-US" err="1"/>
              <a:t>ligt</a:t>
            </a:r>
            <a:r>
              <a:rPr lang="en-US"/>
              <a:t> </a:t>
            </a:r>
            <a:r>
              <a:rPr lang="en-US" err="1"/>
              <a:t>volledig</a:t>
            </a:r>
            <a:r>
              <a:rPr lang="en-US"/>
              <a:t> op </a:t>
            </a:r>
            <a:r>
              <a:rPr lang="en-US" err="1"/>
              <a:t>werk</a:t>
            </a:r>
            <a:r>
              <a:rPr lang="en-US"/>
              <a:t> in </a:t>
            </a:r>
            <a:r>
              <a:rPr lang="en-US" err="1"/>
              <a:t>plaats</a:t>
            </a:r>
            <a:r>
              <a:rPr lang="en-US"/>
              <a:t> van op de </a:t>
            </a:r>
            <a:r>
              <a:rPr lang="en-US" err="1"/>
              <a:t>multiproblematiek</a:t>
            </a:r>
            <a:r>
              <a:rPr lang="en-US"/>
              <a:t>.</a:t>
            </a:r>
            <a:endParaRPr lang="nl-NL"/>
          </a:p>
        </p:txBody>
      </p:sp>
    </p:spTree>
    <p:extLst>
      <p:ext uri="{BB962C8B-B14F-4D97-AF65-F5344CB8AC3E}">
        <p14:creationId xmlns:p14="http://schemas.microsoft.com/office/powerpoint/2010/main" val="3928131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4F68FFF8-920C-E0A0-D55A-CC55A350D570}"/>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FEC183E3-B5F9-B24A-F22D-0D0982045A39}"/>
              </a:ext>
            </a:extLst>
          </p:cNvPr>
          <p:cNvSpPr>
            <a:spLocks noGrp="1"/>
          </p:cNvSpPr>
          <p:nvPr>
            <p:ph type="title"/>
          </p:nvPr>
        </p:nvSpPr>
        <p:spPr/>
        <p:txBody>
          <a:bodyPr/>
          <a:lstStyle/>
          <a:p>
            <a:r>
              <a:rPr lang="en-US"/>
              <a:t>Stelling</a:t>
            </a:r>
            <a:endParaRPr lang="nl-NL"/>
          </a:p>
        </p:txBody>
      </p:sp>
      <p:sp>
        <p:nvSpPr>
          <p:cNvPr id="4" name="Tijdelijke aanduiding voor tekst 3">
            <a:extLst>
              <a:ext uri="{FF2B5EF4-FFF2-40B4-BE49-F238E27FC236}">
                <a16:creationId xmlns:a16="http://schemas.microsoft.com/office/drawing/2014/main" id="{F1C59FDC-AAA8-D743-9F7D-A38962571939}"/>
              </a:ext>
            </a:extLst>
          </p:cNvPr>
          <p:cNvSpPr>
            <a:spLocks noGrp="1"/>
          </p:cNvSpPr>
          <p:nvPr>
            <p:ph type="body" sz="quarter" idx="12"/>
          </p:nvPr>
        </p:nvSpPr>
        <p:spPr>
          <a:xfrm>
            <a:off x="838200" y="1926000"/>
            <a:ext cx="8850086" cy="4248000"/>
          </a:xfrm>
        </p:spPr>
        <p:txBody>
          <a:bodyPr>
            <a:normAutofit/>
          </a:bodyPr>
          <a:lstStyle/>
          <a:p>
            <a:pPr marL="0" indent="0">
              <a:buNone/>
            </a:pPr>
            <a:r>
              <a:rPr lang="en-US" sz="3200" b="1" err="1"/>
              <a:t>Schulden</a:t>
            </a:r>
            <a:r>
              <a:rPr lang="en-US" sz="3200" b="1"/>
              <a:t> </a:t>
            </a:r>
            <a:r>
              <a:rPr lang="en-US" sz="3200" b="1" err="1"/>
              <a:t>maken</a:t>
            </a:r>
            <a:r>
              <a:rPr lang="en-US" sz="3200" b="1"/>
              <a:t> is </a:t>
            </a:r>
            <a:r>
              <a:rPr lang="en-US" sz="3200" b="1" err="1"/>
              <a:t>niet</a:t>
            </a:r>
            <a:r>
              <a:rPr lang="en-US" sz="3200" b="1"/>
              <a:t> </a:t>
            </a:r>
            <a:r>
              <a:rPr lang="en-US" sz="3200" b="1" err="1"/>
              <a:t>nodig</a:t>
            </a:r>
            <a:r>
              <a:rPr lang="en-US" sz="3200" b="1"/>
              <a:t>. </a:t>
            </a:r>
            <a:r>
              <a:rPr lang="en-US" sz="3200" b="1" err="1"/>
              <a:t>Geef</a:t>
            </a:r>
            <a:r>
              <a:rPr lang="en-US" sz="3200" b="1"/>
              <a:t> </a:t>
            </a:r>
            <a:r>
              <a:rPr lang="en-US" sz="3200" b="1" err="1"/>
              <a:t>gewoon</a:t>
            </a:r>
            <a:r>
              <a:rPr lang="en-US" sz="3200" b="1"/>
              <a:t> </a:t>
            </a:r>
            <a:r>
              <a:rPr lang="en-US" sz="3200" b="1" err="1"/>
              <a:t>niet</a:t>
            </a:r>
            <a:r>
              <a:rPr lang="en-US" sz="3200" b="1"/>
              <a:t> </a:t>
            </a:r>
            <a:r>
              <a:rPr lang="en-US" sz="3200" b="1" err="1"/>
              <a:t>meer</a:t>
            </a:r>
            <a:r>
              <a:rPr lang="en-US" sz="3200" b="1"/>
              <a:t> </a:t>
            </a:r>
            <a:r>
              <a:rPr lang="en-US" sz="3200" b="1" err="1"/>
              <a:t>uit</a:t>
            </a:r>
            <a:r>
              <a:rPr lang="en-US" sz="3200" b="1"/>
              <a:t> dan je </a:t>
            </a:r>
            <a:r>
              <a:rPr lang="en-US" sz="3200" b="1" err="1"/>
              <a:t>hebt</a:t>
            </a:r>
            <a:r>
              <a:rPr lang="en-US" sz="3200" b="1"/>
              <a:t>.</a:t>
            </a:r>
            <a:endParaRPr lang="nl-NL" sz="3200" b="1"/>
          </a:p>
        </p:txBody>
      </p:sp>
      <p:sp>
        <p:nvSpPr>
          <p:cNvPr id="5" name="Tijdelijke aanduiding voor dianummer 4">
            <a:extLst>
              <a:ext uri="{FF2B5EF4-FFF2-40B4-BE49-F238E27FC236}">
                <a16:creationId xmlns:a16="http://schemas.microsoft.com/office/drawing/2014/main" id="{156B72F5-795B-5164-B11C-1727E08DBE11}"/>
              </a:ext>
            </a:extLst>
          </p:cNvPr>
          <p:cNvSpPr>
            <a:spLocks noGrp="1"/>
          </p:cNvSpPr>
          <p:nvPr>
            <p:ph type="sldNum" sz="quarter" idx="13"/>
          </p:nvPr>
        </p:nvSpPr>
        <p:spPr/>
        <p:txBody>
          <a:bodyPr/>
          <a:lstStyle/>
          <a:p>
            <a:fld id="{FACE7509-F60A-4509-9491-CD4ED7B54EDD}" type="slidenum">
              <a:rPr lang="nl-NL" smtClean="0"/>
              <a:pPr/>
              <a:t>25</a:t>
            </a:fld>
            <a:endParaRPr lang="nl-NL"/>
          </a:p>
        </p:txBody>
      </p:sp>
    </p:spTree>
    <p:extLst>
      <p:ext uri="{BB962C8B-B14F-4D97-AF65-F5344CB8AC3E}">
        <p14:creationId xmlns:p14="http://schemas.microsoft.com/office/powerpoint/2010/main" val="4135759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2AE8210-1B31-D21D-6424-832957D99702}"/>
              </a:ext>
            </a:extLst>
          </p:cNvPr>
          <p:cNvSpPr>
            <a:spLocks noGrp="1"/>
          </p:cNvSpPr>
          <p:nvPr>
            <p:ph type="title"/>
          </p:nvPr>
        </p:nvSpPr>
        <p:spPr/>
        <p:txBody>
          <a:bodyPr/>
          <a:lstStyle/>
          <a:p>
            <a:r>
              <a:rPr lang="en-US" err="1"/>
              <a:t>schulden</a:t>
            </a:r>
            <a:r>
              <a:rPr lang="en-US"/>
              <a:t>: </a:t>
            </a:r>
            <a:r>
              <a:rPr lang="en-US" err="1"/>
              <a:t>Oorzaken</a:t>
            </a:r>
            <a:endParaRPr lang="nl-NL"/>
          </a:p>
        </p:txBody>
      </p:sp>
      <p:sp>
        <p:nvSpPr>
          <p:cNvPr id="4" name="Tijdelijke aanduiding voor tekst 3">
            <a:extLst>
              <a:ext uri="{FF2B5EF4-FFF2-40B4-BE49-F238E27FC236}">
                <a16:creationId xmlns:a16="http://schemas.microsoft.com/office/drawing/2014/main" id="{A523FDEE-20AE-0C8F-BF87-7A3809DD501D}"/>
              </a:ext>
            </a:extLst>
          </p:cNvPr>
          <p:cNvSpPr>
            <a:spLocks noGrp="1"/>
          </p:cNvSpPr>
          <p:nvPr>
            <p:ph type="body" sz="quarter" idx="12"/>
          </p:nvPr>
        </p:nvSpPr>
        <p:spPr>
          <a:xfrm>
            <a:off x="838199" y="1926000"/>
            <a:ext cx="9843053" cy="3785687"/>
          </a:xfrm>
        </p:spPr>
        <p:txBody>
          <a:bodyPr>
            <a:normAutofit/>
          </a:bodyPr>
          <a:lstStyle/>
          <a:p>
            <a:r>
              <a:rPr lang="en-US" err="1"/>
              <a:t>Adolescentiefase</a:t>
            </a:r>
            <a:r>
              <a:rPr lang="en-US"/>
              <a:t>: </a:t>
            </a:r>
            <a:r>
              <a:rPr lang="en-US" err="1"/>
              <a:t>moeite</a:t>
            </a:r>
            <a:r>
              <a:rPr lang="en-US"/>
              <a:t> met </a:t>
            </a:r>
            <a:r>
              <a:rPr lang="en-US" err="1"/>
              <a:t>langetermijn</a:t>
            </a:r>
            <a:r>
              <a:rPr lang="en-US"/>
              <a:t> </a:t>
            </a:r>
            <a:r>
              <a:rPr lang="en-US" err="1"/>
              <a:t>keuzes</a:t>
            </a:r>
            <a:r>
              <a:rPr lang="en-US"/>
              <a:t>, </a:t>
            </a:r>
            <a:r>
              <a:rPr lang="en-US" err="1"/>
              <a:t>ervaren</a:t>
            </a:r>
            <a:r>
              <a:rPr lang="en-US"/>
              <a:t> </a:t>
            </a:r>
            <a:r>
              <a:rPr lang="nl-NL"/>
              <a:t>groepsdruk/culturele druk, impulsiviteit et cetera…</a:t>
            </a:r>
          </a:p>
          <a:p>
            <a:r>
              <a:rPr lang="en-US" err="1"/>
              <a:t>Ruim</a:t>
            </a:r>
            <a:r>
              <a:rPr lang="en-US"/>
              <a:t> de </a:t>
            </a:r>
            <a:r>
              <a:rPr lang="en-US" err="1"/>
              <a:t>helft</a:t>
            </a:r>
            <a:r>
              <a:rPr lang="en-US"/>
              <a:t> van de </a:t>
            </a:r>
            <a:r>
              <a:rPr lang="en-US" err="1"/>
              <a:t>jongeren</a:t>
            </a:r>
            <a:r>
              <a:rPr lang="en-US"/>
              <a:t> in </a:t>
            </a:r>
            <a:r>
              <a:rPr lang="en-US" err="1"/>
              <a:t>mijn</a:t>
            </a:r>
            <a:r>
              <a:rPr lang="en-US"/>
              <a:t> </a:t>
            </a:r>
            <a:r>
              <a:rPr lang="en-US" err="1"/>
              <a:t>onderzoek</a:t>
            </a:r>
            <a:r>
              <a:rPr lang="en-US"/>
              <a:t> </a:t>
            </a:r>
            <a:r>
              <a:rPr lang="en-US" err="1"/>
              <a:t>groeit</a:t>
            </a:r>
            <a:r>
              <a:rPr lang="en-US"/>
              <a:t> op in </a:t>
            </a:r>
            <a:r>
              <a:rPr lang="en-US" err="1"/>
              <a:t>een</a:t>
            </a:r>
            <a:r>
              <a:rPr lang="en-US"/>
              <a:t> </a:t>
            </a:r>
            <a:r>
              <a:rPr lang="en-US" err="1"/>
              <a:t>structurele</a:t>
            </a:r>
            <a:r>
              <a:rPr lang="en-US"/>
              <a:t> (</a:t>
            </a:r>
            <a:r>
              <a:rPr lang="en-US" err="1"/>
              <a:t>financiële</a:t>
            </a:r>
            <a:r>
              <a:rPr lang="en-US"/>
              <a:t> </a:t>
            </a:r>
            <a:r>
              <a:rPr lang="en-US" err="1"/>
              <a:t>en</a:t>
            </a:r>
            <a:r>
              <a:rPr lang="en-US"/>
              <a:t>/of </a:t>
            </a:r>
            <a:r>
              <a:rPr lang="en-US" err="1"/>
              <a:t>sociale</a:t>
            </a:r>
            <a:r>
              <a:rPr lang="en-US"/>
              <a:t> </a:t>
            </a:r>
            <a:r>
              <a:rPr lang="en-US" err="1"/>
              <a:t>achterstandssituatie</a:t>
            </a:r>
            <a:r>
              <a:rPr lang="en-US"/>
              <a:t>.</a:t>
            </a:r>
          </a:p>
          <a:p>
            <a:r>
              <a:rPr lang="en-US"/>
              <a:t>Als er </a:t>
            </a:r>
            <a:r>
              <a:rPr lang="en-US" err="1"/>
              <a:t>geen</a:t>
            </a:r>
            <a:r>
              <a:rPr lang="en-US"/>
              <a:t> </a:t>
            </a:r>
            <a:r>
              <a:rPr lang="en-US" err="1"/>
              <a:t>voorbeeldnetwerk</a:t>
            </a:r>
            <a:r>
              <a:rPr lang="en-US"/>
              <a:t> is, </a:t>
            </a:r>
            <a:r>
              <a:rPr lang="en-US" err="1"/>
              <a:t>ontbreekt</a:t>
            </a:r>
            <a:r>
              <a:rPr lang="en-US"/>
              <a:t> </a:t>
            </a:r>
            <a:r>
              <a:rPr lang="en-US" err="1"/>
              <a:t>vaak</a:t>
            </a:r>
            <a:r>
              <a:rPr lang="en-US"/>
              <a:t> (</a:t>
            </a:r>
            <a:r>
              <a:rPr lang="en-US" err="1"/>
              <a:t>deels</a:t>
            </a:r>
            <a:r>
              <a:rPr lang="en-US"/>
              <a:t>) de </a:t>
            </a:r>
            <a:r>
              <a:rPr lang="en-US" err="1"/>
              <a:t>financiële</a:t>
            </a:r>
            <a:r>
              <a:rPr lang="en-US"/>
              <a:t> </a:t>
            </a:r>
            <a:r>
              <a:rPr lang="en-US" err="1"/>
              <a:t>opvoeding</a:t>
            </a:r>
            <a:r>
              <a:rPr lang="en-US"/>
              <a:t>.</a:t>
            </a:r>
          </a:p>
          <a:p>
            <a:r>
              <a:rPr lang="en-US" err="1"/>
              <a:t>Onbekendheid</a:t>
            </a:r>
            <a:r>
              <a:rPr lang="en-US"/>
              <a:t> met </a:t>
            </a:r>
            <a:r>
              <a:rPr lang="en-US" err="1"/>
              <a:t>verplichtingen</a:t>
            </a:r>
            <a:r>
              <a:rPr lang="en-US"/>
              <a:t> </a:t>
            </a:r>
            <a:r>
              <a:rPr lang="en-US" err="1"/>
              <a:t>vanaf</a:t>
            </a:r>
            <a:r>
              <a:rPr lang="en-US"/>
              <a:t> 18 </a:t>
            </a:r>
            <a:r>
              <a:rPr lang="en-US" err="1"/>
              <a:t>jaar</a:t>
            </a:r>
            <a:r>
              <a:rPr lang="en-US"/>
              <a:t> (</a:t>
            </a:r>
            <a:r>
              <a:rPr lang="en-US" err="1"/>
              <a:t>zorgverzekering</a:t>
            </a:r>
            <a:r>
              <a:rPr lang="en-US"/>
              <a:t> et cetera).</a:t>
            </a:r>
          </a:p>
          <a:p>
            <a:r>
              <a:rPr lang="en-US"/>
              <a:t>Lenen </a:t>
            </a:r>
            <a:r>
              <a:rPr lang="en-US" err="1"/>
              <a:t>gaat</a:t>
            </a:r>
            <a:r>
              <a:rPr lang="en-US"/>
              <a:t> </a:t>
            </a:r>
            <a:r>
              <a:rPr lang="en-US" err="1"/>
              <a:t>makkelijk</a:t>
            </a:r>
            <a:r>
              <a:rPr lang="en-US"/>
              <a:t>, maar </a:t>
            </a:r>
            <a:r>
              <a:rPr lang="en-US" err="1"/>
              <a:t>afbetalen</a:t>
            </a:r>
            <a:r>
              <a:rPr lang="en-US"/>
              <a:t> is </a:t>
            </a:r>
            <a:r>
              <a:rPr lang="en-US" err="1"/>
              <a:t>een</a:t>
            </a:r>
            <a:r>
              <a:rPr lang="en-US"/>
              <a:t> </a:t>
            </a:r>
            <a:r>
              <a:rPr lang="en-US" err="1"/>
              <a:t>probleem</a:t>
            </a:r>
            <a:r>
              <a:rPr lang="en-US"/>
              <a:t>. </a:t>
            </a:r>
          </a:p>
          <a:p>
            <a:r>
              <a:rPr lang="en-US"/>
              <a:t>Geen </a:t>
            </a:r>
            <a:r>
              <a:rPr lang="en-US" err="1"/>
              <a:t>andere</a:t>
            </a:r>
            <a:r>
              <a:rPr lang="en-US"/>
              <a:t> </a:t>
            </a:r>
            <a:r>
              <a:rPr lang="en-US" err="1"/>
              <a:t>oplossingen</a:t>
            </a:r>
            <a:r>
              <a:rPr lang="en-US"/>
              <a:t> </a:t>
            </a:r>
            <a:r>
              <a:rPr lang="en-US" err="1"/>
              <a:t>zien</a:t>
            </a:r>
            <a:r>
              <a:rPr lang="en-US"/>
              <a:t> dan </a:t>
            </a:r>
            <a:r>
              <a:rPr lang="en-US" err="1"/>
              <a:t>lenen</a:t>
            </a:r>
            <a:r>
              <a:rPr lang="en-US"/>
              <a:t>, </a:t>
            </a:r>
            <a:r>
              <a:rPr lang="en-US" err="1"/>
              <a:t>ook</a:t>
            </a:r>
            <a:r>
              <a:rPr lang="en-US"/>
              <a:t> </a:t>
            </a:r>
            <a:r>
              <a:rPr lang="en-US" err="1"/>
              <a:t>bij</a:t>
            </a:r>
            <a:r>
              <a:rPr lang="en-US"/>
              <a:t> luxe </a:t>
            </a:r>
            <a:r>
              <a:rPr lang="en-US" err="1"/>
              <a:t>artikelen</a:t>
            </a:r>
            <a:r>
              <a:rPr lang="en-US"/>
              <a:t>.</a:t>
            </a:r>
          </a:p>
        </p:txBody>
      </p:sp>
      <p:sp>
        <p:nvSpPr>
          <p:cNvPr id="5" name="Tijdelijke aanduiding voor dianummer 4">
            <a:extLst>
              <a:ext uri="{FF2B5EF4-FFF2-40B4-BE49-F238E27FC236}">
                <a16:creationId xmlns:a16="http://schemas.microsoft.com/office/drawing/2014/main" id="{B6F72DAE-71AC-9D8A-F3C9-3568B9470256}"/>
              </a:ext>
            </a:extLst>
          </p:cNvPr>
          <p:cNvSpPr>
            <a:spLocks noGrp="1"/>
          </p:cNvSpPr>
          <p:nvPr>
            <p:ph type="sldNum" sz="quarter" idx="13"/>
          </p:nvPr>
        </p:nvSpPr>
        <p:spPr/>
        <p:txBody>
          <a:bodyPr/>
          <a:lstStyle/>
          <a:p>
            <a:fld id="{FACE7509-F60A-4509-9491-CD4ED7B54EDD}" type="slidenum">
              <a:rPr lang="nl-NL" smtClean="0"/>
              <a:pPr/>
              <a:t>26</a:t>
            </a:fld>
            <a:endParaRPr lang="nl-NL"/>
          </a:p>
        </p:txBody>
      </p:sp>
    </p:spTree>
    <p:extLst>
      <p:ext uri="{BB962C8B-B14F-4D97-AF65-F5344CB8AC3E}">
        <p14:creationId xmlns:p14="http://schemas.microsoft.com/office/powerpoint/2010/main" val="1473637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85181F6-D15C-369A-1902-5D50945A94FB}"/>
              </a:ext>
            </a:extLst>
          </p:cNvPr>
          <p:cNvSpPr>
            <a:spLocks noGrp="1"/>
          </p:cNvSpPr>
          <p:nvPr>
            <p:ph type="title"/>
          </p:nvPr>
        </p:nvSpPr>
        <p:spPr/>
        <p:txBody>
          <a:bodyPr/>
          <a:lstStyle/>
          <a:p>
            <a:r>
              <a:rPr lang="en-US" err="1">
                <a:solidFill>
                  <a:schemeClr val="tx1"/>
                </a:solidFill>
              </a:rPr>
              <a:t>Jongeren</a:t>
            </a:r>
            <a:r>
              <a:rPr lang="en-US">
                <a:solidFill>
                  <a:schemeClr val="tx1"/>
                </a:solidFill>
              </a:rPr>
              <a:t> </a:t>
            </a:r>
            <a:r>
              <a:rPr lang="en-US" err="1">
                <a:solidFill>
                  <a:schemeClr val="tx1"/>
                </a:solidFill>
              </a:rPr>
              <a:t>zonder</a:t>
            </a:r>
            <a:r>
              <a:rPr lang="en-US">
                <a:solidFill>
                  <a:schemeClr val="tx1"/>
                </a:solidFill>
              </a:rPr>
              <a:t> </a:t>
            </a:r>
            <a:r>
              <a:rPr lang="en-US" err="1">
                <a:solidFill>
                  <a:schemeClr val="tx1"/>
                </a:solidFill>
              </a:rPr>
              <a:t>startkwalificatie</a:t>
            </a:r>
            <a:r>
              <a:rPr lang="en-US">
                <a:solidFill>
                  <a:schemeClr val="tx1"/>
                </a:solidFill>
              </a:rPr>
              <a:t>, met </a:t>
            </a:r>
            <a:r>
              <a:rPr lang="en-US" err="1">
                <a:solidFill>
                  <a:schemeClr val="tx1"/>
                </a:solidFill>
              </a:rPr>
              <a:t>multiproblematiek</a:t>
            </a:r>
            <a:r>
              <a:rPr lang="en-US">
                <a:solidFill>
                  <a:schemeClr val="tx1"/>
                </a:solidFill>
              </a:rPr>
              <a:t>,</a:t>
            </a:r>
            <a:r>
              <a:rPr lang="en-US"/>
              <a:t> </a:t>
            </a:r>
            <a:r>
              <a:rPr lang="en-US" err="1"/>
              <a:t>waaronder</a:t>
            </a:r>
            <a:r>
              <a:rPr lang="en-US"/>
              <a:t> </a:t>
            </a:r>
            <a:r>
              <a:rPr lang="en-US" err="1"/>
              <a:t>schulden</a:t>
            </a:r>
            <a:endParaRPr lang="nl-NL"/>
          </a:p>
        </p:txBody>
      </p:sp>
      <p:sp>
        <p:nvSpPr>
          <p:cNvPr id="5" name="Tijdelijke aanduiding voor dianummer 4">
            <a:extLst>
              <a:ext uri="{FF2B5EF4-FFF2-40B4-BE49-F238E27FC236}">
                <a16:creationId xmlns:a16="http://schemas.microsoft.com/office/drawing/2014/main" id="{84121BCA-FBF3-C066-ABAA-99D3C8F3B6FF}"/>
              </a:ext>
            </a:extLst>
          </p:cNvPr>
          <p:cNvSpPr>
            <a:spLocks noGrp="1"/>
          </p:cNvSpPr>
          <p:nvPr>
            <p:ph type="sldNum" sz="quarter" idx="13"/>
          </p:nvPr>
        </p:nvSpPr>
        <p:spPr/>
        <p:txBody>
          <a:bodyPr/>
          <a:lstStyle/>
          <a:p>
            <a:fld id="{FACE7509-F60A-4509-9491-CD4ED7B54EDD}" type="slidenum">
              <a:rPr lang="nl-NL" smtClean="0"/>
              <a:pPr/>
              <a:t>27</a:t>
            </a:fld>
            <a:endParaRPr lang="nl-NL"/>
          </a:p>
        </p:txBody>
      </p:sp>
      <p:pic>
        <p:nvPicPr>
          <p:cNvPr id="11" name="Afbeelding 10" descr="Afbeelding met tekst, schermopname, Lettertype, Graphics&#10;&#10;Door AI gegenereerde inhoud is mogelijk onjuist.">
            <a:extLst>
              <a:ext uri="{FF2B5EF4-FFF2-40B4-BE49-F238E27FC236}">
                <a16:creationId xmlns:a16="http://schemas.microsoft.com/office/drawing/2014/main" id="{DF816232-A6DA-DC7A-9F1B-ED9B0944E0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23030" y="1905000"/>
            <a:ext cx="8001000" cy="2495550"/>
          </a:xfrm>
          <a:prstGeom prst="rect">
            <a:avLst/>
          </a:prstGeom>
        </p:spPr>
      </p:pic>
      <p:pic>
        <p:nvPicPr>
          <p:cNvPr id="7" name="Tijdelijke aanduiding voor afbeelding 6" descr="Afbeelding met tekst, schermopname, Lettertype, ontwerp&#10;&#10;Door AI gegenereerde inhoud is mogelijk onjuist.">
            <a:extLst>
              <a:ext uri="{FF2B5EF4-FFF2-40B4-BE49-F238E27FC236}">
                <a16:creationId xmlns:a16="http://schemas.microsoft.com/office/drawing/2014/main" id="{6D3B1C61-98B1-2C98-2BE1-B503D15CBF6C}"/>
              </a:ext>
            </a:extLst>
          </p:cNvPr>
          <p:cNvPicPr>
            <a:picLocks noGrp="1" noChangeAspect="1"/>
          </p:cNvPicPr>
          <p:nvPr>
            <p:ph type="pic" sz="quarter" idx="11"/>
          </p:nvPr>
        </p:nvPicPr>
        <p:blipFill>
          <a:blip r:embed="rId5">
            <a:extLst>
              <a:ext uri="{837473B0-CC2E-450A-ABE3-18F120FF3D39}">
                <a1611:picAttrSrcUrl xmlns:a1611="http://schemas.microsoft.com/office/drawing/2016/11/main" r:id="rId6"/>
              </a:ext>
            </a:extLst>
          </a:blip>
          <a:srcRect l="18343" r="18343"/>
          <a:stretch>
            <a:fillRect/>
          </a:stretch>
        </p:blipFill>
        <p:spPr>
          <a:xfrm>
            <a:off x="410817" y="3949777"/>
            <a:ext cx="2647125" cy="2342413"/>
          </a:xfrm>
        </p:spPr>
      </p:pic>
      <p:pic>
        <p:nvPicPr>
          <p:cNvPr id="17" name="Afbeelding 16" descr="Afbeelding met tekst, papier, Papierprodcut, Briefgeld&#10;&#10;Door AI gegenereerde inhoud is mogelijk onjuist.">
            <a:extLst>
              <a:ext uri="{FF2B5EF4-FFF2-40B4-BE49-F238E27FC236}">
                <a16:creationId xmlns:a16="http://schemas.microsoft.com/office/drawing/2014/main" id="{5610D4F4-2DA2-8EB6-7C61-4E39442A1C28}"/>
              </a:ext>
            </a:extLst>
          </p:cNvPr>
          <p:cNvPicPr>
            <a:picLocks noChangeAspect="1"/>
          </p:cNvPicPr>
          <p:nvPr/>
        </p:nvPicPr>
        <p:blipFill>
          <a:blip r:embed="rId7"/>
          <a:stretch>
            <a:fillRect/>
          </a:stretch>
        </p:blipFill>
        <p:spPr>
          <a:xfrm>
            <a:off x="8852452" y="1534833"/>
            <a:ext cx="3339548" cy="2652789"/>
          </a:xfrm>
          <a:prstGeom prst="rect">
            <a:avLst/>
          </a:prstGeom>
        </p:spPr>
      </p:pic>
      <p:pic>
        <p:nvPicPr>
          <p:cNvPr id="9" name="Afbeelding 8" descr="Afbeelding met tekenfilm, verven, tekening, illustratie&#10;&#10;Door AI gegenereerde inhoud is mogelijk onjuist.">
            <a:extLst>
              <a:ext uri="{FF2B5EF4-FFF2-40B4-BE49-F238E27FC236}">
                <a16:creationId xmlns:a16="http://schemas.microsoft.com/office/drawing/2014/main" id="{A99375E5-6B3A-E7FD-54E2-A96F35F05CA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650995" y="4031762"/>
            <a:ext cx="2017329" cy="1695578"/>
          </a:xfrm>
          <a:prstGeom prst="rect">
            <a:avLst/>
          </a:prstGeom>
        </p:spPr>
      </p:pic>
      <p:sp>
        <p:nvSpPr>
          <p:cNvPr id="10" name="Tekstvak 9">
            <a:extLst>
              <a:ext uri="{FF2B5EF4-FFF2-40B4-BE49-F238E27FC236}">
                <a16:creationId xmlns:a16="http://schemas.microsoft.com/office/drawing/2014/main" id="{3B52FC4C-90CC-08D8-60A4-D95537D3DB74}"/>
              </a:ext>
            </a:extLst>
          </p:cNvPr>
          <p:cNvSpPr txBox="1"/>
          <p:nvPr/>
        </p:nvSpPr>
        <p:spPr>
          <a:xfrm>
            <a:off x="6355337" y="6292190"/>
            <a:ext cx="2013709" cy="369332"/>
          </a:xfrm>
          <a:prstGeom prst="rect">
            <a:avLst/>
          </a:prstGeom>
          <a:noFill/>
        </p:spPr>
        <p:txBody>
          <a:bodyPr wrap="square" rtlCol="0">
            <a:spAutoFit/>
          </a:bodyPr>
          <a:lstStyle/>
          <a:p>
            <a:r>
              <a:rPr lang="nl-NL" sz="900">
                <a:hlinkClick r:id="rId9" tooltip="https://skryfblok.blogspot.com/2011/02/die-tandarts-en-my-ma.html"/>
              </a:rPr>
              <a:t>Deze foto</a:t>
            </a:r>
            <a:r>
              <a:rPr lang="nl-NL" sz="900"/>
              <a:t> van Onbekende auteur is gelicentieerd onder </a:t>
            </a:r>
            <a:r>
              <a:rPr lang="nl-NL" sz="900">
                <a:hlinkClick r:id="rId10" tooltip="https://creativecommons.org/licenses/by-sa/3.0/"/>
              </a:rPr>
              <a:t>CC BY-SA</a:t>
            </a:r>
            <a:endParaRPr lang="nl-NL" sz="900"/>
          </a:p>
        </p:txBody>
      </p:sp>
      <p:pic>
        <p:nvPicPr>
          <p:cNvPr id="2" name="Tijdelijke aanduiding voor afbeelding 8" descr="Afbeelding met tekst, schermopname, logo, hemel&#10;&#10;Door AI gegenereerde inhoud is mogelijk onjuist.">
            <a:extLst>
              <a:ext uri="{FF2B5EF4-FFF2-40B4-BE49-F238E27FC236}">
                <a16:creationId xmlns:a16="http://schemas.microsoft.com/office/drawing/2014/main" id="{9356E2FA-E951-802D-52D4-B3568071AE9B}"/>
              </a:ext>
            </a:extLst>
          </p:cNvPr>
          <p:cNvPicPr>
            <a:picLocks noChangeAspect="1"/>
          </p:cNvPicPr>
          <p:nvPr/>
        </p:nvPicPr>
        <p:blipFill>
          <a:blip r:embed="rId11">
            <a:extLst>
              <a:ext uri="{837473B0-CC2E-450A-ABE3-18F120FF3D39}">
                <a1611:picAttrSrcUrl xmlns:a1611="http://schemas.microsoft.com/office/drawing/2016/11/main" r:id="rId12"/>
              </a:ext>
            </a:extLst>
          </a:blip>
          <a:srcRect l="12391" r="12391"/>
          <a:stretch>
            <a:fillRect/>
          </a:stretch>
        </p:blipFill>
        <p:spPr>
          <a:xfrm>
            <a:off x="5758679" y="1733844"/>
            <a:ext cx="3207023" cy="2837861"/>
          </a:xfrm>
          <a:prstGeom prst="rect">
            <a:avLst/>
          </a:prstGeom>
        </p:spPr>
      </p:pic>
      <p:pic>
        <p:nvPicPr>
          <p:cNvPr id="6" name="Afbeelding 5" descr="Afbeelding met Lettertype, Graphics, grafische vormgeving, ontwerp&#10;&#10;Door AI gegenereerde inhoud is mogelijk onjuist.">
            <a:extLst>
              <a:ext uri="{FF2B5EF4-FFF2-40B4-BE49-F238E27FC236}">
                <a16:creationId xmlns:a16="http://schemas.microsoft.com/office/drawing/2014/main" id="{9F81B276-F179-6293-210A-49E58D8E2AC2}"/>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107937" y="4457888"/>
            <a:ext cx="3896240" cy="1948120"/>
          </a:xfrm>
          <a:prstGeom prst="rect">
            <a:avLst/>
          </a:prstGeom>
        </p:spPr>
      </p:pic>
    </p:spTree>
    <p:extLst>
      <p:ext uri="{BB962C8B-B14F-4D97-AF65-F5344CB8AC3E}">
        <p14:creationId xmlns:p14="http://schemas.microsoft.com/office/powerpoint/2010/main" val="1874608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E140C-CA4B-FFE9-8A1E-491FC12B92D9}"/>
              </a:ext>
            </a:extLst>
          </p:cNvPr>
          <p:cNvSpPr>
            <a:spLocks noGrp="1"/>
          </p:cNvSpPr>
          <p:nvPr>
            <p:ph type="title"/>
          </p:nvPr>
        </p:nvSpPr>
        <p:spPr/>
        <p:txBody>
          <a:bodyPr/>
          <a:lstStyle/>
          <a:p>
            <a:r>
              <a:rPr lang="en-US"/>
              <a:t>Wie is </a:t>
            </a:r>
            <a:r>
              <a:rPr lang="en-US" err="1"/>
              <a:t>hier</a:t>
            </a:r>
            <a:r>
              <a:rPr lang="en-US"/>
              <a:t> </a:t>
            </a:r>
            <a:r>
              <a:rPr lang="en-US" err="1"/>
              <a:t>schuldig</a:t>
            </a:r>
            <a:r>
              <a:rPr lang="en-US"/>
              <a:t>?</a:t>
            </a:r>
            <a:endParaRPr lang="nl-NL"/>
          </a:p>
        </p:txBody>
      </p:sp>
      <p:sp>
        <p:nvSpPr>
          <p:cNvPr id="5" name="Tijdelijke aanduiding voor dianummer 4">
            <a:extLst>
              <a:ext uri="{FF2B5EF4-FFF2-40B4-BE49-F238E27FC236}">
                <a16:creationId xmlns:a16="http://schemas.microsoft.com/office/drawing/2014/main" id="{3418FE9B-992F-C8E6-85C8-1E2442ACDC1B}"/>
              </a:ext>
            </a:extLst>
          </p:cNvPr>
          <p:cNvSpPr>
            <a:spLocks noGrp="1"/>
          </p:cNvSpPr>
          <p:nvPr>
            <p:ph type="sldNum" sz="quarter" idx="13"/>
          </p:nvPr>
        </p:nvSpPr>
        <p:spPr/>
        <p:txBody>
          <a:bodyPr/>
          <a:lstStyle/>
          <a:p>
            <a:fld id="{FACE7509-F60A-4509-9491-CD4ED7B54EDD}" type="slidenum">
              <a:rPr lang="nl-NL" smtClean="0"/>
              <a:pPr/>
              <a:t>28</a:t>
            </a:fld>
            <a:endParaRPr lang="nl-NL"/>
          </a:p>
        </p:txBody>
      </p:sp>
      <p:sp>
        <p:nvSpPr>
          <p:cNvPr id="7" name="Tekstvak 6">
            <a:extLst>
              <a:ext uri="{FF2B5EF4-FFF2-40B4-BE49-F238E27FC236}">
                <a16:creationId xmlns:a16="http://schemas.microsoft.com/office/drawing/2014/main" id="{DBD6CD3F-78DE-424D-03C2-1F92DE7B745E}"/>
              </a:ext>
            </a:extLst>
          </p:cNvPr>
          <p:cNvSpPr txBox="1"/>
          <p:nvPr/>
        </p:nvSpPr>
        <p:spPr>
          <a:xfrm>
            <a:off x="838200" y="2034210"/>
            <a:ext cx="8229600" cy="4524315"/>
          </a:xfrm>
          <a:prstGeom prst="rect">
            <a:avLst/>
          </a:prstGeom>
          <a:noFill/>
        </p:spPr>
        <p:txBody>
          <a:bodyPr wrap="square">
            <a:spAutoFit/>
          </a:bodyPr>
          <a:lstStyle/>
          <a:p>
            <a:pPr marR="1426210">
              <a:buNone/>
            </a:pPr>
            <a:r>
              <a:rPr lang="nl-NL" sz="2400" i="1">
                <a:effectLst/>
                <a:latin typeface="Aptos" panose="020B0004020202020204" pitchFamily="34" charset="0"/>
                <a:ea typeface="Calibri" panose="020F0502020204030204" pitchFamily="34" charset="0"/>
                <a:cs typeface="Arial" panose="020B0604020202020204" pitchFamily="34" charset="0"/>
              </a:rPr>
              <a:t>“Schulden een stuk kwijtschelden. Ik zou nooit zeggen álles kwijtschelden, want er zit natuurlijk een element in van je hebt iets gedaan; actie, réactie. Maar een schuld is óók gekomen door hoe wij het hier in Nederland georganiseerd hebben. (…) Waar je dus binnen no time schuld maakt. (…) DUO bijvoorbeeld en dan aanvullende op aanvullende lening. (…) Een uitwonende-huppeldepup-lening van 1800 per maand, met alles erop en eraan. En wat denk je dat ze gaan verdienen met een mbo-1 diploma?”</a:t>
            </a:r>
            <a:r>
              <a:rPr lang="nl-NL" sz="2400">
                <a:effectLst/>
                <a:latin typeface="Aptos" panose="020B0004020202020204" pitchFamily="34" charset="0"/>
                <a:ea typeface="Calibri" panose="020F0502020204030204" pitchFamily="34" charset="0"/>
                <a:cs typeface="Arial" panose="020B0604020202020204" pitchFamily="34" charset="0"/>
              </a:rPr>
              <a:t> </a:t>
            </a:r>
          </a:p>
          <a:p>
            <a:r>
              <a:rPr lang="nl-NL" sz="2400">
                <a:effectLst/>
                <a:latin typeface="Aptos" panose="020B0004020202020204" pitchFamily="34" charset="0"/>
                <a:ea typeface="Calibri" panose="020F0502020204030204" pitchFamily="34" charset="0"/>
                <a:cs typeface="Arial" panose="020B0604020202020204" pitchFamily="34" charset="0"/>
              </a:rPr>
              <a:t>Maatwerker gemeente</a:t>
            </a:r>
          </a:p>
        </p:txBody>
      </p:sp>
      <p:pic>
        <p:nvPicPr>
          <p:cNvPr id="17" name="Afbeelding 16" descr="Afbeelding met tekenfilm, tekening, illustratie, kunst&#10;&#10;Door AI gegenereerde inhoud is mogelijk onjuist.">
            <a:extLst>
              <a:ext uri="{FF2B5EF4-FFF2-40B4-BE49-F238E27FC236}">
                <a16:creationId xmlns:a16="http://schemas.microsoft.com/office/drawing/2014/main" id="{F750A304-635A-B076-9AE7-68FD6AB35E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19800" y="703254"/>
            <a:ext cx="6096000" cy="2124075"/>
          </a:xfrm>
          <a:prstGeom prst="rect">
            <a:avLst/>
          </a:prstGeom>
        </p:spPr>
      </p:pic>
    </p:spTree>
    <p:extLst>
      <p:ext uri="{BB962C8B-B14F-4D97-AF65-F5344CB8AC3E}">
        <p14:creationId xmlns:p14="http://schemas.microsoft.com/office/powerpoint/2010/main" val="3762233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25EFDB4B-E17D-BBAC-74E4-0231C0929A46}"/>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A76701FE-49CD-24AB-EB5C-E5A2C74FF5DC}"/>
              </a:ext>
            </a:extLst>
          </p:cNvPr>
          <p:cNvSpPr>
            <a:spLocks noGrp="1"/>
          </p:cNvSpPr>
          <p:nvPr>
            <p:ph type="title"/>
          </p:nvPr>
        </p:nvSpPr>
        <p:spPr/>
        <p:txBody>
          <a:bodyPr/>
          <a:lstStyle/>
          <a:p>
            <a:r>
              <a:rPr lang="en-US" err="1"/>
              <a:t>stelling</a:t>
            </a:r>
            <a:endParaRPr lang="nl-NL"/>
          </a:p>
        </p:txBody>
      </p:sp>
      <p:sp>
        <p:nvSpPr>
          <p:cNvPr id="4" name="Tijdelijke aanduiding voor tekst 3">
            <a:extLst>
              <a:ext uri="{FF2B5EF4-FFF2-40B4-BE49-F238E27FC236}">
                <a16:creationId xmlns:a16="http://schemas.microsoft.com/office/drawing/2014/main" id="{6B1F1859-72BE-3518-BD06-DE4AAAE34284}"/>
              </a:ext>
            </a:extLst>
          </p:cNvPr>
          <p:cNvSpPr>
            <a:spLocks noGrp="1"/>
          </p:cNvSpPr>
          <p:nvPr>
            <p:ph type="body" sz="quarter" idx="12"/>
          </p:nvPr>
        </p:nvSpPr>
        <p:spPr>
          <a:xfrm>
            <a:off x="838199" y="1926000"/>
            <a:ext cx="9617765" cy="4248000"/>
          </a:xfrm>
        </p:spPr>
        <p:txBody>
          <a:bodyPr>
            <a:normAutofit/>
          </a:bodyPr>
          <a:lstStyle/>
          <a:p>
            <a:pPr marL="0" indent="0">
              <a:buNone/>
            </a:pPr>
            <a:r>
              <a:rPr lang="en-US" sz="3600" b="1"/>
              <a:t>We </a:t>
            </a:r>
            <a:r>
              <a:rPr lang="en-US" sz="3600" b="1" err="1"/>
              <a:t>moeten</a:t>
            </a:r>
            <a:r>
              <a:rPr lang="en-US" sz="3600" b="1"/>
              <a:t> </a:t>
            </a:r>
            <a:r>
              <a:rPr lang="en-US" sz="3600" b="1" err="1"/>
              <a:t>als</a:t>
            </a:r>
            <a:r>
              <a:rPr lang="en-US" sz="3600" b="1"/>
              <a:t> </a:t>
            </a:r>
            <a:r>
              <a:rPr lang="en-US" sz="3600" b="1" err="1"/>
              <a:t>samenleving</a:t>
            </a:r>
            <a:r>
              <a:rPr lang="en-US" sz="3600" b="1"/>
              <a:t> </a:t>
            </a:r>
            <a:r>
              <a:rPr lang="en-US" sz="3600" b="1" err="1"/>
              <a:t>verantwoordelijkheid</a:t>
            </a:r>
            <a:r>
              <a:rPr lang="en-US" sz="3600" b="1"/>
              <a:t> </a:t>
            </a:r>
            <a:r>
              <a:rPr lang="en-US" sz="3600" b="1" err="1"/>
              <a:t>nemen</a:t>
            </a:r>
            <a:r>
              <a:rPr lang="en-US" sz="3600" b="1"/>
              <a:t> </a:t>
            </a:r>
            <a:r>
              <a:rPr lang="en-US" sz="3600" b="1" err="1"/>
              <a:t>voor</a:t>
            </a:r>
            <a:r>
              <a:rPr lang="en-US" sz="3600" b="1"/>
              <a:t> </a:t>
            </a:r>
            <a:r>
              <a:rPr lang="en-US" sz="3600" b="1" err="1"/>
              <a:t>schulden</a:t>
            </a:r>
            <a:r>
              <a:rPr lang="en-US" sz="3600" b="1"/>
              <a:t> die </a:t>
            </a:r>
            <a:r>
              <a:rPr lang="en-US" sz="3600" b="1" err="1"/>
              <a:t>ontstaan</a:t>
            </a:r>
            <a:r>
              <a:rPr lang="en-US" sz="3600" b="1"/>
              <a:t> door </a:t>
            </a:r>
            <a:r>
              <a:rPr lang="en-US" sz="3600" b="1" err="1"/>
              <a:t>keuzes</a:t>
            </a:r>
            <a:r>
              <a:rPr lang="en-US" sz="3600" b="1"/>
              <a:t> die de </a:t>
            </a:r>
            <a:r>
              <a:rPr lang="en-US" sz="3600" b="1" err="1"/>
              <a:t>overheid</a:t>
            </a:r>
            <a:r>
              <a:rPr lang="en-US" sz="3600" b="1"/>
              <a:t> </a:t>
            </a:r>
            <a:r>
              <a:rPr lang="en-US" sz="3600" b="1" err="1"/>
              <a:t>maakt</a:t>
            </a:r>
            <a:r>
              <a:rPr lang="en-US" sz="3600" b="1"/>
              <a:t>, </a:t>
            </a:r>
            <a:r>
              <a:rPr lang="en-US" sz="3600" b="1" err="1"/>
              <a:t>zoals</a:t>
            </a:r>
            <a:r>
              <a:rPr lang="en-US" sz="3600" b="1"/>
              <a:t> </a:t>
            </a:r>
            <a:r>
              <a:rPr lang="en-US" sz="3600" b="1" err="1"/>
              <a:t>makkelijk</a:t>
            </a:r>
            <a:r>
              <a:rPr lang="en-US" sz="3600" b="1"/>
              <a:t> </a:t>
            </a:r>
            <a:r>
              <a:rPr lang="en-US" sz="3600" b="1" err="1"/>
              <a:t>lenen</a:t>
            </a:r>
            <a:r>
              <a:rPr lang="en-US" sz="3600" b="1"/>
              <a:t>, </a:t>
            </a:r>
            <a:r>
              <a:rPr lang="en-US" sz="3600" b="1" err="1"/>
              <a:t>reclames</a:t>
            </a:r>
            <a:r>
              <a:rPr lang="en-US" sz="3600" b="1"/>
              <a:t> </a:t>
            </a:r>
            <a:r>
              <a:rPr lang="en-US" sz="3600" b="1" err="1"/>
              <a:t>voor</a:t>
            </a:r>
            <a:r>
              <a:rPr lang="en-US" sz="3600" b="1"/>
              <a:t> luxe </a:t>
            </a:r>
            <a:r>
              <a:rPr lang="en-US" sz="3600" b="1" err="1"/>
              <a:t>artikelen</a:t>
            </a:r>
            <a:r>
              <a:rPr lang="en-US" sz="3600" b="1"/>
              <a:t>, dure </a:t>
            </a:r>
            <a:r>
              <a:rPr lang="en-US" sz="3600" b="1" err="1"/>
              <a:t>huurwoningen</a:t>
            </a:r>
            <a:r>
              <a:rPr lang="en-US" sz="3600" b="1"/>
              <a:t> et cetera.</a:t>
            </a:r>
            <a:endParaRPr lang="nl-NL" sz="3600" b="1"/>
          </a:p>
        </p:txBody>
      </p:sp>
      <p:sp>
        <p:nvSpPr>
          <p:cNvPr id="5" name="Tijdelijke aanduiding voor dianummer 4">
            <a:extLst>
              <a:ext uri="{FF2B5EF4-FFF2-40B4-BE49-F238E27FC236}">
                <a16:creationId xmlns:a16="http://schemas.microsoft.com/office/drawing/2014/main" id="{AAB8333F-1A13-B8DF-55B6-FBF3864B2D2F}"/>
              </a:ext>
            </a:extLst>
          </p:cNvPr>
          <p:cNvSpPr>
            <a:spLocks noGrp="1"/>
          </p:cNvSpPr>
          <p:nvPr>
            <p:ph type="sldNum" sz="quarter" idx="13"/>
          </p:nvPr>
        </p:nvSpPr>
        <p:spPr/>
        <p:txBody>
          <a:bodyPr/>
          <a:lstStyle/>
          <a:p>
            <a:fld id="{FACE7509-F60A-4509-9491-CD4ED7B54EDD}" type="slidenum">
              <a:rPr lang="nl-NL" smtClean="0"/>
              <a:pPr/>
              <a:t>29</a:t>
            </a:fld>
            <a:endParaRPr lang="nl-NL"/>
          </a:p>
        </p:txBody>
      </p:sp>
    </p:spTree>
    <p:extLst>
      <p:ext uri="{BB962C8B-B14F-4D97-AF65-F5344CB8AC3E}">
        <p14:creationId xmlns:p14="http://schemas.microsoft.com/office/powerpoint/2010/main" val="4189150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Wie ben ik?</a:t>
            </a:r>
          </a:p>
        </p:txBody>
      </p:sp>
      <p:sp>
        <p:nvSpPr>
          <p:cNvPr id="2" name="Tijdelijke aanduiding voor dianummer 1">
            <a:extLst>
              <a:ext uri="{FF2B5EF4-FFF2-40B4-BE49-F238E27FC236}">
                <a16:creationId xmlns:a16="http://schemas.microsoft.com/office/drawing/2014/main" id="{64B17E86-1BC5-446B-9365-069102636164}"/>
              </a:ext>
            </a:extLst>
          </p:cNvPr>
          <p:cNvSpPr>
            <a:spLocks noGrp="1"/>
          </p:cNvSpPr>
          <p:nvPr>
            <p:ph type="sldNum" sz="quarter" idx="12"/>
          </p:nvPr>
        </p:nvSpPr>
        <p:spPr/>
        <p:txBody>
          <a:bodyPr/>
          <a:lstStyle/>
          <a:p>
            <a:fld id="{FACE7509-F60A-4509-9491-CD4ED7B54EDD}" type="slidenum">
              <a:rPr lang="nl-NL" smtClean="0"/>
              <a:pPr/>
              <a:t>3</a:t>
            </a:fld>
            <a:endParaRPr lang="nl-NL"/>
          </a:p>
        </p:txBody>
      </p:sp>
      <p:sp>
        <p:nvSpPr>
          <p:cNvPr id="7" name="Tijdelijke aanduiding voor tekst 4">
            <a:extLst>
              <a:ext uri="{FF2B5EF4-FFF2-40B4-BE49-F238E27FC236}">
                <a16:creationId xmlns:a16="http://schemas.microsoft.com/office/drawing/2014/main" id="{EC813341-9BC5-9FDE-A560-137F8BE7D3C8}"/>
              </a:ext>
            </a:extLst>
          </p:cNvPr>
          <p:cNvSpPr txBox="1">
            <a:spLocks/>
          </p:cNvSpPr>
          <p:nvPr/>
        </p:nvSpPr>
        <p:spPr>
          <a:xfrm>
            <a:off x="917946" y="1895868"/>
            <a:ext cx="7291333" cy="4248000"/>
          </a:xfrm>
          <a:prstGeom prst="rect">
            <a:avLst/>
          </a:prstGeom>
        </p:spPr>
        <p:txBody>
          <a:bodyPr vert="horz" lIns="91440" tIns="45720" rIns="91440" bIns="45720" rtlCol="0">
            <a:normAutofit/>
          </a:bodyPr>
          <a:lst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nl-NL"/>
              <a:t>Maritza Gerritsen, </a:t>
            </a:r>
            <a:r>
              <a:rPr lang="nl-NL" err="1"/>
              <a:t>Msc</a:t>
            </a:r>
            <a:endParaRPr lang="nl-NL"/>
          </a:p>
          <a:p>
            <a:r>
              <a:rPr lang="nl-NL"/>
              <a:t>Oorspronkelijk: maatschappelijk werker</a:t>
            </a:r>
          </a:p>
          <a:p>
            <a:r>
              <a:rPr lang="nl-NL"/>
              <a:t>Onderwijskundige en docent </a:t>
            </a:r>
            <a:r>
              <a:rPr lang="nl-NL" err="1"/>
              <a:t>Social</a:t>
            </a:r>
            <a:r>
              <a:rPr lang="nl-NL"/>
              <a:t> </a:t>
            </a:r>
            <a:r>
              <a:rPr lang="nl-NL" err="1"/>
              <a:t>Work</a:t>
            </a:r>
            <a:endParaRPr lang="nl-NL"/>
          </a:p>
          <a:p>
            <a:r>
              <a:rPr lang="nl-NL"/>
              <a:t>Promovenda Lectoraat Versterken van Sociale Kwaliteit en Universiteit voor Humanistiek</a:t>
            </a:r>
          </a:p>
          <a:p>
            <a:endParaRPr lang="nl-NL"/>
          </a:p>
          <a:p>
            <a:pPr marL="0" indent="0">
              <a:buNone/>
            </a:pPr>
            <a:endParaRPr lang="nl-NL"/>
          </a:p>
        </p:txBody>
      </p:sp>
      <p:pic>
        <p:nvPicPr>
          <p:cNvPr id="9" name="Afbeelding 8" descr="Afbeelding met kleding, persoon, meubels, Menselijk gezicht&#10;&#10;Automatisch gegenereerde beschrijving">
            <a:extLst>
              <a:ext uri="{FF2B5EF4-FFF2-40B4-BE49-F238E27FC236}">
                <a16:creationId xmlns:a16="http://schemas.microsoft.com/office/drawing/2014/main" id="{1B7A5EFD-18DF-1211-346F-4D173D7AA5E8}"/>
              </a:ext>
            </a:extLst>
          </p:cNvPr>
          <p:cNvPicPr>
            <a:picLocks noChangeAspect="1"/>
          </p:cNvPicPr>
          <p:nvPr/>
        </p:nvPicPr>
        <p:blipFill rotWithShape="1">
          <a:blip r:embed="rId3"/>
          <a:srcRect l="24689" t="7547" r="19097"/>
          <a:stretch/>
        </p:blipFill>
        <p:spPr>
          <a:xfrm>
            <a:off x="8331201" y="3192141"/>
            <a:ext cx="2641600" cy="2897874"/>
          </a:xfrm>
          <a:prstGeom prst="rect">
            <a:avLst/>
          </a:prstGeom>
        </p:spPr>
      </p:pic>
    </p:spTree>
    <p:extLst>
      <p:ext uri="{BB962C8B-B14F-4D97-AF65-F5344CB8AC3E}">
        <p14:creationId xmlns:p14="http://schemas.microsoft.com/office/powerpoint/2010/main" val="7552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830B442-A488-773B-8941-AC7B392283B3}"/>
              </a:ext>
            </a:extLst>
          </p:cNvPr>
          <p:cNvSpPr>
            <a:spLocks noGrp="1"/>
          </p:cNvSpPr>
          <p:nvPr>
            <p:ph type="title"/>
          </p:nvPr>
        </p:nvSpPr>
        <p:spPr/>
        <p:txBody>
          <a:bodyPr/>
          <a:lstStyle/>
          <a:p>
            <a:r>
              <a:rPr lang="en-US"/>
              <a:t>Twee </a:t>
            </a:r>
            <a:r>
              <a:rPr lang="en-US" err="1"/>
              <a:t>gedragskenmerken</a:t>
            </a:r>
            <a:endParaRPr lang="nl-NL"/>
          </a:p>
        </p:txBody>
      </p:sp>
      <p:sp>
        <p:nvSpPr>
          <p:cNvPr id="4" name="Tijdelijke aanduiding voor tekst 3">
            <a:extLst>
              <a:ext uri="{FF2B5EF4-FFF2-40B4-BE49-F238E27FC236}">
                <a16:creationId xmlns:a16="http://schemas.microsoft.com/office/drawing/2014/main" id="{A3908503-8C43-F2D0-E04A-332CFE961CD8}"/>
              </a:ext>
            </a:extLst>
          </p:cNvPr>
          <p:cNvSpPr>
            <a:spLocks noGrp="1"/>
          </p:cNvSpPr>
          <p:nvPr>
            <p:ph type="body" sz="quarter" idx="12"/>
          </p:nvPr>
        </p:nvSpPr>
        <p:spPr/>
        <p:txBody>
          <a:bodyPr/>
          <a:lstStyle/>
          <a:p>
            <a:r>
              <a:rPr lang="en-US" b="1"/>
              <a:t>Externe </a:t>
            </a:r>
            <a:r>
              <a:rPr lang="en-US" b="1" err="1"/>
              <a:t>attributie</a:t>
            </a:r>
            <a:endParaRPr lang="en-US" b="1"/>
          </a:p>
          <a:p>
            <a:endParaRPr lang="en-US"/>
          </a:p>
          <a:p>
            <a:endParaRPr lang="en-US"/>
          </a:p>
          <a:p>
            <a:endParaRPr lang="en-US"/>
          </a:p>
          <a:p>
            <a:endParaRPr lang="en-US"/>
          </a:p>
          <a:p>
            <a:r>
              <a:rPr lang="en-US" b="1" err="1"/>
              <a:t>Overschatten</a:t>
            </a:r>
            <a:r>
              <a:rPr lang="en-US" b="1"/>
              <a:t> </a:t>
            </a:r>
            <a:r>
              <a:rPr lang="en-US"/>
              <a:t>van wat ze </a:t>
            </a:r>
            <a:r>
              <a:rPr lang="en-US" err="1"/>
              <a:t>gaan</a:t>
            </a:r>
            <a:r>
              <a:rPr lang="en-US"/>
              <a:t> </a:t>
            </a:r>
            <a:r>
              <a:rPr lang="en-US" err="1"/>
              <a:t>verdienen</a:t>
            </a:r>
            <a:r>
              <a:rPr lang="en-US"/>
              <a:t> </a:t>
            </a:r>
            <a:r>
              <a:rPr lang="en-US" err="1"/>
              <a:t>en</a:t>
            </a:r>
            <a:r>
              <a:rPr lang="en-US"/>
              <a:t> wat ze </a:t>
            </a:r>
            <a:r>
              <a:rPr lang="en-US" err="1"/>
              <a:t>kunnen</a:t>
            </a:r>
            <a:r>
              <a:rPr lang="en-US"/>
              <a:t> </a:t>
            </a:r>
            <a:r>
              <a:rPr lang="en-US" err="1"/>
              <a:t>bereiken</a:t>
            </a:r>
            <a:r>
              <a:rPr lang="en-US"/>
              <a:t> in </a:t>
            </a:r>
            <a:r>
              <a:rPr lang="en-US" err="1"/>
              <a:t>werk</a:t>
            </a:r>
            <a:r>
              <a:rPr lang="en-US"/>
              <a:t> </a:t>
            </a:r>
            <a:r>
              <a:rPr lang="en-US" err="1"/>
              <a:t>en</a:t>
            </a:r>
            <a:r>
              <a:rPr lang="en-US"/>
              <a:t> </a:t>
            </a:r>
            <a:r>
              <a:rPr lang="en-US" err="1"/>
              <a:t>inkomen</a:t>
            </a:r>
            <a:r>
              <a:rPr lang="en-US"/>
              <a:t>.</a:t>
            </a:r>
          </a:p>
          <a:p>
            <a:endParaRPr lang="nl-NL"/>
          </a:p>
        </p:txBody>
      </p:sp>
      <p:sp>
        <p:nvSpPr>
          <p:cNvPr id="5" name="Tijdelijke aanduiding voor dianummer 4">
            <a:extLst>
              <a:ext uri="{FF2B5EF4-FFF2-40B4-BE49-F238E27FC236}">
                <a16:creationId xmlns:a16="http://schemas.microsoft.com/office/drawing/2014/main" id="{1BBCBE82-FA99-BD14-0156-86CF90D5A870}"/>
              </a:ext>
            </a:extLst>
          </p:cNvPr>
          <p:cNvSpPr>
            <a:spLocks noGrp="1"/>
          </p:cNvSpPr>
          <p:nvPr>
            <p:ph type="sldNum" sz="quarter" idx="13"/>
          </p:nvPr>
        </p:nvSpPr>
        <p:spPr/>
        <p:txBody>
          <a:bodyPr/>
          <a:lstStyle/>
          <a:p>
            <a:fld id="{FACE7509-F60A-4509-9491-CD4ED7B54EDD}" type="slidenum">
              <a:rPr lang="nl-NL" smtClean="0"/>
              <a:pPr/>
              <a:t>30</a:t>
            </a:fld>
            <a:endParaRPr lang="nl-NL"/>
          </a:p>
        </p:txBody>
      </p:sp>
      <p:pic>
        <p:nvPicPr>
          <p:cNvPr id="11" name="Afbeelding 10">
            <a:extLst>
              <a:ext uri="{FF2B5EF4-FFF2-40B4-BE49-F238E27FC236}">
                <a16:creationId xmlns:a16="http://schemas.microsoft.com/office/drawing/2014/main" id="{70590C8B-9BFF-DEED-0183-B3A8323B2A69}"/>
              </a:ext>
            </a:extLst>
          </p:cNvPr>
          <p:cNvPicPr>
            <a:picLocks noChangeAspect="1"/>
          </p:cNvPicPr>
          <p:nvPr/>
        </p:nvPicPr>
        <p:blipFill>
          <a:blip r:embed="rId3"/>
          <a:stretch>
            <a:fillRect/>
          </a:stretch>
        </p:blipFill>
        <p:spPr>
          <a:xfrm>
            <a:off x="5994205" y="71442"/>
            <a:ext cx="7236820" cy="3814758"/>
          </a:xfrm>
          <a:prstGeom prst="rect">
            <a:avLst/>
          </a:prstGeom>
        </p:spPr>
      </p:pic>
      <p:sp>
        <p:nvSpPr>
          <p:cNvPr id="12" name="Tijdelijke aanduiding voor tekst 3">
            <a:extLst>
              <a:ext uri="{FF2B5EF4-FFF2-40B4-BE49-F238E27FC236}">
                <a16:creationId xmlns:a16="http://schemas.microsoft.com/office/drawing/2014/main" id="{F3B5BBCD-FDCB-0450-BD96-F512FB9B6672}"/>
              </a:ext>
            </a:extLst>
          </p:cNvPr>
          <p:cNvSpPr txBox="1">
            <a:spLocks/>
          </p:cNvSpPr>
          <p:nvPr/>
        </p:nvSpPr>
        <p:spPr>
          <a:xfrm>
            <a:off x="3783496" y="4552117"/>
            <a:ext cx="7142921" cy="4248000"/>
          </a:xfrm>
          <a:prstGeom prst="rect">
            <a:avLst/>
          </a:prstGeom>
        </p:spPr>
        <p:txBody>
          <a:bodyPr vert="horz" lIns="91440" tIns="45720" rIns="91440" bIns="45720" rtlCol="0">
            <a:normAutofit/>
          </a:bodyPr>
          <a:lst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base">
              <a:buFont typeface="Arial" panose="020B0604020202020204" pitchFamily="34" charset="0"/>
              <a:buNone/>
            </a:pPr>
            <a:r>
              <a:rPr lang="nl-NL" i="1"/>
              <a:t>“Ik ben niet zo moeilijk in dat soort dingen. Als ik maar gewoon genoeg heb van oh ik kan één paar schoenen per maand halen en een paar kleding. (…) Telefoonabonnement, </a:t>
            </a:r>
            <a:r>
              <a:rPr lang="nl-NL" i="1" err="1"/>
              <a:t>Spotify</a:t>
            </a:r>
            <a:r>
              <a:rPr lang="nl-NL" i="1"/>
              <a:t>, </a:t>
            </a:r>
            <a:r>
              <a:rPr lang="nl-NL" i="1" err="1"/>
              <a:t>Netflix</a:t>
            </a:r>
            <a:r>
              <a:rPr lang="nl-NL" i="1"/>
              <a:t>. Ik denk gewoon een salaris van 3000 euro per maand in die ++zin. Dan ben ik al gelukkig.” </a:t>
            </a:r>
          </a:p>
          <a:p>
            <a:pPr marL="0" indent="0" fontAlgn="base">
              <a:buFont typeface="Arial" panose="020B0604020202020204" pitchFamily="34" charset="0"/>
              <a:buNone/>
            </a:pPr>
            <a:r>
              <a:rPr lang="nl-NL"/>
              <a:t>Mo,16 jaar.</a:t>
            </a:r>
          </a:p>
        </p:txBody>
      </p:sp>
    </p:spTree>
    <p:extLst>
      <p:ext uri="{BB962C8B-B14F-4D97-AF65-F5344CB8AC3E}">
        <p14:creationId xmlns:p14="http://schemas.microsoft.com/office/powerpoint/2010/main" val="152432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B24F9D44-F737-381B-7A63-FDF24CBBBD25}"/>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08323D49-09DD-4216-2874-313C92181CAD}"/>
              </a:ext>
            </a:extLst>
          </p:cNvPr>
          <p:cNvSpPr>
            <a:spLocks noGrp="1"/>
          </p:cNvSpPr>
          <p:nvPr>
            <p:ph type="title"/>
          </p:nvPr>
        </p:nvSpPr>
        <p:spPr/>
        <p:txBody>
          <a:bodyPr/>
          <a:lstStyle/>
          <a:p>
            <a:r>
              <a:rPr lang="en-US"/>
              <a:t>Salaris van </a:t>
            </a:r>
            <a:r>
              <a:rPr lang="en-US" err="1"/>
              <a:t>een</a:t>
            </a:r>
            <a:r>
              <a:rPr lang="en-US"/>
              <a:t> </a:t>
            </a:r>
            <a:r>
              <a:rPr lang="en-US" err="1"/>
              <a:t>medewerker</a:t>
            </a:r>
            <a:r>
              <a:rPr lang="en-US"/>
              <a:t> </a:t>
            </a:r>
            <a:r>
              <a:rPr lang="en-US" err="1"/>
              <a:t>zonder</a:t>
            </a:r>
            <a:r>
              <a:rPr lang="en-US"/>
              <a:t> </a:t>
            </a:r>
            <a:r>
              <a:rPr lang="en-US" err="1"/>
              <a:t>startkwalificatie</a:t>
            </a:r>
            <a:endParaRPr lang="nl-NL"/>
          </a:p>
        </p:txBody>
      </p:sp>
      <p:sp>
        <p:nvSpPr>
          <p:cNvPr id="4" name="Tijdelijke aanduiding voor tekst 3">
            <a:extLst>
              <a:ext uri="{FF2B5EF4-FFF2-40B4-BE49-F238E27FC236}">
                <a16:creationId xmlns:a16="http://schemas.microsoft.com/office/drawing/2014/main" id="{CEA13C8D-214A-81EC-1953-FC9C4DED7DC5}"/>
              </a:ext>
            </a:extLst>
          </p:cNvPr>
          <p:cNvSpPr>
            <a:spLocks noGrp="1"/>
          </p:cNvSpPr>
          <p:nvPr>
            <p:ph type="body" sz="quarter" idx="12"/>
          </p:nvPr>
        </p:nvSpPr>
        <p:spPr/>
        <p:txBody>
          <a:bodyPr>
            <a:normAutofit fontScale="92500" lnSpcReduction="10000"/>
          </a:bodyPr>
          <a:lstStyle/>
          <a:p>
            <a:endParaRPr lang="en-US"/>
          </a:p>
          <a:p>
            <a:endParaRPr lang="nl-NL"/>
          </a:p>
          <a:p>
            <a:endParaRPr lang="nl-NL"/>
          </a:p>
          <a:p>
            <a:endParaRPr lang="nl-NL"/>
          </a:p>
          <a:p>
            <a:endParaRPr lang="nl-NL"/>
          </a:p>
          <a:p>
            <a:endParaRPr lang="nl-NL"/>
          </a:p>
          <a:p>
            <a:endParaRPr lang="nl-NL"/>
          </a:p>
          <a:p>
            <a:endParaRPr lang="nl-NL"/>
          </a:p>
          <a:p>
            <a:endParaRPr lang="nl-NL"/>
          </a:p>
          <a:p>
            <a:endParaRPr lang="nl-NL"/>
          </a:p>
          <a:p>
            <a:endParaRPr lang="nl-NL"/>
          </a:p>
          <a:p>
            <a:pPr marL="0" indent="0">
              <a:buNone/>
            </a:pPr>
            <a:r>
              <a:rPr lang="nl-NL" sz="1600"/>
              <a:t>	</a:t>
            </a:r>
          </a:p>
          <a:p>
            <a:pPr marL="0" indent="0">
              <a:buNone/>
            </a:pPr>
            <a:endParaRPr lang="nl-NL" sz="1600"/>
          </a:p>
          <a:p>
            <a:pPr marL="0" indent="0">
              <a:buNone/>
            </a:pPr>
            <a:r>
              <a:rPr lang="nl-NL" sz="1600"/>
              <a:t>Belangrijk hierbij is dat de doorgroei in salaris bij laaggeschoold werk veel minder groot is.</a:t>
            </a:r>
          </a:p>
        </p:txBody>
      </p:sp>
      <p:sp>
        <p:nvSpPr>
          <p:cNvPr id="5" name="Tijdelijke aanduiding voor dianummer 4">
            <a:extLst>
              <a:ext uri="{FF2B5EF4-FFF2-40B4-BE49-F238E27FC236}">
                <a16:creationId xmlns:a16="http://schemas.microsoft.com/office/drawing/2014/main" id="{5C53BEEC-0D76-3032-2408-66C613BF0497}"/>
              </a:ext>
            </a:extLst>
          </p:cNvPr>
          <p:cNvSpPr>
            <a:spLocks noGrp="1"/>
          </p:cNvSpPr>
          <p:nvPr>
            <p:ph type="sldNum" sz="quarter" idx="13"/>
          </p:nvPr>
        </p:nvSpPr>
        <p:spPr/>
        <p:txBody>
          <a:bodyPr/>
          <a:lstStyle/>
          <a:p>
            <a:fld id="{FACE7509-F60A-4509-9491-CD4ED7B54EDD}" type="slidenum">
              <a:rPr lang="nl-NL" smtClean="0"/>
              <a:pPr/>
              <a:t>31</a:t>
            </a:fld>
            <a:endParaRPr lang="nl-NL"/>
          </a:p>
        </p:txBody>
      </p:sp>
      <p:graphicFrame>
        <p:nvGraphicFramePr>
          <p:cNvPr id="6" name="Tabel 5">
            <a:extLst>
              <a:ext uri="{FF2B5EF4-FFF2-40B4-BE49-F238E27FC236}">
                <a16:creationId xmlns:a16="http://schemas.microsoft.com/office/drawing/2014/main" id="{9B9D65F9-7370-220C-D67D-4A699B9B5C0A}"/>
              </a:ext>
            </a:extLst>
          </p:cNvPr>
          <p:cNvGraphicFramePr>
            <a:graphicFrameLocks noGrp="1"/>
          </p:cNvGraphicFramePr>
          <p:nvPr>
            <p:extLst>
              <p:ext uri="{D42A27DB-BD31-4B8C-83A1-F6EECF244321}">
                <p14:modId xmlns:p14="http://schemas.microsoft.com/office/powerpoint/2010/main" val="3436749332"/>
              </p:ext>
            </p:extLst>
          </p:nvPr>
        </p:nvGraphicFramePr>
        <p:xfrm>
          <a:off x="1391939" y="1886739"/>
          <a:ext cx="8128000" cy="2966720"/>
        </p:xfrm>
        <a:graphic>
          <a:graphicData uri="http://schemas.openxmlformats.org/drawingml/2006/table">
            <a:tbl>
              <a:tblPr firstRow="1" bandRow="1">
                <a:tableStyleId>{5C22544A-7EE6-4342-B048-85BDC9FD1C3A}</a:tableStyleId>
              </a:tblPr>
              <a:tblGrid>
                <a:gridCol w="5240774">
                  <a:extLst>
                    <a:ext uri="{9D8B030D-6E8A-4147-A177-3AD203B41FA5}">
                      <a16:colId xmlns:a16="http://schemas.microsoft.com/office/drawing/2014/main" val="1866310912"/>
                    </a:ext>
                  </a:extLst>
                </a:gridCol>
                <a:gridCol w="2887226">
                  <a:extLst>
                    <a:ext uri="{9D8B030D-6E8A-4147-A177-3AD203B41FA5}">
                      <a16:colId xmlns:a16="http://schemas.microsoft.com/office/drawing/2014/main" val="1831744893"/>
                    </a:ext>
                  </a:extLst>
                </a:gridCol>
              </a:tblGrid>
              <a:tr h="370840">
                <a:tc>
                  <a:txBody>
                    <a:bodyPr/>
                    <a:lstStyle/>
                    <a:p>
                      <a:r>
                        <a:rPr lang="en-US" sz="1800"/>
                        <a:t>Wat </a:t>
                      </a:r>
                      <a:r>
                        <a:rPr lang="en-US" sz="1800" err="1"/>
                        <a:t>verdien</a:t>
                      </a:r>
                      <a:r>
                        <a:rPr lang="en-US" sz="1800"/>
                        <a:t> je?</a:t>
                      </a:r>
                      <a:endParaRPr lang="nl-NL" sz="1800"/>
                    </a:p>
                  </a:txBody>
                  <a:tcPr/>
                </a:tc>
                <a:tc>
                  <a:txBody>
                    <a:bodyPr/>
                    <a:lstStyle/>
                    <a:p>
                      <a:r>
                        <a:rPr lang="en-US" sz="1800" err="1"/>
                        <a:t>Plusminus</a:t>
                      </a:r>
                      <a:r>
                        <a:rPr lang="en-US" sz="1800"/>
                        <a:t>*</a:t>
                      </a:r>
                      <a:endParaRPr lang="nl-NL" sz="1800"/>
                    </a:p>
                  </a:txBody>
                  <a:tcPr/>
                </a:tc>
                <a:extLst>
                  <a:ext uri="{0D108BD9-81ED-4DB2-BD59-A6C34878D82A}">
                    <a16:rowId xmlns:a16="http://schemas.microsoft.com/office/drawing/2014/main" val="2950270115"/>
                  </a:ext>
                </a:extLst>
              </a:tr>
              <a:tr h="370840">
                <a:tc>
                  <a:txBody>
                    <a:bodyPr/>
                    <a:lstStyle/>
                    <a:p>
                      <a:r>
                        <a:rPr lang="en-US" sz="1800" err="1"/>
                        <a:t>Minimumloon</a:t>
                      </a:r>
                      <a:r>
                        <a:rPr lang="en-US" sz="1800"/>
                        <a:t> 17 </a:t>
                      </a:r>
                      <a:r>
                        <a:rPr lang="en-US" sz="1800" err="1"/>
                        <a:t>jarige</a:t>
                      </a:r>
                      <a:endParaRPr lang="nl-NL" sz="1800"/>
                    </a:p>
                  </a:txBody>
                  <a:tcPr/>
                </a:tc>
                <a:tc>
                  <a:txBody>
                    <a:bodyPr/>
                    <a:lstStyle/>
                    <a:p>
                      <a:r>
                        <a:rPr lang="en-US" sz="1800"/>
                        <a:t>€985</a:t>
                      </a:r>
                      <a:endParaRPr lang="nl-NL" sz="1800"/>
                    </a:p>
                  </a:txBody>
                  <a:tcPr/>
                </a:tc>
                <a:extLst>
                  <a:ext uri="{0D108BD9-81ED-4DB2-BD59-A6C34878D82A}">
                    <a16:rowId xmlns:a16="http://schemas.microsoft.com/office/drawing/2014/main" val="1204489630"/>
                  </a:ext>
                </a:extLst>
              </a:tr>
              <a:tr h="370840">
                <a:tc>
                  <a:txBody>
                    <a:bodyPr/>
                    <a:lstStyle/>
                    <a:p>
                      <a:r>
                        <a:rPr lang="en-US" sz="1800" err="1"/>
                        <a:t>Minimumloon</a:t>
                      </a:r>
                      <a:r>
                        <a:rPr lang="en-US" sz="1800"/>
                        <a:t> 21 </a:t>
                      </a:r>
                      <a:r>
                        <a:rPr lang="en-US" sz="1800" err="1"/>
                        <a:t>en</a:t>
                      </a:r>
                      <a:r>
                        <a:rPr lang="en-US" sz="1800"/>
                        <a:t> </a:t>
                      </a:r>
                      <a:r>
                        <a:rPr lang="en-US" sz="1800" err="1"/>
                        <a:t>ouder</a:t>
                      </a:r>
                      <a:endParaRPr lang="nl-NL" sz="1800"/>
                    </a:p>
                  </a:txBody>
                  <a:tcPr/>
                </a:tc>
                <a:tc>
                  <a:txBody>
                    <a:bodyPr/>
                    <a:lstStyle/>
                    <a:p>
                      <a:r>
                        <a:rPr lang="en-US" sz="1800"/>
                        <a:t>€2246</a:t>
                      </a:r>
                      <a:endParaRPr lang="nl-NL" sz="1800"/>
                    </a:p>
                  </a:txBody>
                  <a:tcPr/>
                </a:tc>
                <a:extLst>
                  <a:ext uri="{0D108BD9-81ED-4DB2-BD59-A6C34878D82A}">
                    <a16:rowId xmlns:a16="http://schemas.microsoft.com/office/drawing/2014/main" val="1892976322"/>
                  </a:ext>
                </a:extLst>
              </a:tr>
              <a:tr h="370840">
                <a:tc>
                  <a:txBody>
                    <a:bodyPr/>
                    <a:lstStyle/>
                    <a:p>
                      <a:r>
                        <a:rPr lang="en-US" sz="1800" err="1"/>
                        <a:t>Gemeentereiniging</a:t>
                      </a:r>
                      <a:r>
                        <a:rPr lang="en-US" sz="1800"/>
                        <a:t> (</a:t>
                      </a:r>
                      <a:r>
                        <a:rPr lang="en-US" sz="1800" err="1"/>
                        <a:t>vuilnis</a:t>
                      </a:r>
                      <a:r>
                        <a:rPr lang="en-US" sz="1800"/>
                        <a:t> </a:t>
                      </a:r>
                      <a:r>
                        <a:rPr lang="en-US" sz="1800" err="1"/>
                        <a:t>ophalen</a:t>
                      </a:r>
                      <a:r>
                        <a:rPr lang="en-US" sz="1800"/>
                        <a:t> et cetera)</a:t>
                      </a:r>
                      <a:endParaRPr lang="nl-NL" sz="1800"/>
                    </a:p>
                  </a:txBody>
                  <a:tcPr/>
                </a:tc>
                <a:tc>
                  <a:txBody>
                    <a:bodyPr/>
                    <a:lstStyle/>
                    <a:p>
                      <a:r>
                        <a:rPr lang="en-US" sz="1800"/>
                        <a:t>€ 2363</a:t>
                      </a:r>
                      <a:endParaRPr lang="nl-NL" sz="1800"/>
                    </a:p>
                  </a:txBody>
                  <a:tcPr/>
                </a:tc>
                <a:extLst>
                  <a:ext uri="{0D108BD9-81ED-4DB2-BD59-A6C34878D82A}">
                    <a16:rowId xmlns:a16="http://schemas.microsoft.com/office/drawing/2014/main" val="3763848886"/>
                  </a:ext>
                </a:extLst>
              </a:tr>
              <a:tr h="370840">
                <a:tc>
                  <a:txBody>
                    <a:bodyPr/>
                    <a:lstStyle/>
                    <a:p>
                      <a:r>
                        <a:rPr lang="en-US" sz="1800" err="1"/>
                        <a:t>Bouwvakker</a:t>
                      </a:r>
                      <a:endParaRPr lang="nl-NL" sz="1800"/>
                    </a:p>
                  </a:txBody>
                  <a:tcPr/>
                </a:tc>
                <a:tc>
                  <a:txBody>
                    <a:bodyPr/>
                    <a:lstStyle/>
                    <a:p>
                      <a:r>
                        <a:rPr lang="en-US" sz="1800"/>
                        <a:t>€ 2300</a:t>
                      </a:r>
                      <a:endParaRPr lang="nl-NL" sz="1800"/>
                    </a:p>
                  </a:txBody>
                  <a:tcPr/>
                </a:tc>
                <a:extLst>
                  <a:ext uri="{0D108BD9-81ED-4DB2-BD59-A6C34878D82A}">
                    <a16:rowId xmlns:a16="http://schemas.microsoft.com/office/drawing/2014/main" val="3229683277"/>
                  </a:ext>
                </a:extLst>
              </a:tr>
              <a:tr h="370840">
                <a:tc>
                  <a:txBody>
                    <a:bodyPr/>
                    <a:lstStyle/>
                    <a:p>
                      <a:r>
                        <a:rPr lang="en-US" sz="1800" err="1"/>
                        <a:t>Productiewerk</a:t>
                      </a:r>
                      <a:endParaRPr lang="nl-NL" sz="1800"/>
                    </a:p>
                  </a:txBody>
                  <a:tcPr/>
                </a:tc>
                <a:tc>
                  <a:txBody>
                    <a:bodyPr/>
                    <a:lstStyle/>
                    <a:p>
                      <a:r>
                        <a:rPr lang="en-US" sz="1800"/>
                        <a:t>€ 2000</a:t>
                      </a:r>
                      <a:endParaRPr lang="nl-NL" sz="1800"/>
                    </a:p>
                  </a:txBody>
                  <a:tcPr/>
                </a:tc>
                <a:extLst>
                  <a:ext uri="{0D108BD9-81ED-4DB2-BD59-A6C34878D82A}">
                    <a16:rowId xmlns:a16="http://schemas.microsoft.com/office/drawing/2014/main" val="3318637314"/>
                  </a:ext>
                </a:extLst>
              </a:tr>
              <a:tr h="370840">
                <a:tc>
                  <a:txBody>
                    <a:bodyPr/>
                    <a:lstStyle/>
                    <a:p>
                      <a:r>
                        <a:rPr lang="en-US" sz="1800" err="1"/>
                        <a:t>Medewerker</a:t>
                      </a:r>
                      <a:r>
                        <a:rPr lang="en-US" sz="1800"/>
                        <a:t> </a:t>
                      </a:r>
                      <a:r>
                        <a:rPr lang="en-US" sz="1800" err="1"/>
                        <a:t>supermarkt</a:t>
                      </a:r>
                      <a:endParaRPr lang="nl-NL" sz="1800"/>
                    </a:p>
                  </a:txBody>
                  <a:tcPr/>
                </a:tc>
                <a:tc>
                  <a:txBody>
                    <a:bodyPr/>
                    <a:lstStyle/>
                    <a:p>
                      <a:r>
                        <a:rPr lang="en-US" sz="1800"/>
                        <a:t>€2225</a:t>
                      </a:r>
                      <a:endParaRPr lang="nl-NL" sz="1800"/>
                    </a:p>
                  </a:txBody>
                  <a:tcPr/>
                </a:tc>
                <a:extLst>
                  <a:ext uri="{0D108BD9-81ED-4DB2-BD59-A6C34878D82A}">
                    <a16:rowId xmlns:a16="http://schemas.microsoft.com/office/drawing/2014/main" val="608785313"/>
                  </a:ext>
                </a:extLst>
              </a:tr>
              <a:tr h="370840">
                <a:tc>
                  <a:txBody>
                    <a:bodyPr/>
                    <a:lstStyle/>
                    <a:p>
                      <a:r>
                        <a:rPr lang="en-US" sz="1800" err="1"/>
                        <a:t>Medewerker</a:t>
                      </a:r>
                      <a:r>
                        <a:rPr lang="en-US" sz="1800"/>
                        <a:t> </a:t>
                      </a:r>
                      <a:r>
                        <a:rPr lang="en-US" sz="1800" err="1"/>
                        <a:t>kledingwinkel</a:t>
                      </a:r>
                      <a:endParaRPr lang="nl-NL" sz="1800"/>
                    </a:p>
                  </a:txBody>
                  <a:tcPr/>
                </a:tc>
                <a:tc>
                  <a:txBody>
                    <a:bodyPr/>
                    <a:lstStyle/>
                    <a:p>
                      <a:r>
                        <a:rPr lang="en-US" sz="1800"/>
                        <a:t>€2416</a:t>
                      </a:r>
                      <a:endParaRPr lang="nl-NL" sz="1800"/>
                    </a:p>
                  </a:txBody>
                  <a:tcPr/>
                </a:tc>
                <a:extLst>
                  <a:ext uri="{0D108BD9-81ED-4DB2-BD59-A6C34878D82A}">
                    <a16:rowId xmlns:a16="http://schemas.microsoft.com/office/drawing/2014/main" val="1758479479"/>
                  </a:ext>
                </a:extLst>
              </a:tr>
            </a:tbl>
          </a:graphicData>
        </a:graphic>
      </p:graphicFrame>
    </p:spTree>
    <p:extLst>
      <p:ext uri="{BB962C8B-B14F-4D97-AF65-F5344CB8AC3E}">
        <p14:creationId xmlns:p14="http://schemas.microsoft.com/office/powerpoint/2010/main" val="4125180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6223EEF-BA12-8BF5-631A-9981A76131A7}"/>
              </a:ext>
            </a:extLst>
          </p:cNvPr>
          <p:cNvSpPr>
            <a:spLocks noGrp="1"/>
          </p:cNvSpPr>
          <p:nvPr>
            <p:ph type="title"/>
          </p:nvPr>
        </p:nvSpPr>
        <p:spPr/>
        <p:txBody>
          <a:bodyPr/>
          <a:lstStyle/>
          <a:p>
            <a:r>
              <a:rPr lang="en-US"/>
              <a:t>Hoe </a:t>
            </a:r>
            <a:r>
              <a:rPr lang="en-US" err="1"/>
              <a:t>komt</a:t>
            </a:r>
            <a:r>
              <a:rPr lang="en-US"/>
              <a:t> het </a:t>
            </a:r>
            <a:r>
              <a:rPr lang="en-US" err="1"/>
              <a:t>dat</a:t>
            </a:r>
            <a:r>
              <a:rPr lang="en-US"/>
              <a:t> </a:t>
            </a:r>
            <a:r>
              <a:rPr lang="en-US" err="1"/>
              <a:t>deze</a:t>
            </a:r>
            <a:r>
              <a:rPr lang="en-US"/>
              <a:t> </a:t>
            </a:r>
            <a:r>
              <a:rPr lang="en-US" err="1"/>
              <a:t>jongeren</a:t>
            </a:r>
            <a:r>
              <a:rPr lang="en-US"/>
              <a:t> </a:t>
            </a:r>
            <a:br>
              <a:rPr lang="en-US"/>
            </a:br>
            <a:r>
              <a:rPr lang="en-US" err="1"/>
              <a:t>hun</a:t>
            </a:r>
            <a:r>
              <a:rPr lang="en-US"/>
              <a:t> </a:t>
            </a:r>
            <a:r>
              <a:rPr lang="en-US" err="1"/>
              <a:t>mogelijkheden</a:t>
            </a:r>
            <a:r>
              <a:rPr lang="en-US"/>
              <a:t> </a:t>
            </a:r>
            <a:r>
              <a:rPr lang="en-US" err="1"/>
              <a:t>overschatten</a:t>
            </a:r>
            <a:r>
              <a:rPr lang="en-US"/>
              <a:t>?</a:t>
            </a:r>
            <a:endParaRPr lang="nl-NL"/>
          </a:p>
        </p:txBody>
      </p:sp>
      <p:sp>
        <p:nvSpPr>
          <p:cNvPr id="4" name="Tijdelijke aanduiding voor tekst 3">
            <a:extLst>
              <a:ext uri="{FF2B5EF4-FFF2-40B4-BE49-F238E27FC236}">
                <a16:creationId xmlns:a16="http://schemas.microsoft.com/office/drawing/2014/main" id="{E2B3CE87-E5A2-3771-9A30-FDC56953FCA3}"/>
              </a:ext>
            </a:extLst>
          </p:cNvPr>
          <p:cNvSpPr>
            <a:spLocks noGrp="1"/>
          </p:cNvSpPr>
          <p:nvPr>
            <p:ph type="body" sz="quarter" idx="12"/>
          </p:nvPr>
        </p:nvSpPr>
        <p:spPr>
          <a:xfrm>
            <a:off x="838200" y="1926000"/>
            <a:ext cx="11181080" cy="4248000"/>
          </a:xfrm>
        </p:spPr>
        <p:txBody>
          <a:bodyPr>
            <a:normAutofit fontScale="85000" lnSpcReduction="10000"/>
          </a:bodyPr>
          <a:lstStyle/>
          <a:p>
            <a:r>
              <a:rPr lang="en-US" sz="2800" err="1"/>
              <a:t>Jongeren</a:t>
            </a:r>
            <a:r>
              <a:rPr lang="en-US" sz="2800"/>
              <a:t> </a:t>
            </a:r>
            <a:r>
              <a:rPr lang="en-US" sz="2800" err="1"/>
              <a:t>krijgen</a:t>
            </a:r>
            <a:r>
              <a:rPr lang="en-US" sz="2800"/>
              <a:t> </a:t>
            </a:r>
            <a:r>
              <a:rPr lang="en-US" sz="2800" err="1"/>
              <a:t>te</a:t>
            </a:r>
            <a:r>
              <a:rPr lang="en-US" sz="2800"/>
              <a:t> </a:t>
            </a:r>
            <a:r>
              <a:rPr lang="en-US" sz="2800" err="1"/>
              <a:t>horen</a:t>
            </a:r>
            <a:r>
              <a:rPr lang="en-US" sz="2800"/>
              <a:t> </a:t>
            </a:r>
            <a:r>
              <a:rPr lang="en-US" sz="2800" err="1"/>
              <a:t>dat</a:t>
            </a:r>
            <a:r>
              <a:rPr lang="en-US" sz="2800"/>
              <a:t> ze </a:t>
            </a:r>
            <a:r>
              <a:rPr lang="en-US" sz="2800" err="1"/>
              <a:t>hun</a:t>
            </a:r>
            <a:r>
              <a:rPr lang="en-US" sz="2800"/>
              <a:t> talent </a:t>
            </a:r>
            <a:r>
              <a:rPr lang="en-US" sz="2800" err="1"/>
              <a:t>moeten</a:t>
            </a:r>
            <a:r>
              <a:rPr lang="en-US" sz="2800"/>
              <a:t> </a:t>
            </a:r>
            <a:r>
              <a:rPr lang="en-US" sz="2800" err="1"/>
              <a:t>ontplooiien</a:t>
            </a:r>
            <a:r>
              <a:rPr lang="en-US" sz="2800"/>
              <a:t>.</a:t>
            </a:r>
          </a:p>
          <a:p>
            <a:r>
              <a:rPr lang="en-US" sz="2800"/>
              <a:t>Social media </a:t>
            </a:r>
            <a:r>
              <a:rPr lang="en-US" sz="2800" err="1"/>
              <a:t>voedt</a:t>
            </a:r>
            <a:r>
              <a:rPr lang="en-US" sz="2800"/>
              <a:t> het </a:t>
            </a:r>
            <a:r>
              <a:rPr lang="en-US" sz="2800" err="1"/>
              <a:t>beeld</a:t>
            </a:r>
            <a:r>
              <a:rPr lang="en-US" sz="2800"/>
              <a:t> </a:t>
            </a:r>
            <a:r>
              <a:rPr lang="en-US" sz="2800" err="1"/>
              <a:t>dat</a:t>
            </a:r>
            <a:r>
              <a:rPr lang="en-US" sz="2800"/>
              <a:t> </a:t>
            </a:r>
            <a:r>
              <a:rPr lang="en-US" sz="2800" err="1"/>
              <a:t>niets</a:t>
            </a:r>
            <a:r>
              <a:rPr lang="en-US" sz="2800"/>
              <a:t> </a:t>
            </a:r>
            <a:r>
              <a:rPr lang="en-US" sz="2800" err="1"/>
              <a:t>onmogelijk</a:t>
            </a:r>
            <a:r>
              <a:rPr lang="en-US" sz="2800"/>
              <a:t> is.</a:t>
            </a:r>
          </a:p>
          <a:p>
            <a:r>
              <a:rPr lang="en-US" sz="2800" err="1"/>
              <a:t>Te</a:t>
            </a:r>
            <a:r>
              <a:rPr lang="en-US" sz="2800"/>
              <a:t> </a:t>
            </a:r>
            <a:r>
              <a:rPr lang="en-US" sz="2800" err="1"/>
              <a:t>weinig</a:t>
            </a:r>
            <a:r>
              <a:rPr lang="en-US" sz="2800"/>
              <a:t> </a:t>
            </a:r>
            <a:r>
              <a:rPr lang="en-US" sz="2800" err="1"/>
              <a:t>tijd</a:t>
            </a:r>
            <a:r>
              <a:rPr lang="en-US" sz="2800"/>
              <a:t> </a:t>
            </a:r>
            <a:r>
              <a:rPr lang="en-US" sz="2800" err="1"/>
              <a:t>voor</a:t>
            </a:r>
            <a:r>
              <a:rPr lang="en-US" sz="2800"/>
              <a:t> </a:t>
            </a:r>
            <a:r>
              <a:rPr lang="en-US" sz="2800" err="1"/>
              <a:t>ontwikkeling</a:t>
            </a:r>
            <a:r>
              <a:rPr lang="en-US" sz="2800"/>
              <a:t> van </a:t>
            </a:r>
            <a:r>
              <a:rPr lang="en-US" sz="2800" err="1"/>
              <a:t>werknemersvaardigheden</a:t>
            </a:r>
            <a:r>
              <a:rPr lang="en-US" sz="2800"/>
              <a:t> </a:t>
            </a:r>
            <a:r>
              <a:rPr lang="en-US" sz="2800" err="1"/>
              <a:t>en</a:t>
            </a:r>
            <a:r>
              <a:rPr lang="en-US" sz="2800"/>
              <a:t> –</a:t>
            </a:r>
            <a:r>
              <a:rPr lang="en-US" sz="2800" err="1"/>
              <a:t>veerkracht</a:t>
            </a:r>
            <a:endParaRPr lang="en-US" sz="2800"/>
          </a:p>
          <a:p>
            <a:r>
              <a:rPr lang="en-US" sz="2800" err="1"/>
              <a:t>Verwachtingen</a:t>
            </a:r>
            <a:r>
              <a:rPr lang="en-US" sz="2800"/>
              <a:t> </a:t>
            </a:r>
            <a:r>
              <a:rPr lang="en-US" sz="2800" err="1"/>
              <a:t>worden</a:t>
            </a:r>
            <a:r>
              <a:rPr lang="en-US" sz="2800"/>
              <a:t> </a:t>
            </a:r>
            <a:r>
              <a:rPr lang="en-US" sz="2800" err="1"/>
              <a:t>te</a:t>
            </a:r>
            <a:r>
              <a:rPr lang="en-US" sz="2800"/>
              <a:t> </a:t>
            </a:r>
            <a:r>
              <a:rPr lang="en-US" sz="2800" err="1"/>
              <a:t>weinig</a:t>
            </a:r>
            <a:r>
              <a:rPr lang="en-US" sz="2800"/>
              <a:t> </a:t>
            </a:r>
            <a:r>
              <a:rPr lang="en-US" sz="2800" err="1"/>
              <a:t>bevraagd</a:t>
            </a:r>
            <a:r>
              <a:rPr lang="en-US" sz="2800"/>
              <a:t> </a:t>
            </a:r>
            <a:r>
              <a:rPr lang="en-US" sz="2800" err="1"/>
              <a:t>en</a:t>
            </a:r>
            <a:r>
              <a:rPr lang="en-US" sz="2800"/>
              <a:t> </a:t>
            </a:r>
            <a:r>
              <a:rPr lang="en-US" sz="2800" err="1"/>
              <a:t>te</a:t>
            </a:r>
            <a:r>
              <a:rPr lang="en-US" sz="2800"/>
              <a:t> </a:t>
            </a:r>
            <a:r>
              <a:rPr lang="en-US" sz="2800" err="1"/>
              <a:t>weinig</a:t>
            </a:r>
            <a:r>
              <a:rPr lang="en-US" sz="2800"/>
              <a:t> </a:t>
            </a:r>
            <a:r>
              <a:rPr lang="en-US" sz="2800" err="1"/>
              <a:t>realistisch</a:t>
            </a:r>
            <a:r>
              <a:rPr lang="en-US" sz="2800"/>
              <a:t> </a:t>
            </a:r>
            <a:r>
              <a:rPr lang="en-US" sz="2800" err="1"/>
              <a:t>bezien</a:t>
            </a:r>
            <a:r>
              <a:rPr lang="en-US" sz="2800"/>
              <a:t>.</a:t>
            </a:r>
          </a:p>
          <a:p>
            <a:r>
              <a:rPr lang="en-US" sz="2800"/>
              <a:t>Lage </a:t>
            </a:r>
            <a:r>
              <a:rPr lang="en-US" sz="2800" err="1"/>
              <a:t>maatschappelijke</a:t>
            </a:r>
            <a:r>
              <a:rPr lang="en-US" sz="2800"/>
              <a:t> </a:t>
            </a:r>
            <a:r>
              <a:rPr lang="en-US" sz="2800" err="1"/>
              <a:t>waardering</a:t>
            </a:r>
            <a:r>
              <a:rPr lang="en-US" sz="2800"/>
              <a:t> van </a:t>
            </a:r>
            <a:r>
              <a:rPr lang="en-US" sz="2800" err="1"/>
              <a:t>laaggeschoold</a:t>
            </a:r>
            <a:r>
              <a:rPr lang="en-US" sz="2800"/>
              <a:t> </a:t>
            </a:r>
            <a:r>
              <a:rPr lang="en-US" sz="2800" err="1"/>
              <a:t>werk</a:t>
            </a:r>
            <a:r>
              <a:rPr lang="en-US" sz="2800"/>
              <a:t>. </a:t>
            </a:r>
          </a:p>
          <a:p>
            <a:r>
              <a:rPr lang="en-US" sz="2800" err="1"/>
              <a:t>Te</a:t>
            </a:r>
            <a:r>
              <a:rPr lang="en-US" sz="2800"/>
              <a:t> </a:t>
            </a:r>
            <a:r>
              <a:rPr lang="en-US" sz="2800" err="1"/>
              <a:t>weinig</a:t>
            </a:r>
            <a:r>
              <a:rPr lang="en-US" sz="2800"/>
              <a:t> </a:t>
            </a:r>
            <a:r>
              <a:rPr lang="en-US" sz="2800" err="1"/>
              <a:t>zicht</a:t>
            </a:r>
            <a:r>
              <a:rPr lang="en-US" sz="2800"/>
              <a:t> op wat </a:t>
            </a:r>
            <a:r>
              <a:rPr lang="en-US" sz="2800" err="1"/>
              <a:t>een</a:t>
            </a:r>
            <a:r>
              <a:rPr lang="en-US" sz="2800"/>
              <a:t> </a:t>
            </a:r>
            <a:r>
              <a:rPr lang="en-US" sz="2800" err="1"/>
              <a:t>bepaalde</a:t>
            </a:r>
            <a:r>
              <a:rPr lang="en-US" sz="2800"/>
              <a:t> </a:t>
            </a:r>
            <a:r>
              <a:rPr lang="en-US" sz="2800" err="1"/>
              <a:t>functie</a:t>
            </a:r>
            <a:r>
              <a:rPr lang="en-US" sz="2800"/>
              <a:t> </a:t>
            </a:r>
            <a:r>
              <a:rPr lang="en-US" sz="2800" err="1"/>
              <a:t>écht</a:t>
            </a:r>
            <a:r>
              <a:rPr lang="en-US" sz="2800"/>
              <a:t> </a:t>
            </a:r>
            <a:r>
              <a:rPr lang="en-US" sz="2800" err="1"/>
              <a:t>inhoudt</a:t>
            </a:r>
            <a:r>
              <a:rPr lang="en-US" sz="2800"/>
              <a:t>.</a:t>
            </a:r>
          </a:p>
          <a:p>
            <a:pPr marL="0" indent="0">
              <a:buNone/>
            </a:pPr>
            <a:endParaRPr lang="en-US" sz="2800"/>
          </a:p>
          <a:p>
            <a:pPr marL="0" indent="0" algn="ctr">
              <a:buNone/>
            </a:pPr>
            <a:r>
              <a:rPr lang="en-US" sz="2800" b="1" err="1"/>
              <a:t>Dit</a:t>
            </a:r>
            <a:r>
              <a:rPr lang="en-US" sz="2800" b="1"/>
              <a:t> </a:t>
            </a:r>
            <a:r>
              <a:rPr lang="en-US" sz="2800" b="1" err="1"/>
              <a:t>zorgt</a:t>
            </a:r>
            <a:r>
              <a:rPr lang="en-US" sz="2800" b="1"/>
              <a:t> </a:t>
            </a:r>
            <a:r>
              <a:rPr lang="en-US" sz="2800" b="1" err="1"/>
              <a:t>voor</a:t>
            </a:r>
            <a:r>
              <a:rPr lang="en-US" sz="2800" b="1"/>
              <a:t> </a:t>
            </a:r>
            <a:r>
              <a:rPr lang="en-US" sz="2800" b="1" err="1"/>
              <a:t>verwachte</a:t>
            </a:r>
            <a:r>
              <a:rPr lang="en-US" sz="2800" b="1"/>
              <a:t> </a:t>
            </a:r>
            <a:r>
              <a:rPr lang="en-US" sz="2800" b="1" err="1"/>
              <a:t>toekomstscenario’s</a:t>
            </a:r>
            <a:endParaRPr lang="en-US" sz="2800" b="1"/>
          </a:p>
          <a:p>
            <a:pPr marL="0" indent="0" algn="ctr">
              <a:buNone/>
            </a:pPr>
            <a:r>
              <a:rPr lang="en-US" sz="2800" b="1"/>
              <a:t> die </a:t>
            </a:r>
            <a:r>
              <a:rPr lang="en-US" sz="2800" b="1" err="1"/>
              <a:t>niet</a:t>
            </a:r>
            <a:r>
              <a:rPr lang="en-US" sz="2800" b="1"/>
              <a:t> </a:t>
            </a:r>
            <a:r>
              <a:rPr lang="en-US" sz="2800" b="1" err="1"/>
              <a:t>haalbaar</a:t>
            </a:r>
            <a:r>
              <a:rPr lang="en-US" sz="2800" b="1"/>
              <a:t> </a:t>
            </a:r>
            <a:r>
              <a:rPr lang="en-US" sz="2800" b="1" err="1"/>
              <a:t>zijn</a:t>
            </a:r>
            <a:r>
              <a:rPr lang="en-US" sz="2800" b="1"/>
              <a:t> </a:t>
            </a:r>
          </a:p>
          <a:p>
            <a:pPr marL="0" indent="0" algn="ctr">
              <a:buNone/>
            </a:pPr>
            <a:r>
              <a:rPr lang="en-US" sz="2800" b="1" err="1"/>
              <a:t>en</a:t>
            </a:r>
            <a:r>
              <a:rPr lang="en-US" sz="2800" b="1"/>
              <a:t> </a:t>
            </a:r>
            <a:r>
              <a:rPr lang="en-US" sz="2800" b="1" err="1"/>
              <a:t>daarmee</a:t>
            </a:r>
            <a:r>
              <a:rPr lang="en-US" sz="2800" b="1"/>
              <a:t> </a:t>
            </a:r>
            <a:r>
              <a:rPr lang="en-US" sz="2800" b="1" err="1"/>
              <a:t>voedt</a:t>
            </a:r>
            <a:r>
              <a:rPr lang="en-US" sz="2800" b="1"/>
              <a:t> het </a:t>
            </a:r>
            <a:r>
              <a:rPr lang="en-US" sz="2800" b="1" err="1"/>
              <a:t>wreed</a:t>
            </a:r>
            <a:r>
              <a:rPr lang="en-US" sz="2800" b="1"/>
              <a:t> </a:t>
            </a:r>
            <a:r>
              <a:rPr lang="en-US" sz="2800" b="1" err="1"/>
              <a:t>optimisme</a:t>
            </a:r>
            <a:r>
              <a:rPr lang="en-US" sz="2800" b="1"/>
              <a:t>. </a:t>
            </a:r>
          </a:p>
          <a:p>
            <a:pPr marL="0" indent="0" algn="ctr">
              <a:buNone/>
            </a:pPr>
            <a:r>
              <a:rPr lang="en-US" sz="2800" b="1">
                <a:solidFill>
                  <a:srgbClr val="E50856"/>
                </a:solidFill>
              </a:rPr>
              <a:t> </a:t>
            </a:r>
          </a:p>
          <a:p>
            <a:endParaRPr lang="en-US"/>
          </a:p>
          <a:p>
            <a:endParaRPr lang="nl-NL"/>
          </a:p>
        </p:txBody>
      </p:sp>
      <p:sp>
        <p:nvSpPr>
          <p:cNvPr id="5" name="Tijdelijke aanduiding voor dianummer 4">
            <a:extLst>
              <a:ext uri="{FF2B5EF4-FFF2-40B4-BE49-F238E27FC236}">
                <a16:creationId xmlns:a16="http://schemas.microsoft.com/office/drawing/2014/main" id="{3BE0A44E-7D91-EE85-8197-1FB33CEF0024}"/>
              </a:ext>
            </a:extLst>
          </p:cNvPr>
          <p:cNvSpPr>
            <a:spLocks noGrp="1"/>
          </p:cNvSpPr>
          <p:nvPr>
            <p:ph type="sldNum" sz="quarter" idx="13"/>
          </p:nvPr>
        </p:nvSpPr>
        <p:spPr/>
        <p:txBody>
          <a:bodyPr/>
          <a:lstStyle/>
          <a:p>
            <a:fld id="{FACE7509-F60A-4509-9491-CD4ED7B54EDD}" type="slidenum">
              <a:rPr lang="nl-NL" smtClean="0"/>
              <a:pPr/>
              <a:t>32</a:t>
            </a:fld>
            <a:endParaRPr lang="nl-NL"/>
          </a:p>
        </p:txBody>
      </p:sp>
    </p:spTree>
    <p:extLst>
      <p:ext uri="{BB962C8B-B14F-4D97-AF65-F5344CB8AC3E}">
        <p14:creationId xmlns:p14="http://schemas.microsoft.com/office/powerpoint/2010/main" val="147603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FA6B8E5-5781-C208-AD71-F24AB65B6295}"/>
              </a:ext>
            </a:extLst>
          </p:cNvPr>
          <p:cNvSpPr>
            <a:spLocks noGrp="1"/>
          </p:cNvSpPr>
          <p:nvPr>
            <p:ph type="title"/>
          </p:nvPr>
        </p:nvSpPr>
        <p:spPr/>
        <p:txBody>
          <a:bodyPr/>
          <a:lstStyle/>
          <a:p>
            <a:r>
              <a:rPr lang="en-US" err="1"/>
              <a:t>Overschatten</a:t>
            </a:r>
            <a:r>
              <a:rPr lang="en-US"/>
              <a:t> </a:t>
            </a:r>
            <a:r>
              <a:rPr lang="en-US" err="1"/>
              <a:t>en</a:t>
            </a:r>
            <a:r>
              <a:rPr lang="en-US"/>
              <a:t> </a:t>
            </a:r>
            <a:r>
              <a:rPr lang="en-US" err="1"/>
              <a:t>te</a:t>
            </a:r>
            <a:r>
              <a:rPr lang="en-US"/>
              <a:t> </a:t>
            </a:r>
            <a:r>
              <a:rPr lang="en-US" err="1"/>
              <a:t>weinig</a:t>
            </a:r>
            <a:r>
              <a:rPr lang="en-US"/>
              <a:t> </a:t>
            </a:r>
            <a:r>
              <a:rPr lang="en-US" err="1"/>
              <a:t>zicht</a:t>
            </a:r>
            <a:r>
              <a:rPr lang="en-US"/>
              <a:t> op </a:t>
            </a:r>
            <a:r>
              <a:rPr lang="en-US" err="1"/>
              <a:t>werkinhoud</a:t>
            </a:r>
            <a:endParaRPr lang="nl-NL"/>
          </a:p>
        </p:txBody>
      </p:sp>
      <p:sp>
        <p:nvSpPr>
          <p:cNvPr id="5" name="Tijdelijke aanduiding voor dianummer 4">
            <a:extLst>
              <a:ext uri="{FF2B5EF4-FFF2-40B4-BE49-F238E27FC236}">
                <a16:creationId xmlns:a16="http://schemas.microsoft.com/office/drawing/2014/main" id="{9799D7EA-9489-7C23-2B61-E71B4E6EEA0D}"/>
              </a:ext>
            </a:extLst>
          </p:cNvPr>
          <p:cNvSpPr>
            <a:spLocks noGrp="1"/>
          </p:cNvSpPr>
          <p:nvPr>
            <p:ph type="sldNum" sz="quarter" idx="13"/>
          </p:nvPr>
        </p:nvSpPr>
        <p:spPr/>
        <p:txBody>
          <a:bodyPr/>
          <a:lstStyle/>
          <a:p>
            <a:fld id="{FACE7509-F60A-4509-9491-CD4ED7B54EDD}" type="slidenum">
              <a:rPr lang="nl-NL" smtClean="0"/>
              <a:pPr/>
              <a:t>33</a:t>
            </a:fld>
            <a:endParaRPr lang="nl-NL"/>
          </a:p>
        </p:txBody>
      </p:sp>
      <p:sp>
        <p:nvSpPr>
          <p:cNvPr id="7" name="Tekstvak 6">
            <a:extLst>
              <a:ext uri="{FF2B5EF4-FFF2-40B4-BE49-F238E27FC236}">
                <a16:creationId xmlns:a16="http://schemas.microsoft.com/office/drawing/2014/main" id="{2806DF90-DE20-4EB5-54CD-65B21007F9C3}"/>
              </a:ext>
            </a:extLst>
          </p:cNvPr>
          <p:cNvSpPr txBox="1"/>
          <p:nvPr/>
        </p:nvSpPr>
        <p:spPr>
          <a:xfrm>
            <a:off x="6539948" y="1841549"/>
            <a:ext cx="6096000" cy="1754326"/>
          </a:xfrm>
          <a:prstGeom prst="rect">
            <a:avLst/>
          </a:prstGeom>
          <a:noFill/>
        </p:spPr>
        <p:txBody>
          <a:bodyPr wrap="square">
            <a:spAutoFit/>
          </a:bodyPr>
          <a:lstStyle/>
          <a:p>
            <a:pPr marR="1426210" fontAlgn="base">
              <a:buNone/>
            </a:pPr>
            <a:r>
              <a:rPr lang="nl-NL" sz="1800" i="1">
                <a:effectLst/>
                <a:latin typeface="Aptos" panose="020B0004020202020204" pitchFamily="34" charset="0"/>
                <a:ea typeface="Times New Roman" panose="02020603050405020304" pitchFamily="18" charset="0"/>
                <a:cs typeface="Segoe UI" panose="020B0502040204020203" pitchFamily="34" charset="0"/>
              </a:rPr>
              <a:t>Ik wil een eigen fietsenwinkel beginnen. Ben zelf heel goed in stuntfietsen namelijk (…) En mijn eigen fiets onderhoud ik ook goed. (…)</a:t>
            </a:r>
          </a:p>
          <a:p>
            <a:pPr marR="1426210" fontAlgn="base">
              <a:buNone/>
            </a:pPr>
            <a:r>
              <a:rPr lang="nl-NL" i="1">
                <a:latin typeface="Aptos" panose="020B0004020202020204" pitchFamily="34" charset="0"/>
                <a:ea typeface="Times New Roman" panose="02020603050405020304" pitchFamily="18" charset="0"/>
                <a:cs typeface="Segoe UI" panose="020B0502040204020203" pitchFamily="34" charset="0"/>
              </a:rPr>
              <a:t>Wat ik moet kunnen voor een fietsenwinkel? Ja, fietsen inkopen en repareren en zo.</a:t>
            </a:r>
            <a:r>
              <a:rPr lang="nl-NL" sz="1800" i="1">
                <a:effectLst/>
                <a:latin typeface="Aptos" panose="020B0004020202020204" pitchFamily="34" charset="0"/>
                <a:ea typeface="Times New Roman" panose="02020603050405020304" pitchFamily="18" charset="0"/>
                <a:cs typeface="Segoe UI" panose="020B0502040204020203" pitchFamily="34" charset="0"/>
              </a:rPr>
              <a:t>”</a:t>
            </a:r>
            <a:r>
              <a:rPr lang="nl-NL" sz="1800">
                <a:effectLst/>
                <a:latin typeface="Aptos" panose="020B0004020202020204" pitchFamily="34" charset="0"/>
                <a:ea typeface="Times New Roman" panose="02020603050405020304" pitchFamily="18" charset="0"/>
                <a:cs typeface="Segoe UI" panose="020B0502040204020203" pitchFamily="34" charset="0"/>
              </a:rPr>
              <a:t> </a:t>
            </a:r>
            <a:endParaRPr lang="nl-NL" sz="2000">
              <a:effectLst/>
              <a:latin typeface="Aptos" panose="020B0004020202020204" pitchFamily="34" charset="0"/>
              <a:ea typeface="Calibri" panose="020F0502020204030204" pitchFamily="34" charset="0"/>
              <a:cs typeface="Arial" panose="020B0604020202020204" pitchFamily="34" charset="0"/>
            </a:endParaRPr>
          </a:p>
          <a:p>
            <a:pPr marR="1981200" fontAlgn="base"/>
            <a:r>
              <a:rPr lang="nl-NL" sz="1800">
                <a:effectLst/>
                <a:latin typeface="Aptos" panose="020B0004020202020204" pitchFamily="34" charset="0"/>
                <a:ea typeface="Times New Roman" panose="02020603050405020304" pitchFamily="18" charset="0"/>
                <a:cs typeface="Segoe UI" panose="020B0502040204020203" pitchFamily="34" charset="0"/>
              </a:rPr>
              <a:t>Marvin 18, Arbeidsklas</a:t>
            </a:r>
            <a:endParaRPr lang="nl-NL" sz="2000">
              <a:effectLst/>
              <a:latin typeface="Aptos" panose="020B0004020202020204" pitchFamily="34" charset="0"/>
              <a:ea typeface="Calibri" panose="020F0502020204030204" pitchFamily="34" charset="0"/>
              <a:cs typeface="Arial" panose="020B0604020202020204" pitchFamily="34" charset="0"/>
            </a:endParaRPr>
          </a:p>
        </p:txBody>
      </p:sp>
      <p:sp>
        <p:nvSpPr>
          <p:cNvPr id="11" name="Tekstvak 10">
            <a:extLst>
              <a:ext uri="{FF2B5EF4-FFF2-40B4-BE49-F238E27FC236}">
                <a16:creationId xmlns:a16="http://schemas.microsoft.com/office/drawing/2014/main" id="{DBFCDBE2-B616-DE73-F3A7-E94A5D098504}"/>
              </a:ext>
            </a:extLst>
          </p:cNvPr>
          <p:cNvSpPr txBox="1"/>
          <p:nvPr/>
        </p:nvSpPr>
        <p:spPr>
          <a:xfrm>
            <a:off x="775251" y="4217167"/>
            <a:ext cx="6149008" cy="1477328"/>
          </a:xfrm>
          <a:prstGeom prst="rect">
            <a:avLst/>
          </a:prstGeom>
          <a:noFill/>
        </p:spPr>
        <p:txBody>
          <a:bodyPr wrap="square">
            <a:spAutoFit/>
          </a:bodyPr>
          <a:lstStyle/>
          <a:p>
            <a:pPr marR="1426210" fontAlgn="base">
              <a:buNone/>
            </a:pPr>
            <a:r>
              <a:rPr lang="nl-NL" sz="1800" i="1">
                <a:effectLst/>
                <a:latin typeface="Aptos" panose="020B0004020202020204" pitchFamily="34" charset="0"/>
                <a:ea typeface="Times New Roman" panose="02020603050405020304" pitchFamily="18" charset="0"/>
                <a:cs typeface="Segoe UI" panose="020B0502040204020203" pitchFamily="34" charset="0"/>
              </a:rPr>
              <a:t>“Wat ik doe als politieagent? Dieven achternagaan. Hard rennen en fit zijn. Dat train ik al (…). En misschien moet ik ook wel iemand op de grond drukken.”</a:t>
            </a:r>
            <a:r>
              <a:rPr lang="nl-NL" sz="1800">
                <a:effectLst/>
                <a:latin typeface="Aptos" panose="020B0004020202020204" pitchFamily="34" charset="0"/>
                <a:ea typeface="Times New Roman" panose="02020603050405020304" pitchFamily="18" charset="0"/>
                <a:cs typeface="Segoe UI" panose="020B0502040204020203" pitchFamily="34" charset="0"/>
              </a:rPr>
              <a:t> </a:t>
            </a:r>
            <a:endParaRPr lang="nl-NL" sz="2000">
              <a:effectLst/>
              <a:latin typeface="Aptos" panose="020B0004020202020204" pitchFamily="34" charset="0"/>
              <a:ea typeface="Calibri" panose="020F0502020204030204" pitchFamily="34" charset="0"/>
              <a:cs typeface="Arial" panose="020B0604020202020204" pitchFamily="34" charset="0"/>
            </a:endParaRPr>
          </a:p>
          <a:p>
            <a:pPr marR="1981200" fontAlgn="base"/>
            <a:r>
              <a:rPr lang="nl-NL" sz="1800">
                <a:effectLst/>
                <a:latin typeface="Aptos" panose="020B0004020202020204" pitchFamily="34" charset="0"/>
                <a:ea typeface="Times New Roman" panose="02020603050405020304" pitchFamily="18" charset="0"/>
                <a:cs typeface="Segoe UI" panose="020B0502040204020203" pitchFamily="34" charset="0"/>
              </a:rPr>
              <a:t>Patty, 16, Arbeidsklas               </a:t>
            </a:r>
            <a:endParaRPr lang="nl-NL" sz="2000">
              <a:effectLst/>
              <a:latin typeface="Aptos" panose="020B0004020202020204" pitchFamily="34" charset="0"/>
              <a:ea typeface="Calibri" panose="020F050202020403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BEB601C3-D009-6C33-2BE3-913D4FDF21E3}"/>
              </a:ext>
            </a:extLst>
          </p:cNvPr>
          <p:cNvSpPr txBox="1"/>
          <p:nvPr/>
        </p:nvSpPr>
        <p:spPr>
          <a:xfrm>
            <a:off x="659296" y="2061797"/>
            <a:ext cx="6755295" cy="1754326"/>
          </a:xfrm>
          <a:prstGeom prst="rect">
            <a:avLst/>
          </a:prstGeom>
          <a:noFill/>
        </p:spPr>
        <p:txBody>
          <a:bodyPr wrap="square">
            <a:spAutoFit/>
          </a:bodyPr>
          <a:lstStyle/>
          <a:p>
            <a:pPr marR="1426210" fontAlgn="base">
              <a:buNone/>
            </a:pPr>
            <a:r>
              <a:rPr lang="nl-NL" sz="1800">
                <a:effectLst/>
                <a:latin typeface="Aptos" panose="020B0004020202020204" pitchFamily="34" charset="0"/>
                <a:ea typeface="Times New Roman" panose="02020603050405020304" pitchFamily="18" charset="0"/>
                <a:cs typeface="Segoe UI" panose="020B0502040204020203" pitchFamily="34" charset="0"/>
              </a:rPr>
              <a:t>“</a:t>
            </a:r>
            <a:r>
              <a:rPr lang="nl-NL" sz="1800" i="1">
                <a:effectLst/>
                <a:latin typeface="Aptos" panose="020B0004020202020204" pitchFamily="34" charset="0"/>
                <a:ea typeface="Times New Roman" panose="02020603050405020304" pitchFamily="18" charset="0"/>
                <a:cs typeface="Segoe UI" panose="020B0502040204020203" pitchFamily="34" charset="0"/>
              </a:rPr>
              <a:t>Ik wil naar de </a:t>
            </a:r>
            <a:r>
              <a:rPr lang="nl-NL" sz="1800" i="1" err="1">
                <a:effectLst/>
                <a:latin typeface="Aptos" panose="020B0004020202020204" pitchFamily="34" charset="0"/>
                <a:ea typeface="Times New Roman" panose="02020603050405020304" pitchFamily="18" charset="0"/>
                <a:cs typeface="Segoe UI" panose="020B0502040204020203" pitchFamily="34" charset="0"/>
              </a:rPr>
              <a:t>VeVa</a:t>
            </a:r>
            <a:r>
              <a:rPr lang="nl-NL" sz="1800" i="1">
                <a:effectLst/>
                <a:latin typeface="Aptos" panose="020B0004020202020204" pitchFamily="34" charset="0"/>
                <a:ea typeface="Times New Roman" panose="02020603050405020304" pitchFamily="18" charset="0"/>
                <a:cs typeface="Segoe UI" panose="020B0502040204020203" pitchFamily="34" charset="0"/>
              </a:rPr>
              <a:t>. Denk dat het kan als ik nog even wacht. (…) Ik speel veel </a:t>
            </a:r>
            <a:r>
              <a:rPr lang="nl-NL" sz="1800">
                <a:effectLst/>
                <a:latin typeface="Aptos" panose="020B0004020202020204" pitchFamily="34" charset="0"/>
                <a:ea typeface="Times New Roman" panose="02020603050405020304" pitchFamily="18" charset="0"/>
                <a:cs typeface="Segoe UI" panose="020B0502040204020203" pitchFamily="34" charset="0"/>
              </a:rPr>
              <a:t>Call of </a:t>
            </a:r>
            <a:r>
              <a:rPr lang="nl-NL" sz="1800" err="1">
                <a:effectLst/>
                <a:latin typeface="Aptos" panose="020B0004020202020204" pitchFamily="34" charset="0"/>
                <a:ea typeface="Times New Roman" panose="02020603050405020304" pitchFamily="18" charset="0"/>
                <a:cs typeface="Segoe UI" panose="020B0502040204020203" pitchFamily="34" charset="0"/>
              </a:rPr>
              <a:t>Duty</a:t>
            </a:r>
            <a:r>
              <a:rPr lang="nl-NL" sz="1800" i="1">
                <a:effectLst/>
                <a:latin typeface="Aptos" panose="020B0004020202020204" pitchFamily="34" charset="0"/>
                <a:ea typeface="Times New Roman" panose="02020603050405020304" pitchFamily="18" charset="0"/>
                <a:cs typeface="Segoe UI" panose="020B0502040204020203" pitchFamily="34" charset="0"/>
              </a:rPr>
              <a:t> (…) en als er een helikopter overvliegt herken ik het als het een Chinook is. Weet precies hoeveel militairen daarin passen. (…) Moet gewoon wat verder beter zijn.”</a:t>
            </a:r>
            <a:r>
              <a:rPr lang="nl-NL" sz="1800">
                <a:effectLst/>
                <a:latin typeface="Aptos" panose="020B0004020202020204" pitchFamily="34" charset="0"/>
                <a:ea typeface="Times New Roman" panose="02020603050405020304" pitchFamily="18" charset="0"/>
                <a:cs typeface="Segoe UI" panose="020B0502040204020203" pitchFamily="34" charset="0"/>
              </a:rPr>
              <a:t> </a:t>
            </a:r>
            <a:endParaRPr lang="nl-NL" sz="2000">
              <a:effectLst/>
              <a:latin typeface="Aptos" panose="020B0004020202020204" pitchFamily="34" charset="0"/>
              <a:ea typeface="Calibri" panose="020F0502020204030204" pitchFamily="34" charset="0"/>
              <a:cs typeface="Arial" panose="020B0604020202020204" pitchFamily="34" charset="0"/>
            </a:endParaRPr>
          </a:p>
          <a:p>
            <a:pPr marR="1981200" fontAlgn="base"/>
            <a:r>
              <a:rPr lang="nl-NL" sz="1800">
                <a:effectLst/>
                <a:latin typeface="Aptos" panose="020B0004020202020204" pitchFamily="34" charset="0"/>
                <a:ea typeface="Times New Roman" panose="02020603050405020304" pitchFamily="18" charset="0"/>
                <a:cs typeface="Segoe UI" panose="020B0502040204020203" pitchFamily="34" charset="0"/>
              </a:rPr>
              <a:t>Miranda, 16, Arbeidsklas</a:t>
            </a:r>
            <a:endParaRPr lang="nl-NL" sz="2000">
              <a:effectLst/>
              <a:latin typeface="Aptos" panose="020B0004020202020204" pitchFamily="34" charset="0"/>
              <a:ea typeface="Calibri" panose="020F0502020204030204" pitchFamily="34" charset="0"/>
              <a:cs typeface="Arial" panose="020B0604020202020204" pitchFamily="34" charset="0"/>
            </a:endParaRPr>
          </a:p>
        </p:txBody>
      </p:sp>
      <p:pic>
        <p:nvPicPr>
          <p:cNvPr id="12" name="Afbeelding 11" descr="Afbeelding met kleding, jurk, persoon, Dagkleding&#10;&#10;Door AI gegenereerde inhoud is mogelijk onjuist.">
            <a:extLst>
              <a:ext uri="{FF2B5EF4-FFF2-40B4-BE49-F238E27FC236}">
                <a16:creationId xmlns:a16="http://schemas.microsoft.com/office/drawing/2014/main" id="{913C5D97-8ACD-25F4-E58F-E4040AF679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42743" y="3313044"/>
            <a:ext cx="2310108" cy="3457304"/>
          </a:xfrm>
          <a:prstGeom prst="rect">
            <a:avLst/>
          </a:prstGeom>
        </p:spPr>
      </p:pic>
      <p:sp>
        <p:nvSpPr>
          <p:cNvPr id="4" name="Tekstvak 3">
            <a:extLst>
              <a:ext uri="{FF2B5EF4-FFF2-40B4-BE49-F238E27FC236}">
                <a16:creationId xmlns:a16="http://schemas.microsoft.com/office/drawing/2014/main" id="{AEFE7EAF-6673-7DA0-DF08-6D14D7330B9F}"/>
              </a:ext>
            </a:extLst>
          </p:cNvPr>
          <p:cNvSpPr txBox="1"/>
          <p:nvPr/>
        </p:nvSpPr>
        <p:spPr>
          <a:xfrm>
            <a:off x="6304721" y="4455823"/>
            <a:ext cx="4214192" cy="2031325"/>
          </a:xfrm>
          <a:prstGeom prst="rect">
            <a:avLst/>
          </a:prstGeom>
          <a:noFill/>
        </p:spPr>
        <p:txBody>
          <a:bodyPr wrap="square">
            <a:spAutoFit/>
          </a:bodyPr>
          <a:lstStyle/>
          <a:p>
            <a:pPr marL="0" indent="0">
              <a:buNone/>
            </a:pPr>
            <a:r>
              <a:rPr lang="en-US" i="1"/>
              <a:t>“Ik had er </a:t>
            </a:r>
            <a:r>
              <a:rPr lang="en-US" i="1" err="1"/>
              <a:t>laatst</a:t>
            </a:r>
            <a:r>
              <a:rPr lang="en-US" i="1"/>
              <a:t> </a:t>
            </a:r>
            <a:r>
              <a:rPr lang="en-US" i="1" err="1"/>
              <a:t>eentje</a:t>
            </a:r>
            <a:r>
              <a:rPr lang="en-US" i="1"/>
              <a:t> op </a:t>
            </a:r>
            <a:r>
              <a:rPr lang="en-US" i="1" err="1"/>
              <a:t>spreekuur</a:t>
            </a:r>
            <a:r>
              <a:rPr lang="en-US" i="1"/>
              <a:t>. </a:t>
            </a:r>
            <a:r>
              <a:rPr lang="en-US" i="1" err="1"/>
              <a:t>Praktijkonderwijs</a:t>
            </a:r>
            <a:r>
              <a:rPr lang="en-US" i="1"/>
              <a:t> </a:t>
            </a:r>
            <a:r>
              <a:rPr lang="en-US" i="1" err="1"/>
              <a:t>afgerond</a:t>
            </a:r>
            <a:r>
              <a:rPr lang="en-US" i="1"/>
              <a:t>, </a:t>
            </a:r>
            <a:r>
              <a:rPr lang="en-US" i="1" err="1"/>
              <a:t>paar</a:t>
            </a:r>
            <a:r>
              <a:rPr lang="en-US" i="1"/>
              <a:t> </a:t>
            </a:r>
            <a:r>
              <a:rPr lang="en-US" i="1" err="1"/>
              <a:t>keer</a:t>
            </a:r>
            <a:r>
              <a:rPr lang="en-US" i="1"/>
              <a:t> </a:t>
            </a:r>
            <a:r>
              <a:rPr lang="en-US" i="1" err="1"/>
              <a:t>een</a:t>
            </a:r>
            <a:r>
              <a:rPr lang="en-US" i="1"/>
              <a:t> </a:t>
            </a:r>
            <a:r>
              <a:rPr lang="en-US" i="1" err="1"/>
              <a:t>baantje</a:t>
            </a:r>
            <a:r>
              <a:rPr lang="en-US" i="1"/>
              <a:t> </a:t>
            </a:r>
            <a:r>
              <a:rPr lang="en-US" i="1" err="1"/>
              <a:t>gehad</a:t>
            </a:r>
            <a:r>
              <a:rPr lang="en-US" i="1"/>
              <a:t>, maar </a:t>
            </a:r>
            <a:r>
              <a:rPr lang="en-US" i="1" err="1"/>
              <a:t>niets</a:t>
            </a:r>
            <a:r>
              <a:rPr lang="en-US" i="1"/>
              <a:t> </a:t>
            </a:r>
            <a:r>
              <a:rPr lang="en-US" i="1" err="1"/>
              <a:t>bleef</a:t>
            </a:r>
            <a:r>
              <a:rPr lang="en-US" i="1"/>
              <a:t>. Ik </a:t>
            </a:r>
            <a:r>
              <a:rPr lang="en-US" i="1" err="1"/>
              <a:t>vroeg</a:t>
            </a:r>
            <a:r>
              <a:rPr lang="en-US" i="1"/>
              <a:t> wat ze </a:t>
            </a:r>
            <a:r>
              <a:rPr lang="en-US" i="1" err="1"/>
              <a:t>zou</a:t>
            </a:r>
            <a:r>
              <a:rPr lang="en-US" i="1"/>
              <a:t> </a:t>
            </a:r>
            <a:r>
              <a:rPr lang="en-US" i="1" err="1"/>
              <a:t>willen</a:t>
            </a:r>
            <a:r>
              <a:rPr lang="en-US" i="1"/>
              <a:t> </a:t>
            </a:r>
            <a:r>
              <a:rPr lang="en-US" i="1" err="1"/>
              <a:t>doen</a:t>
            </a:r>
            <a:r>
              <a:rPr lang="en-US" i="1"/>
              <a:t>. Ze </a:t>
            </a:r>
            <a:r>
              <a:rPr lang="en-US" i="1" err="1"/>
              <a:t>wil</a:t>
            </a:r>
            <a:r>
              <a:rPr lang="en-US" i="1"/>
              <a:t> </a:t>
            </a:r>
            <a:r>
              <a:rPr lang="en-US" i="1" err="1"/>
              <a:t>graag</a:t>
            </a:r>
            <a:r>
              <a:rPr lang="en-US" i="1"/>
              <a:t> stewardess </a:t>
            </a:r>
            <a:r>
              <a:rPr lang="en-US" i="1" err="1"/>
              <a:t>worden</a:t>
            </a:r>
            <a:r>
              <a:rPr lang="en-US" i="1"/>
              <a:t>, maar </a:t>
            </a:r>
            <a:r>
              <a:rPr lang="en-US" i="1" err="1"/>
              <a:t>als</a:t>
            </a:r>
            <a:r>
              <a:rPr lang="en-US" i="1"/>
              <a:t> </a:t>
            </a:r>
            <a:r>
              <a:rPr lang="en-US" i="1" err="1"/>
              <a:t>dat</a:t>
            </a:r>
            <a:r>
              <a:rPr lang="en-US" i="1"/>
              <a:t> </a:t>
            </a:r>
            <a:r>
              <a:rPr lang="en-US" i="1" err="1"/>
              <a:t>niet</a:t>
            </a:r>
            <a:r>
              <a:rPr lang="en-US" i="1"/>
              <a:t> </a:t>
            </a:r>
            <a:r>
              <a:rPr lang="en-US" i="1" err="1"/>
              <a:t>kon</a:t>
            </a:r>
            <a:r>
              <a:rPr lang="en-US" i="1"/>
              <a:t> </a:t>
            </a:r>
            <a:r>
              <a:rPr lang="en-US" i="1" err="1"/>
              <a:t>vond</a:t>
            </a:r>
            <a:r>
              <a:rPr lang="en-US" i="1"/>
              <a:t> ze </a:t>
            </a:r>
            <a:r>
              <a:rPr lang="en-US" i="1" err="1"/>
              <a:t>chirurg</a:t>
            </a:r>
            <a:r>
              <a:rPr lang="en-US" i="1"/>
              <a:t> </a:t>
            </a:r>
            <a:r>
              <a:rPr lang="en-US" i="1" err="1"/>
              <a:t>ook</a:t>
            </a:r>
            <a:r>
              <a:rPr lang="en-US" i="1"/>
              <a:t> </a:t>
            </a:r>
            <a:r>
              <a:rPr lang="en-US" i="1" err="1"/>
              <a:t>wel</a:t>
            </a:r>
            <a:r>
              <a:rPr lang="en-US" i="1"/>
              <a:t> </a:t>
            </a:r>
            <a:r>
              <a:rPr lang="en-US" i="1" err="1"/>
              <a:t>leuk</a:t>
            </a:r>
            <a:r>
              <a:rPr lang="en-US" i="1"/>
              <a:t>.”</a:t>
            </a:r>
          </a:p>
          <a:p>
            <a:pPr marL="0" indent="0">
              <a:buNone/>
            </a:pPr>
            <a:r>
              <a:rPr lang="en-US" err="1"/>
              <a:t>Jongerenconsulent</a:t>
            </a:r>
            <a:endParaRPr lang="nl-NL"/>
          </a:p>
        </p:txBody>
      </p:sp>
    </p:spTree>
    <p:extLst>
      <p:ext uri="{BB962C8B-B14F-4D97-AF65-F5344CB8AC3E}">
        <p14:creationId xmlns:p14="http://schemas.microsoft.com/office/powerpoint/2010/main" val="88068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boek, grafische vormgeving, Afdrukken&#10;&#10;Door AI gegenereerde inhoud is mogelijk onjuist.">
            <a:extLst>
              <a:ext uri="{FF2B5EF4-FFF2-40B4-BE49-F238E27FC236}">
                <a16:creationId xmlns:a16="http://schemas.microsoft.com/office/drawing/2014/main" id="{A8AED204-322F-E9C2-9D7F-796D75437E68}"/>
              </a:ext>
            </a:extLst>
          </p:cNvPr>
          <p:cNvPicPr>
            <a:picLocks noGrp="1" noChangeAspect="1"/>
          </p:cNvPicPr>
          <p:nvPr>
            <p:ph type="pic" sz="quarter" idx="11"/>
          </p:nvPr>
        </p:nvPicPr>
        <p:blipFill>
          <a:blip r:embed="rId3"/>
          <a:srcRect t="12360" b="12360"/>
          <a:stretch>
            <a:fillRect/>
          </a:stretch>
        </p:blipFill>
        <p:spPr/>
      </p:pic>
      <p:sp>
        <p:nvSpPr>
          <p:cNvPr id="3" name="Titel 2">
            <a:extLst>
              <a:ext uri="{FF2B5EF4-FFF2-40B4-BE49-F238E27FC236}">
                <a16:creationId xmlns:a16="http://schemas.microsoft.com/office/drawing/2014/main" id="{E61E3745-237D-531C-4969-275D6BAA3091}"/>
              </a:ext>
            </a:extLst>
          </p:cNvPr>
          <p:cNvSpPr>
            <a:spLocks noGrp="1"/>
          </p:cNvSpPr>
          <p:nvPr>
            <p:ph type="title"/>
          </p:nvPr>
        </p:nvSpPr>
        <p:spPr/>
        <p:txBody>
          <a:bodyPr/>
          <a:lstStyle/>
          <a:p>
            <a:r>
              <a:rPr lang="en-US"/>
              <a:t>Aan de slag met narrative photo </a:t>
            </a:r>
            <a:r>
              <a:rPr lang="en-US" err="1"/>
              <a:t>futuring</a:t>
            </a:r>
            <a:endParaRPr lang="nl-NL"/>
          </a:p>
        </p:txBody>
      </p:sp>
      <p:sp>
        <p:nvSpPr>
          <p:cNvPr id="4" name="Tijdelijke aanduiding voor tekst 3">
            <a:extLst>
              <a:ext uri="{FF2B5EF4-FFF2-40B4-BE49-F238E27FC236}">
                <a16:creationId xmlns:a16="http://schemas.microsoft.com/office/drawing/2014/main" id="{0F7905D7-2E15-94F4-FC11-5A3E2140E9AD}"/>
              </a:ext>
            </a:extLst>
          </p:cNvPr>
          <p:cNvSpPr>
            <a:spLocks noGrp="1"/>
          </p:cNvSpPr>
          <p:nvPr>
            <p:ph type="body" sz="quarter" idx="12"/>
          </p:nvPr>
        </p:nvSpPr>
        <p:spPr>
          <a:xfrm>
            <a:off x="838200" y="1926000"/>
            <a:ext cx="5613400" cy="4248000"/>
          </a:xfrm>
        </p:spPr>
        <p:txBody>
          <a:bodyPr>
            <a:normAutofit lnSpcReduction="10000"/>
          </a:bodyPr>
          <a:lstStyle/>
          <a:p>
            <a:pPr marL="0" indent="0">
              <a:buNone/>
            </a:pPr>
            <a:r>
              <a:rPr lang="en-US"/>
              <a:t>Door </a:t>
            </a:r>
            <a:r>
              <a:rPr lang="en-US" err="1"/>
              <a:t>middel</a:t>
            </a:r>
            <a:r>
              <a:rPr lang="en-US"/>
              <a:t> van </a:t>
            </a:r>
            <a:r>
              <a:rPr lang="en-US" err="1"/>
              <a:t>deze</a:t>
            </a:r>
            <a:r>
              <a:rPr lang="en-US"/>
              <a:t> </a:t>
            </a:r>
            <a:r>
              <a:rPr lang="en-US" err="1"/>
              <a:t>methode</a:t>
            </a:r>
            <a:r>
              <a:rPr lang="en-US"/>
              <a:t> </a:t>
            </a:r>
            <a:r>
              <a:rPr lang="en-US" err="1"/>
              <a:t>kun</a:t>
            </a:r>
            <a:r>
              <a:rPr lang="en-US"/>
              <a:t> je met </a:t>
            </a:r>
            <a:r>
              <a:rPr lang="en-US" err="1"/>
              <a:t>een</a:t>
            </a:r>
            <a:r>
              <a:rPr lang="en-US"/>
              <a:t> </a:t>
            </a:r>
            <a:r>
              <a:rPr lang="en-US" err="1"/>
              <a:t>jongere</a:t>
            </a:r>
            <a:r>
              <a:rPr lang="en-US"/>
              <a:t> in </a:t>
            </a:r>
            <a:r>
              <a:rPr lang="en-US" err="1"/>
              <a:t>kaart</a:t>
            </a:r>
            <a:r>
              <a:rPr lang="en-US"/>
              <a:t> </a:t>
            </a:r>
            <a:r>
              <a:rPr lang="en-US" err="1"/>
              <a:t>brengen</a:t>
            </a:r>
            <a:r>
              <a:rPr lang="en-US"/>
              <a:t> hoe </a:t>
            </a:r>
            <a:r>
              <a:rPr lang="en-US" err="1"/>
              <a:t>diegene</a:t>
            </a:r>
            <a:r>
              <a:rPr lang="en-US"/>
              <a:t> </a:t>
            </a:r>
            <a:r>
              <a:rPr lang="en-US" err="1"/>
              <a:t>verwacht</a:t>
            </a:r>
            <a:r>
              <a:rPr lang="en-US"/>
              <a:t> </a:t>
            </a:r>
            <a:r>
              <a:rPr lang="en-US" err="1"/>
              <a:t>dat</a:t>
            </a:r>
            <a:r>
              <a:rPr lang="en-US"/>
              <a:t> de </a:t>
            </a:r>
            <a:r>
              <a:rPr lang="en-US" err="1"/>
              <a:t>toekomst</a:t>
            </a:r>
            <a:r>
              <a:rPr lang="en-US"/>
              <a:t> </a:t>
            </a:r>
            <a:r>
              <a:rPr lang="en-US" err="1"/>
              <a:t>eruit</a:t>
            </a:r>
            <a:r>
              <a:rPr lang="en-US"/>
              <a:t> </a:t>
            </a:r>
            <a:r>
              <a:rPr lang="en-US" err="1"/>
              <a:t>gaat</a:t>
            </a:r>
            <a:r>
              <a:rPr lang="en-US"/>
              <a:t> </a:t>
            </a:r>
            <a:r>
              <a:rPr lang="en-US" err="1"/>
              <a:t>zien</a:t>
            </a:r>
            <a:r>
              <a:rPr lang="en-US"/>
              <a:t>. </a:t>
            </a:r>
          </a:p>
          <a:p>
            <a:pPr marL="0" indent="0">
              <a:buNone/>
            </a:pPr>
            <a:endParaRPr lang="en-US"/>
          </a:p>
          <a:p>
            <a:pPr marL="0" indent="0">
              <a:buNone/>
            </a:pPr>
            <a:r>
              <a:rPr lang="en-US"/>
              <a:t>Het </a:t>
            </a:r>
            <a:r>
              <a:rPr lang="en-US" err="1"/>
              <a:t>toekomstplaatje</a:t>
            </a:r>
            <a:r>
              <a:rPr lang="en-US"/>
              <a:t> </a:t>
            </a:r>
            <a:r>
              <a:rPr lang="en-US" err="1"/>
              <a:t>dat</a:t>
            </a:r>
            <a:r>
              <a:rPr lang="en-US"/>
              <a:t> </a:t>
            </a:r>
            <a:r>
              <a:rPr lang="en-US" err="1"/>
              <a:t>een</a:t>
            </a:r>
            <a:r>
              <a:rPr lang="en-US"/>
              <a:t> </a:t>
            </a:r>
            <a:r>
              <a:rPr lang="en-US" err="1"/>
              <a:t>jongere</a:t>
            </a:r>
            <a:r>
              <a:rPr lang="en-US"/>
              <a:t> </a:t>
            </a:r>
            <a:r>
              <a:rPr lang="en-US" err="1"/>
              <a:t>voor</a:t>
            </a:r>
            <a:r>
              <a:rPr lang="en-US"/>
              <a:t> </a:t>
            </a:r>
            <a:r>
              <a:rPr lang="en-US" err="1"/>
              <a:t>zichzelf</a:t>
            </a:r>
            <a:r>
              <a:rPr lang="en-US"/>
              <a:t> </a:t>
            </a:r>
            <a:r>
              <a:rPr lang="en-US" err="1"/>
              <a:t>vormt</a:t>
            </a:r>
            <a:r>
              <a:rPr lang="en-US"/>
              <a:t> </a:t>
            </a:r>
            <a:r>
              <a:rPr lang="en-US" err="1"/>
              <a:t>geeft</a:t>
            </a:r>
            <a:r>
              <a:rPr lang="en-US"/>
              <a:t> </a:t>
            </a:r>
            <a:r>
              <a:rPr lang="en-US" err="1"/>
              <a:t>een</a:t>
            </a:r>
            <a:r>
              <a:rPr lang="en-US"/>
              <a:t> ingang om </a:t>
            </a:r>
            <a:r>
              <a:rPr lang="en-US" err="1"/>
              <a:t>haalbaarheid</a:t>
            </a:r>
            <a:r>
              <a:rPr lang="en-US"/>
              <a:t> </a:t>
            </a:r>
            <a:r>
              <a:rPr lang="en-US" err="1"/>
              <a:t>te</a:t>
            </a:r>
            <a:r>
              <a:rPr lang="en-US"/>
              <a:t> </a:t>
            </a:r>
            <a:r>
              <a:rPr lang="en-US" err="1"/>
              <a:t>bespreken</a:t>
            </a:r>
            <a:r>
              <a:rPr lang="en-US"/>
              <a:t> </a:t>
            </a:r>
            <a:r>
              <a:rPr lang="en-US" err="1"/>
              <a:t>en</a:t>
            </a:r>
            <a:r>
              <a:rPr lang="en-US"/>
              <a:t> om </a:t>
            </a:r>
            <a:r>
              <a:rPr lang="en-US" err="1"/>
              <a:t>doelen</a:t>
            </a:r>
            <a:r>
              <a:rPr lang="en-US"/>
              <a:t> </a:t>
            </a:r>
            <a:r>
              <a:rPr lang="en-US" err="1"/>
              <a:t>te</a:t>
            </a:r>
            <a:r>
              <a:rPr lang="en-US"/>
              <a:t> </a:t>
            </a:r>
            <a:r>
              <a:rPr lang="en-US" err="1"/>
              <a:t>stellen</a:t>
            </a:r>
            <a:r>
              <a:rPr lang="en-US"/>
              <a:t>, </a:t>
            </a:r>
            <a:r>
              <a:rPr lang="en-US" u="sng" err="1"/>
              <a:t>passend</a:t>
            </a:r>
            <a:r>
              <a:rPr lang="en-US" u="sng"/>
              <a:t> </a:t>
            </a:r>
            <a:r>
              <a:rPr lang="en-US" u="sng" err="1"/>
              <a:t>bij</a:t>
            </a:r>
            <a:r>
              <a:rPr lang="en-US" u="sng"/>
              <a:t> de </a:t>
            </a:r>
            <a:r>
              <a:rPr lang="en-US" u="sng" err="1"/>
              <a:t>daadwerkelijke</a:t>
            </a:r>
            <a:r>
              <a:rPr lang="en-US" u="sng"/>
              <a:t> </a:t>
            </a:r>
            <a:r>
              <a:rPr lang="en-US" u="sng" err="1"/>
              <a:t>mogelijkheden</a:t>
            </a:r>
            <a:r>
              <a:rPr lang="en-US" u="sng"/>
              <a:t> van de </a:t>
            </a:r>
            <a:r>
              <a:rPr lang="en-US" u="sng" err="1"/>
              <a:t>jongere</a:t>
            </a:r>
            <a:r>
              <a:rPr lang="en-US"/>
              <a:t>. </a:t>
            </a:r>
          </a:p>
          <a:p>
            <a:pPr marL="0" indent="0">
              <a:buNone/>
            </a:pPr>
            <a:endParaRPr lang="en-US"/>
          </a:p>
          <a:p>
            <a:pPr marL="0" indent="0">
              <a:buNone/>
            </a:pPr>
            <a:r>
              <a:rPr lang="en-US"/>
              <a:t>In </a:t>
            </a:r>
            <a:r>
              <a:rPr lang="en-US" err="1"/>
              <a:t>deze</a:t>
            </a:r>
            <a:r>
              <a:rPr lang="en-US"/>
              <a:t> workshop </a:t>
            </a:r>
            <a:r>
              <a:rPr lang="en-US" err="1"/>
              <a:t>focussen</a:t>
            </a:r>
            <a:r>
              <a:rPr lang="en-US"/>
              <a:t> we op de </a:t>
            </a:r>
            <a:r>
              <a:rPr lang="en-US" err="1"/>
              <a:t>leefgebieden</a:t>
            </a:r>
            <a:r>
              <a:rPr lang="en-US"/>
              <a:t> die </a:t>
            </a:r>
            <a:r>
              <a:rPr lang="en-US" err="1"/>
              <a:t>samenhangen</a:t>
            </a:r>
            <a:r>
              <a:rPr lang="en-US"/>
              <a:t> met </a:t>
            </a:r>
            <a:r>
              <a:rPr lang="en-US" err="1"/>
              <a:t>financiële</a:t>
            </a:r>
            <a:r>
              <a:rPr lang="en-US"/>
              <a:t> </a:t>
            </a:r>
            <a:r>
              <a:rPr lang="en-US" err="1"/>
              <a:t>zekerheid</a:t>
            </a:r>
            <a:r>
              <a:rPr lang="en-US"/>
              <a:t>.</a:t>
            </a:r>
            <a:endParaRPr lang="nl-NL"/>
          </a:p>
        </p:txBody>
      </p:sp>
      <p:sp>
        <p:nvSpPr>
          <p:cNvPr id="5" name="Tijdelijke aanduiding voor dianummer 4">
            <a:extLst>
              <a:ext uri="{FF2B5EF4-FFF2-40B4-BE49-F238E27FC236}">
                <a16:creationId xmlns:a16="http://schemas.microsoft.com/office/drawing/2014/main" id="{0F9555D3-EAFC-3833-180A-5EE60A001363}"/>
              </a:ext>
            </a:extLst>
          </p:cNvPr>
          <p:cNvSpPr>
            <a:spLocks noGrp="1"/>
          </p:cNvSpPr>
          <p:nvPr>
            <p:ph type="sldNum" sz="quarter" idx="13"/>
          </p:nvPr>
        </p:nvSpPr>
        <p:spPr/>
        <p:txBody>
          <a:bodyPr/>
          <a:lstStyle/>
          <a:p>
            <a:fld id="{FACE7509-F60A-4509-9491-CD4ED7B54EDD}" type="slidenum">
              <a:rPr lang="nl-NL" smtClean="0"/>
              <a:pPr/>
              <a:t>34</a:t>
            </a:fld>
            <a:endParaRPr lang="nl-NL"/>
          </a:p>
        </p:txBody>
      </p:sp>
    </p:spTree>
    <p:extLst>
      <p:ext uri="{BB962C8B-B14F-4D97-AF65-F5344CB8AC3E}">
        <p14:creationId xmlns:p14="http://schemas.microsoft.com/office/powerpoint/2010/main" val="3306488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B70C3D0-8692-A2D0-C868-D3BBB1159037}"/>
              </a:ext>
            </a:extLst>
          </p:cNvPr>
          <p:cNvSpPr>
            <a:spLocks noGrp="1"/>
          </p:cNvSpPr>
          <p:nvPr>
            <p:ph type="title"/>
          </p:nvPr>
        </p:nvSpPr>
        <p:spPr/>
        <p:txBody>
          <a:bodyPr/>
          <a:lstStyle/>
          <a:p>
            <a:r>
              <a:rPr lang="en-US"/>
              <a:t>Voor </a:t>
            </a:r>
            <a:r>
              <a:rPr lang="en-US" err="1"/>
              <a:t>deze</a:t>
            </a:r>
            <a:r>
              <a:rPr lang="en-US"/>
              <a:t> workshop</a:t>
            </a:r>
            <a:endParaRPr lang="nl-NL"/>
          </a:p>
        </p:txBody>
      </p:sp>
      <p:sp>
        <p:nvSpPr>
          <p:cNvPr id="4" name="Tijdelijke aanduiding voor tekst 3">
            <a:extLst>
              <a:ext uri="{FF2B5EF4-FFF2-40B4-BE49-F238E27FC236}">
                <a16:creationId xmlns:a16="http://schemas.microsoft.com/office/drawing/2014/main" id="{28E34506-BC94-D8E8-EBA5-71CF1F3108DD}"/>
              </a:ext>
            </a:extLst>
          </p:cNvPr>
          <p:cNvSpPr>
            <a:spLocks noGrp="1"/>
          </p:cNvSpPr>
          <p:nvPr>
            <p:ph type="body" sz="quarter" idx="12"/>
          </p:nvPr>
        </p:nvSpPr>
        <p:spPr>
          <a:xfrm>
            <a:off x="838200" y="1926000"/>
            <a:ext cx="10053320" cy="4248000"/>
          </a:xfrm>
        </p:spPr>
        <p:txBody>
          <a:bodyPr>
            <a:noAutofit/>
          </a:bodyPr>
          <a:lstStyle/>
          <a:p>
            <a:r>
              <a:rPr lang="en-US" sz="2400" b="1"/>
              <a:t>Maak </a:t>
            </a:r>
            <a:r>
              <a:rPr lang="en-US" sz="2400" b="1" err="1"/>
              <a:t>groepjes</a:t>
            </a:r>
            <a:r>
              <a:rPr lang="en-US" sz="2400" b="1"/>
              <a:t> van 5-6 </a:t>
            </a:r>
            <a:r>
              <a:rPr lang="en-US" sz="2400" b="1" err="1"/>
              <a:t>deelnemers</a:t>
            </a:r>
            <a:r>
              <a:rPr lang="en-US" sz="2400" b="1"/>
              <a:t>. </a:t>
            </a:r>
          </a:p>
          <a:p>
            <a:r>
              <a:rPr lang="en-US" sz="2400" b="1"/>
              <a:t>Een </a:t>
            </a:r>
            <a:r>
              <a:rPr lang="en-US" sz="2400" b="1" err="1"/>
              <a:t>deelnemer</a:t>
            </a:r>
            <a:r>
              <a:rPr lang="en-US" sz="2400" b="1"/>
              <a:t> </a:t>
            </a:r>
            <a:r>
              <a:rPr lang="en-US" sz="2400" b="1" err="1"/>
              <a:t>gaat</a:t>
            </a:r>
            <a:r>
              <a:rPr lang="en-US" sz="2400" b="1"/>
              <a:t> het </a:t>
            </a:r>
            <a:r>
              <a:rPr lang="en-US" sz="2400" b="1" err="1"/>
              <a:t>toekomstplaatje</a:t>
            </a:r>
            <a:r>
              <a:rPr lang="en-US" sz="2400" b="1"/>
              <a:t> </a:t>
            </a:r>
            <a:r>
              <a:rPr lang="en-US" sz="2400" b="1" err="1"/>
              <a:t>invullen</a:t>
            </a:r>
            <a:r>
              <a:rPr lang="en-US" sz="2400" b="1"/>
              <a:t>.  </a:t>
            </a:r>
            <a:r>
              <a:rPr lang="en-US" sz="2400" b="1" err="1"/>
              <a:t>Bepaal</a:t>
            </a:r>
            <a:r>
              <a:rPr lang="en-US" sz="2400" b="1"/>
              <a:t> of je </a:t>
            </a:r>
            <a:r>
              <a:rPr lang="en-US" sz="2400" b="1" err="1"/>
              <a:t>uitgaat</a:t>
            </a:r>
            <a:r>
              <a:rPr lang="en-US" sz="2400" b="1"/>
              <a:t> van je eigen </a:t>
            </a:r>
            <a:r>
              <a:rPr lang="en-US" sz="2400" b="1" err="1"/>
              <a:t>plaatje</a:t>
            </a:r>
            <a:r>
              <a:rPr lang="en-US" sz="2400" b="1"/>
              <a:t> of </a:t>
            </a:r>
            <a:r>
              <a:rPr lang="en-US" sz="2400" b="1" err="1"/>
              <a:t>dat</a:t>
            </a:r>
            <a:r>
              <a:rPr lang="en-US" sz="2400" b="1"/>
              <a:t> je </a:t>
            </a:r>
            <a:r>
              <a:rPr lang="en-US" sz="2400" b="1" err="1"/>
              <a:t>een</a:t>
            </a:r>
            <a:r>
              <a:rPr lang="en-US" sz="2400" b="1"/>
              <a:t> </a:t>
            </a:r>
            <a:r>
              <a:rPr lang="en-US" sz="2400" b="1" err="1"/>
              <a:t>cliënt</a:t>
            </a:r>
            <a:r>
              <a:rPr lang="en-US" sz="2400" b="1"/>
              <a:t> </a:t>
            </a:r>
            <a:r>
              <a:rPr lang="en-US" sz="2400" b="1" err="1"/>
              <a:t>centraal</a:t>
            </a:r>
            <a:r>
              <a:rPr lang="en-US" sz="2400" b="1"/>
              <a:t> </a:t>
            </a:r>
            <a:r>
              <a:rPr lang="en-US" sz="2400" b="1" err="1"/>
              <a:t>stelt</a:t>
            </a:r>
            <a:r>
              <a:rPr lang="en-US" sz="2400" b="1"/>
              <a:t>. In </a:t>
            </a:r>
            <a:r>
              <a:rPr lang="en-US" sz="2400" b="1" err="1"/>
              <a:t>geval</a:t>
            </a:r>
            <a:r>
              <a:rPr lang="en-US" sz="2400" b="1"/>
              <a:t> van </a:t>
            </a:r>
            <a:r>
              <a:rPr lang="en-US" sz="2400" b="1" err="1"/>
              <a:t>een</a:t>
            </a:r>
            <a:r>
              <a:rPr lang="en-US" sz="2400" b="1"/>
              <a:t> </a:t>
            </a:r>
            <a:r>
              <a:rPr lang="en-US" sz="2400" b="1" err="1"/>
              <a:t>cliënt</a:t>
            </a:r>
            <a:r>
              <a:rPr lang="en-US" sz="2400" b="1"/>
              <a:t> </a:t>
            </a:r>
            <a:r>
              <a:rPr lang="en-US" sz="2400" b="1" err="1"/>
              <a:t>moet</a:t>
            </a:r>
            <a:r>
              <a:rPr lang="en-US" sz="2400" b="1"/>
              <a:t> je </a:t>
            </a:r>
            <a:r>
              <a:rPr lang="en-US" sz="2400" b="1" err="1"/>
              <a:t>wel</a:t>
            </a:r>
            <a:r>
              <a:rPr lang="en-US" sz="2400" b="1"/>
              <a:t> </a:t>
            </a:r>
            <a:r>
              <a:rPr lang="en-US" sz="2400" b="1" err="1"/>
              <a:t>voldoende</a:t>
            </a:r>
            <a:r>
              <a:rPr lang="en-US" sz="2400" b="1"/>
              <a:t> </a:t>
            </a:r>
            <a:r>
              <a:rPr lang="en-US" sz="2400" b="1" err="1"/>
              <a:t>weten</a:t>
            </a:r>
            <a:r>
              <a:rPr lang="en-US" sz="2400" b="1"/>
              <a:t> van </a:t>
            </a:r>
            <a:r>
              <a:rPr lang="en-US" sz="2400" b="1" err="1"/>
              <a:t>diegene</a:t>
            </a:r>
            <a:r>
              <a:rPr lang="en-US" sz="2400" b="1"/>
              <a:t> (</a:t>
            </a:r>
            <a:r>
              <a:rPr lang="en-US" sz="2400" b="1" err="1"/>
              <a:t>beetje</a:t>
            </a:r>
            <a:r>
              <a:rPr lang="en-US" sz="2400" b="1"/>
              <a:t> </a:t>
            </a:r>
            <a:r>
              <a:rPr lang="en-US" sz="2400" b="1" err="1"/>
              <a:t>verzinnen</a:t>
            </a:r>
            <a:r>
              <a:rPr lang="en-US" sz="2400" b="1"/>
              <a:t> </a:t>
            </a:r>
            <a:r>
              <a:rPr lang="en-US" sz="2400" b="1" err="1"/>
              <a:t>kan</a:t>
            </a:r>
            <a:r>
              <a:rPr lang="en-US" sz="2400" b="1"/>
              <a:t> </a:t>
            </a:r>
            <a:r>
              <a:rPr lang="en-US" sz="2400" b="1" err="1"/>
              <a:t>geen</a:t>
            </a:r>
            <a:r>
              <a:rPr lang="en-US" sz="2400" b="1"/>
              <a:t> </a:t>
            </a:r>
            <a:r>
              <a:rPr lang="en-US" sz="2400" b="1" err="1"/>
              <a:t>kwaad</a:t>
            </a:r>
            <a:r>
              <a:rPr lang="en-US" sz="2400" b="1"/>
              <a:t>).</a:t>
            </a:r>
          </a:p>
          <a:p>
            <a:r>
              <a:rPr lang="en-US" sz="2400" b="1"/>
              <a:t>Je </a:t>
            </a:r>
            <a:r>
              <a:rPr lang="en-US" sz="2400" b="1" err="1"/>
              <a:t>vertelt</a:t>
            </a:r>
            <a:r>
              <a:rPr lang="en-US" sz="2400" b="1"/>
              <a:t> je eigen </a:t>
            </a:r>
            <a:r>
              <a:rPr lang="en-US" sz="2400" b="1" err="1"/>
              <a:t>situatie</a:t>
            </a:r>
            <a:r>
              <a:rPr lang="en-US" sz="2400" b="1"/>
              <a:t> of de casus </a:t>
            </a:r>
            <a:r>
              <a:rPr lang="en-US" sz="2400" b="1" err="1"/>
              <a:t>aan</a:t>
            </a:r>
            <a:r>
              <a:rPr lang="en-US" sz="2400" b="1"/>
              <a:t> de </a:t>
            </a:r>
            <a:r>
              <a:rPr lang="en-US" sz="2400" b="1" err="1"/>
              <a:t>andere</a:t>
            </a:r>
            <a:r>
              <a:rPr lang="en-US" sz="2400" b="1"/>
              <a:t> </a:t>
            </a:r>
            <a:r>
              <a:rPr lang="en-US" sz="2400" b="1" err="1"/>
              <a:t>deelnemer</a:t>
            </a:r>
            <a:r>
              <a:rPr lang="en-US" sz="2400" b="1"/>
              <a:t>(s).</a:t>
            </a:r>
          </a:p>
          <a:p>
            <a:r>
              <a:rPr lang="en-US" sz="2400" b="1" err="1"/>
              <a:t>Bepaal</a:t>
            </a:r>
            <a:r>
              <a:rPr lang="en-US" sz="2400" b="1"/>
              <a:t> welk moment in de </a:t>
            </a:r>
            <a:r>
              <a:rPr lang="en-US" sz="2400" b="1" err="1"/>
              <a:t>toekomst</a:t>
            </a:r>
            <a:r>
              <a:rPr lang="en-US" sz="2400" b="1"/>
              <a:t> </a:t>
            </a:r>
            <a:r>
              <a:rPr lang="en-US" sz="2400" b="1" err="1"/>
              <a:t>centraal</a:t>
            </a:r>
            <a:r>
              <a:rPr lang="en-US" sz="2400" b="1"/>
              <a:t> </a:t>
            </a:r>
            <a:r>
              <a:rPr lang="en-US" sz="2400" b="1" err="1"/>
              <a:t>staat</a:t>
            </a:r>
            <a:r>
              <a:rPr lang="en-US" sz="2400" b="1"/>
              <a:t>. </a:t>
            </a:r>
          </a:p>
          <a:p>
            <a:r>
              <a:rPr lang="en-US" sz="2400" b="1"/>
              <a:t>Per </a:t>
            </a:r>
            <a:r>
              <a:rPr lang="en-US" sz="2400" b="1" err="1"/>
              <a:t>leefgebied</a:t>
            </a:r>
            <a:r>
              <a:rPr lang="en-US" sz="2400" b="1"/>
              <a:t> </a:t>
            </a:r>
            <a:r>
              <a:rPr lang="en-US" sz="2400" b="1" err="1"/>
              <a:t>stelt</a:t>
            </a:r>
            <a:r>
              <a:rPr lang="en-US" sz="2400" b="1"/>
              <a:t> </a:t>
            </a:r>
            <a:r>
              <a:rPr lang="en-US" sz="2400" b="1" err="1"/>
              <a:t>een</a:t>
            </a:r>
            <a:r>
              <a:rPr lang="en-US" sz="2400" b="1"/>
              <a:t> </a:t>
            </a:r>
            <a:r>
              <a:rPr lang="en-US" sz="2400" b="1" err="1"/>
              <a:t>andere</a:t>
            </a:r>
            <a:r>
              <a:rPr lang="en-US" sz="2400" b="1"/>
              <a:t> </a:t>
            </a:r>
            <a:r>
              <a:rPr lang="en-US" sz="2400" b="1" err="1"/>
              <a:t>deelnemer</a:t>
            </a:r>
            <a:r>
              <a:rPr lang="en-US" sz="2400" b="1"/>
              <a:t> </a:t>
            </a:r>
            <a:r>
              <a:rPr lang="en-US" sz="2400" b="1" err="1"/>
              <a:t>vragen</a:t>
            </a:r>
            <a:r>
              <a:rPr lang="en-US" sz="2400" b="1"/>
              <a:t> </a:t>
            </a:r>
            <a:r>
              <a:rPr lang="en-US" sz="2400" b="1" err="1"/>
              <a:t>aan</a:t>
            </a:r>
            <a:r>
              <a:rPr lang="en-US" sz="2400" b="1"/>
              <a:t> je.</a:t>
            </a:r>
          </a:p>
        </p:txBody>
      </p:sp>
      <p:sp>
        <p:nvSpPr>
          <p:cNvPr id="5" name="Tijdelijke aanduiding voor dianummer 4">
            <a:extLst>
              <a:ext uri="{FF2B5EF4-FFF2-40B4-BE49-F238E27FC236}">
                <a16:creationId xmlns:a16="http://schemas.microsoft.com/office/drawing/2014/main" id="{68A0F9A3-1D98-5E19-010A-D4F2B5C2E997}"/>
              </a:ext>
            </a:extLst>
          </p:cNvPr>
          <p:cNvSpPr>
            <a:spLocks noGrp="1"/>
          </p:cNvSpPr>
          <p:nvPr>
            <p:ph type="sldNum" sz="quarter" idx="13"/>
          </p:nvPr>
        </p:nvSpPr>
        <p:spPr/>
        <p:txBody>
          <a:bodyPr/>
          <a:lstStyle/>
          <a:p>
            <a:fld id="{FACE7509-F60A-4509-9491-CD4ED7B54EDD}" type="slidenum">
              <a:rPr lang="nl-NL" smtClean="0"/>
              <a:pPr/>
              <a:t>35</a:t>
            </a:fld>
            <a:endParaRPr lang="nl-NL"/>
          </a:p>
        </p:txBody>
      </p:sp>
      <p:pic>
        <p:nvPicPr>
          <p:cNvPr id="6" name="Tijdelijke aanduiding voor afbeelding 6">
            <a:extLst>
              <a:ext uri="{FF2B5EF4-FFF2-40B4-BE49-F238E27FC236}">
                <a16:creationId xmlns:a16="http://schemas.microsoft.com/office/drawing/2014/main" id="{F874E072-88D9-FEFC-E500-C151128DC597}"/>
              </a:ext>
            </a:extLst>
          </p:cNvPr>
          <p:cNvPicPr>
            <a:picLocks noGrp="1" noChangeAspect="1"/>
          </p:cNvPicPr>
          <p:nvPr>
            <p:ph type="pic" sz="quarter" idx="11"/>
          </p:nvPr>
        </p:nvPicPr>
        <p:blipFill>
          <a:blip r:embed="rId3">
            <a:alphaModFix amt="35000"/>
          </a:blip>
          <a:srcRect t="12714" b="12714"/>
          <a:stretch/>
        </p:blipFill>
        <p:spPr>
          <a:xfrm>
            <a:off x="6096000" y="365129"/>
            <a:ext cx="5905340" cy="5225757"/>
          </a:xfrm>
        </p:spPr>
      </p:pic>
    </p:spTree>
    <p:extLst>
      <p:ext uri="{BB962C8B-B14F-4D97-AF65-F5344CB8AC3E}">
        <p14:creationId xmlns:p14="http://schemas.microsoft.com/office/powerpoint/2010/main" val="978312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9D9A-ADF6-FB62-AFB2-614D5A4ADFE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2405642-B0FA-75F1-CC32-29BC9C3E3F70}"/>
              </a:ext>
            </a:extLst>
          </p:cNvPr>
          <p:cNvSpPr>
            <a:spLocks noGrp="1"/>
          </p:cNvSpPr>
          <p:nvPr>
            <p:ph type="title"/>
          </p:nvPr>
        </p:nvSpPr>
        <p:spPr/>
        <p:txBody>
          <a:bodyPr/>
          <a:lstStyle/>
          <a:p>
            <a:r>
              <a:rPr lang="en-US"/>
              <a:t>Voor de </a:t>
            </a:r>
            <a:r>
              <a:rPr lang="en-US" err="1"/>
              <a:t>vragenstellers</a:t>
            </a:r>
            <a:endParaRPr lang="nl-NL"/>
          </a:p>
        </p:txBody>
      </p:sp>
      <p:sp>
        <p:nvSpPr>
          <p:cNvPr id="4" name="Tijdelijke aanduiding voor tekst 3">
            <a:extLst>
              <a:ext uri="{FF2B5EF4-FFF2-40B4-BE49-F238E27FC236}">
                <a16:creationId xmlns:a16="http://schemas.microsoft.com/office/drawing/2014/main" id="{E1580593-1E36-4274-4065-BE5F5D62A458}"/>
              </a:ext>
            </a:extLst>
          </p:cNvPr>
          <p:cNvSpPr>
            <a:spLocks noGrp="1"/>
          </p:cNvSpPr>
          <p:nvPr>
            <p:ph type="body" sz="quarter" idx="12"/>
          </p:nvPr>
        </p:nvSpPr>
        <p:spPr>
          <a:xfrm>
            <a:off x="838200" y="1926000"/>
            <a:ext cx="10586720" cy="4248000"/>
          </a:xfrm>
        </p:spPr>
        <p:txBody>
          <a:bodyPr>
            <a:noAutofit/>
          </a:bodyPr>
          <a:lstStyle/>
          <a:p>
            <a:r>
              <a:rPr lang="en-US" sz="2400" b="1" err="1"/>
              <a:t>Vraag</a:t>
            </a:r>
            <a:r>
              <a:rPr lang="en-US" sz="2400" b="1"/>
              <a:t> </a:t>
            </a:r>
            <a:r>
              <a:rPr lang="en-US" sz="2400" b="1" err="1"/>
              <a:t>aan</a:t>
            </a:r>
            <a:r>
              <a:rPr lang="en-US" sz="2400" b="1"/>
              <a:t> de </a:t>
            </a:r>
            <a:r>
              <a:rPr lang="en-US" sz="2400" b="1" err="1"/>
              <a:t>deelnemer</a:t>
            </a:r>
            <a:r>
              <a:rPr lang="en-US" sz="2400" b="1"/>
              <a:t> om de </a:t>
            </a:r>
            <a:r>
              <a:rPr lang="en-US" sz="2400" b="1" err="1"/>
              <a:t>foto’s</a:t>
            </a:r>
            <a:r>
              <a:rPr lang="en-US" sz="2400" b="1"/>
              <a:t> </a:t>
            </a:r>
            <a:r>
              <a:rPr lang="en-US" sz="2400" b="1" err="1"/>
              <a:t>te</a:t>
            </a:r>
            <a:r>
              <a:rPr lang="en-US" sz="2400" b="1"/>
              <a:t> </a:t>
            </a:r>
            <a:r>
              <a:rPr lang="en-US" sz="2400" b="1" err="1"/>
              <a:t>bekijken</a:t>
            </a:r>
            <a:r>
              <a:rPr lang="en-US" sz="2400" b="1"/>
              <a:t> </a:t>
            </a:r>
            <a:r>
              <a:rPr lang="en-US" sz="2400" b="1" err="1"/>
              <a:t>en</a:t>
            </a:r>
            <a:r>
              <a:rPr lang="en-US" sz="2400" b="1"/>
              <a:t> </a:t>
            </a:r>
            <a:r>
              <a:rPr lang="en-US" sz="2400" b="1" err="1"/>
              <a:t>te</a:t>
            </a:r>
            <a:r>
              <a:rPr lang="en-US" sz="2400" b="1"/>
              <a:t> </a:t>
            </a:r>
            <a:r>
              <a:rPr lang="en-US" sz="2400" b="1" err="1"/>
              <a:t>bedenken</a:t>
            </a:r>
            <a:r>
              <a:rPr lang="en-US" sz="2400" b="1"/>
              <a:t> </a:t>
            </a:r>
            <a:r>
              <a:rPr lang="en-US" sz="2400" b="1" err="1"/>
              <a:t>welke</a:t>
            </a:r>
            <a:r>
              <a:rPr lang="en-US" sz="2400" b="1"/>
              <a:t> </a:t>
            </a:r>
            <a:r>
              <a:rPr lang="en-US" sz="2400" b="1" err="1"/>
              <a:t>foto</a:t>
            </a:r>
            <a:r>
              <a:rPr lang="en-US" sz="2400" b="1"/>
              <a:t>(’s) het </a:t>
            </a:r>
            <a:r>
              <a:rPr lang="en-US" sz="2400" b="1" err="1"/>
              <a:t>beste</a:t>
            </a:r>
            <a:r>
              <a:rPr lang="en-US" sz="2400" b="1"/>
              <a:t> past/</a:t>
            </a:r>
            <a:r>
              <a:rPr lang="en-US" sz="2400" b="1" err="1"/>
              <a:t>passen</a:t>
            </a:r>
            <a:r>
              <a:rPr lang="en-US" sz="2400" b="1"/>
              <a:t> </a:t>
            </a:r>
            <a:r>
              <a:rPr lang="en-US" sz="2400" b="1" err="1"/>
              <a:t>bij</a:t>
            </a:r>
            <a:r>
              <a:rPr lang="en-US" sz="2400" b="1"/>
              <a:t> het </a:t>
            </a:r>
            <a:r>
              <a:rPr lang="en-US" sz="2400" b="1" err="1"/>
              <a:t>gekozen</a:t>
            </a:r>
            <a:r>
              <a:rPr lang="en-US" sz="2400" b="1"/>
              <a:t> </a:t>
            </a:r>
            <a:r>
              <a:rPr lang="en-US" sz="2400" b="1" err="1"/>
              <a:t>toekomstmoment</a:t>
            </a:r>
            <a:r>
              <a:rPr lang="en-US" sz="2400" b="1"/>
              <a:t>.</a:t>
            </a:r>
          </a:p>
          <a:p>
            <a:r>
              <a:rPr lang="en-US" sz="2400" b="1"/>
              <a:t>Stel open, </a:t>
            </a:r>
            <a:r>
              <a:rPr lang="en-US" sz="2400" b="1" err="1"/>
              <a:t>geïnteresseerde</a:t>
            </a:r>
            <a:r>
              <a:rPr lang="en-US" sz="2400" b="1"/>
              <a:t> </a:t>
            </a:r>
            <a:r>
              <a:rPr lang="en-US" sz="2400" b="1" err="1"/>
              <a:t>vragen</a:t>
            </a:r>
            <a:r>
              <a:rPr lang="en-US" sz="2400" b="1"/>
              <a:t> </a:t>
            </a:r>
            <a:r>
              <a:rPr lang="en-US" sz="2400" b="1" err="1"/>
              <a:t>en</a:t>
            </a:r>
            <a:r>
              <a:rPr lang="en-US" sz="2400" b="1"/>
              <a:t> prober </a:t>
            </a:r>
            <a:r>
              <a:rPr lang="en-US" sz="2400" b="1" err="1"/>
              <a:t>geen</a:t>
            </a:r>
            <a:r>
              <a:rPr lang="en-US" sz="2400" b="1"/>
              <a:t> </a:t>
            </a:r>
            <a:r>
              <a:rPr lang="en-US" sz="2400" b="1" err="1"/>
              <a:t>sturing</a:t>
            </a:r>
            <a:r>
              <a:rPr lang="en-US" sz="2400" b="1"/>
              <a:t> </a:t>
            </a:r>
            <a:r>
              <a:rPr lang="en-US" sz="2400" b="1" err="1"/>
              <a:t>te</a:t>
            </a:r>
            <a:r>
              <a:rPr lang="en-US" sz="2400" b="1"/>
              <a:t> </a:t>
            </a:r>
            <a:r>
              <a:rPr lang="en-US" sz="2400" b="1" err="1"/>
              <a:t>geven</a:t>
            </a:r>
            <a:r>
              <a:rPr lang="en-US" sz="2400" b="1"/>
              <a:t>.</a:t>
            </a:r>
          </a:p>
          <a:p>
            <a:r>
              <a:rPr lang="en-US" sz="2400" b="1"/>
              <a:t>Als er </a:t>
            </a:r>
            <a:r>
              <a:rPr lang="en-US" sz="2400" b="1" err="1"/>
              <a:t>geen</a:t>
            </a:r>
            <a:r>
              <a:rPr lang="en-US" sz="2400" b="1"/>
              <a:t> </a:t>
            </a:r>
            <a:r>
              <a:rPr lang="en-US" sz="2400" b="1" err="1"/>
              <a:t>volledig</a:t>
            </a:r>
            <a:r>
              <a:rPr lang="en-US" sz="2400" b="1"/>
              <a:t> </a:t>
            </a:r>
            <a:r>
              <a:rPr lang="en-US" sz="2400" b="1" err="1"/>
              <a:t>kloppende</a:t>
            </a:r>
            <a:r>
              <a:rPr lang="en-US" sz="2400" b="1"/>
              <a:t> </a:t>
            </a:r>
            <a:r>
              <a:rPr lang="en-US" sz="2400" b="1" err="1"/>
              <a:t>foto</a:t>
            </a:r>
            <a:r>
              <a:rPr lang="en-US" sz="2400" b="1"/>
              <a:t> </a:t>
            </a:r>
            <a:r>
              <a:rPr lang="en-US" sz="2400" b="1" err="1"/>
              <a:t>bij</a:t>
            </a:r>
            <a:r>
              <a:rPr lang="en-US" sz="2400" b="1"/>
              <a:t> zit, </a:t>
            </a:r>
            <a:r>
              <a:rPr lang="en-US" sz="2400" b="1" err="1"/>
              <a:t>vraag</a:t>
            </a:r>
            <a:r>
              <a:rPr lang="en-US" sz="2400" b="1"/>
              <a:t> dan of </a:t>
            </a:r>
            <a:r>
              <a:rPr lang="en-US" sz="2400" b="1" err="1"/>
              <a:t>diegene</a:t>
            </a:r>
            <a:r>
              <a:rPr lang="en-US" sz="2400" b="1"/>
              <a:t> </a:t>
            </a:r>
            <a:r>
              <a:rPr lang="en-US" sz="2400" b="1" err="1"/>
              <a:t>een</a:t>
            </a:r>
            <a:r>
              <a:rPr lang="en-US" sz="2400" b="1"/>
              <a:t> </a:t>
            </a:r>
            <a:r>
              <a:rPr lang="en-US" sz="2400" b="1" err="1"/>
              <a:t>foto</a:t>
            </a:r>
            <a:r>
              <a:rPr lang="en-US" sz="2400" b="1"/>
              <a:t> </a:t>
            </a:r>
            <a:r>
              <a:rPr lang="en-US" sz="2400" b="1" err="1"/>
              <a:t>kan</a:t>
            </a:r>
            <a:r>
              <a:rPr lang="en-US" sz="2400" b="1"/>
              <a:t> </a:t>
            </a:r>
            <a:r>
              <a:rPr lang="en-US" sz="2400" b="1" err="1"/>
              <a:t>kiezen</a:t>
            </a:r>
            <a:r>
              <a:rPr lang="en-US" sz="2400" b="1"/>
              <a:t> die in de </a:t>
            </a:r>
            <a:r>
              <a:rPr lang="en-US" sz="2400" b="1" err="1"/>
              <a:t>buurt</a:t>
            </a:r>
            <a:r>
              <a:rPr lang="en-US" sz="2400" b="1"/>
              <a:t> </a:t>
            </a:r>
            <a:r>
              <a:rPr lang="en-US" sz="2400" b="1" err="1"/>
              <a:t>komt</a:t>
            </a:r>
            <a:r>
              <a:rPr lang="en-US" sz="2400" b="1"/>
              <a:t> </a:t>
            </a:r>
            <a:r>
              <a:rPr lang="en-US" sz="2400" b="1" err="1"/>
              <a:t>en</a:t>
            </a:r>
            <a:r>
              <a:rPr lang="en-US" sz="2400" b="1"/>
              <a:t> </a:t>
            </a:r>
            <a:r>
              <a:rPr lang="en-US" sz="2400" b="1" err="1"/>
              <a:t>schrijf</a:t>
            </a:r>
            <a:r>
              <a:rPr lang="en-US" sz="2400" b="1"/>
              <a:t> in </a:t>
            </a:r>
            <a:r>
              <a:rPr lang="en-US" sz="2400" b="1" err="1"/>
              <a:t>steekwoorden</a:t>
            </a:r>
            <a:r>
              <a:rPr lang="en-US" sz="2400" b="1"/>
              <a:t> </a:t>
            </a:r>
            <a:r>
              <a:rPr lang="en-US" sz="2400" b="1" err="1"/>
              <a:t>erbij</a:t>
            </a:r>
            <a:r>
              <a:rPr lang="en-US" sz="2400" b="1"/>
              <a:t> wat er </a:t>
            </a:r>
            <a:r>
              <a:rPr lang="en-US" sz="2400" b="1" err="1"/>
              <a:t>voor</a:t>
            </a:r>
            <a:r>
              <a:rPr lang="en-US" sz="2400" b="1"/>
              <a:t> </a:t>
            </a:r>
            <a:r>
              <a:rPr lang="en-US" sz="2400" b="1" err="1"/>
              <a:t>diegene</a:t>
            </a:r>
            <a:r>
              <a:rPr lang="en-US" sz="2400" b="1"/>
              <a:t> dan </a:t>
            </a:r>
            <a:r>
              <a:rPr lang="en-US" sz="2400" b="1" err="1"/>
              <a:t>anders</a:t>
            </a:r>
            <a:r>
              <a:rPr lang="en-US" sz="2400" b="1"/>
              <a:t> is dan op de </a:t>
            </a:r>
            <a:r>
              <a:rPr lang="en-US" sz="2400" b="1" err="1"/>
              <a:t>foto</a:t>
            </a:r>
            <a:r>
              <a:rPr lang="en-US" sz="2400" b="1"/>
              <a:t>.</a:t>
            </a:r>
          </a:p>
          <a:p>
            <a:r>
              <a:rPr lang="en-US" sz="2400" b="1" err="1"/>
              <a:t>Vraag</a:t>
            </a:r>
            <a:r>
              <a:rPr lang="en-US" sz="2400" b="1"/>
              <a:t> al </a:t>
            </a:r>
            <a:r>
              <a:rPr lang="en-US" sz="2400" b="1" err="1"/>
              <a:t>helder</a:t>
            </a:r>
            <a:r>
              <a:rPr lang="en-US" sz="2400" b="1"/>
              <a:t> is wat </a:t>
            </a:r>
            <a:r>
              <a:rPr lang="en-US" sz="2400" b="1" err="1"/>
              <a:t>iemands</a:t>
            </a:r>
            <a:r>
              <a:rPr lang="en-US" sz="2400" b="1"/>
              <a:t> </a:t>
            </a:r>
            <a:r>
              <a:rPr lang="en-US" sz="2400" b="1" err="1"/>
              <a:t>toekomstplaatje</a:t>
            </a:r>
            <a:r>
              <a:rPr lang="en-US" sz="2400" b="1"/>
              <a:t> is </a:t>
            </a:r>
            <a:r>
              <a:rPr lang="en-US" sz="2400" b="1" err="1"/>
              <a:t>bij</a:t>
            </a:r>
            <a:r>
              <a:rPr lang="en-US" sz="2400" b="1"/>
              <a:t> </a:t>
            </a:r>
            <a:r>
              <a:rPr lang="en-US" sz="2400" b="1" err="1"/>
              <a:t>een</a:t>
            </a:r>
            <a:r>
              <a:rPr lang="en-US" sz="2400" b="1"/>
              <a:t> </a:t>
            </a:r>
            <a:r>
              <a:rPr lang="en-US" sz="2400" b="1" err="1"/>
              <a:t>leefgebied</a:t>
            </a:r>
            <a:r>
              <a:rPr lang="en-US" sz="2400" b="1"/>
              <a:t>, wat er </a:t>
            </a:r>
            <a:r>
              <a:rPr lang="en-US" sz="2400" b="1" err="1"/>
              <a:t>moet</a:t>
            </a:r>
            <a:r>
              <a:rPr lang="en-US" sz="2400" b="1"/>
              <a:t> </a:t>
            </a:r>
            <a:r>
              <a:rPr lang="en-US" sz="2400" b="1" err="1"/>
              <a:t>gebeuren</a:t>
            </a:r>
            <a:r>
              <a:rPr lang="en-US" sz="2400" b="1"/>
              <a:t> om </a:t>
            </a:r>
            <a:r>
              <a:rPr lang="en-US" sz="2400" b="1" err="1"/>
              <a:t>hier</a:t>
            </a:r>
            <a:r>
              <a:rPr lang="en-US" sz="2400" b="1"/>
              <a:t> </a:t>
            </a:r>
            <a:r>
              <a:rPr lang="en-US" sz="2400" b="1" err="1"/>
              <a:t>te</a:t>
            </a:r>
            <a:r>
              <a:rPr lang="en-US" sz="2400" b="1"/>
              <a:t> </a:t>
            </a:r>
            <a:r>
              <a:rPr lang="en-US" sz="2400" b="1" err="1"/>
              <a:t>komen</a:t>
            </a:r>
            <a:r>
              <a:rPr lang="en-US" sz="2400" b="1"/>
              <a:t>/ </a:t>
            </a:r>
            <a:r>
              <a:rPr lang="en-US" sz="2400" b="1" err="1"/>
              <a:t>dit</a:t>
            </a:r>
            <a:r>
              <a:rPr lang="en-US" sz="2400" b="1"/>
              <a:t> </a:t>
            </a:r>
            <a:r>
              <a:rPr lang="en-US" sz="2400" b="1" err="1"/>
              <a:t>te</a:t>
            </a:r>
            <a:r>
              <a:rPr lang="en-US" sz="2400" b="1"/>
              <a:t> </a:t>
            </a:r>
            <a:r>
              <a:rPr lang="en-US" sz="2400" b="1" err="1"/>
              <a:t>bereiken</a:t>
            </a:r>
            <a:r>
              <a:rPr lang="en-US" sz="2400" b="1"/>
              <a:t>.</a:t>
            </a:r>
          </a:p>
          <a:p>
            <a:pPr marL="0" indent="0">
              <a:buNone/>
            </a:pPr>
            <a:endParaRPr lang="en-US" sz="2400" b="1"/>
          </a:p>
          <a:p>
            <a:pPr marL="0" indent="0">
              <a:buNone/>
            </a:pPr>
            <a:r>
              <a:rPr lang="en-US" b="1"/>
              <a:t>Doe </a:t>
            </a:r>
            <a:r>
              <a:rPr lang="en-US" b="1" err="1"/>
              <a:t>dit</a:t>
            </a:r>
            <a:r>
              <a:rPr lang="en-US" b="1"/>
              <a:t> </a:t>
            </a:r>
            <a:r>
              <a:rPr lang="en-US" b="1" err="1"/>
              <a:t>bij</a:t>
            </a:r>
            <a:r>
              <a:rPr lang="en-US" b="1"/>
              <a:t> de </a:t>
            </a:r>
            <a:r>
              <a:rPr lang="en-US" b="1" err="1"/>
              <a:t>onderdelen</a:t>
            </a:r>
            <a:r>
              <a:rPr lang="en-US" b="1"/>
              <a:t>: </a:t>
            </a:r>
            <a:r>
              <a:rPr lang="en-US" b="1" err="1"/>
              <a:t>werk</a:t>
            </a:r>
            <a:r>
              <a:rPr lang="en-US" b="1"/>
              <a:t>/</a:t>
            </a:r>
            <a:r>
              <a:rPr lang="en-US" b="1" err="1"/>
              <a:t>opleiding</a:t>
            </a:r>
            <a:r>
              <a:rPr lang="en-US" b="1"/>
              <a:t>, geld, </a:t>
            </a:r>
            <a:r>
              <a:rPr lang="en-US" b="1" err="1"/>
              <a:t>wonen</a:t>
            </a:r>
            <a:r>
              <a:rPr lang="en-US" b="1"/>
              <a:t> </a:t>
            </a:r>
            <a:r>
              <a:rPr lang="en-US" b="1" err="1"/>
              <a:t>en</a:t>
            </a:r>
            <a:r>
              <a:rPr lang="en-US" b="1"/>
              <a:t> </a:t>
            </a:r>
            <a:r>
              <a:rPr lang="en-US" b="1" err="1"/>
              <a:t>risico’s</a:t>
            </a:r>
            <a:r>
              <a:rPr lang="en-US" b="1"/>
              <a:t>.</a:t>
            </a:r>
            <a:r>
              <a:rPr lang="en-US" sz="2400" b="1"/>
              <a:t>    </a:t>
            </a:r>
            <a:br>
              <a:rPr lang="en-US" sz="2400" b="1"/>
            </a:br>
            <a:endParaRPr lang="en-US" sz="2400" b="1"/>
          </a:p>
        </p:txBody>
      </p:sp>
      <p:sp>
        <p:nvSpPr>
          <p:cNvPr id="5" name="Tijdelijke aanduiding voor dianummer 4">
            <a:extLst>
              <a:ext uri="{FF2B5EF4-FFF2-40B4-BE49-F238E27FC236}">
                <a16:creationId xmlns:a16="http://schemas.microsoft.com/office/drawing/2014/main" id="{F5B81CA1-2701-DABE-E62D-7A33BE906211}"/>
              </a:ext>
            </a:extLst>
          </p:cNvPr>
          <p:cNvSpPr>
            <a:spLocks noGrp="1"/>
          </p:cNvSpPr>
          <p:nvPr>
            <p:ph type="sldNum" sz="quarter" idx="13"/>
          </p:nvPr>
        </p:nvSpPr>
        <p:spPr/>
        <p:txBody>
          <a:bodyPr/>
          <a:lstStyle/>
          <a:p>
            <a:fld id="{FACE7509-F60A-4509-9491-CD4ED7B54EDD}" type="slidenum">
              <a:rPr lang="nl-NL" smtClean="0"/>
              <a:pPr/>
              <a:t>36</a:t>
            </a:fld>
            <a:endParaRPr lang="nl-NL"/>
          </a:p>
        </p:txBody>
      </p:sp>
      <p:pic>
        <p:nvPicPr>
          <p:cNvPr id="6" name="Tijdelijke aanduiding voor afbeelding 6">
            <a:extLst>
              <a:ext uri="{FF2B5EF4-FFF2-40B4-BE49-F238E27FC236}">
                <a16:creationId xmlns:a16="http://schemas.microsoft.com/office/drawing/2014/main" id="{5677E6F9-02BF-6A65-6225-FF52DE89FB26}"/>
              </a:ext>
            </a:extLst>
          </p:cNvPr>
          <p:cNvPicPr>
            <a:picLocks noGrp="1" noChangeAspect="1"/>
          </p:cNvPicPr>
          <p:nvPr>
            <p:ph type="pic" sz="quarter" idx="11"/>
          </p:nvPr>
        </p:nvPicPr>
        <p:blipFill>
          <a:blip r:embed="rId3">
            <a:alphaModFix amt="35000"/>
          </a:blip>
          <a:srcRect t="12714" b="12714"/>
          <a:stretch/>
        </p:blipFill>
        <p:spPr>
          <a:xfrm>
            <a:off x="6096000" y="365129"/>
            <a:ext cx="5905340" cy="5225757"/>
          </a:xfrm>
        </p:spPr>
      </p:pic>
    </p:spTree>
    <p:extLst>
      <p:ext uri="{BB962C8B-B14F-4D97-AF65-F5344CB8AC3E}">
        <p14:creationId xmlns:p14="http://schemas.microsoft.com/office/powerpoint/2010/main" val="181861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77643EF-440F-4ABF-5774-282E8BCF3A2A}"/>
              </a:ext>
            </a:extLst>
          </p:cNvPr>
          <p:cNvSpPr>
            <a:spLocks noGrp="1"/>
          </p:cNvSpPr>
          <p:nvPr>
            <p:ph type="title"/>
          </p:nvPr>
        </p:nvSpPr>
        <p:spPr/>
        <p:txBody>
          <a:bodyPr/>
          <a:lstStyle/>
          <a:p>
            <a:r>
              <a:rPr lang="en-US" err="1"/>
              <a:t>terugkoppeling</a:t>
            </a:r>
            <a:endParaRPr lang="nl-NL"/>
          </a:p>
        </p:txBody>
      </p:sp>
      <p:sp>
        <p:nvSpPr>
          <p:cNvPr id="4" name="Tijdelijke aanduiding voor tekst 3">
            <a:extLst>
              <a:ext uri="{FF2B5EF4-FFF2-40B4-BE49-F238E27FC236}">
                <a16:creationId xmlns:a16="http://schemas.microsoft.com/office/drawing/2014/main" id="{018AE579-A021-752D-8A9D-8DA6C525AB98}"/>
              </a:ext>
            </a:extLst>
          </p:cNvPr>
          <p:cNvSpPr>
            <a:spLocks noGrp="1"/>
          </p:cNvSpPr>
          <p:nvPr>
            <p:ph type="body" sz="quarter" idx="12"/>
          </p:nvPr>
        </p:nvSpPr>
        <p:spPr>
          <a:xfrm>
            <a:off x="838199" y="1690692"/>
            <a:ext cx="9584635" cy="4248000"/>
          </a:xfrm>
        </p:spPr>
        <p:txBody>
          <a:bodyPr/>
          <a:lstStyle/>
          <a:p>
            <a:pPr marL="0" indent="0">
              <a:buNone/>
            </a:pPr>
            <a:r>
              <a:rPr lang="en-US" b="1"/>
              <a:t>- Hoe was het om </a:t>
            </a:r>
            <a:r>
              <a:rPr lang="en-US" b="1" err="1"/>
              <a:t>dit</a:t>
            </a:r>
            <a:r>
              <a:rPr lang="en-US" b="1"/>
              <a:t> </a:t>
            </a:r>
            <a:r>
              <a:rPr lang="en-US" b="1" err="1"/>
              <a:t>te</a:t>
            </a:r>
            <a:r>
              <a:rPr lang="en-US" b="1"/>
              <a:t> </a:t>
            </a:r>
            <a:r>
              <a:rPr lang="en-US" b="1" err="1"/>
              <a:t>doen</a:t>
            </a:r>
            <a:r>
              <a:rPr lang="en-US" b="1"/>
              <a:t>?</a:t>
            </a:r>
          </a:p>
          <a:p>
            <a:pPr marL="0" indent="0">
              <a:buNone/>
            </a:pPr>
            <a:endParaRPr lang="en-US"/>
          </a:p>
          <a:p>
            <a:pPr marL="0" indent="0">
              <a:buNone/>
            </a:pPr>
            <a:endParaRPr lang="en-US" sz="2400" b="1">
              <a:solidFill>
                <a:srgbClr val="E50856"/>
              </a:solidFill>
            </a:endParaRPr>
          </a:p>
          <a:p>
            <a:pPr marL="0" indent="0">
              <a:buNone/>
            </a:pPr>
            <a:r>
              <a:rPr lang="en-US" sz="2400" b="1">
                <a:solidFill>
                  <a:srgbClr val="E50856"/>
                </a:solidFill>
              </a:rPr>
              <a:t>Stel, je </a:t>
            </a:r>
            <a:r>
              <a:rPr lang="en-US" sz="2400" b="1" err="1">
                <a:solidFill>
                  <a:srgbClr val="E50856"/>
                </a:solidFill>
              </a:rPr>
              <a:t>krijgt</a:t>
            </a:r>
            <a:r>
              <a:rPr lang="en-US" sz="2400" b="1">
                <a:solidFill>
                  <a:srgbClr val="E50856"/>
                </a:solidFill>
              </a:rPr>
              <a:t> Sam (17) </a:t>
            </a:r>
            <a:r>
              <a:rPr lang="en-US" sz="2400" b="1" err="1">
                <a:solidFill>
                  <a:srgbClr val="E50856"/>
                </a:solidFill>
              </a:rPr>
              <a:t>als</a:t>
            </a:r>
            <a:r>
              <a:rPr lang="en-US" sz="2400" b="1">
                <a:solidFill>
                  <a:srgbClr val="E50856"/>
                </a:solidFill>
              </a:rPr>
              <a:t> </a:t>
            </a:r>
            <a:r>
              <a:rPr lang="en-US" sz="2400" b="1" err="1">
                <a:solidFill>
                  <a:srgbClr val="E50856"/>
                </a:solidFill>
              </a:rPr>
              <a:t>cliënt</a:t>
            </a:r>
            <a:r>
              <a:rPr lang="en-US" sz="2400" b="1">
                <a:solidFill>
                  <a:srgbClr val="E50856"/>
                </a:solidFill>
              </a:rPr>
              <a:t>….</a:t>
            </a:r>
            <a:endParaRPr lang="nl-NL" b="1">
              <a:solidFill>
                <a:srgbClr val="E50856"/>
              </a:solidFill>
            </a:endParaRPr>
          </a:p>
          <a:p>
            <a:pPr>
              <a:buFontTx/>
              <a:buChar char="-"/>
            </a:pPr>
            <a:r>
              <a:rPr lang="nl-NL" sz="1800" b="1"/>
              <a:t>Sam verlaat het speciaal onderwijs zonder diploma</a:t>
            </a:r>
          </a:p>
          <a:p>
            <a:pPr marL="0" indent="0">
              <a:buNone/>
            </a:pPr>
            <a:r>
              <a:rPr lang="nl-NL" sz="1800" b="1"/>
              <a:t>- Heeft problemen met het reguleren van zijn agressie</a:t>
            </a:r>
          </a:p>
          <a:p>
            <a:pPr marL="0" indent="0">
              <a:buNone/>
            </a:pPr>
            <a:r>
              <a:rPr lang="nl-NL" sz="1800" b="1"/>
              <a:t>- Kan er niet tegen als hem iets wordt opgedragen</a:t>
            </a:r>
          </a:p>
          <a:p>
            <a:pPr>
              <a:buFontTx/>
              <a:buChar char="-"/>
            </a:pPr>
            <a:r>
              <a:rPr lang="nl-NL" sz="1800" b="1"/>
              <a:t>Weigert taken op school die hij niet leuk vindt</a:t>
            </a:r>
          </a:p>
          <a:p>
            <a:pPr marL="0" indent="0">
              <a:buNone/>
            </a:pPr>
            <a:r>
              <a:rPr lang="nl-NL" sz="1800" b="1"/>
              <a:t>- Loopt stage bij de conciërge, omdat het bij een bedrijf buiten school (nog) niet lukt. </a:t>
            </a:r>
            <a:endParaRPr lang="en-US" sz="1800" b="1"/>
          </a:p>
        </p:txBody>
      </p:sp>
      <p:sp>
        <p:nvSpPr>
          <p:cNvPr id="5" name="Tijdelijke aanduiding voor dianummer 4">
            <a:extLst>
              <a:ext uri="{FF2B5EF4-FFF2-40B4-BE49-F238E27FC236}">
                <a16:creationId xmlns:a16="http://schemas.microsoft.com/office/drawing/2014/main" id="{8F40F2D8-1CE9-2347-CC37-FFED557BD640}"/>
              </a:ext>
            </a:extLst>
          </p:cNvPr>
          <p:cNvSpPr>
            <a:spLocks noGrp="1"/>
          </p:cNvSpPr>
          <p:nvPr>
            <p:ph type="sldNum" sz="quarter" idx="13"/>
          </p:nvPr>
        </p:nvSpPr>
        <p:spPr/>
        <p:txBody>
          <a:bodyPr/>
          <a:lstStyle/>
          <a:p>
            <a:fld id="{FACE7509-F60A-4509-9491-CD4ED7B54EDD}" type="slidenum">
              <a:rPr lang="nl-NL" smtClean="0"/>
              <a:pPr/>
              <a:t>37</a:t>
            </a:fld>
            <a:endParaRPr lang="nl-NL"/>
          </a:p>
        </p:txBody>
      </p:sp>
    </p:spTree>
    <p:extLst>
      <p:ext uri="{BB962C8B-B14F-4D97-AF65-F5344CB8AC3E}">
        <p14:creationId xmlns:p14="http://schemas.microsoft.com/office/powerpoint/2010/main" val="3975966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sport, Gevechtsport, Contactsport, persoon&#10;&#10;Door AI gegenereerde inhoud is mogelijk onjuist.">
            <a:extLst>
              <a:ext uri="{FF2B5EF4-FFF2-40B4-BE49-F238E27FC236}">
                <a16:creationId xmlns:a16="http://schemas.microsoft.com/office/drawing/2014/main" id="{0BBB0E40-C126-169E-6FBE-C11944A582A4}"/>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2332" r="12332"/>
          <a:stretch>
            <a:fillRect/>
          </a:stretch>
        </p:blipFill>
        <p:spPr>
          <a:xfrm>
            <a:off x="1878947" y="1148667"/>
            <a:ext cx="2663377" cy="2356794"/>
          </a:xfrm>
        </p:spPr>
      </p:pic>
      <p:sp>
        <p:nvSpPr>
          <p:cNvPr id="3" name="Titel 2">
            <a:extLst>
              <a:ext uri="{FF2B5EF4-FFF2-40B4-BE49-F238E27FC236}">
                <a16:creationId xmlns:a16="http://schemas.microsoft.com/office/drawing/2014/main" id="{858EBC53-6DD9-66BB-978A-FBA4D84D2AF4}"/>
              </a:ext>
            </a:extLst>
          </p:cNvPr>
          <p:cNvSpPr>
            <a:spLocks noGrp="1"/>
          </p:cNvSpPr>
          <p:nvPr>
            <p:ph type="title"/>
          </p:nvPr>
        </p:nvSpPr>
        <p:spPr>
          <a:xfrm>
            <a:off x="838200" y="365130"/>
            <a:ext cx="10515600" cy="589028"/>
          </a:xfrm>
        </p:spPr>
        <p:txBody>
          <a:bodyPr/>
          <a:lstStyle/>
          <a:p>
            <a:r>
              <a:rPr lang="en-US"/>
              <a:t>Wat </a:t>
            </a:r>
            <a:r>
              <a:rPr lang="en-US" err="1"/>
              <a:t>zou</a:t>
            </a:r>
            <a:r>
              <a:rPr lang="en-US"/>
              <a:t> je </a:t>
            </a:r>
            <a:r>
              <a:rPr lang="en-US" err="1"/>
              <a:t>kunnen</a:t>
            </a:r>
            <a:r>
              <a:rPr lang="en-US"/>
              <a:t> </a:t>
            </a:r>
            <a:r>
              <a:rPr lang="en-US" err="1"/>
              <a:t>doen</a:t>
            </a:r>
            <a:r>
              <a:rPr lang="en-US"/>
              <a:t> </a:t>
            </a:r>
            <a:r>
              <a:rPr lang="en-US" err="1"/>
              <a:t>als</a:t>
            </a:r>
            <a:r>
              <a:rPr lang="en-US"/>
              <a:t> </a:t>
            </a:r>
            <a:r>
              <a:rPr lang="en-US" err="1"/>
              <a:t>dit</a:t>
            </a:r>
            <a:r>
              <a:rPr lang="en-US"/>
              <a:t> </a:t>
            </a:r>
            <a:r>
              <a:rPr lang="en-US" err="1"/>
              <a:t>sam’s</a:t>
            </a:r>
            <a:r>
              <a:rPr lang="en-US"/>
              <a:t> Plaatje is? </a:t>
            </a:r>
            <a:endParaRPr lang="nl-NL"/>
          </a:p>
        </p:txBody>
      </p:sp>
      <p:sp>
        <p:nvSpPr>
          <p:cNvPr id="4" name="Tijdelijke aanduiding voor tekst 3">
            <a:extLst>
              <a:ext uri="{FF2B5EF4-FFF2-40B4-BE49-F238E27FC236}">
                <a16:creationId xmlns:a16="http://schemas.microsoft.com/office/drawing/2014/main" id="{576DC865-7406-8000-97E8-B029381B11F6}"/>
              </a:ext>
            </a:extLst>
          </p:cNvPr>
          <p:cNvSpPr>
            <a:spLocks noGrp="1"/>
          </p:cNvSpPr>
          <p:nvPr>
            <p:ph type="body" sz="quarter" idx="12"/>
          </p:nvPr>
        </p:nvSpPr>
        <p:spPr/>
        <p:txBody>
          <a:bodyPr>
            <a:normAutofit fontScale="85000" lnSpcReduction="10000"/>
          </a:bodyPr>
          <a:lstStyle/>
          <a:p>
            <a:pPr marL="0" indent="0">
              <a:buNone/>
            </a:pPr>
            <a:r>
              <a:rPr lang="en-US"/>
              <a:t>Werk:</a:t>
            </a:r>
          </a:p>
          <a:p>
            <a:pPr marL="0" indent="0">
              <a:buNone/>
            </a:pPr>
            <a:endParaRPr lang="en-US"/>
          </a:p>
          <a:p>
            <a:pPr marL="0" indent="0">
              <a:buNone/>
            </a:pPr>
            <a:endParaRPr lang="en-US"/>
          </a:p>
          <a:p>
            <a:pPr marL="0" indent="0">
              <a:buNone/>
            </a:pPr>
            <a:endParaRPr lang="en-US"/>
          </a:p>
          <a:p>
            <a:pPr marL="0" indent="0">
              <a:buNone/>
            </a:pPr>
            <a:r>
              <a:rPr lang="en-US" err="1"/>
              <a:t>Wonen</a:t>
            </a:r>
            <a:r>
              <a:rPr lang="en-US"/>
              <a:t>: </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Geld:</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  Risico’s: </a:t>
            </a:r>
            <a:endParaRPr lang="nl-NL"/>
          </a:p>
        </p:txBody>
      </p:sp>
      <p:sp>
        <p:nvSpPr>
          <p:cNvPr id="5" name="Tijdelijke aanduiding voor dianummer 4">
            <a:extLst>
              <a:ext uri="{FF2B5EF4-FFF2-40B4-BE49-F238E27FC236}">
                <a16:creationId xmlns:a16="http://schemas.microsoft.com/office/drawing/2014/main" id="{D1C52165-B894-98C9-B166-B58F7C8F8C4F}"/>
              </a:ext>
            </a:extLst>
          </p:cNvPr>
          <p:cNvSpPr>
            <a:spLocks noGrp="1"/>
          </p:cNvSpPr>
          <p:nvPr>
            <p:ph type="sldNum" sz="quarter" idx="13"/>
          </p:nvPr>
        </p:nvSpPr>
        <p:spPr/>
        <p:txBody>
          <a:bodyPr/>
          <a:lstStyle/>
          <a:p>
            <a:fld id="{FACE7509-F60A-4509-9491-CD4ED7B54EDD}" type="slidenum">
              <a:rPr lang="nl-NL" smtClean="0"/>
              <a:pPr/>
              <a:t>38</a:t>
            </a:fld>
            <a:endParaRPr lang="nl-NL"/>
          </a:p>
        </p:txBody>
      </p:sp>
      <p:pic>
        <p:nvPicPr>
          <p:cNvPr id="7" name="Afbeelding 6">
            <a:extLst>
              <a:ext uri="{FF2B5EF4-FFF2-40B4-BE49-F238E27FC236}">
                <a16:creationId xmlns:a16="http://schemas.microsoft.com/office/drawing/2014/main" id="{190E7D7E-D92B-4861-A5CC-C958AA4DF4C6}"/>
              </a:ext>
            </a:extLst>
          </p:cNvPr>
          <p:cNvPicPr>
            <a:picLocks noChangeAspect="1"/>
          </p:cNvPicPr>
          <p:nvPr/>
        </p:nvPicPr>
        <p:blipFill>
          <a:blip r:embed="rId5"/>
          <a:srcRect b="23747"/>
          <a:stretch/>
        </p:blipFill>
        <p:spPr>
          <a:xfrm>
            <a:off x="4729784" y="1198858"/>
            <a:ext cx="6024355" cy="1423569"/>
          </a:xfrm>
          <a:prstGeom prst="rect">
            <a:avLst/>
          </a:prstGeom>
        </p:spPr>
      </p:pic>
      <p:sp>
        <p:nvSpPr>
          <p:cNvPr id="11" name="Tekstvak 10">
            <a:extLst>
              <a:ext uri="{FF2B5EF4-FFF2-40B4-BE49-F238E27FC236}">
                <a16:creationId xmlns:a16="http://schemas.microsoft.com/office/drawing/2014/main" id="{E93EA481-CB4D-EFE7-C24F-0D0578D93A0B}"/>
              </a:ext>
            </a:extLst>
          </p:cNvPr>
          <p:cNvSpPr txBox="1"/>
          <p:nvPr/>
        </p:nvSpPr>
        <p:spPr>
          <a:xfrm>
            <a:off x="4843048" y="2905296"/>
            <a:ext cx="6282152" cy="923330"/>
          </a:xfrm>
          <a:prstGeom prst="rect">
            <a:avLst/>
          </a:prstGeom>
          <a:noFill/>
        </p:spPr>
        <p:txBody>
          <a:bodyPr wrap="square" rtlCol="0">
            <a:spAutoFit/>
          </a:bodyPr>
          <a:lstStyle/>
          <a:p>
            <a:r>
              <a:rPr lang="en-US"/>
              <a:t>“</a:t>
            </a:r>
            <a:r>
              <a:rPr lang="en-US" i="1"/>
              <a:t>Ik </a:t>
            </a:r>
            <a:r>
              <a:rPr lang="en-US" i="1" err="1"/>
              <a:t>denk</a:t>
            </a:r>
            <a:r>
              <a:rPr lang="en-US" i="1"/>
              <a:t> </a:t>
            </a:r>
            <a:r>
              <a:rPr lang="en-US" i="1" err="1"/>
              <a:t>zoiets</a:t>
            </a:r>
            <a:r>
              <a:rPr lang="en-US" i="1"/>
              <a:t>, maar dan </a:t>
            </a:r>
            <a:r>
              <a:rPr lang="en-US" i="1" err="1"/>
              <a:t>wel</a:t>
            </a:r>
            <a:r>
              <a:rPr lang="en-US" i="1"/>
              <a:t> in </a:t>
            </a:r>
            <a:r>
              <a:rPr lang="en-US" i="1" err="1"/>
              <a:t>een</a:t>
            </a:r>
            <a:r>
              <a:rPr lang="en-US" i="1"/>
              <a:t> </a:t>
            </a:r>
            <a:r>
              <a:rPr lang="en-US" i="1" err="1"/>
              <a:t>stad</a:t>
            </a:r>
            <a:r>
              <a:rPr lang="en-US" i="1"/>
              <a:t>. Ik </a:t>
            </a:r>
            <a:r>
              <a:rPr lang="en-US" i="1" err="1"/>
              <a:t>woon</a:t>
            </a:r>
            <a:r>
              <a:rPr lang="en-US" i="1"/>
              <a:t> nu in </a:t>
            </a:r>
            <a:r>
              <a:rPr lang="en-US" i="1" err="1"/>
              <a:t>zo’n</a:t>
            </a:r>
            <a:r>
              <a:rPr lang="en-US" i="1"/>
              <a:t> huis met </a:t>
            </a:r>
            <a:r>
              <a:rPr lang="en-US" i="1" err="1"/>
              <a:t>superdunne</a:t>
            </a:r>
            <a:r>
              <a:rPr lang="en-US" i="1"/>
              <a:t> </a:t>
            </a:r>
            <a:r>
              <a:rPr lang="en-US" i="1" err="1"/>
              <a:t>muren</a:t>
            </a:r>
            <a:r>
              <a:rPr lang="en-US" i="1"/>
              <a:t>. De </a:t>
            </a:r>
            <a:r>
              <a:rPr lang="en-US" i="1" err="1"/>
              <a:t>buren</a:t>
            </a:r>
            <a:r>
              <a:rPr lang="en-US" i="1"/>
              <a:t> </a:t>
            </a:r>
            <a:r>
              <a:rPr lang="en-US" i="1" err="1"/>
              <a:t>klagen</a:t>
            </a:r>
            <a:r>
              <a:rPr lang="en-US" i="1"/>
              <a:t> steeds </a:t>
            </a:r>
            <a:r>
              <a:rPr lang="en-US" i="1" err="1"/>
              <a:t>als</a:t>
            </a:r>
            <a:r>
              <a:rPr lang="en-US" i="1"/>
              <a:t> </a:t>
            </a:r>
            <a:r>
              <a:rPr lang="en-US" i="1" err="1"/>
              <a:t>ik</a:t>
            </a:r>
            <a:r>
              <a:rPr lang="en-US" i="1"/>
              <a:t> </a:t>
            </a:r>
            <a:r>
              <a:rPr lang="en-US" i="1" err="1"/>
              <a:t>aan</a:t>
            </a:r>
            <a:r>
              <a:rPr lang="en-US" i="1"/>
              <a:t> het </a:t>
            </a:r>
            <a:r>
              <a:rPr lang="en-US" i="1" err="1"/>
              <a:t>gamen</a:t>
            </a:r>
            <a:r>
              <a:rPr lang="en-US" i="1"/>
              <a:t> ben. Dus </a:t>
            </a:r>
            <a:r>
              <a:rPr lang="en-US" i="1" err="1"/>
              <a:t>vrijstaand</a:t>
            </a:r>
            <a:r>
              <a:rPr lang="en-US" i="1"/>
              <a:t> is </a:t>
            </a:r>
            <a:r>
              <a:rPr lang="en-US" i="1" err="1"/>
              <a:t>wel</a:t>
            </a:r>
            <a:r>
              <a:rPr lang="en-US" i="1"/>
              <a:t> wat </a:t>
            </a:r>
            <a:r>
              <a:rPr lang="en-US" i="1" err="1"/>
              <a:t>ik</a:t>
            </a:r>
            <a:r>
              <a:rPr lang="en-US" i="1"/>
              <a:t> </a:t>
            </a:r>
            <a:r>
              <a:rPr lang="en-US" i="1" err="1"/>
              <a:t>wil</a:t>
            </a:r>
            <a:r>
              <a:rPr lang="en-US" i="1"/>
              <a:t>.”</a:t>
            </a:r>
            <a:endParaRPr lang="nl-NL"/>
          </a:p>
        </p:txBody>
      </p:sp>
      <p:sp>
        <p:nvSpPr>
          <p:cNvPr id="14" name="Tekstvak 13">
            <a:extLst>
              <a:ext uri="{FF2B5EF4-FFF2-40B4-BE49-F238E27FC236}">
                <a16:creationId xmlns:a16="http://schemas.microsoft.com/office/drawing/2014/main" id="{AFC72CCF-F406-6562-EA59-27ABFD5887B7}"/>
              </a:ext>
            </a:extLst>
          </p:cNvPr>
          <p:cNvSpPr txBox="1"/>
          <p:nvPr/>
        </p:nvSpPr>
        <p:spPr>
          <a:xfrm>
            <a:off x="5686517" y="4097815"/>
            <a:ext cx="5917096" cy="923330"/>
          </a:xfrm>
          <a:prstGeom prst="rect">
            <a:avLst/>
          </a:prstGeom>
          <a:noFill/>
        </p:spPr>
        <p:txBody>
          <a:bodyPr wrap="square" rtlCol="0">
            <a:spAutoFit/>
          </a:bodyPr>
          <a:lstStyle/>
          <a:p>
            <a:r>
              <a:rPr lang="en-US"/>
              <a:t>“</a:t>
            </a:r>
            <a:r>
              <a:rPr lang="en-US" i="1"/>
              <a:t>Ik </a:t>
            </a:r>
            <a:r>
              <a:rPr lang="en-US" i="1" err="1"/>
              <a:t>denk</a:t>
            </a:r>
            <a:r>
              <a:rPr lang="en-US" i="1"/>
              <a:t> </a:t>
            </a:r>
            <a:r>
              <a:rPr lang="en-US" i="1" err="1"/>
              <a:t>niet</a:t>
            </a:r>
            <a:r>
              <a:rPr lang="en-US" i="1"/>
              <a:t> </a:t>
            </a:r>
            <a:r>
              <a:rPr lang="en-US" i="1" err="1"/>
              <a:t>dat</a:t>
            </a:r>
            <a:r>
              <a:rPr lang="en-US" i="1"/>
              <a:t> </a:t>
            </a:r>
            <a:r>
              <a:rPr lang="en-US" i="1" err="1"/>
              <a:t>ik</a:t>
            </a:r>
            <a:r>
              <a:rPr lang="en-US" i="1"/>
              <a:t> </a:t>
            </a:r>
            <a:r>
              <a:rPr lang="en-US" i="1" err="1"/>
              <a:t>weinig</a:t>
            </a:r>
            <a:r>
              <a:rPr lang="en-US" i="1"/>
              <a:t> geld </a:t>
            </a:r>
            <a:r>
              <a:rPr lang="en-US" i="1" err="1"/>
              <a:t>zal</a:t>
            </a:r>
            <a:r>
              <a:rPr lang="en-US" i="1"/>
              <a:t> </a:t>
            </a:r>
            <a:r>
              <a:rPr lang="en-US" i="1" err="1"/>
              <a:t>hebben</a:t>
            </a:r>
            <a:r>
              <a:rPr lang="en-US" i="1"/>
              <a:t>, maar </a:t>
            </a:r>
            <a:r>
              <a:rPr lang="en-US" i="1" err="1"/>
              <a:t>ook</a:t>
            </a:r>
            <a:r>
              <a:rPr lang="en-US" i="1"/>
              <a:t> </a:t>
            </a:r>
            <a:r>
              <a:rPr lang="en-US" i="1" err="1"/>
              <a:t>niet</a:t>
            </a:r>
            <a:r>
              <a:rPr lang="en-US" i="1"/>
              <a:t> heel </a:t>
            </a:r>
            <a:r>
              <a:rPr lang="en-US" i="1" err="1"/>
              <a:t>veel</a:t>
            </a:r>
            <a:r>
              <a:rPr lang="en-US" i="1"/>
              <a:t>. Wel wat </a:t>
            </a:r>
            <a:r>
              <a:rPr lang="en-US" i="1" err="1"/>
              <a:t>spaargeld</a:t>
            </a:r>
            <a:r>
              <a:rPr lang="en-US" i="1"/>
              <a:t>. En </a:t>
            </a:r>
            <a:r>
              <a:rPr lang="en-US" i="1" err="1"/>
              <a:t>als</a:t>
            </a:r>
            <a:r>
              <a:rPr lang="en-US" i="1"/>
              <a:t> het </a:t>
            </a:r>
            <a:r>
              <a:rPr lang="en-US" i="1" err="1"/>
              <a:t>niet</a:t>
            </a:r>
            <a:r>
              <a:rPr lang="en-US" i="1"/>
              <a:t> zo </a:t>
            </a:r>
            <a:r>
              <a:rPr lang="en-US" i="1" err="1"/>
              <a:t>goed</a:t>
            </a:r>
            <a:r>
              <a:rPr lang="en-US" i="1"/>
              <a:t> </a:t>
            </a:r>
            <a:r>
              <a:rPr lang="en-US" i="1" err="1"/>
              <a:t>lukt</a:t>
            </a:r>
            <a:r>
              <a:rPr lang="en-US" i="1"/>
              <a:t>? </a:t>
            </a:r>
            <a:r>
              <a:rPr lang="en-US" i="1" err="1"/>
              <a:t>Mijn</a:t>
            </a:r>
            <a:r>
              <a:rPr lang="en-US" i="1"/>
              <a:t> </a:t>
            </a:r>
            <a:r>
              <a:rPr lang="en-US" i="1" err="1"/>
              <a:t>oom</a:t>
            </a:r>
            <a:r>
              <a:rPr lang="en-US" i="1"/>
              <a:t> </a:t>
            </a:r>
            <a:r>
              <a:rPr lang="en-US" i="1" err="1"/>
              <a:t>heeft</a:t>
            </a:r>
            <a:r>
              <a:rPr lang="en-US" i="1"/>
              <a:t> money </a:t>
            </a:r>
            <a:r>
              <a:rPr lang="en-US" i="1" err="1"/>
              <a:t>genoeg</a:t>
            </a:r>
            <a:r>
              <a:rPr lang="en-US" i="1"/>
              <a:t>, die </a:t>
            </a:r>
            <a:r>
              <a:rPr lang="en-US" i="1" err="1"/>
              <a:t>helpt</a:t>
            </a:r>
            <a:r>
              <a:rPr lang="en-US" i="1"/>
              <a:t> </a:t>
            </a:r>
            <a:r>
              <a:rPr lang="en-US" i="1" err="1"/>
              <a:t>wel</a:t>
            </a:r>
            <a:r>
              <a:rPr lang="en-US" i="1"/>
              <a:t>.”</a:t>
            </a:r>
            <a:endParaRPr lang="nl-NL"/>
          </a:p>
        </p:txBody>
      </p:sp>
      <p:pic>
        <p:nvPicPr>
          <p:cNvPr id="16" name="Afbeelding 15">
            <a:extLst>
              <a:ext uri="{FF2B5EF4-FFF2-40B4-BE49-F238E27FC236}">
                <a16:creationId xmlns:a16="http://schemas.microsoft.com/office/drawing/2014/main" id="{4E84C7BD-4692-1C25-3B83-306D4C1A20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4804" y="5399217"/>
            <a:ext cx="2553991" cy="1430235"/>
          </a:xfrm>
          <a:prstGeom prst="rect">
            <a:avLst/>
          </a:prstGeom>
          <a:noFill/>
          <a:ln>
            <a:noFill/>
          </a:ln>
        </p:spPr>
      </p:pic>
      <p:sp>
        <p:nvSpPr>
          <p:cNvPr id="17" name="Tekstvak 16">
            <a:extLst>
              <a:ext uri="{FF2B5EF4-FFF2-40B4-BE49-F238E27FC236}">
                <a16:creationId xmlns:a16="http://schemas.microsoft.com/office/drawing/2014/main" id="{4017742F-9038-0404-38FA-60AA34C267D9}"/>
              </a:ext>
            </a:extLst>
          </p:cNvPr>
          <p:cNvSpPr txBox="1"/>
          <p:nvPr/>
        </p:nvSpPr>
        <p:spPr>
          <a:xfrm>
            <a:off x="6096000" y="5473265"/>
            <a:ext cx="5917096" cy="923330"/>
          </a:xfrm>
          <a:prstGeom prst="rect">
            <a:avLst/>
          </a:prstGeom>
          <a:noFill/>
        </p:spPr>
        <p:txBody>
          <a:bodyPr wrap="square" rtlCol="0">
            <a:spAutoFit/>
          </a:bodyPr>
          <a:lstStyle/>
          <a:p>
            <a:r>
              <a:rPr lang="en-US"/>
              <a:t>“</a:t>
            </a:r>
            <a:r>
              <a:rPr lang="en-US" i="1"/>
              <a:t>Ik </a:t>
            </a:r>
            <a:r>
              <a:rPr lang="en-US" i="1" err="1"/>
              <a:t>vind</a:t>
            </a:r>
            <a:r>
              <a:rPr lang="en-US" i="1"/>
              <a:t> bier </a:t>
            </a:r>
            <a:r>
              <a:rPr lang="en-US" i="1" err="1"/>
              <a:t>echt</a:t>
            </a:r>
            <a:r>
              <a:rPr lang="en-US" i="1"/>
              <a:t> lekker. </a:t>
            </a:r>
            <a:r>
              <a:rPr lang="en-US" i="1" err="1"/>
              <a:t>Afgelopen</a:t>
            </a:r>
            <a:r>
              <a:rPr lang="en-US" i="1"/>
              <a:t> weekend was </a:t>
            </a:r>
            <a:r>
              <a:rPr lang="en-US" i="1" err="1"/>
              <a:t>ik</a:t>
            </a:r>
            <a:r>
              <a:rPr lang="en-US" i="1"/>
              <a:t> </a:t>
            </a:r>
            <a:r>
              <a:rPr lang="en-US" i="1" err="1"/>
              <a:t>stappen</a:t>
            </a:r>
            <a:r>
              <a:rPr lang="en-US" i="1"/>
              <a:t> met </a:t>
            </a:r>
            <a:r>
              <a:rPr lang="en-US" i="1" err="1"/>
              <a:t>een</a:t>
            </a:r>
            <a:r>
              <a:rPr lang="en-US" i="1"/>
              <a:t> </a:t>
            </a:r>
            <a:r>
              <a:rPr lang="en-US" i="1" err="1"/>
              <a:t>jongen</a:t>
            </a:r>
            <a:r>
              <a:rPr lang="en-US" i="1"/>
              <a:t> die </a:t>
            </a:r>
            <a:r>
              <a:rPr lang="en-US" i="1" err="1"/>
              <a:t>ik</a:t>
            </a:r>
            <a:r>
              <a:rPr lang="en-US" i="1"/>
              <a:t> ken van </a:t>
            </a:r>
            <a:r>
              <a:rPr lang="en-US" i="1" err="1"/>
              <a:t>kickboksen</a:t>
            </a:r>
            <a:r>
              <a:rPr lang="en-US" i="1"/>
              <a:t>. </a:t>
            </a:r>
          </a:p>
          <a:p>
            <a:r>
              <a:rPr lang="en-US" i="1"/>
              <a:t>Ging </a:t>
            </a:r>
            <a:r>
              <a:rPr lang="en-US" i="1" err="1"/>
              <a:t>wel</a:t>
            </a:r>
            <a:r>
              <a:rPr lang="en-US" i="1"/>
              <a:t> </a:t>
            </a:r>
            <a:r>
              <a:rPr lang="en-US" i="1" err="1"/>
              <a:t>een</a:t>
            </a:r>
            <a:r>
              <a:rPr lang="en-US" i="1"/>
              <a:t> </a:t>
            </a:r>
            <a:r>
              <a:rPr lang="en-US" i="1" err="1"/>
              <a:t>beetje</a:t>
            </a:r>
            <a:r>
              <a:rPr lang="en-US" i="1"/>
              <a:t> hard </a:t>
            </a:r>
            <a:r>
              <a:rPr lang="en-US" i="1" err="1"/>
              <a:t>toen</a:t>
            </a:r>
            <a:r>
              <a:rPr lang="en-US" i="1"/>
              <a:t>.”</a:t>
            </a:r>
            <a:endParaRPr lang="nl-NL"/>
          </a:p>
        </p:txBody>
      </p:sp>
      <p:pic>
        <p:nvPicPr>
          <p:cNvPr id="13" name="Afbeelding 12" descr="Hoe kan ik mijn budget beter beheren?">
            <a:extLst>
              <a:ext uri="{FF2B5EF4-FFF2-40B4-BE49-F238E27FC236}">
                <a16:creationId xmlns:a16="http://schemas.microsoft.com/office/drawing/2014/main" id="{768CB5B5-F40C-E2E5-D03C-17888203A3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01551" y="3861479"/>
            <a:ext cx="2860040" cy="1595120"/>
          </a:xfrm>
          <a:prstGeom prst="rect">
            <a:avLst/>
          </a:prstGeom>
          <a:noFill/>
          <a:ln>
            <a:noFill/>
          </a:ln>
        </p:spPr>
      </p:pic>
      <p:pic>
        <p:nvPicPr>
          <p:cNvPr id="10" name="Afbeelding 9" descr="Afbeelding met buiten, gebouw, lucht, boom&#10;&#10;Automatisch gegenereerde beschrijving">
            <a:extLst>
              <a:ext uri="{FF2B5EF4-FFF2-40B4-BE49-F238E27FC236}">
                <a16:creationId xmlns:a16="http://schemas.microsoft.com/office/drawing/2014/main" id="{5F0EB50E-14C0-84A4-2F46-D5D12C4573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8947" y="2941618"/>
            <a:ext cx="1881505" cy="1360805"/>
          </a:xfrm>
          <a:prstGeom prst="rect">
            <a:avLst/>
          </a:prstGeom>
        </p:spPr>
      </p:pic>
    </p:spTree>
    <p:extLst>
      <p:ext uri="{BB962C8B-B14F-4D97-AF65-F5344CB8AC3E}">
        <p14:creationId xmlns:p14="http://schemas.microsoft.com/office/powerpoint/2010/main" val="488648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Briefgeld, Papierprodcut, Contant&#10;&#10;Door AI gegenereerde inhoud is mogelijk onjuist.">
            <a:extLst>
              <a:ext uri="{FF2B5EF4-FFF2-40B4-BE49-F238E27FC236}">
                <a16:creationId xmlns:a16="http://schemas.microsoft.com/office/drawing/2014/main" id="{D79D4E6A-C087-EDFE-2E74-A092EAD363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54887" y="1690692"/>
            <a:ext cx="3333749" cy="2214562"/>
          </a:xfrm>
          <a:prstGeom prst="rect">
            <a:avLst/>
          </a:prstGeom>
        </p:spPr>
      </p:pic>
      <p:sp>
        <p:nvSpPr>
          <p:cNvPr id="9" name="Tekstvak 8">
            <a:extLst>
              <a:ext uri="{FF2B5EF4-FFF2-40B4-BE49-F238E27FC236}">
                <a16:creationId xmlns:a16="http://schemas.microsoft.com/office/drawing/2014/main" id="{E44107C7-92B0-B8B0-DD26-E9F7A2CB08C0}"/>
              </a:ext>
            </a:extLst>
          </p:cNvPr>
          <p:cNvSpPr txBox="1"/>
          <p:nvPr/>
        </p:nvSpPr>
        <p:spPr>
          <a:xfrm>
            <a:off x="8362121" y="4020670"/>
            <a:ext cx="2565124" cy="369332"/>
          </a:xfrm>
          <a:prstGeom prst="rect">
            <a:avLst/>
          </a:prstGeom>
          <a:noFill/>
        </p:spPr>
        <p:txBody>
          <a:bodyPr wrap="square" rtlCol="0">
            <a:spAutoFit/>
          </a:bodyPr>
          <a:lstStyle/>
          <a:p>
            <a:r>
              <a:rPr lang="nl-NL" sz="900">
                <a:hlinkClick r:id="rId4" tooltip="https://www.nurse24.it/oss/lavorare-come-oss/stipendio-operatore-socio-sanitario-europa.html"/>
              </a:rPr>
              <a:t>Deze foto</a:t>
            </a:r>
            <a:r>
              <a:rPr lang="nl-NL" sz="900"/>
              <a:t> van Onbekende auteur is gelicentieerd onder </a:t>
            </a:r>
            <a:r>
              <a:rPr lang="nl-NL" sz="900">
                <a:hlinkClick r:id="rId5" tooltip="https://creativecommons.org/licenses/by-nc-nd/3.0/"/>
              </a:rPr>
              <a:t>CC BY-NC-ND</a:t>
            </a:r>
            <a:endParaRPr lang="nl-NL" sz="900"/>
          </a:p>
        </p:txBody>
      </p:sp>
      <p:sp>
        <p:nvSpPr>
          <p:cNvPr id="3" name="Titel 2">
            <a:extLst>
              <a:ext uri="{FF2B5EF4-FFF2-40B4-BE49-F238E27FC236}">
                <a16:creationId xmlns:a16="http://schemas.microsoft.com/office/drawing/2014/main" id="{F35FFC50-6877-8BB9-9CBE-EFC40D6532AB}"/>
              </a:ext>
            </a:extLst>
          </p:cNvPr>
          <p:cNvSpPr>
            <a:spLocks noGrp="1"/>
          </p:cNvSpPr>
          <p:nvPr>
            <p:ph type="title"/>
          </p:nvPr>
        </p:nvSpPr>
        <p:spPr/>
        <p:txBody>
          <a:bodyPr/>
          <a:lstStyle/>
          <a:p>
            <a:r>
              <a:rPr lang="en-US"/>
              <a:t>Tot slot?</a:t>
            </a:r>
            <a:endParaRPr lang="nl-NL"/>
          </a:p>
        </p:txBody>
      </p:sp>
      <p:sp>
        <p:nvSpPr>
          <p:cNvPr id="4" name="Tijdelijke aanduiding voor tekst 3">
            <a:extLst>
              <a:ext uri="{FF2B5EF4-FFF2-40B4-BE49-F238E27FC236}">
                <a16:creationId xmlns:a16="http://schemas.microsoft.com/office/drawing/2014/main" id="{808DE0DF-F271-CDEF-3BCD-CB14EB6E821B}"/>
              </a:ext>
            </a:extLst>
          </p:cNvPr>
          <p:cNvSpPr>
            <a:spLocks noGrp="1"/>
          </p:cNvSpPr>
          <p:nvPr>
            <p:ph type="body" sz="quarter" idx="12"/>
          </p:nvPr>
        </p:nvSpPr>
        <p:spPr/>
        <p:txBody>
          <a:bodyPr/>
          <a:lstStyle/>
          <a:p>
            <a:pPr marL="0" indent="0">
              <a:buNone/>
            </a:pPr>
            <a:r>
              <a:rPr lang="en-US"/>
              <a:t>Wat </a:t>
            </a:r>
            <a:r>
              <a:rPr lang="en-US" err="1"/>
              <a:t>heb</a:t>
            </a:r>
            <a:r>
              <a:rPr lang="en-US"/>
              <a:t> je </a:t>
            </a:r>
            <a:r>
              <a:rPr lang="en-US" err="1"/>
              <a:t>aan</a:t>
            </a:r>
            <a:r>
              <a:rPr lang="en-US"/>
              <a:t> de start van </a:t>
            </a:r>
            <a:r>
              <a:rPr lang="en-US" err="1"/>
              <a:t>deze</a:t>
            </a:r>
            <a:r>
              <a:rPr lang="en-US"/>
              <a:t> workshop </a:t>
            </a:r>
            <a:r>
              <a:rPr lang="en-US" err="1"/>
              <a:t>ingevuld</a:t>
            </a:r>
            <a:r>
              <a:rPr lang="en-US"/>
              <a:t> </a:t>
            </a:r>
            <a:r>
              <a:rPr lang="en-US" err="1"/>
              <a:t>als</a:t>
            </a:r>
            <a:r>
              <a:rPr lang="en-US"/>
              <a:t> </a:t>
            </a:r>
            <a:r>
              <a:rPr lang="en-US" err="1"/>
              <a:t>verwacht</a:t>
            </a:r>
            <a:r>
              <a:rPr lang="en-US"/>
              <a:t> </a:t>
            </a:r>
            <a:r>
              <a:rPr lang="en-US" err="1"/>
              <a:t>salaris</a:t>
            </a:r>
            <a:r>
              <a:rPr lang="en-US"/>
              <a:t>? </a:t>
            </a:r>
          </a:p>
          <a:p>
            <a:pPr marL="0" indent="0">
              <a:buNone/>
            </a:pPr>
            <a:r>
              <a:rPr lang="en-US" err="1"/>
              <a:t>Klopt</a:t>
            </a:r>
            <a:r>
              <a:rPr lang="en-US"/>
              <a:t> het </a:t>
            </a:r>
            <a:r>
              <a:rPr lang="en-US" err="1"/>
              <a:t>ongeveer</a:t>
            </a:r>
            <a:r>
              <a:rPr lang="en-US"/>
              <a:t>? </a:t>
            </a:r>
            <a:endParaRPr lang="nl-NL"/>
          </a:p>
        </p:txBody>
      </p:sp>
      <p:sp>
        <p:nvSpPr>
          <p:cNvPr id="5" name="Tijdelijke aanduiding voor dianummer 4">
            <a:extLst>
              <a:ext uri="{FF2B5EF4-FFF2-40B4-BE49-F238E27FC236}">
                <a16:creationId xmlns:a16="http://schemas.microsoft.com/office/drawing/2014/main" id="{934503AC-83AB-43C3-4C09-133BFA352054}"/>
              </a:ext>
            </a:extLst>
          </p:cNvPr>
          <p:cNvSpPr>
            <a:spLocks noGrp="1"/>
          </p:cNvSpPr>
          <p:nvPr>
            <p:ph type="sldNum" sz="quarter" idx="13"/>
          </p:nvPr>
        </p:nvSpPr>
        <p:spPr/>
        <p:txBody>
          <a:bodyPr/>
          <a:lstStyle/>
          <a:p>
            <a:fld id="{FACE7509-F60A-4509-9491-CD4ED7B54EDD}" type="slidenum">
              <a:rPr lang="nl-NL" smtClean="0"/>
              <a:pPr/>
              <a:t>39</a:t>
            </a:fld>
            <a:endParaRPr lang="nl-NL"/>
          </a:p>
        </p:txBody>
      </p:sp>
      <p:graphicFrame>
        <p:nvGraphicFramePr>
          <p:cNvPr id="6" name="Tabel 5">
            <a:extLst>
              <a:ext uri="{FF2B5EF4-FFF2-40B4-BE49-F238E27FC236}">
                <a16:creationId xmlns:a16="http://schemas.microsoft.com/office/drawing/2014/main" id="{9E7C9A7C-5913-40FA-F99A-E5BFD1508BB0}"/>
              </a:ext>
            </a:extLst>
          </p:cNvPr>
          <p:cNvGraphicFramePr>
            <a:graphicFrameLocks noGrp="1"/>
          </p:cNvGraphicFramePr>
          <p:nvPr>
            <p:extLst>
              <p:ext uri="{D42A27DB-BD31-4B8C-83A1-F6EECF244321}">
                <p14:modId xmlns:p14="http://schemas.microsoft.com/office/powerpoint/2010/main" val="4110280205"/>
              </p:ext>
            </p:extLst>
          </p:nvPr>
        </p:nvGraphicFramePr>
        <p:xfrm>
          <a:off x="2489203" y="3250832"/>
          <a:ext cx="8128000" cy="25603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28773566"/>
                    </a:ext>
                  </a:extLst>
                </a:gridCol>
                <a:gridCol w="4064000">
                  <a:extLst>
                    <a:ext uri="{9D8B030D-6E8A-4147-A177-3AD203B41FA5}">
                      <a16:colId xmlns:a16="http://schemas.microsoft.com/office/drawing/2014/main" val="373351940"/>
                    </a:ext>
                  </a:extLst>
                </a:gridCol>
              </a:tblGrid>
              <a:tr h="370840">
                <a:tc>
                  <a:txBody>
                    <a:bodyPr/>
                    <a:lstStyle/>
                    <a:p>
                      <a:r>
                        <a:rPr lang="en-US" sz="1600" err="1"/>
                        <a:t>Beroep</a:t>
                      </a:r>
                      <a:endParaRPr lang="nl-NL" sz="1600"/>
                    </a:p>
                  </a:txBody>
                  <a:tcPr/>
                </a:tc>
                <a:tc>
                  <a:txBody>
                    <a:bodyPr/>
                    <a:lstStyle/>
                    <a:p>
                      <a:r>
                        <a:rPr lang="en-US" sz="1600" err="1"/>
                        <a:t>Startsalaris</a:t>
                      </a:r>
                      <a:r>
                        <a:rPr lang="en-US" sz="1600"/>
                        <a:t> </a:t>
                      </a:r>
                      <a:r>
                        <a:rPr lang="en-US" sz="1600" err="1"/>
                        <a:t>ongeveer</a:t>
                      </a:r>
                      <a:endParaRPr lang="nl-NL" sz="1600"/>
                    </a:p>
                  </a:txBody>
                  <a:tcPr/>
                </a:tc>
                <a:extLst>
                  <a:ext uri="{0D108BD9-81ED-4DB2-BD59-A6C34878D82A}">
                    <a16:rowId xmlns:a16="http://schemas.microsoft.com/office/drawing/2014/main" val="2505361463"/>
                  </a:ext>
                </a:extLst>
              </a:tr>
              <a:tr h="370840">
                <a:tc>
                  <a:txBody>
                    <a:bodyPr/>
                    <a:lstStyle/>
                    <a:p>
                      <a:r>
                        <a:rPr lang="en-US" sz="1600" err="1"/>
                        <a:t>Mondzorgkundige</a:t>
                      </a:r>
                      <a:endParaRPr lang="nl-NL" sz="1600"/>
                    </a:p>
                  </a:txBody>
                  <a:tcPr/>
                </a:tc>
                <a:tc>
                  <a:txBody>
                    <a:bodyPr/>
                    <a:lstStyle/>
                    <a:p>
                      <a:r>
                        <a:rPr lang="en-US" sz="1600"/>
                        <a:t>€2740-2900 per </a:t>
                      </a:r>
                      <a:r>
                        <a:rPr lang="en-US" sz="1600" err="1"/>
                        <a:t>maand</a:t>
                      </a:r>
                      <a:endParaRPr lang="nl-NL" sz="1600"/>
                    </a:p>
                  </a:txBody>
                  <a:tcPr/>
                </a:tc>
                <a:extLst>
                  <a:ext uri="{0D108BD9-81ED-4DB2-BD59-A6C34878D82A}">
                    <a16:rowId xmlns:a16="http://schemas.microsoft.com/office/drawing/2014/main" val="2105670237"/>
                  </a:ext>
                </a:extLst>
              </a:tr>
              <a:tr h="370840">
                <a:tc>
                  <a:txBody>
                    <a:bodyPr/>
                    <a:lstStyle/>
                    <a:p>
                      <a:r>
                        <a:rPr lang="en-US" sz="1600"/>
                        <a:t>HBO-</a:t>
                      </a:r>
                      <a:r>
                        <a:rPr lang="en-US" sz="1600" err="1"/>
                        <a:t>verpleegkundige</a:t>
                      </a:r>
                      <a:endParaRPr lang="nl-NL" sz="1600"/>
                    </a:p>
                  </a:txBody>
                  <a:tcPr/>
                </a:tc>
                <a:tc>
                  <a:txBody>
                    <a:bodyPr/>
                    <a:lstStyle/>
                    <a:p>
                      <a:r>
                        <a:rPr lang="en-US" sz="1600"/>
                        <a:t>€2982 – 3300 per </a:t>
                      </a:r>
                      <a:r>
                        <a:rPr lang="en-US" sz="1600" err="1"/>
                        <a:t>maand</a:t>
                      </a:r>
                      <a:endParaRPr lang="nl-NL" sz="1600"/>
                    </a:p>
                  </a:txBody>
                  <a:tcPr/>
                </a:tc>
                <a:extLst>
                  <a:ext uri="{0D108BD9-81ED-4DB2-BD59-A6C34878D82A}">
                    <a16:rowId xmlns:a16="http://schemas.microsoft.com/office/drawing/2014/main" val="950661109"/>
                  </a:ext>
                </a:extLst>
              </a:tr>
              <a:tr h="370840">
                <a:tc>
                  <a:txBody>
                    <a:bodyPr/>
                    <a:lstStyle/>
                    <a:p>
                      <a:r>
                        <a:rPr lang="en-US" sz="1600"/>
                        <a:t>Bachelor Social Work</a:t>
                      </a:r>
                      <a:endParaRPr lang="nl-NL" sz="1600"/>
                    </a:p>
                  </a:txBody>
                  <a:tcPr/>
                </a:tc>
                <a:tc>
                  <a:txBody>
                    <a:bodyPr/>
                    <a:lstStyle/>
                    <a:p>
                      <a:r>
                        <a:rPr lang="en-US" sz="1600"/>
                        <a:t>€3319-3500  per </a:t>
                      </a:r>
                      <a:r>
                        <a:rPr lang="en-US" sz="1600" err="1"/>
                        <a:t>maand</a:t>
                      </a:r>
                      <a:endParaRPr lang="nl-NL" sz="1600"/>
                    </a:p>
                  </a:txBody>
                  <a:tcPr/>
                </a:tc>
                <a:extLst>
                  <a:ext uri="{0D108BD9-81ED-4DB2-BD59-A6C34878D82A}">
                    <a16:rowId xmlns:a16="http://schemas.microsoft.com/office/drawing/2014/main" val="1887721178"/>
                  </a:ext>
                </a:extLst>
              </a:tr>
              <a:tr h="239128">
                <a:tc>
                  <a:txBody>
                    <a:bodyPr/>
                    <a:lstStyle/>
                    <a:p>
                      <a:r>
                        <a:rPr lang="en-US" sz="1600" err="1"/>
                        <a:t>Klantmanager</a:t>
                      </a:r>
                      <a:r>
                        <a:rPr lang="en-US" sz="1600"/>
                        <a:t> </a:t>
                      </a:r>
                      <a:r>
                        <a:rPr lang="en-US" sz="1600" err="1"/>
                        <a:t>Wmo</a:t>
                      </a:r>
                      <a:r>
                        <a:rPr lang="en-US" sz="1600"/>
                        <a:t>, </a:t>
                      </a:r>
                      <a:r>
                        <a:rPr lang="en-US" sz="1600" err="1"/>
                        <a:t>Participatiewet</a:t>
                      </a:r>
                      <a:r>
                        <a:rPr lang="en-US" sz="1600"/>
                        <a:t> </a:t>
                      </a:r>
                      <a:r>
                        <a:rPr lang="en-US" sz="1600" err="1"/>
                        <a:t>enz</a:t>
                      </a:r>
                      <a:r>
                        <a:rPr lang="en-US" sz="1600"/>
                        <a:t>.</a:t>
                      </a:r>
                      <a:endParaRPr lang="nl-NL" sz="1600"/>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US" sz="1600"/>
                        <a:t>€3317-3500  per </a:t>
                      </a:r>
                      <a:r>
                        <a:rPr lang="en-US" sz="1600" err="1"/>
                        <a:t>maand</a:t>
                      </a:r>
                      <a:endParaRPr lang="nl-NL" sz="1600"/>
                    </a:p>
                  </a:txBody>
                  <a:tcPr/>
                </a:tc>
                <a:extLst>
                  <a:ext uri="{0D108BD9-81ED-4DB2-BD59-A6C34878D82A}">
                    <a16:rowId xmlns:a16="http://schemas.microsoft.com/office/drawing/2014/main" val="1675040989"/>
                  </a:ext>
                </a:extLst>
              </a:tr>
              <a:tr h="370840">
                <a:tc>
                  <a:txBody>
                    <a:bodyPr/>
                    <a:lstStyle/>
                    <a:p>
                      <a:r>
                        <a:rPr lang="en-US" sz="1600"/>
                        <a:t>Bachelor </a:t>
                      </a:r>
                      <a:r>
                        <a:rPr lang="en-US" sz="1600" err="1"/>
                        <a:t>Pedagoog</a:t>
                      </a:r>
                      <a:endParaRPr lang="nl-NL" sz="1600"/>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US" sz="1600"/>
                        <a:t>€2600-3000 per </a:t>
                      </a:r>
                      <a:r>
                        <a:rPr lang="en-US" sz="1600" err="1"/>
                        <a:t>maand</a:t>
                      </a:r>
                      <a:endParaRPr lang="nl-NL" sz="1600"/>
                    </a:p>
                  </a:txBody>
                  <a:tcPr/>
                </a:tc>
                <a:extLst>
                  <a:ext uri="{0D108BD9-81ED-4DB2-BD59-A6C34878D82A}">
                    <a16:rowId xmlns:a16="http://schemas.microsoft.com/office/drawing/2014/main" val="858177905"/>
                  </a:ext>
                </a:extLst>
              </a:tr>
              <a:tr h="370840">
                <a:tc>
                  <a:txBody>
                    <a:bodyPr/>
                    <a:lstStyle/>
                    <a:p>
                      <a:r>
                        <a:rPr lang="en-US" sz="1600" err="1"/>
                        <a:t>Leerkracht</a:t>
                      </a:r>
                      <a:r>
                        <a:rPr lang="en-US" sz="1600"/>
                        <a:t> </a:t>
                      </a:r>
                      <a:r>
                        <a:rPr lang="en-US" sz="1600" err="1"/>
                        <a:t>basisonderwijs</a:t>
                      </a:r>
                      <a:endParaRPr lang="nl-NL" sz="1600"/>
                    </a:p>
                  </a:txBody>
                  <a:tcPr/>
                </a:tc>
                <a:tc>
                  <a:txBody>
                    <a:bodyPr/>
                    <a:lstStyle/>
                    <a:p>
                      <a:r>
                        <a:rPr lang="en-US" sz="1600"/>
                        <a:t>€3400-3500 per </a:t>
                      </a:r>
                      <a:r>
                        <a:rPr lang="en-US" sz="1600" err="1"/>
                        <a:t>maand</a:t>
                      </a:r>
                      <a:endParaRPr lang="nl-NL" sz="1600"/>
                    </a:p>
                  </a:txBody>
                  <a:tcPr/>
                </a:tc>
                <a:extLst>
                  <a:ext uri="{0D108BD9-81ED-4DB2-BD59-A6C34878D82A}">
                    <a16:rowId xmlns:a16="http://schemas.microsoft.com/office/drawing/2014/main" val="1439855519"/>
                  </a:ext>
                </a:extLst>
              </a:tr>
            </a:tbl>
          </a:graphicData>
        </a:graphic>
      </p:graphicFrame>
    </p:spTree>
    <p:extLst>
      <p:ext uri="{BB962C8B-B14F-4D97-AF65-F5344CB8AC3E}">
        <p14:creationId xmlns:p14="http://schemas.microsoft.com/office/powerpoint/2010/main" val="106031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6EC95-9885-2070-38CD-D9E247D1AE15}"/>
              </a:ext>
            </a:extLst>
          </p:cNvPr>
          <p:cNvSpPr>
            <a:spLocks noGrp="1"/>
          </p:cNvSpPr>
          <p:nvPr>
            <p:ph type="title"/>
          </p:nvPr>
        </p:nvSpPr>
        <p:spPr/>
        <p:txBody>
          <a:bodyPr/>
          <a:lstStyle/>
          <a:p>
            <a:r>
              <a:rPr lang="en-US"/>
              <a:t>Wie </a:t>
            </a:r>
            <a:r>
              <a:rPr lang="en-US" err="1"/>
              <a:t>zijn</a:t>
            </a:r>
            <a:r>
              <a:rPr lang="en-US"/>
              <a:t> </a:t>
            </a:r>
            <a:r>
              <a:rPr lang="en-US" err="1"/>
              <a:t>jullie</a:t>
            </a:r>
            <a:r>
              <a:rPr lang="en-US"/>
              <a:t>?</a:t>
            </a:r>
            <a:endParaRPr lang="nl-NL"/>
          </a:p>
        </p:txBody>
      </p:sp>
      <p:sp>
        <p:nvSpPr>
          <p:cNvPr id="3" name="Tijdelijke aanduiding voor tekst 2">
            <a:extLst>
              <a:ext uri="{FF2B5EF4-FFF2-40B4-BE49-F238E27FC236}">
                <a16:creationId xmlns:a16="http://schemas.microsoft.com/office/drawing/2014/main" id="{6F4A2B6E-82F0-0096-2B17-4A909195BE21}"/>
              </a:ext>
            </a:extLst>
          </p:cNvPr>
          <p:cNvSpPr>
            <a:spLocks noGrp="1"/>
          </p:cNvSpPr>
          <p:nvPr>
            <p:ph type="body" sz="quarter" idx="11"/>
          </p:nvPr>
        </p:nvSpPr>
        <p:spPr>
          <a:xfrm>
            <a:off x="838200" y="1925638"/>
            <a:ext cx="7777480" cy="4248000"/>
          </a:xfrm>
        </p:spPr>
        <p:txBody>
          <a:bodyPr>
            <a:normAutofit fontScale="92500" lnSpcReduction="10000"/>
          </a:bodyPr>
          <a:lstStyle/>
          <a:p>
            <a:r>
              <a:rPr lang="en-US" sz="2800"/>
              <a:t>Student?</a:t>
            </a:r>
          </a:p>
          <a:p>
            <a:r>
              <a:rPr lang="en-US" sz="2800"/>
              <a:t>Welke </a:t>
            </a:r>
            <a:r>
              <a:rPr lang="en-US" sz="2800" err="1"/>
              <a:t>opleiding</a:t>
            </a:r>
            <a:r>
              <a:rPr lang="en-US" sz="2800"/>
              <a:t>?</a:t>
            </a:r>
          </a:p>
          <a:p>
            <a:r>
              <a:rPr lang="en-US" sz="2800"/>
              <a:t>Welk </a:t>
            </a:r>
            <a:r>
              <a:rPr lang="en-US" sz="2800" err="1"/>
              <a:t>jaar</a:t>
            </a:r>
            <a:r>
              <a:rPr lang="en-US" sz="2800"/>
              <a:t>?</a:t>
            </a:r>
          </a:p>
          <a:p>
            <a:pPr marL="0" indent="0">
              <a:buNone/>
            </a:pPr>
            <a:endParaRPr lang="en-US" sz="2800"/>
          </a:p>
          <a:p>
            <a:r>
              <a:rPr lang="en-US" sz="2800"/>
              <a:t>(</a:t>
            </a:r>
            <a:r>
              <a:rPr lang="en-US" sz="2800" err="1"/>
              <a:t>Sociaal</a:t>
            </a:r>
            <a:r>
              <a:rPr lang="en-US" sz="2800"/>
              <a:t>) professional?</a:t>
            </a:r>
          </a:p>
          <a:p>
            <a:r>
              <a:rPr lang="en-US" sz="2800" err="1"/>
              <a:t>Waar</a:t>
            </a:r>
            <a:r>
              <a:rPr lang="en-US" sz="2800"/>
              <a:t> </a:t>
            </a:r>
            <a:r>
              <a:rPr lang="en-US" sz="2800" err="1"/>
              <a:t>werk</a:t>
            </a:r>
            <a:r>
              <a:rPr lang="en-US" sz="2800"/>
              <a:t> je?</a:t>
            </a:r>
          </a:p>
          <a:p>
            <a:r>
              <a:rPr lang="en-US" sz="2800"/>
              <a:t>Hoe lang al?</a:t>
            </a:r>
          </a:p>
          <a:p>
            <a:pPr marL="0" indent="0">
              <a:buNone/>
            </a:pPr>
            <a:endParaRPr lang="en-US"/>
          </a:p>
          <a:p>
            <a:r>
              <a:rPr lang="en-US" sz="2800" err="1"/>
              <a:t>Ervaringsdeskundige</a:t>
            </a:r>
            <a:r>
              <a:rPr lang="en-US" sz="2800"/>
              <a:t>, </a:t>
            </a:r>
          </a:p>
          <a:p>
            <a:pPr marL="0" indent="0">
              <a:buNone/>
            </a:pPr>
            <a:r>
              <a:rPr lang="en-US" sz="2800"/>
              <a:t>docent, </a:t>
            </a:r>
            <a:r>
              <a:rPr lang="en-US" sz="2800" err="1"/>
              <a:t>anders</a:t>
            </a:r>
            <a:r>
              <a:rPr lang="en-US" sz="2800"/>
              <a:t>?</a:t>
            </a:r>
          </a:p>
        </p:txBody>
      </p:sp>
      <p:sp>
        <p:nvSpPr>
          <p:cNvPr id="4" name="Tijdelijke aanduiding voor dianummer 3">
            <a:extLst>
              <a:ext uri="{FF2B5EF4-FFF2-40B4-BE49-F238E27FC236}">
                <a16:creationId xmlns:a16="http://schemas.microsoft.com/office/drawing/2014/main" id="{A62E0D1D-4F19-5AEB-97A9-8DB7263E00A5}"/>
              </a:ext>
            </a:extLst>
          </p:cNvPr>
          <p:cNvSpPr>
            <a:spLocks noGrp="1"/>
          </p:cNvSpPr>
          <p:nvPr>
            <p:ph type="sldNum" sz="quarter" idx="12"/>
          </p:nvPr>
        </p:nvSpPr>
        <p:spPr/>
        <p:txBody>
          <a:bodyPr/>
          <a:lstStyle/>
          <a:p>
            <a:fld id="{FACE7509-F60A-4509-9491-CD4ED7B54EDD}" type="slidenum">
              <a:rPr lang="nl-NL" smtClean="0"/>
              <a:pPr/>
              <a:t>4</a:t>
            </a:fld>
            <a:endParaRPr lang="nl-NL"/>
          </a:p>
        </p:txBody>
      </p:sp>
      <p:pic>
        <p:nvPicPr>
          <p:cNvPr id="6" name="Afbeelding 5" descr="Afbeelding met Menselijk gezicht, persoon, kleding, glimlach&#10;&#10;Door AI gegenereerde inhoud is mogelijk onjuist.">
            <a:extLst>
              <a:ext uri="{FF2B5EF4-FFF2-40B4-BE49-F238E27FC236}">
                <a16:creationId xmlns:a16="http://schemas.microsoft.com/office/drawing/2014/main" id="{35B40AB1-4635-B3AC-D226-03CDAF16ED1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85587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7EBD6-990D-1459-68A3-A8662C8DA680}"/>
              </a:ext>
            </a:extLst>
          </p:cNvPr>
          <p:cNvSpPr>
            <a:spLocks noGrp="1"/>
          </p:cNvSpPr>
          <p:nvPr>
            <p:ph type="title"/>
          </p:nvPr>
        </p:nvSpPr>
        <p:spPr/>
        <p:txBody>
          <a:bodyPr>
            <a:normAutofit/>
          </a:bodyPr>
          <a:lstStyle/>
          <a:p>
            <a:r>
              <a:rPr lang="en-US" err="1"/>
              <a:t>Ondersteunen</a:t>
            </a:r>
            <a:r>
              <a:rPr lang="en-US"/>
              <a:t> van </a:t>
            </a:r>
            <a:r>
              <a:rPr lang="en-US" err="1"/>
              <a:t>jongeren</a:t>
            </a:r>
            <a:r>
              <a:rPr lang="en-US"/>
              <a:t> met </a:t>
            </a:r>
            <a:r>
              <a:rPr lang="en-US" err="1"/>
              <a:t>multiproblematiek</a:t>
            </a:r>
            <a:r>
              <a:rPr lang="en-US"/>
              <a:t> </a:t>
            </a:r>
            <a:r>
              <a:rPr lang="en-US" err="1"/>
              <a:t>en</a:t>
            </a:r>
            <a:r>
              <a:rPr lang="en-US"/>
              <a:t> </a:t>
            </a:r>
            <a:r>
              <a:rPr lang="en-US" err="1"/>
              <a:t>hun</a:t>
            </a:r>
            <a:r>
              <a:rPr lang="en-US"/>
              <a:t> (</a:t>
            </a:r>
            <a:r>
              <a:rPr lang="en-US" err="1"/>
              <a:t>financiële</a:t>
            </a:r>
            <a:r>
              <a:rPr lang="en-US"/>
              <a:t>) </a:t>
            </a:r>
            <a:r>
              <a:rPr lang="en-US" err="1"/>
              <a:t>toekomstperspectief</a:t>
            </a:r>
            <a:endParaRPr lang="nl-NL"/>
          </a:p>
        </p:txBody>
      </p:sp>
      <p:sp>
        <p:nvSpPr>
          <p:cNvPr id="3" name="Tijdelijke aanduiding voor tekst 2">
            <a:extLst>
              <a:ext uri="{FF2B5EF4-FFF2-40B4-BE49-F238E27FC236}">
                <a16:creationId xmlns:a16="http://schemas.microsoft.com/office/drawing/2014/main" id="{2C9423AD-D02A-1253-9219-3BBCE972F046}"/>
              </a:ext>
            </a:extLst>
          </p:cNvPr>
          <p:cNvSpPr>
            <a:spLocks noGrp="1"/>
          </p:cNvSpPr>
          <p:nvPr>
            <p:ph type="body" sz="quarter" idx="11"/>
          </p:nvPr>
        </p:nvSpPr>
        <p:spPr>
          <a:xfrm>
            <a:off x="771938" y="2199553"/>
            <a:ext cx="8040757" cy="4248000"/>
          </a:xfrm>
        </p:spPr>
        <p:txBody>
          <a:bodyPr/>
          <a:lstStyle/>
          <a:p>
            <a:r>
              <a:rPr lang="en-US" err="1"/>
              <a:t>Uitkomsten</a:t>
            </a:r>
            <a:r>
              <a:rPr lang="en-US"/>
              <a:t> van </a:t>
            </a:r>
            <a:r>
              <a:rPr lang="en-US" err="1"/>
              <a:t>onderzoek</a:t>
            </a:r>
            <a:r>
              <a:rPr lang="en-US"/>
              <a:t> </a:t>
            </a:r>
            <a:r>
              <a:rPr lang="en-US" err="1"/>
              <a:t>naar</a:t>
            </a:r>
            <a:r>
              <a:rPr lang="en-US"/>
              <a:t> </a:t>
            </a:r>
            <a:r>
              <a:rPr lang="en-US" err="1"/>
              <a:t>jongeren</a:t>
            </a:r>
            <a:r>
              <a:rPr lang="en-US"/>
              <a:t> </a:t>
            </a:r>
            <a:r>
              <a:rPr lang="en-US" err="1"/>
              <a:t>zonder</a:t>
            </a:r>
            <a:r>
              <a:rPr lang="en-US"/>
              <a:t> </a:t>
            </a:r>
            <a:r>
              <a:rPr lang="en-US" err="1"/>
              <a:t>startkwalificatie</a:t>
            </a:r>
            <a:r>
              <a:rPr lang="en-US"/>
              <a:t>, met </a:t>
            </a:r>
            <a:r>
              <a:rPr lang="en-US" err="1"/>
              <a:t>multiproblematiek</a:t>
            </a:r>
            <a:r>
              <a:rPr lang="en-US"/>
              <a:t> </a:t>
            </a:r>
            <a:r>
              <a:rPr lang="en-US" err="1"/>
              <a:t>en</a:t>
            </a:r>
            <a:r>
              <a:rPr lang="en-US"/>
              <a:t> de </a:t>
            </a:r>
            <a:r>
              <a:rPr lang="en-US" err="1"/>
              <a:t>samenleving</a:t>
            </a:r>
            <a:r>
              <a:rPr lang="en-US"/>
              <a:t> </a:t>
            </a:r>
            <a:r>
              <a:rPr lang="en-US" err="1"/>
              <a:t>waarin</a:t>
            </a:r>
            <a:r>
              <a:rPr lang="en-US"/>
              <a:t> </a:t>
            </a:r>
            <a:r>
              <a:rPr lang="en-US" err="1"/>
              <a:t>zij</a:t>
            </a:r>
            <a:r>
              <a:rPr lang="en-US"/>
              <a:t> </a:t>
            </a:r>
            <a:r>
              <a:rPr lang="en-US" err="1"/>
              <a:t>opgroeien</a:t>
            </a:r>
            <a:r>
              <a:rPr lang="en-US"/>
              <a:t> (30 min)</a:t>
            </a:r>
          </a:p>
          <a:p>
            <a:r>
              <a:rPr lang="en-US"/>
              <a:t>Wat je </a:t>
            </a:r>
            <a:r>
              <a:rPr lang="en-US" err="1"/>
              <a:t>kunt</a:t>
            </a:r>
            <a:r>
              <a:rPr lang="en-US"/>
              <a:t> </a:t>
            </a:r>
            <a:r>
              <a:rPr lang="en-US" err="1"/>
              <a:t>doen</a:t>
            </a:r>
            <a:r>
              <a:rPr lang="en-US"/>
              <a:t> om </a:t>
            </a:r>
            <a:r>
              <a:rPr lang="en-US" err="1"/>
              <a:t>hun</a:t>
            </a:r>
            <a:r>
              <a:rPr lang="en-US"/>
              <a:t> </a:t>
            </a:r>
            <a:r>
              <a:rPr lang="en-US" err="1"/>
              <a:t>beelden</a:t>
            </a:r>
            <a:r>
              <a:rPr lang="en-US"/>
              <a:t> van </a:t>
            </a:r>
            <a:r>
              <a:rPr lang="en-US" err="1"/>
              <a:t>hun</a:t>
            </a:r>
            <a:r>
              <a:rPr lang="en-US"/>
              <a:t> (</a:t>
            </a:r>
            <a:r>
              <a:rPr lang="en-US" err="1"/>
              <a:t>financiële</a:t>
            </a:r>
            <a:r>
              <a:rPr lang="en-US"/>
              <a:t>) </a:t>
            </a:r>
            <a:r>
              <a:rPr lang="en-US" err="1"/>
              <a:t>toekomst</a:t>
            </a:r>
            <a:r>
              <a:rPr lang="en-US"/>
              <a:t> op </a:t>
            </a:r>
            <a:r>
              <a:rPr lang="en-US" err="1"/>
              <a:t>te</a:t>
            </a:r>
            <a:r>
              <a:rPr lang="en-US"/>
              <a:t> </a:t>
            </a:r>
            <a:r>
              <a:rPr lang="en-US" err="1"/>
              <a:t>halen</a:t>
            </a:r>
            <a:r>
              <a:rPr lang="en-US"/>
              <a:t> </a:t>
            </a:r>
            <a:r>
              <a:rPr lang="en-US" err="1"/>
              <a:t>en</a:t>
            </a:r>
            <a:r>
              <a:rPr lang="en-US"/>
              <a:t> </a:t>
            </a:r>
            <a:r>
              <a:rPr lang="en-US" err="1"/>
              <a:t>te</a:t>
            </a:r>
            <a:r>
              <a:rPr lang="en-US"/>
              <a:t> </a:t>
            </a:r>
            <a:r>
              <a:rPr lang="en-US" err="1"/>
              <a:t>bespreken</a:t>
            </a:r>
            <a:r>
              <a:rPr lang="en-US"/>
              <a:t>. (20 </a:t>
            </a:r>
            <a:r>
              <a:rPr lang="en-US" err="1"/>
              <a:t>minuten</a:t>
            </a:r>
            <a:r>
              <a:rPr lang="en-US"/>
              <a:t>)</a:t>
            </a:r>
          </a:p>
          <a:p>
            <a:r>
              <a:rPr lang="en-US" err="1"/>
              <a:t>Afronding</a:t>
            </a:r>
            <a:r>
              <a:rPr lang="en-US"/>
              <a:t> (10 </a:t>
            </a:r>
            <a:r>
              <a:rPr lang="en-US" err="1"/>
              <a:t>minuten</a:t>
            </a:r>
            <a:r>
              <a:rPr lang="en-US"/>
              <a:t>).</a:t>
            </a:r>
          </a:p>
          <a:p>
            <a:endParaRPr lang="nl-NL"/>
          </a:p>
        </p:txBody>
      </p:sp>
      <p:sp>
        <p:nvSpPr>
          <p:cNvPr id="4" name="Tijdelijke aanduiding voor dianummer 3">
            <a:extLst>
              <a:ext uri="{FF2B5EF4-FFF2-40B4-BE49-F238E27FC236}">
                <a16:creationId xmlns:a16="http://schemas.microsoft.com/office/drawing/2014/main" id="{C7DBB2B7-C6DF-D875-E44B-81B6E72AB199}"/>
              </a:ext>
            </a:extLst>
          </p:cNvPr>
          <p:cNvSpPr>
            <a:spLocks noGrp="1"/>
          </p:cNvSpPr>
          <p:nvPr>
            <p:ph type="sldNum" sz="quarter" idx="12"/>
          </p:nvPr>
        </p:nvSpPr>
        <p:spPr/>
        <p:txBody>
          <a:bodyPr/>
          <a:lstStyle/>
          <a:p>
            <a:fld id="{FACE7509-F60A-4509-9491-CD4ED7B54EDD}" type="slidenum">
              <a:rPr lang="nl-NL" smtClean="0"/>
              <a:pPr/>
              <a:t>5</a:t>
            </a:fld>
            <a:endParaRPr lang="nl-NL"/>
          </a:p>
        </p:txBody>
      </p:sp>
      <p:pic>
        <p:nvPicPr>
          <p:cNvPr id="6" name="Afbeelding 5" descr="Afbeelding met handschrift, verbruiksartikelen voor kantoor, tekst, pen&#10;&#10;Door AI gegenereerde inhoud is mogelijk onjuist.">
            <a:extLst>
              <a:ext uri="{FF2B5EF4-FFF2-40B4-BE49-F238E27FC236}">
                <a16:creationId xmlns:a16="http://schemas.microsoft.com/office/drawing/2014/main" id="{70319296-485F-68C3-1F9C-2B87C0AB2A3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56089" y="3863008"/>
            <a:ext cx="4555119" cy="2994991"/>
          </a:xfrm>
          <a:prstGeom prst="rect">
            <a:avLst/>
          </a:prstGeom>
        </p:spPr>
      </p:pic>
      <p:sp>
        <p:nvSpPr>
          <p:cNvPr id="7" name="Tekstvak 6">
            <a:extLst>
              <a:ext uri="{FF2B5EF4-FFF2-40B4-BE49-F238E27FC236}">
                <a16:creationId xmlns:a16="http://schemas.microsoft.com/office/drawing/2014/main" id="{053823D8-0B80-0483-0870-DC6A009DFB5B}"/>
              </a:ext>
            </a:extLst>
          </p:cNvPr>
          <p:cNvSpPr txBox="1"/>
          <p:nvPr/>
        </p:nvSpPr>
        <p:spPr>
          <a:xfrm>
            <a:off x="8965095" y="6988024"/>
            <a:ext cx="2346113" cy="369332"/>
          </a:xfrm>
          <a:prstGeom prst="rect">
            <a:avLst/>
          </a:prstGeom>
          <a:noFill/>
        </p:spPr>
        <p:txBody>
          <a:bodyPr wrap="square" rtlCol="0">
            <a:spAutoFit/>
          </a:bodyPr>
          <a:lstStyle/>
          <a:p>
            <a:r>
              <a:rPr lang="nl-NL" sz="900">
                <a:hlinkClick r:id="rId4" tooltip="https://www.picpedia.org/chalkboard/w/workshop.html"/>
              </a:rPr>
              <a:t>Deze foto</a:t>
            </a:r>
            <a:r>
              <a:rPr lang="nl-NL" sz="900"/>
              <a:t> van Onbekende auteur is gelicentieerd onder </a:t>
            </a:r>
            <a:r>
              <a:rPr lang="nl-NL" sz="900">
                <a:hlinkClick r:id="rId5" tooltip="https://creativecommons.org/licenses/by-sa/3.0/"/>
              </a:rPr>
              <a:t>CC BY-SA</a:t>
            </a:r>
            <a:endParaRPr lang="nl-NL" sz="900"/>
          </a:p>
        </p:txBody>
      </p:sp>
    </p:spTree>
    <p:extLst>
      <p:ext uri="{BB962C8B-B14F-4D97-AF65-F5344CB8AC3E}">
        <p14:creationId xmlns:p14="http://schemas.microsoft.com/office/powerpoint/2010/main" val="4117821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28541D15-CBD1-E351-DE0F-2240F766D512}"/>
              </a:ext>
            </a:extLst>
          </p:cNvPr>
          <p:cNvSpPr>
            <a:spLocks noGrp="1"/>
          </p:cNvSpPr>
          <p:nvPr>
            <p:ph type="pic" sz="quarter" idx="11"/>
          </p:nvPr>
        </p:nvSpPr>
        <p:spPr/>
        <p:txBody>
          <a:bodyPr/>
          <a:lstStyle/>
          <a:p>
            <a:endParaRPr lang="nl-NL"/>
          </a:p>
        </p:txBody>
      </p:sp>
      <p:sp>
        <p:nvSpPr>
          <p:cNvPr id="3" name="Titel 2">
            <a:extLst>
              <a:ext uri="{FF2B5EF4-FFF2-40B4-BE49-F238E27FC236}">
                <a16:creationId xmlns:a16="http://schemas.microsoft.com/office/drawing/2014/main" id="{2C33AF60-8B7B-4D93-3A7A-DE9779B2F9DA}"/>
              </a:ext>
            </a:extLst>
          </p:cNvPr>
          <p:cNvSpPr>
            <a:spLocks noGrp="1"/>
          </p:cNvSpPr>
          <p:nvPr>
            <p:ph type="title"/>
          </p:nvPr>
        </p:nvSpPr>
        <p:spPr/>
        <p:txBody>
          <a:bodyPr/>
          <a:lstStyle/>
          <a:p>
            <a:r>
              <a:rPr lang="en-US"/>
              <a:t>Stelling</a:t>
            </a:r>
            <a:endParaRPr lang="nl-NL"/>
          </a:p>
        </p:txBody>
      </p:sp>
      <p:sp>
        <p:nvSpPr>
          <p:cNvPr id="4" name="Tijdelijke aanduiding voor tekst 3">
            <a:extLst>
              <a:ext uri="{FF2B5EF4-FFF2-40B4-BE49-F238E27FC236}">
                <a16:creationId xmlns:a16="http://schemas.microsoft.com/office/drawing/2014/main" id="{D328CFAF-026D-7DF7-9D42-02A6DBFE266B}"/>
              </a:ext>
            </a:extLst>
          </p:cNvPr>
          <p:cNvSpPr>
            <a:spLocks noGrp="1"/>
          </p:cNvSpPr>
          <p:nvPr>
            <p:ph type="body" sz="quarter" idx="12"/>
          </p:nvPr>
        </p:nvSpPr>
        <p:spPr>
          <a:xfrm>
            <a:off x="838200" y="1926000"/>
            <a:ext cx="10246360" cy="4248000"/>
          </a:xfrm>
        </p:spPr>
        <p:txBody>
          <a:bodyPr>
            <a:normAutofit/>
          </a:bodyPr>
          <a:lstStyle/>
          <a:p>
            <a:pPr marL="0" indent="0">
              <a:buNone/>
            </a:pPr>
            <a:r>
              <a:rPr lang="en-US" sz="4400" b="1"/>
              <a:t>Als je </a:t>
            </a:r>
            <a:r>
              <a:rPr lang="en-US" sz="4400" b="1" err="1"/>
              <a:t>je</a:t>
            </a:r>
            <a:r>
              <a:rPr lang="en-US" sz="4400" b="1"/>
              <a:t> best </a:t>
            </a:r>
            <a:r>
              <a:rPr lang="en-US" sz="4400" b="1" err="1"/>
              <a:t>doet</a:t>
            </a:r>
            <a:r>
              <a:rPr lang="en-US" sz="4400" b="1"/>
              <a:t>, dan </a:t>
            </a:r>
            <a:r>
              <a:rPr lang="en-US" sz="4400" b="1" err="1"/>
              <a:t>kun</a:t>
            </a:r>
            <a:r>
              <a:rPr lang="en-US" sz="4400" b="1"/>
              <a:t> je </a:t>
            </a:r>
            <a:r>
              <a:rPr lang="en-US" sz="4400" b="1" err="1"/>
              <a:t>alles</a:t>
            </a:r>
            <a:r>
              <a:rPr lang="en-US" sz="4400" b="1"/>
              <a:t> </a:t>
            </a:r>
            <a:r>
              <a:rPr lang="en-US" sz="4400" b="1" err="1"/>
              <a:t>bereiken</a:t>
            </a:r>
            <a:r>
              <a:rPr lang="en-US" sz="4400" b="1"/>
              <a:t> wat je wilt</a:t>
            </a:r>
            <a:endParaRPr lang="nl-NL" sz="4400" b="1"/>
          </a:p>
        </p:txBody>
      </p:sp>
      <p:sp>
        <p:nvSpPr>
          <p:cNvPr id="5" name="Tijdelijke aanduiding voor dianummer 4">
            <a:extLst>
              <a:ext uri="{FF2B5EF4-FFF2-40B4-BE49-F238E27FC236}">
                <a16:creationId xmlns:a16="http://schemas.microsoft.com/office/drawing/2014/main" id="{D7EA1FBA-B8A4-1A15-D609-C0A5C0DFBE4B}"/>
              </a:ext>
            </a:extLst>
          </p:cNvPr>
          <p:cNvSpPr>
            <a:spLocks noGrp="1"/>
          </p:cNvSpPr>
          <p:nvPr>
            <p:ph type="sldNum" sz="quarter" idx="13"/>
          </p:nvPr>
        </p:nvSpPr>
        <p:spPr/>
        <p:txBody>
          <a:bodyPr/>
          <a:lstStyle/>
          <a:p>
            <a:fld id="{FACE7509-F60A-4509-9491-CD4ED7B54EDD}" type="slidenum">
              <a:rPr lang="nl-NL" smtClean="0"/>
              <a:pPr/>
              <a:t>6</a:t>
            </a:fld>
            <a:endParaRPr lang="nl-NL"/>
          </a:p>
        </p:txBody>
      </p:sp>
    </p:spTree>
    <p:extLst>
      <p:ext uri="{BB962C8B-B14F-4D97-AF65-F5344CB8AC3E}">
        <p14:creationId xmlns:p14="http://schemas.microsoft.com/office/powerpoint/2010/main" val="3838101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kleding, schoeisel, persoon, jeans&#10;&#10;Automatisch gegenereerde beschrijving">
            <a:extLst>
              <a:ext uri="{FF2B5EF4-FFF2-40B4-BE49-F238E27FC236}">
                <a16:creationId xmlns:a16="http://schemas.microsoft.com/office/drawing/2014/main" id="{3E560E2B-2978-0931-303D-350E9D4A9D10}"/>
              </a:ext>
            </a:extLst>
          </p:cNvPr>
          <p:cNvPicPr>
            <a:picLocks noGrp="1" noChangeAspect="1"/>
          </p:cNvPicPr>
          <p:nvPr>
            <p:ph type="pic" sz="quarter" idx="11"/>
          </p:nvPr>
        </p:nvPicPr>
        <p:blipFill>
          <a:blip r:embed="rId3"/>
          <a:srcRect l="7644" r="7644"/>
          <a:stretch>
            <a:fillRect/>
          </a:stretch>
        </p:blipFill>
        <p:spPr>
          <a:xfrm>
            <a:off x="6639701" y="2049781"/>
            <a:ext cx="5433695" cy="4808219"/>
          </a:xfrm>
        </p:spPr>
      </p:pic>
      <p:sp>
        <p:nvSpPr>
          <p:cNvPr id="8" name="Titel 7"/>
          <p:cNvSpPr>
            <a:spLocks noGrp="1"/>
          </p:cNvSpPr>
          <p:nvPr>
            <p:ph type="title"/>
          </p:nvPr>
        </p:nvSpPr>
        <p:spPr/>
        <p:txBody>
          <a:bodyPr/>
          <a:lstStyle/>
          <a:p>
            <a:r>
              <a:rPr lang="nl-NL"/>
              <a:t>Hoe kan ik naar mijn werk als het regent?</a:t>
            </a:r>
          </a:p>
        </p:txBody>
      </p:sp>
      <p:sp>
        <p:nvSpPr>
          <p:cNvPr id="10" name="Tijdelijke aanduiding voor tekst 9"/>
          <p:cNvSpPr>
            <a:spLocks noGrp="1"/>
          </p:cNvSpPr>
          <p:nvPr>
            <p:ph type="body" sz="quarter" idx="12"/>
          </p:nvPr>
        </p:nvSpPr>
        <p:spPr>
          <a:xfrm>
            <a:off x="838201" y="2329890"/>
            <a:ext cx="4210878" cy="4248000"/>
          </a:xfrm>
        </p:spPr>
        <p:txBody>
          <a:bodyPr>
            <a:normAutofit/>
          </a:bodyPr>
          <a:lstStyle/>
          <a:p>
            <a:pPr marL="0" indent="0">
              <a:buNone/>
            </a:pPr>
            <a:r>
              <a:rPr lang="nl-NL" sz="2400" b="1"/>
              <a:t>School-naar-werktransities van jongeren zonder startkwalificatie, met </a:t>
            </a:r>
            <a:r>
              <a:rPr lang="nl-NL" sz="2400" b="1" err="1"/>
              <a:t>multiproblematiek</a:t>
            </a:r>
            <a:r>
              <a:rPr lang="nl-NL" sz="2400" b="1"/>
              <a:t>, tegen de achtergrond van een meritocratie en een activerende verzorgingsstaat. </a:t>
            </a:r>
            <a:endParaRPr lang="nl-NL" b="1">
              <a:solidFill>
                <a:srgbClr val="E50056"/>
              </a:solidFill>
            </a:endParaRPr>
          </a:p>
        </p:txBody>
      </p:sp>
      <p:sp>
        <p:nvSpPr>
          <p:cNvPr id="2" name="Tijdelijke aanduiding voor dianummer 1">
            <a:extLst>
              <a:ext uri="{FF2B5EF4-FFF2-40B4-BE49-F238E27FC236}">
                <a16:creationId xmlns:a16="http://schemas.microsoft.com/office/drawing/2014/main" id="{EC4C47F1-0A0E-4052-BF1C-6275ABF53E8D}"/>
              </a:ext>
            </a:extLst>
          </p:cNvPr>
          <p:cNvSpPr>
            <a:spLocks noGrp="1"/>
          </p:cNvSpPr>
          <p:nvPr>
            <p:ph type="sldNum" sz="quarter" idx="13"/>
          </p:nvPr>
        </p:nvSpPr>
        <p:spPr/>
        <p:txBody>
          <a:bodyPr/>
          <a:lstStyle/>
          <a:p>
            <a:fld id="{FACE7509-F60A-4509-9491-CD4ED7B54EDD}" type="slidenum">
              <a:rPr lang="nl-NL" smtClean="0"/>
              <a:pPr/>
              <a:t>7</a:t>
            </a:fld>
            <a:endParaRPr lang="nl-NL"/>
          </a:p>
        </p:txBody>
      </p:sp>
    </p:spTree>
    <p:extLst>
      <p:ext uri="{BB962C8B-B14F-4D97-AF65-F5344CB8AC3E}">
        <p14:creationId xmlns:p14="http://schemas.microsoft.com/office/powerpoint/2010/main" val="4189979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diagram, lijn, Lettertype">
            <a:extLst>
              <a:ext uri="{FF2B5EF4-FFF2-40B4-BE49-F238E27FC236}">
                <a16:creationId xmlns:a16="http://schemas.microsoft.com/office/drawing/2014/main" id="{B67B44DD-B0F7-79BD-BAD0-A3AB83D5C07D}"/>
              </a:ext>
            </a:extLst>
          </p:cNvPr>
          <p:cNvPicPr preferRelativeResize="0">
            <a:picLocks noGrp="1"/>
          </p:cNvPicPr>
          <p:nvPr>
            <p:ph type="pic" sz="quarter" idx="11"/>
          </p:nvPr>
        </p:nvPicPr>
        <p:blipFill>
          <a:blip r:embed="rId3">
            <a:extLst>
              <a:ext uri="{837473B0-CC2E-450A-ABE3-18F120FF3D39}">
                <a1611:picAttrSrcUrl xmlns:a1611="http://schemas.microsoft.com/office/drawing/2016/11/main" r:id="rId4"/>
              </a:ext>
            </a:extLst>
          </a:blip>
          <a:srcRect l="12206" r="12206"/>
          <a:stretch>
            <a:fillRect/>
          </a:stretch>
        </p:blipFill>
        <p:spPr>
          <a:xfrm>
            <a:off x="7619999" y="2869095"/>
            <a:ext cx="3733803" cy="3296605"/>
          </a:xfrm>
        </p:spPr>
      </p:pic>
      <p:sp>
        <p:nvSpPr>
          <p:cNvPr id="3" name="Titel 2">
            <a:extLst>
              <a:ext uri="{FF2B5EF4-FFF2-40B4-BE49-F238E27FC236}">
                <a16:creationId xmlns:a16="http://schemas.microsoft.com/office/drawing/2014/main" id="{2BF38941-A9BD-9B43-10E6-B6CCAA013B25}"/>
              </a:ext>
            </a:extLst>
          </p:cNvPr>
          <p:cNvSpPr>
            <a:spLocks noGrp="1"/>
          </p:cNvSpPr>
          <p:nvPr>
            <p:ph type="title"/>
          </p:nvPr>
        </p:nvSpPr>
        <p:spPr>
          <a:xfrm>
            <a:off x="1066802" y="1086321"/>
            <a:ext cx="10515600" cy="1325563"/>
          </a:xfrm>
        </p:spPr>
        <p:txBody>
          <a:bodyPr>
            <a:normAutofit fontScale="90000"/>
          </a:bodyPr>
          <a:lstStyle/>
          <a:p>
            <a:r>
              <a:rPr lang="nl-NL">
                <a:solidFill>
                  <a:srgbClr val="E50056"/>
                </a:solidFill>
              </a:rPr>
              <a:t>School-naar-werktransities</a:t>
            </a:r>
            <a:r>
              <a:rPr lang="nl-NL">
                <a:solidFill>
                  <a:schemeClr val="tx1"/>
                </a:solidFill>
              </a:rPr>
              <a:t> van jongeren zonder startkwalificatie, met </a:t>
            </a:r>
            <a:r>
              <a:rPr lang="nl-NL" err="1">
                <a:solidFill>
                  <a:schemeClr val="tx1"/>
                </a:solidFill>
              </a:rPr>
              <a:t>multiproblematiek</a:t>
            </a:r>
            <a:r>
              <a:rPr lang="nl-NL">
                <a:solidFill>
                  <a:schemeClr val="tx1"/>
                </a:solidFill>
              </a:rPr>
              <a:t>, tegen de achtergrond van een meritocratie en een activerende verzorgingsstaat.</a:t>
            </a:r>
          </a:p>
        </p:txBody>
      </p:sp>
      <p:sp>
        <p:nvSpPr>
          <p:cNvPr id="4" name="Tijdelijke aanduiding voor tekst 3">
            <a:extLst>
              <a:ext uri="{FF2B5EF4-FFF2-40B4-BE49-F238E27FC236}">
                <a16:creationId xmlns:a16="http://schemas.microsoft.com/office/drawing/2014/main" id="{21CECFED-9F8F-8976-A849-03AC626108F5}"/>
              </a:ext>
            </a:extLst>
          </p:cNvPr>
          <p:cNvSpPr>
            <a:spLocks noGrp="1"/>
          </p:cNvSpPr>
          <p:nvPr>
            <p:ph type="body" sz="quarter" idx="12"/>
          </p:nvPr>
        </p:nvSpPr>
        <p:spPr>
          <a:xfrm>
            <a:off x="838199" y="1926000"/>
            <a:ext cx="6390861" cy="4248000"/>
          </a:xfrm>
        </p:spPr>
        <p:txBody>
          <a:bodyPr/>
          <a:lstStyle/>
          <a:p>
            <a:endParaRPr lang="en-US"/>
          </a:p>
          <a:p>
            <a:endParaRPr lang="nl-NL"/>
          </a:p>
          <a:p>
            <a:endParaRPr lang="nl-NL"/>
          </a:p>
          <a:p>
            <a:pPr marL="0" indent="0">
              <a:buNone/>
            </a:pPr>
            <a:r>
              <a:rPr lang="nl-NL"/>
              <a:t>De school-naar-werktransitie is de gehele fase vanaf de eerste oriëntatie op toekomstig werk tot aan het bereiken van een duurzame plek op de arbeidsmarkt. </a:t>
            </a:r>
          </a:p>
        </p:txBody>
      </p:sp>
      <p:sp>
        <p:nvSpPr>
          <p:cNvPr id="5" name="Tijdelijke aanduiding voor dianummer 4">
            <a:extLst>
              <a:ext uri="{FF2B5EF4-FFF2-40B4-BE49-F238E27FC236}">
                <a16:creationId xmlns:a16="http://schemas.microsoft.com/office/drawing/2014/main" id="{C8E55424-93E7-EDB7-64D8-66D381C9EBD9}"/>
              </a:ext>
            </a:extLst>
          </p:cNvPr>
          <p:cNvSpPr>
            <a:spLocks noGrp="1"/>
          </p:cNvSpPr>
          <p:nvPr>
            <p:ph type="sldNum" sz="quarter" idx="13"/>
          </p:nvPr>
        </p:nvSpPr>
        <p:spPr/>
        <p:txBody>
          <a:bodyPr/>
          <a:lstStyle/>
          <a:p>
            <a:fld id="{FACE7509-F60A-4509-9491-CD4ED7B54EDD}" type="slidenum">
              <a:rPr lang="nl-NL" smtClean="0"/>
              <a:pPr/>
              <a:t>8</a:t>
            </a:fld>
            <a:endParaRPr lang="nl-NL"/>
          </a:p>
        </p:txBody>
      </p:sp>
      <p:sp>
        <p:nvSpPr>
          <p:cNvPr id="8" name="Tekstvak 7">
            <a:extLst>
              <a:ext uri="{FF2B5EF4-FFF2-40B4-BE49-F238E27FC236}">
                <a16:creationId xmlns:a16="http://schemas.microsoft.com/office/drawing/2014/main" id="{C8749C55-7DDB-6C9C-AB71-2F4BACD6B557}"/>
              </a:ext>
            </a:extLst>
          </p:cNvPr>
          <p:cNvSpPr txBox="1"/>
          <p:nvPr/>
        </p:nvSpPr>
        <p:spPr>
          <a:xfrm>
            <a:off x="6553203" y="6165701"/>
            <a:ext cx="4800600" cy="230832"/>
          </a:xfrm>
          <a:prstGeom prst="rect">
            <a:avLst/>
          </a:prstGeom>
          <a:noFill/>
        </p:spPr>
        <p:txBody>
          <a:bodyPr wrap="square" rtlCol="0">
            <a:spAutoFit/>
          </a:bodyPr>
          <a:lstStyle/>
          <a:p>
            <a:r>
              <a:rPr lang="nl-NL" sz="900">
                <a:hlinkClick r:id="rId4" tooltip="https://www.frontiersin.org/articles/10.3389/fpsyg.2023.1111332/full"/>
              </a:rPr>
              <a:t>Deze foto</a:t>
            </a:r>
            <a:r>
              <a:rPr lang="nl-NL" sz="900"/>
              <a:t> van Onbekende auteur is gelicentieerd onder </a:t>
            </a:r>
            <a:r>
              <a:rPr lang="nl-NL" sz="900">
                <a:hlinkClick r:id="rId5" tooltip="https://creativecommons.org/licenses/by/3.0/"/>
              </a:rPr>
              <a:t>CC BY</a:t>
            </a:r>
            <a:endParaRPr lang="nl-NL" sz="900"/>
          </a:p>
        </p:txBody>
      </p:sp>
    </p:spTree>
    <p:extLst>
      <p:ext uri="{BB962C8B-B14F-4D97-AF65-F5344CB8AC3E}">
        <p14:creationId xmlns:p14="http://schemas.microsoft.com/office/powerpoint/2010/main" val="729087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0DB9AB45-44BC-EB9B-BC89-09A9C2D81F5C}"/>
              </a:ext>
            </a:extLst>
          </p:cNvPr>
          <p:cNvSpPr>
            <a:spLocks noGrp="1"/>
          </p:cNvSpPr>
          <p:nvPr>
            <p:ph type="pic" sz="quarter" idx="11"/>
          </p:nvPr>
        </p:nvSpPr>
        <p:spPr>
          <a:xfrm>
            <a:off x="5579165" y="1917701"/>
            <a:ext cx="5774638" cy="4248000"/>
          </a:xfrm>
        </p:spPr>
        <p:txBody>
          <a:bodyPr/>
          <a:lstStyle/>
          <a:p>
            <a:endParaRPr lang="en-US"/>
          </a:p>
          <a:p>
            <a:endParaRPr lang="nl-NL"/>
          </a:p>
          <a:p>
            <a:endParaRPr lang="nl-NL"/>
          </a:p>
          <a:p>
            <a:endParaRPr lang="nl-NL"/>
          </a:p>
          <a:p>
            <a:endParaRPr lang="nl-NL"/>
          </a:p>
          <a:p>
            <a:endParaRPr lang="nl-NL"/>
          </a:p>
          <a:p>
            <a:endParaRPr lang="nl-NL"/>
          </a:p>
          <a:p>
            <a:endParaRPr lang="nl-NL"/>
          </a:p>
          <a:p>
            <a:endParaRPr lang="nl-NL"/>
          </a:p>
          <a:p>
            <a:endParaRPr lang="nl-NL"/>
          </a:p>
          <a:p>
            <a:endParaRPr lang="nl-NL"/>
          </a:p>
          <a:p>
            <a:endParaRPr lang="nl-NL"/>
          </a:p>
          <a:p>
            <a:endParaRPr lang="nl-NL"/>
          </a:p>
          <a:p>
            <a:endParaRPr lang="nl-NL" sz="1100" b="1"/>
          </a:p>
          <a:p>
            <a:endParaRPr lang="nl-NL" sz="1100" b="1"/>
          </a:p>
          <a:p>
            <a:endParaRPr lang="nl-NL" sz="1100" b="1"/>
          </a:p>
          <a:p>
            <a:endParaRPr lang="nl-NL" sz="1100" b="1"/>
          </a:p>
          <a:p>
            <a:endParaRPr lang="nl-NL" sz="1100" b="1"/>
          </a:p>
          <a:p>
            <a:r>
              <a:rPr lang="nl-NL" sz="1100" b="1"/>
              <a:t>Bron: CBS Arbeidskenmerken VSV</a:t>
            </a:r>
          </a:p>
        </p:txBody>
      </p:sp>
      <p:sp>
        <p:nvSpPr>
          <p:cNvPr id="3" name="Titel 2">
            <a:extLst>
              <a:ext uri="{FF2B5EF4-FFF2-40B4-BE49-F238E27FC236}">
                <a16:creationId xmlns:a16="http://schemas.microsoft.com/office/drawing/2014/main" id="{ABCE180F-82B5-E305-3DD3-25B4E5A66278}"/>
              </a:ext>
            </a:extLst>
          </p:cNvPr>
          <p:cNvSpPr>
            <a:spLocks noGrp="1"/>
          </p:cNvSpPr>
          <p:nvPr>
            <p:ph type="title"/>
          </p:nvPr>
        </p:nvSpPr>
        <p:spPr>
          <a:xfrm>
            <a:off x="513521" y="371836"/>
            <a:ext cx="11237845" cy="1325563"/>
          </a:xfrm>
        </p:spPr>
        <p:txBody>
          <a:bodyPr>
            <a:normAutofit fontScale="90000"/>
          </a:bodyPr>
          <a:lstStyle/>
          <a:p>
            <a:r>
              <a:rPr lang="nl-NL" sz="2400">
                <a:solidFill>
                  <a:schemeClr val="tx1"/>
                </a:solidFill>
              </a:rPr>
              <a:t>School-naar-werktransities van jongeren </a:t>
            </a:r>
            <a:r>
              <a:rPr lang="nl-NL" sz="2400"/>
              <a:t>zonder startkwalificatie</a:t>
            </a:r>
            <a:r>
              <a:rPr lang="nl-NL" sz="2400">
                <a:solidFill>
                  <a:schemeClr val="tx1"/>
                </a:solidFill>
              </a:rPr>
              <a:t>, met </a:t>
            </a:r>
            <a:r>
              <a:rPr lang="nl-NL" sz="2400" err="1">
                <a:solidFill>
                  <a:schemeClr val="tx1"/>
                </a:solidFill>
              </a:rPr>
              <a:t>multiproblematiek</a:t>
            </a:r>
            <a:r>
              <a:rPr lang="nl-NL" sz="2400">
                <a:solidFill>
                  <a:schemeClr val="tx1"/>
                </a:solidFill>
              </a:rPr>
              <a:t>, tegen de achtergrond van een meritocratie en een activerende verzorgingsstaat. </a:t>
            </a:r>
            <a:br>
              <a:rPr lang="nl-NL">
                <a:solidFill>
                  <a:schemeClr val="tx1"/>
                </a:solidFill>
              </a:rPr>
            </a:br>
            <a:endParaRPr lang="nl-NL">
              <a:solidFill>
                <a:schemeClr val="tx1"/>
              </a:solidFill>
            </a:endParaRPr>
          </a:p>
        </p:txBody>
      </p:sp>
      <p:sp>
        <p:nvSpPr>
          <p:cNvPr id="4" name="Tijdelijke aanduiding voor tekst 3">
            <a:extLst>
              <a:ext uri="{FF2B5EF4-FFF2-40B4-BE49-F238E27FC236}">
                <a16:creationId xmlns:a16="http://schemas.microsoft.com/office/drawing/2014/main" id="{63077AF9-B49D-F27F-A0BB-2F7FDDED958D}"/>
              </a:ext>
            </a:extLst>
          </p:cNvPr>
          <p:cNvSpPr>
            <a:spLocks noGrp="1"/>
          </p:cNvSpPr>
          <p:nvPr>
            <p:ph type="body" sz="quarter" idx="12"/>
          </p:nvPr>
        </p:nvSpPr>
        <p:spPr>
          <a:xfrm>
            <a:off x="440633" y="1807550"/>
            <a:ext cx="5138532" cy="4248000"/>
          </a:xfrm>
        </p:spPr>
        <p:txBody>
          <a:bodyPr>
            <a:normAutofit/>
          </a:bodyPr>
          <a:lstStyle/>
          <a:p>
            <a:r>
              <a:rPr lang="en-US" err="1"/>
              <a:t>Jaarlijks</a:t>
            </a:r>
            <a:r>
              <a:rPr lang="en-US"/>
              <a:t> ± 30 </a:t>
            </a:r>
            <a:r>
              <a:rPr lang="en-US" err="1"/>
              <a:t>duizend</a:t>
            </a:r>
            <a:r>
              <a:rPr lang="en-US"/>
              <a:t> </a:t>
            </a:r>
            <a:r>
              <a:rPr lang="en-US" err="1"/>
              <a:t>voortijdig</a:t>
            </a:r>
            <a:r>
              <a:rPr lang="en-US"/>
              <a:t> </a:t>
            </a:r>
            <a:r>
              <a:rPr lang="en-US" err="1"/>
              <a:t>schoolverlaters</a:t>
            </a:r>
            <a:endParaRPr lang="en-US" sz="1600" i="1"/>
          </a:p>
          <a:p>
            <a:r>
              <a:rPr lang="en-US"/>
              <a:t>Burgers </a:t>
            </a:r>
            <a:r>
              <a:rPr lang="en-US" err="1"/>
              <a:t>zonder</a:t>
            </a:r>
            <a:r>
              <a:rPr lang="en-US"/>
              <a:t> </a:t>
            </a:r>
            <a:r>
              <a:rPr lang="en-US" err="1"/>
              <a:t>startkwalificatie</a:t>
            </a:r>
            <a:r>
              <a:rPr lang="en-US"/>
              <a:t>:</a:t>
            </a:r>
          </a:p>
          <a:p>
            <a:pPr lvl="1"/>
            <a:r>
              <a:rPr lang="en-US"/>
              <a:t>minder </a:t>
            </a:r>
            <a:r>
              <a:rPr lang="en-US" err="1"/>
              <a:t>snel</a:t>
            </a:r>
            <a:r>
              <a:rPr lang="en-US"/>
              <a:t> </a:t>
            </a:r>
            <a:r>
              <a:rPr lang="en-US" err="1"/>
              <a:t>werk</a:t>
            </a:r>
            <a:endParaRPr lang="en-US"/>
          </a:p>
          <a:p>
            <a:pPr lvl="1"/>
            <a:r>
              <a:rPr lang="en-US" err="1"/>
              <a:t>vaker</a:t>
            </a:r>
            <a:r>
              <a:rPr lang="en-US"/>
              <a:t> </a:t>
            </a:r>
            <a:r>
              <a:rPr lang="en-US" err="1"/>
              <a:t>tijdelijk</a:t>
            </a:r>
            <a:r>
              <a:rPr lang="en-US"/>
              <a:t>/</a:t>
            </a:r>
            <a:r>
              <a:rPr lang="en-US" err="1"/>
              <a:t>flexibele</a:t>
            </a:r>
            <a:r>
              <a:rPr lang="en-US"/>
              <a:t> </a:t>
            </a:r>
            <a:r>
              <a:rPr lang="en-US" err="1"/>
              <a:t>uren</a:t>
            </a:r>
            <a:endParaRPr lang="en-US"/>
          </a:p>
          <a:p>
            <a:pPr lvl="1"/>
            <a:r>
              <a:rPr lang="en-US"/>
              <a:t>minder </a:t>
            </a:r>
            <a:r>
              <a:rPr lang="en-US" err="1"/>
              <a:t>vaak</a:t>
            </a:r>
            <a:r>
              <a:rPr lang="en-US"/>
              <a:t> fulltime</a:t>
            </a:r>
          </a:p>
          <a:p>
            <a:pPr lvl="1"/>
            <a:r>
              <a:rPr lang="en-US"/>
              <a:t>minder </a:t>
            </a:r>
            <a:r>
              <a:rPr lang="en-US" err="1"/>
              <a:t>goed</a:t>
            </a:r>
            <a:r>
              <a:rPr lang="en-US"/>
              <a:t> </a:t>
            </a:r>
            <a:r>
              <a:rPr lang="en-US" err="1"/>
              <a:t>betaald</a:t>
            </a:r>
            <a:endParaRPr lang="en-US"/>
          </a:p>
          <a:p>
            <a:pPr lvl="1"/>
            <a:r>
              <a:rPr lang="en-US" err="1"/>
              <a:t>vaker</a:t>
            </a:r>
            <a:r>
              <a:rPr lang="en-US"/>
              <a:t> </a:t>
            </a:r>
            <a:r>
              <a:rPr lang="en-US" err="1"/>
              <a:t>ongunstige</a:t>
            </a:r>
            <a:r>
              <a:rPr lang="en-US"/>
              <a:t> </a:t>
            </a:r>
            <a:r>
              <a:rPr lang="en-US" err="1"/>
              <a:t>arbeidsomstandigheden</a:t>
            </a:r>
            <a:endParaRPr lang="en-US"/>
          </a:p>
          <a:p>
            <a:pPr lvl="1"/>
            <a:r>
              <a:rPr lang="en-US" b="1" err="1">
                <a:solidFill>
                  <a:schemeClr val="tx2"/>
                </a:solidFill>
              </a:rPr>
              <a:t>meer</a:t>
            </a:r>
            <a:r>
              <a:rPr lang="en-US" b="1">
                <a:solidFill>
                  <a:schemeClr val="tx2"/>
                </a:solidFill>
              </a:rPr>
              <a:t> </a:t>
            </a:r>
            <a:r>
              <a:rPr lang="en-US" b="1" err="1">
                <a:solidFill>
                  <a:schemeClr val="tx2"/>
                </a:solidFill>
              </a:rPr>
              <a:t>risico</a:t>
            </a:r>
            <a:r>
              <a:rPr lang="en-US" b="1">
                <a:solidFill>
                  <a:schemeClr val="tx2"/>
                </a:solidFill>
              </a:rPr>
              <a:t> op </a:t>
            </a:r>
            <a:r>
              <a:rPr lang="en-US" b="1" err="1">
                <a:solidFill>
                  <a:schemeClr val="tx2"/>
                </a:solidFill>
              </a:rPr>
              <a:t>langdurige</a:t>
            </a:r>
            <a:r>
              <a:rPr lang="en-US" b="1">
                <a:solidFill>
                  <a:schemeClr val="tx2"/>
                </a:solidFill>
              </a:rPr>
              <a:t> </a:t>
            </a:r>
            <a:r>
              <a:rPr lang="en-US" b="1" err="1">
                <a:solidFill>
                  <a:schemeClr val="tx2"/>
                </a:solidFill>
              </a:rPr>
              <a:t>werkloosheid</a:t>
            </a:r>
            <a:r>
              <a:rPr lang="en-US" b="1">
                <a:solidFill>
                  <a:schemeClr val="tx2"/>
                </a:solidFill>
              </a:rPr>
              <a:t>, </a:t>
            </a:r>
            <a:r>
              <a:rPr lang="en-US" b="1" err="1">
                <a:solidFill>
                  <a:schemeClr val="tx2"/>
                </a:solidFill>
              </a:rPr>
              <a:t>armoede</a:t>
            </a:r>
            <a:r>
              <a:rPr lang="en-US" b="1">
                <a:solidFill>
                  <a:schemeClr val="tx2"/>
                </a:solidFill>
              </a:rPr>
              <a:t> </a:t>
            </a:r>
            <a:r>
              <a:rPr lang="en-US" b="1" err="1">
                <a:solidFill>
                  <a:schemeClr val="tx2"/>
                </a:solidFill>
              </a:rPr>
              <a:t>en</a:t>
            </a:r>
            <a:r>
              <a:rPr lang="en-US" b="1">
                <a:solidFill>
                  <a:schemeClr val="tx2"/>
                </a:solidFill>
              </a:rPr>
              <a:t> </a:t>
            </a:r>
            <a:r>
              <a:rPr lang="en-US" b="1" err="1">
                <a:solidFill>
                  <a:schemeClr val="tx2"/>
                </a:solidFill>
              </a:rPr>
              <a:t>sociale</a:t>
            </a:r>
            <a:r>
              <a:rPr lang="en-US" b="1">
                <a:solidFill>
                  <a:schemeClr val="tx2"/>
                </a:solidFill>
              </a:rPr>
              <a:t> </a:t>
            </a:r>
            <a:r>
              <a:rPr lang="en-US" b="1" err="1">
                <a:solidFill>
                  <a:schemeClr val="tx2"/>
                </a:solidFill>
              </a:rPr>
              <a:t>uitsluiting</a:t>
            </a:r>
            <a:r>
              <a:rPr lang="en-US" b="1">
                <a:solidFill>
                  <a:schemeClr val="tx2"/>
                </a:solidFill>
              </a:rPr>
              <a:t>.</a:t>
            </a:r>
          </a:p>
          <a:p>
            <a:pPr marL="180000" lvl="1" indent="0">
              <a:buNone/>
            </a:pPr>
            <a:endParaRPr lang="en-US" b="1">
              <a:solidFill>
                <a:schemeClr val="tx2"/>
              </a:solidFill>
            </a:endParaRPr>
          </a:p>
          <a:p>
            <a:pPr marL="0" indent="0">
              <a:buNone/>
            </a:pPr>
            <a:endParaRPr lang="en-US"/>
          </a:p>
          <a:p>
            <a:pPr marL="0" indent="0">
              <a:buNone/>
            </a:pPr>
            <a:endParaRPr lang="nl-NL"/>
          </a:p>
        </p:txBody>
      </p:sp>
      <p:sp>
        <p:nvSpPr>
          <p:cNvPr id="5" name="Tijdelijke aanduiding voor dianummer 4">
            <a:extLst>
              <a:ext uri="{FF2B5EF4-FFF2-40B4-BE49-F238E27FC236}">
                <a16:creationId xmlns:a16="http://schemas.microsoft.com/office/drawing/2014/main" id="{01202BD4-476F-D5FC-43C3-2A3D7FB74CD7}"/>
              </a:ext>
            </a:extLst>
          </p:cNvPr>
          <p:cNvSpPr>
            <a:spLocks noGrp="1"/>
          </p:cNvSpPr>
          <p:nvPr>
            <p:ph type="sldNum" sz="quarter" idx="13"/>
          </p:nvPr>
        </p:nvSpPr>
        <p:spPr/>
        <p:txBody>
          <a:bodyPr/>
          <a:lstStyle/>
          <a:p>
            <a:fld id="{FACE7509-F60A-4509-9491-CD4ED7B54EDD}" type="slidenum">
              <a:rPr lang="nl-NL" smtClean="0"/>
              <a:pPr/>
              <a:t>9</a:t>
            </a:fld>
            <a:endParaRPr lang="nl-NL"/>
          </a:p>
        </p:txBody>
      </p:sp>
      <p:graphicFrame>
        <p:nvGraphicFramePr>
          <p:cNvPr id="6" name="Tabel 5">
            <a:extLst>
              <a:ext uri="{FF2B5EF4-FFF2-40B4-BE49-F238E27FC236}">
                <a16:creationId xmlns:a16="http://schemas.microsoft.com/office/drawing/2014/main" id="{7FA8D858-2657-1E21-BD5F-1A64783E8915}"/>
              </a:ext>
            </a:extLst>
          </p:cNvPr>
          <p:cNvGraphicFramePr>
            <a:graphicFrameLocks noGrp="1"/>
          </p:cNvGraphicFramePr>
          <p:nvPr>
            <p:extLst>
              <p:ext uri="{D42A27DB-BD31-4B8C-83A1-F6EECF244321}">
                <p14:modId xmlns:p14="http://schemas.microsoft.com/office/powerpoint/2010/main" val="1207049594"/>
              </p:ext>
            </p:extLst>
          </p:nvPr>
        </p:nvGraphicFramePr>
        <p:xfrm>
          <a:off x="5758069" y="1465231"/>
          <a:ext cx="6294781" cy="4193956"/>
        </p:xfrm>
        <a:graphic>
          <a:graphicData uri="http://schemas.openxmlformats.org/drawingml/2006/table">
            <a:tbl>
              <a:tblPr firstRow="1" firstCol="1" bandRow="1">
                <a:tableStyleId>{5C22544A-7EE6-4342-B048-85BDC9FD1C3A}</a:tableStyleId>
              </a:tblPr>
              <a:tblGrid>
                <a:gridCol w="850304">
                  <a:extLst>
                    <a:ext uri="{9D8B030D-6E8A-4147-A177-3AD203B41FA5}">
                      <a16:colId xmlns:a16="http://schemas.microsoft.com/office/drawing/2014/main" val="1288789128"/>
                    </a:ext>
                  </a:extLst>
                </a:gridCol>
                <a:gridCol w="1122908">
                  <a:extLst>
                    <a:ext uri="{9D8B030D-6E8A-4147-A177-3AD203B41FA5}">
                      <a16:colId xmlns:a16="http://schemas.microsoft.com/office/drawing/2014/main" val="2271324486"/>
                    </a:ext>
                  </a:extLst>
                </a:gridCol>
                <a:gridCol w="719416">
                  <a:extLst>
                    <a:ext uri="{9D8B030D-6E8A-4147-A177-3AD203B41FA5}">
                      <a16:colId xmlns:a16="http://schemas.microsoft.com/office/drawing/2014/main" val="1402635767"/>
                    </a:ext>
                  </a:extLst>
                </a:gridCol>
                <a:gridCol w="1007588">
                  <a:extLst>
                    <a:ext uri="{9D8B030D-6E8A-4147-A177-3AD203B41FA5}">
                      <a16:colId xmlns:a16="http://schemas.microsoft.com/office/drawing/2014/main" val="1441801535"/>
                    </a:ext>
                  </a:extLst>
                </a:gridCol>
                <a:gridCol w="719416">
                  <a:extLst>
                    <a:ext uri="{9D8B030D-6E8A-4147-A177-3AD203B41FA5}">
                      <a16:colId xmlns:a16="http://schemas.microsoft.com/office/drawing/2014/main" val="2329788509"/>
                    </a:ext>
                  </a:extLst>
                </a:gridCol>
                <a:gridCol w="867561">
                  <a:extLst>
                    <a:ext uri="{9D8B030D-6E8A-4147-A177-3AD203B41FA5}">
                      <a16:colId xmlns:a16="http://schemas.microsoft.com/office/drawing/2014/main" val="160386043"/>
                    </a:ext>
                  </a:extLst>
                </a:gridCol>
                <a:gridCol w="1007588">
                  <a:extLst>
                    <a:ext uri="{9D8B030D-6E8A-4147-A177-3AD203B41FA5}">
                      <a16:colId xmlns:a16="http://schemas.microsoft.com/office/drawing/2014/main" val="236666788"/>
                    </a:ext>
                  </a:extLst>
                </a:gridCol>
              </a:tblGrid>
              <a:tr h="274621">
                <a:tc>
                  <a:txBody>
                    <a:bodyPr/>
                    <a:lstStyle/>
                    <a:p>
                      <a:pPr>
                        <a:buNone/>
                      </a:pPr>
                      <a:r>
                        <a:rPr lang="nl-NL" sz="1000" kern="100">
                          <a:effectLst/>
                        </a:rPr>
                        <a:t>   </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gridSpan="3">
                  <a:txBody>
                    <a:bodyPr/>
                    <a:lstStyle/>
                    <a:p>
                      <a:pPr>
                        <a:buNone/>
                      </a:pPr>
                      <a:r>
                        <a:rPr lang="nl-NL" sz="1000" kern="100">
                          <a:effectLst/>
                        </a:rPr>
                        <a:t>Meteen na verlaten opleiding</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nl-NL"/>
                    </a:p>
                  </a:txBody>
                  <a:tcPr/>
                </a:tc>
                <a:tc hMerge="1">
                  <a:txBody>
                    <a:bodyPr/>
                    <a:lstStyle/>
                    <a:p>
                      <a:endParaRPr lang="nl-NL"/>
                    </a:p>
                  </a:txBody>
                  <a:tcPr/>
                </a:tc>
                <a:tc gridSpan="3">
                  <a:txBody>
                    <a:bodyPr/>
                    <a:lstStyle/>
                    <a:p>
                      <a:pPr>
                        <a:buNone/>
                      </a:pPr>
                      <a:r>
                        <a:rPr lang="nl-NL" sz="1000" kern="100">
                          <a:effectLst/>
                        </a:rPr>
                        <a:t>1 jaar na verlaten opleiding</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3603108014"/>
                  </a:ext>
                </a:extLst>
              </a:tr>
              <a:tr h="906499">
                <a:tc>
                  <a:txBody>
                    <a:bodyPr/>
                    <a:lstStyle/>
                    <a:p>
                      <a:pPr>
                        <a:buNone/>
                      </a:pPr>
                      <a:r>
                        <a:rPr lang="nl-NL" sz="1000" kern="100">
                          <a:effectLst/>
                        </a:rPr>
                        <a:t>Niveau*</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200" b="1" kern="100">
                          <a:effectLst/>
                        </a:rPr>
                        <a:t>% werkzaam</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200" b="1" kern="100">
                          <a:effectLst/>
                        </a:rPr>
                        <a:t>% van </a:t>
                      </a:r>
                      <a:r>
                        <a:rPr lang="nl-NL" sz="1200" b="1" kern="100" err="1">
                          <a:effectLst/>
                        </a:rPr>
                        <a:t>werk-zaam</a:t>
                      </a:r>
                      <a:r>
                        <a:rPr lang="nl-NL" sz="1200" b="1" kern="100">
                          <a:effectLst/>
                        </a:rPr>
                        <a:t> – vast</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200" b="1" kern="100">
                          <a:effectLst/>
                        </a:rPr>
                        <a:t>% van werkzaam – tijdelijk </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200" b="1" kern="100">
                          <a:effectLst/>
                        </a:rPr>
                        <a:t>%  werk-zaam</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200" b="1" kern="100">
                          <a:effectLst/>
                        </a:rPr>
                        <a:t>% van </a:t>
                      </a:r>
                      <a:r>
                        <a:rPr lang="nl-NL" sz="1200" b="1" kern="100" err="1">
                          <a:effectLst/>
                        </a:rPr>
                        <a:t>werk-zaam</a:t>
                      </a:r>
                      <a:r>
                        <a:rPr lang="nl-NL" sz="1200" b="1" kern="100">
                          <a:effectLst/>
                        </a:rPr>
                        <a:t> – vast </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200" b="1" kern="100">
                          <a:effectLst/>
                        </a:rPr>
                        <a:t>% van werkzaam – tijdelijk </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54488838"/>
                  </a:ext>
                </a:extLst>
              </a:tr>
              <a:tr h="417756">
                <a:tc>
                  <a:txBody>
                    <a:bodyPr/>
                    <a:lstStyle/>
                    <a:p>
                      <a:pPr>
                        <a:buNone/>
                      </a:pPr>
                      <a:r>
                        <a:rPr lang="nl-NL"/>
                        <a:t>Maximaal </a:t>
                      </a:r>
                      <a:r>
                        <a:rPr lang="nl-NL" err="1"/>
                        <a:t>praktijkon-derwijs</a:t>
                      </a:r>
                      <a:endParaRPr lang="nl-NL"/>
                    </a:p>
                  </a:txBody>
                  <a:tcPr marL="68580" marR="68580" marT="0" marB="0"/>
                </a:tc>
                <a:tc>
                  <a:txBody>
                    <a:bodyPr/>
                    <a:lstStyle/>
                    <a:p>
                      <a:pPr>
                        <a:buNone/>
                      </a:pPr>
                      <a:r>
                        <a:rPr lang="nl-NL" sz="1400" b="1" kern="100">
                          <a:solidFill>
                            <a:schemeClr val="tx2"/>
                          </a:solidFill>
                          <a:effectLst/>
                        </a:rPr>
                        <a:t>59,0</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9,8</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90,2</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74,3</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14,6</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85,4</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53864458"/>
                  </a:ext>
                </a:extLst>
              </a:tr>
              <a:tr h="424955">
                <a:tc>
                  <a:txBody>
                    <a:bodyPr/>
                    <a:lstStyle/>
                    <a:p>
                      <a:pPr>
                        <a:buNone/>
                      </a:pPr>
                      <a:r>
                        <a:rPr lang="nl-NL"/>
                        <a:t>Mbo 1</a:t>
                      </a:r>
                    </a:p>
                  </a:txBody>
                  <a:tcPr marL="68580" marR="68580" marT="0" marB="0"/>
                </a:tc>
                <a:tc>
                  <a:txBody>
                    <a:bodyPr/>
                    <a:lstStyle/>
                    <a:p>
                      <a:pPr>
                        <a:buNone/>
                      </a:pPr>
                      <a:r>
                        <a:rPr lang="nl-NL" sz="1400" b="1" kern="100">
                          <a:solidFill>
                            <a:schemeClr val="tx2"/>
                          </a:solidFill>
                          <a:effectLst/>
                        </a:rPr>
                        <a:t>61,4</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14,7</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82,3</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73,4</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19,5</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solidFill>
                            <a:schemeClr val="tx2"/>
                          </a:solidFill>
                          <a:effectLst/>
                        </a:rPr>
                        <a:t>74,4</a:t>
                      </a:r>
                      <a:endParaRPr lang="nl-NL" sz="1800" b="1" kern="100">
                        <a:solidFill>
                          <a:schemeClr val="tx2"/>
                        </a:solidFill>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38369561"/>
                  </a:ext>
                </a:extLst>
              </a:tr>
              <a:tr h="424955">
                <a:tc>
                  <a:txBody>
                    <a:bodyPr/>
                    <a:lstStyle/>
                    <a:p>
                      <a:pPr>
                        <a:buNone/>
                      </a:pPr>
                      <a:r>
                        <a:rPr lang="nl-NL" sz="1000" kern="100">
                          <a:effectLst/>
                        </a:rPr>
                        <a:t>Mbo 2</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83,2</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29,2</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66,3</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89,8</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36,4</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55,7</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62159075"/>
                  </a:ext>
                </a:extLst>
              </a:tr>
              <a:tr h="424955">
                <a:tc>
                  <a:txBody>
                    <a:bodyPr/>
                    <a:lstStyle/>
                    <a:p>
                      <a:pPr>
                        <a:buNone/>
                      </a:pPr>
                      <a:r>
                        <a:rPr lang="nl-NL" sz="1000" kern="100">
                          <a:effectLst/>
                        </a:rPr>
                        <a:t>Mbo 3</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92,9</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42,6</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53,3</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95,2</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50,6</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41,7</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9831574"/>
                  </a:ext>
                </a:extLst>
              </a:tr>
              <a:tr h="424955">
                <a:tc>
                  <a:txBody>
                    <a:bodyPr/>
                    <a:lstStyle/>
                    <a:p>
                      <a:pPr>
                        <a:buNone/>
                      </a:pPr>
                      <a:r>
                        <a:rPr lang="nl-NL" sz="1000" kern="100">
                          <a:effectLst/>
                        </a:rPr>
                        <a:t>Mbo 4</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91,4</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30,0</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41,7</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95,3</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41,8</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49,8</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20148699"/>
                  </a:ext>
                </a:extLst>
              </a:tr>
              <a:tr h="424955">
                <a:tc>
                  <a:txBody>
                    <a:bodyPr/>
                    <a:lstStyle/>
                    <a:p>
                      <a:pPr>
                        <a:buNone/>
                      </a:pPr>
                      <a:r>
                        <a:rPr lang="nl-NL" sz="1000" kern="100">
                          <a:effectLst/>
                        </a:rPr>
                        <a:t>Hbo totaal</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89,1</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20,8</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79,2</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95,7</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42,0</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58,0</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77407682"/>
                  </a:ext>
                </a:extLst>
              </a:tr>
              <a:tr h="424955">
                <a:tc>
                  <a:txBody>
                    <a:bodyPr/>
                    <a:lstStyle/>
                    <a:p>
                      <a:pPr>
                        <a:buNone/>
                      </a:pPr>
                      <a:r>
                        <a:rPr lang="nl-NL" sz="1000" kern="100">
                          <a:effectLst/>
                        </a:rPr>
                        <a:t>Wo totaal</a:t>
                      </a:r>
                      <a:endParaRPr lang="nl-NL" sz="1100"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81,9</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17,8</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82,2</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94,6</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34,8</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buNone/>
                      </a:pPr>
                      <a:r>
                        <a:rPr lang="nl-NL" sz="1400" b="1" kern="100">
                          <a:effectLst/>
                        </a:rPr>
                        <a:t>65,2</a:t>
                      </a:r>
                      <a:endParaRPr lang="nl-NL" sz="1800" b="1" kern="100">
                        <a:effectLst/>
                        <a:latin typeface="Aptos" panose="020B00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73767084"/>
                  </a:ext>
                </a:extLst>
              </a:tr>
            </a:tbl>
          </a:graphicData>
        </a:graphic>
      </p:graphicFrame>
    </p:spTree>
    <p:extLst>
      <p:ext uri="{BB962C8B-B14F-4D97-AF65-F5344CB8AC3E}">
        <p14:creationId xmlns:p14="http://schemas.microsoft.com/office/powerpoint/2010/main" val="4229094647"/>
      </p:ext>
    </p:extLst>
  </p:cSld>
  <p:clrMapOvr>
    <a:masterClrMapping/>
  </p:clrMapOvr>
</p:sld>
</file>

<file path=ppt/theme/theme1.xml><?xml version="1.0" encoding="utf-8"?>
<a:theme xmlns:a="http://schemas.openxmlformats.org/drawingml/2006/main" name="Presentatie_Smal">
  <a:themeElements>
    <a:clrScheme name="HAN">
      <a:dk1>
        <a:sysClr val="windowText" lastClr="000000"/>
      </a:dk1>
      <a:lt1>
        <a:sysClr val="window" lastClr="FFFFFF"/>
      </a:lt1>
      <a:dk2>
        <a:srgbClr val="E50056"/>
      </a:dk2>
      <a:lt2>
        <a:srgbClr val="F8F8F8"/>
      </a:lt2>
      <a:accent1>
        <a:srgbClr val="000000"/>
      </a:accent1>
      <a:accent2>
        <a:srgbClr val="454545"/>
      </a:accent2>
      <a:accent3>
        <a:srgbClr val="757575"/>
      </a:accent3>
      <a:accent4>
        <a:srgbClr val="919191"/>
      </a:accent4>
      <a:accent5>
        <a:srgbClr val="E3E3E3"/>
      </a:accent5>
      <a:accent6>
        <a:srgbClr val="F8F8F8"/>
      </a:accent6>
      <a:hlink>
        <a:srgbClr val="000000"/>
      </a:hlink>
      <a:folHlink>
        <a:srgbClr val="000000"/>
      </a:folHlink>
    </a:clrScheme>
    <a:fontScheme name="HAN-PP">
      <a:majorFont>
        <a:latin typeface="Avenir Next Condensed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eed_wit_v7 11-202" id="{290EBA7E-6E42-4E21-9907-FD5C4DC96919}" vid="{3BBEDF74-BCB7-4E59-A2EB-7DC7AEF0612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39</Slides>
  <Notes>39</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Presentatie_Smal</vt:lpstr>
      <vt:lpstr>PowerPoint Presentation</vt:lpstr>
      <vt:lpstr>Schrijf voor jezelf op:  Welk inkomen verwacht(te) je  meteen na je studie te verdienen?</vt:lpstr>
      <vt:lpstr>Wie ben ik?</vt:lpstr>
      <vt:lpstr>Wie zijn jullie?</vt:lpstr>
      <vt:lpstr>Ondersteunen van jongeren met multiproblematiek en hun (financiële) toekomstperspectief</vt:lpstr>
      <vt:lpstr>Stelling</vt:lpstr>
      <vt:lpstr>Hoe kan ik naar mijn werk als het regent?</vt:lpstr>
      <vt:lpstr>School-naar-werktransities van jongeren zonder startkwalificatie, met multiproblematiek, tegen de achtergrond van een meritocratie en een activerende verzorgingsstaat.</vt:lpstr>
      <vt:lpstr>School-naar-werktransities van jongeren zonder startkwalificatie, met multiproblematiek, tegen de achtergrond van een meritocratie en een activerende verzorgingsstaat.  </vt:lpstr>
      <vt:lpstr>Ook werkgevers focussen op diploma’s…</vt:lpstr>
      <vt:lpstr>School-naar-werktransities van jongeren zonder startkwalificatie, met multiproblematiek, tegen de achtergrond van een meritocratie en een activerende verzorgingsstaat.</vt:lpstr>
      <vt:lpstr>stelling</vt:lpstr>
      <vt:lpstr>PowerPoint Presentation</vt:lpstr>
      <vt:lpstr>School-naar-werktransities van jongeren zonder startkwalificatie, met multiproblematiek, tegen de achtergrond van een meritocratie en een activerende verzorgingsstaat.</vt:lpstr>
      <vt:lpstr>School-naar-werktransities van jongeren zonder startkwalificatie, met multiproblematiek, tegen de achtergrond van een meritocratie en een activerende verzorgingsstaat.</vt:lpstr>
      <vt:lpstr>Nou nee!</vt:lpstr>
      <vt:lpstr>en niet iedereen krijgt evenveel respect</vt:lpstr>
      <vt:lpstr>Stelling</vt:lpstr>
      <vt:lpstr>Maar wat als je geen diploma’s hebt?</vt:lpstr>
      <vt:lpstr>Een activerende verzorgingsstaat….</vt:lpstr>
      <vt:lpstr>School-naar-werktransities van jongeren zonder startkwalificatie, met multiproblematiek, tegen de achtergrond van een meritocratie en een activerende verzorgingsstaat.</vt:lpstr>
      <vt:lpstr>stelling</vt:lpstr>
      <vt:lpstr>(te ontwikkelen) arbeidsvermogen</vt:lpstr>
      <vt:lpstr>Hoe worden jongeren uit mijn onderzoek gezien?</vt:lpstr>
      <vt:lpstr>Stelling</vt:lpstr>
      <vt:lpstr>schulden: Oorzaken</vt:lpstr>
      <vt:lpstr>Jongeren zonder startkwalificatie, met multiproblematiek, waaronder schulden</vt:lpstr>
      <vt:lpstr>Wie is hier schuldig?</vt:lpstr>
      <vt:lpstr>stelling</vt:lpstr>
      <vt:lpstr>Twee gedragskenmerken</vt:lpstr>
      <vt:lpstr>Salaris van een medewerker zonder startkwalificatie</vt:lpstr>
      <vt:lpstr>Hoe komt het dat deze jongeren  hun mogelijkheden overschatten?</vt:lpstr>
      <vt:lpstr>Overschatten en te weinig zicht op werkinhoud</vt:lpstr>
      <vt:lpstr>Aan de slag met narrative photo futuring</vt:lpstr>
      <vt:lpstr>Voor deze workshop</vt:lpstr>
      <vt:lpstr>Voor de vragenstellers</vt:lpstr>
      <vt:lpstr>terugkoppeling</vt:lpstr>
      <vt:lpstr>Wat zou je kunnen doen als dit sam’s Plaatje is? </vt:lpstr>
      <vt:lpstr>Tot slot?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cathelijne de bruijn</dc:creator>
  <cp:revision>2</cp:revision>
  <cp:lastPrinted>2025-10-09T09:31:39Z</cp:lastPrinted>
  <dcterms:created xsi:type="dcterms:W3CDTF">2019-06-21T11:45:53Z</dcterms:created>
  <dcterms:modified xsi:type="dcterms:W3CDTF">2025-10-27T14:42:02Z</dcterms:modified>
</cp:coreProperties>
</file>