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1"/>
  </p:notesMasterIdLst>
  <p:sldIdLst>
    <p:sldId id="259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7" r:id="rId15"/>
    <p:sldId id="273" r:id="rId16"/>
    <p:sldId id="274" r:id="rId17"/>
    <p:sldId id="275" r:id="rId18"/>
    <p:sldId id="276" r:id="rId19"/>
    <p:sldId id="278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83"/>
    <a:srgbClr val="E50056"/>
    <a:srgbClr val="E50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AC72F6-36EE-49A2-9964-A8324675CCCA}" v="105" dt="2023-01-25T14:43:59.604"/>
    <p1510:client id="{5EED3152-367D-4CE2-A197-971382C56671}" v="80" dt="2023-01-25T15:03:37.2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5226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229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7FF16-6EAC-408E-B8BD-2E688715D04B}" type="datetimeFigureOut">
              <a:rPr lang="nl-NL" smtClean="0"/>
              <a:t>25-1-2023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21C1E-04FA-499B-965C-ED47BBE381F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4523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FDED8E11-341A-45D2-85B1-F7C4DB5323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3235" y="5095875"/>
            <a:ext cx="8326302" cy="1009650"/>
          </a:xfrm>
        </p:spPr>
        <p:txBody>
          <a:bodyPr>
            <a:normAutofit/>
          </a:bodyPr>
          <a:lstStyle>
            <a:lvl1pPr marL="0" indent="0">
              <a:buNone/>
              <a:defRPr lang="en-GB" sz="2475" b="0" i="0" u="none" strike="noStrike" cap="all" spc="0" baseline="0" dirty="0">
                <a:ln>
                  <a:noFill/>
                </a:ln>
                <a:solidFill>
                  <a:schemeClr val="bg1"/>
                </a:solidFill>
                <a:uFillTx/>
                <a:latin typeface="Avenir Next Condensed Medium" panose="020B0606020202020204" pitchFamily="34" charset="0"/>
                <a:ea typeface="Avenir Next Condensed Medium" panose="020B0606020202020204" pitchFamily="34" charset="0"/>
                <a:cs typeface="Avenir Next Condensed Medium" panose="020B0606020202020204" pitchFamily="34" charset="0"/>
                <a:sym typeface="Avenir Next Condensed Medium"/>
              </a:defRPr>
            </a:lvl1pPr>
          </a:lstStyle>
          <a:p>
            <a:pPr lvl="0"/>
            <a:r>
              <a:rPr lang="nl-NL" dirty="0"/>
              <a:t>VOORBEELD VAN EEN ONDERTITEL</a:t>
            </a:r>
            <a:endParaRPr lang="en-GB" dirty="0"/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D9C3A310-643B-4139-9F62-77D0667471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3233" y="1196300"/>
            <a:ext cx="10458803" cy="588915"/>
          </a:xfrm>
        </p:spPr>
        <p:txBody>
          <a:bodyPr anchor="b">
            <a:noAutofit/>
          </a:bodyPr>
          <a:lstStyle>
            <a:lvl1pPr marL="0" indent="0">
              <a:buNone/>
              <a:defRPr lang="nl-NL" sz="1846" b="0" kern="1200" cap="all" baseline="0" dirty="0" smtClean="0">
                <a:solidFill>
                  <a:schemeClr val="tx2"/>
                </a:solidFill>
                <a:latin typeface="Avenir Next Condensed Medium" panose="020B0606020202020204" pitchFamily="34" charset="0"/>
                <a:ea typeface="Avenir Next Condensed Medium" panose="020B0606020202020204" pitchFamily="34" charset="0"/>
                <a:cs typeface="Avenir Next Condensed Medium" panose="020B0606020202020204" pitchFamily="34" charset="0"/>
                <a:sym typeface="Avenir Next Condensed Demi Bold"/>
              </a:defRPr>
            </a:lvl1pPr>
          </a:lstStyle>
          <a:p>
            <a:pPr lvl="0"/>
            <a:r>
              <a:rPr lang="nl-NL" dirty="0"/>
              <a:t>NAAM </a:t>
            </a:r>
            <a:r>
              <a:rPr lang="nl-NL"/>
              <a:t>OPLEIDING/ACADEMIE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983EC9-36B1-B744-A87D-1AA0BEB38B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234" y="2214000"/>
            <a:ext cx="10452100" cy="2808000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750" b="1" cap="all" baseline="0">
                <a:latin typeface="Avenir Next Condensed Medium" panose="020B0606020202020204" pitchFamily="34" charset="0"/>
              </a:defRPr>
            </a:lvl1pPr>
          </a:lstStyle>
          <a:p>
            <a:r>
              <a:rPr lang="nl-NL" dirty="0"/>
              <a:t>Titel van </a:t>
            </a:r>
            <a:r>
              <a:rPr lang="nl-NL"/>
              <a:t>de presentatie</a:t>
            </a:r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78A834E-7587-47D1-904E-6F83501F01AB}"/>
              </a:ext>
            </a:extLst>
          </p:cNvPr>
          <p:cNvSpPr/>
          <p:nvPr userDrawn="1"/>
        </p:nvSpPr>
        <p:spPr>
          <a:xfrm>
            <a:off x="8859307" y="5103827"/>
            <a:ext cx="2464905" cy="1678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69564DD-D488-489A-8A57-8596BB15F4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487" y="5103827"/>
            <a:ext cx="24130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06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13B7015-BB4D-A84E-84E4-520C33B85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ONDERWERP / titel</a:t>
            </a:r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838200" y="1925638"/>
            <a:ext cx="10515600" cy="424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3C40C5A-56AE-4171-945C-CD22335AA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1550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6">
            <a:extLst>
              <a:ext uri="{FF2B5EF4-FFF2-40B4-BE49-F238E27FC236}">
                <a16:creationId xmlns:a16="http://schemas.microsoft.com/office/drawing/2014/main" id="{24158585-8C9B-2444-8413-2968F1CB9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ONDERWERP / titel</a:t>
            </a:r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838200" y="1925638"/>
            <a:ext cx="5257800" cy="424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48425B5-B23D-4EA7-B235-7B98BBAC2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748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260C8E6A-14DF-4CBC-B795-FDA284EC47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53203" y="1917701"/>
            <a:ext cx="4800600" cy="4248000"/>
          </a:xfrm>
        </p:spPr>
        <p:txBody>
          <a:bodyPr>
            <a:normAutofit/>
          </a:bodyPr>
          <a:lstStyle>
            <a:lvl1pPr marL="0" indent="0">
              <a:buNone/>
              <a:defRPr sz="127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0688633-6D41-064D-B005-BBA9338D0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ONDERWERP / titel</a:t>
            </a:r>
          </a:p>
        </p:txBody>
      </p:sp>
      <p:sp>
        <p:nvSpPr>
          <p:cNvPr id="8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838200" y="1926000"/>
            <a:ext cx="5257800" cy="424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FD1EC50-7135-436A-BAF5-8E225131434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136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bbe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4B8653B3-70AE-4E3E-9A4D-3EAF4B4F4A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1778435"/>
            <a:ext cx="4800600" cy="413103"/>
          </a:xfrm>
        </p:spPr>
        <p:txBody>
          <a:bodyPr anchor="ctr">
            <a:no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nl-NL" dirty="0"/>
              <a:t>Klik voor </a:t>
            </a:r>
            <a:r>
              <a:rPr lang="nl-NL" dirty="0" err="1"/>
              <a:t>subkop</a:t>
            </a:r>
            <a:endParaRPr lang="en-GB" dirty="0"/>
          </a:p>
        </p:txBody>
      </p:sp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60C7571E-BBB1-4DDF-9329-A0C028CAE8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778435"/>
            <a:ext cx="4800600" cy="413103"/>
          </a:xfr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nl-NL" dirty="0"/>
              <a:t>Klik voor </a:t>
            </a:r>
            <a:r>
              <a:rPr lang="nl-NL" dirty="0" err="1"/>
              <a:t>subkop</a:t>
            </a:r>
            <a:endParaRPr lang="en-GB" dirty="0"/>
          </a:p>
        </p:txBody>
      </p:sp>
      <p:sp>
        <p:nvSpPr>
          <p:cNvPr id="8" name="Titel 6">
            <a:extLst>
              <a:ext uri="{FF2B5EF4-FFF2-40B4-BE49-F238E27FC236}">
                <a16:creationId xmlns:a16="http://schemas.microsoft.com/office/drawing/2014/main" id="{AB6897B6-1B30-8840-AEF5-653E3015C3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ONDERWERP / 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838200" y="2286000"/>
            <a:ext cx="4800600" cy="39052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6553200" y="2286000"/>
            <a:ext cx="4800600" cy="39052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2E59298-F081-4B96-8F35-36DAC9F7B5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30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7E150451-5081-475D-A7BF-2CE6F5C377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40216" y="5429602"/>
            <a:ext cx="4910667" cy="493713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DA6865-FA7E-094E-A575-DAADE998A2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40216" y="1628775"/>
            <a:ext cx="4910667" cy="36004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‘QUOTE’</a:t>
            </a:r>
          </a:p>
        </p:txBody>
      </p:sp>
      <p:pic>
        <p:nvPicPr>
          <p:cNvPr id="6" name="Afbeelding 2">
            <a:extLst>
              <a:ext uri="{FF2B5EF4-FFF2-40B4-BE49-F238E27FC236}">
                <a16:creationId xmlns:a16="http://schemas.microsoft.com/office/drawing/2014/main" id="{FFDA8079-95BD-45E3-8313-ABF6A59ED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4574" y="601590"/>
            <a:ext cx="355939" cy="297299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7759412-2DC6-4571-9515-2F3A4DED587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755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6486190-F1D1-43BB-B712-AB7BE1C18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C46703-C372-4CCF-BBDB-349EF159E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pic>
        <p:nvPicPr>
          <p:cNvPr id="7" name="Afbeelding 6" descr="Afbeelding met illustratie, bord, tafelgerei&#10;&#10;Automatisch gegenereerde beschrijving">
            <a:extLst>
              <a:ext uri="{FF2B5EF4-FFF2-40B4-BE49-F238E27FC236}">
                <a16:creationId xmlns:a16="http://schemas.microsoft.com/office/drawing/2014/main" id="{CFB24466-4E9B-4AD2-9A82-EE4E696985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704" y="6338883"/>
            <a:ext cx="1180800" cy="248524"/>
          </a:xfrm>
          <a:prstGeom prst="rect">
            <a:avLst/>
          </a:prstGeom>
        </p:spPr>
      </p:pic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6F749071-8B51-4733-8DE0-48237BB09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42598"/>
            <a:ext cx="1107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ACE7509-F60A-4509-9491-CD4ED7B54E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637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nl-NL" sz="3200" b="1" kern="1200" cap="all" baseline="0" dirty="0">
          <a:solidFill>
            <a:schemeClr val="tx2"/>
          </a:solidFill>
          <a:latin typeface="Avenir Next Condensed Medium" panose="020B0606020202020204" pitchFamily="34" charset="0"/>
          <a:ea typeface="+mj-ea"/>
          <a:cs typeface="Arial" panose="020B0604020202020204" pitchFamily="34" charset="0"/>
          <a:sym typeface="Avenir Next Condensed Demi Bold"/>
        </a:defRPr>
      </a:lvl1pPr>
    </p:titleStyle>
    <p:bodyStyle>
      <a:lvl1pPr marL="180000" indent="-180000" algn="l" defTabSz="514337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000" indent="-180000" algn="l" defTabSz="514337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­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514337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514337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514337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jpeg"/><Relationship Id="rId7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jpeg"/><Relationship Id="rId7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mailto:j.geurtsvankessel@han.n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c.kattenbelt@han.n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jpeg"/><Relationship Id="rId7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jpeg"/><Relationship Id="rId7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893235" y="4646211"/>
            <a:ext cx="8326302" cy="1009650"/>
          </a:xfrm>
        </p:spPr>
        <p:txBody>
          <a:bodyPr/>
          <a:lstStyle/>
          <a:p>
            <a:r>
              <a:rPr lang="nl-NL" dirty="0"/>
              <a:t>H2 Event 2023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SUSTAINABLE ELECTRICAL ENERGY CENTRE OF EXPERTISE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893234" y="2214000"/>
            <a:ext cx="10452100" cy="1714188"/>
          </a:xfrm>
        </p:spPr>
        <p:txBody>
          <a:bodyPr>
            <a:normAutofit lnSpcReduction="10000"/>
          </a:bodyPr>
          <a:lstStyle/>
          <a:p>
            <a:r>
              <a:rPr lang="nl-NL" dirty="0"/>
              <a:t>Waterstof ecosysteem regio oost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615A37E-6463-BD0B-19AC-F8FC687E0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428" y="5897170"/>
            <a:ext cx="1489351" cy="784216"/>
          </a:xfrm>
          <a:prstGeom prst="rect">
            <a:avLst/>
          </a:prstGeom>
        </p:spPr>
      </p:pic>
      <p:pic>
        <p:nvPicPr>
          <p:cNvPr id="2060" name="Picture 12" descr="Marketing kit | Saxion">
            <a:extLst>
              <a:ext uri="{FF2B5EF4-FFF2-40B4-BE49-F238E27FC236}">
                <a16:creationId xmlns:a16="http://schemas.microsoft.com/office/drawing/2014/main" id="{04B65467-947A-9C11-D5B7-FD4D953A7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774" y="5847468"/>
            <a:ext cx="1913190" cy="96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nformation sessions GVNL">
            <a:extLst>
              <a:ext uri="{FF2B5EF4-FFF2-40B4-BE49-F238E27FC236}">
                <a16:creationId xmlns:a16="http://schemas.microsoft.com/office/drawing/2014/main" id="{D1164775-81E4-E999-A5C4-AAFB1A89E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46" y="6147897"/>
            <a:ext cx="2137018" cy="45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Gelderland leeft">
            <a:extLst>
              <a:ext uri="{FF2B5EF4-FFF2-40B4-BE49-F238E27FC236}">
                <a16:creationId xmlns:a16="http://schemas.microsoft.com/office/drawing/2014/main" id="{13531BE9-9FA2-7208-B301-BFCAD4513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602" y="5588316"/>
            <a:ext cx="1401924" cy="140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293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154E42D-5C83-16B3-309E-6BD82C77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Groenvermogennl</a:t>
            </a:r>
            <a:r>
              <a:rPr lang="nl-NL" dirty="0"/>
              <a:t> – 4 pijlers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CCACF4C-830D-502B-8694-F7210456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10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B80C7C9-CF6F-2771-DEB6-2AC14FF31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264" y="6301769"/>
            <a:ext cx="799314" cy="420878"/>
          </a:xfrm>
          <a:prstGeom prst="rect">
            <a:avLst/>
          </a:prstGeom>
        </p:spPr>
      </p:pic>
      <p:pic>
        <p:nvPicPr>
          <p:cNvPr id="11" name="Picture 12" descr="Marketing kit | Saxion">
            <a:extLst>
              <a:ext uri="{FF2B5EF4-FFF2-40B4-BE49-F238E27FC236}">
                <a16:creationId xmlns:a16="http://schemas.microsoft.com/office/drawing/2014/main" id="{4882A0EA-9800-51C7-EE8B-70601C03F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69" y="6192059"/>
            <a:ext cx="1026782" cy="5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Information sessions GVNL">
            <a:extLst>
              <a:ext uri="{FF2B5EF4-FFF2-40B4-BE49-F238E27FC236}">
                <a16:creationId xmlns:a16="http://schemas.microsoft.com/office/drawing/2014/main" id="{0F1A6967-441B-4948-4603-679F4151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58" y="6342598"/>
            <a:ext cx="1146907" cy="2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Gelderland leeft">
            <a:extLst>
              <a:ext uri="{FF2B5EF4-FFF2-40B4-BE49-F238E27FC236}">
                <a16:creationId xmlns:a16="http://schemas.microsoft.com/office/drawing/2014/main" id="{D7B93475-0912-4A8E-6136-92302DBCE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77" y="6098430"/>
            <a:ext cx="752393" cy="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EEA5426-E4DA-9AC0-C97A-78CFE599E3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36"/>
          <a:stretch/>
        </p:blipFill>
        <p:spPr>
          <a:xfrm>
            <a:off x="940836" y="1642590"/>
            <a:ext cx="9795315" cy="448786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E2EF894-0F49-C263-3416-A017B1E1DAEE}"/>
              </a:ext>
            </a:extLst>
          </p:cNvPr>
          <p:cNvSpPr txBox="1"/>
          <p:nvPr/>
        </p:nvSpPr>
        <p:spPr>
          <a:xfrm>
            <a:off x="1585108" y="2506488"/>
            <a:ext cx="2315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i="1" dirty="0">
                <a:solidFill>
                  <a:schemeClr val="tx2"/>
                </a:solidFill>
              </a:rPr>
              <a:t>M€50, 4 jaar</a:t>
            </a:r>
          </a:p>
        </p:txBody>
      </p:sp>
    </p:spTree>
    <p:extLst>
      <p:ext uri="{BB962C8B-B14F-4D97-AF65-F5344CB8AC3E}">
        <p14:creationId xmlns:p14="http://schemas.microsoft.com/office/powerpoint/2010/main" val="2552719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154E42D-5C83-16B3-309E-6BD82C77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GROENVERMOGENNL én SPRONG</a:t>
            </a:r>
            <a:br>
              <a:rPr lang="nl-NL" dirty="0"/>
            </a:br>
            <a:r>
              <a:rPr lang="nl-NL" dirty="0"/>
              <a:t>(én LLO-katalysator én opschaling PPS)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CCACF4C-830D-502B-8694-F7210456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11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B80C7C9-CF6F-2771-DEB6-2AC14FF31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264" y="6301769"/>
            <a:ext cx="799314" cy="420878"/>
          </a:xfrm>
          <a:prstGeom prst="rect">
            <a:avLst/>
          </a:prstGeom>
        </p:spPr>
      </p:pic>
      <p:pic>
        <p:nvPicPr>
          <p:cNvPr id="11" name="Picture 12" descr="Marketing kit | Saxion">
            <a:extLst>
              <a:ext uri="{FF2B5EF4-FFF2-40B4-BE49-F238E27FC236}">
                <a16:creationId xmlns:a16="http://schemas.microsoft.com/office/drawing/2014/main" id="{4882A0EA-9800-51C7-EE8B-70601C03F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69" y="6192059"/>
            <a:ext cx="1026782" cy="5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Information sessions GVNL">
            <a:extLst>
              <a:ext uri="{FF2B5EF4-FFF2-40B4-BE49-F238E27FC236}">
                <a16:creationId xmlns:a16="http://schemas.microsoft.com/office/drawing/2014/main" id="{0F1A6967-441B-4948-4603-679F4151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58" y="6342598"/>
            <a:ext cx="1146907" cy="2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Gelderland leeft">
            <a:extLst>
              <a:ext uri="{FF2B5EF4-FFF2-40B4-BE49-F238E27FC236}">
                <a16:creationId xmlns:a16="http://schemas.microsoft.com/office/drawing/2014/main" id="{D7B93475-0912-4A8E-6136-92302DBCE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77" y="6098430"/>
            <a:ext cx="752393" cy="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novation and collaboration go hand in hand in the digital economy | BBVA">
            <a:extLst>
              <a:ext uri="{FF2B5EF4-FFF2-40B4-BE49-F238E27FC236}">
                <a16:creationId xmlns:a16="http://schemas.microsoft.com/office/drawing/2014/main" id="{40777CF1-4C10-7524-FE32-EBB70F86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84" y="1288737"/>
            <a:ext cx="9316858" cy="539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talysator - Twitter Search / Twitter">
            <a:extLst>
              <a:ext uri="{FF2B5EF4-FFF2-40B4-BE49-F238E27FC236}">
                <a16:creationId xmlns:a16="http://schemas.microsoft.com/office/drawing/2014/main" id="{D88E7DA1-DE77-1E79-AEAF-A977DFD49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7" y="4646803"/>
            <a:ext cx="2204020" cy="220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uwblokken voor publiek-private samenwerking">
            <a:extLst>
              <a:ext uri="{FF2B5EF4-FFF2-40B4-BE49-F238E27FC236}">
                <a16:creationId xmlns:a16="http://schemas.microsoft.com/office/drawing/2014/main" id="{AEEBDFB8-726E-690E-42F9-9D310A360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64" y="2796652"/>
            <a:ext cx="2702473" cy="238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wered by – National Committee">
            <a:extLst>
              <a:ext uri="{FF2B5EF4-FFF2-40B4-BE49-F238E27FC236}">
                <a16:creationId xmlns:a16="http://schemas.microsoft.com/office/drawing/2014/main" id="{0CB15E0A-B50F-7E08-F4A1-AE3076925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2" b="41061"/>
          <a:stretch/>
        </p:blipFill>
        <p:spPr bwMode="auto">
          <a:xfrm>
            <a:off x="5843045" y="3880977"/>
            <a:ext cx="2443065" cy="76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662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154E42D-5C83-16B3-309E-6BD82C77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Waterstof ecosysteem en de ambities in kaart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CCACF4C-830D-502B-8694-F7210456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12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B80C7C9-CF6F-2771-DEB6-2AC14FF31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264" y="6301769"/>
            <a:ext cx="799314" cy="420878"/>
          </a:xfrm>
          <a:prstGeom prst="rect">
            <a:avLst/>
          </a:prstGeom>
        </p:spPr>
      </p:pic>
      <p:pic>
        <p:nvPicPr>
          <p:cNvPr id="11" name="Picture 12" descr="Marketing kit | Saxion">
            <a:extLst>
              <a:ext uri="{FF2B5EF4-FFF2-40B4-BE49-F238E27FC236}">
                <a16:creationId xmlns:a16="http://schemas.microsoft.com/office/drawing/2014/main" id="{4882A0EA-9800-51C7-EE8B-70601C03F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69" y="6192059"/>
            <a:ext cx="1026782" cy="5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Information sessions GVNL">
            <a:extLst>
              <a:ext uri="{FF2B5EF4-FFF2-40B4-BE49-F238E27FC236}">
                <a16:creationId xmlns:a16="http://schemas.microsoft.com/office/drawing/2014/main" id="{0F1A6967-441B-4948-4603-679F4151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58" y="6342598"/>
            <a:ext cx="1146907" cy="2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Gelderland leeft">
            <a:extLst>
              <a:ext uri="{FF2B5EF4-FFF2-40B4-BE49-F238E27FC236}">
                <a16:creationId xmlns:a16="http://schemas.microsoft.com/office/drawing/2014/main" id="{D7B93475-0912-4A8E-6136-92302DBCE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77" y="6098430"/>
            <a:ext cx="752393" cy="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4" descr="Afbeelding met tekst, binnen, bos, verschillend&#10;&#10;Automatisch gegenereerde beschrijving">
            <a:extLst>
              <a:ext uri="{FF2B5EF4-FFF2-40B4-BE49-F238E27FC236}">
                <a16:creationId xmlns:a16="http://schemas.microsoft.com/office/drawing/2014/main" id="{E152AF78-0257-5CD9-40CE-A607DF92B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4119" y="1876171"/>
            <a:ext cx="2352909" cy="3105658"/>
          </a:xfrm>
          <a:prstGeom prst="rect">
            <a:avLst/>
          </a:prstGeom>
        </p:spPr>
      </p:pic>
      <p:pic>
        <p:nvPicPr>
          <p:cNvPr id="6" name="Afbeelding 5" descr="Afbeelding met binnen, persoon, kamer, vergaderruimte&#10;&#10;Automatisch gegenereerde beschrijving">
            <a:extLst>
              <a:ext uri="{FF2B5EF4-FFF2-40B4-BE49-F238E27FC236}">
                <a16:creationId xmlns:a16="http://schemas.microsoft.com/office/drawing/2014/main" id="{5F41C844-E629-47FC-FD40-6076A3173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778" y="1876171"/>
            <a:ext cx="3028427" cy="2261502"/>
          </a:xfrm>
          <a:prstGeom prst="rect">
            <a:avLst/>
          </a:prstGeom>
        </p:spPr>
      </p:pic>
      <p:pic>
        <p:nvPicPr>
          <p:cNvPr id="2" name="Afbeelding 7" descr="Afbeelding met persoon, mensen, groep&#10;&#10;Automatisch gegenereerde beschrijving">
            <a:extLst>
              <a:ext uri="{FF2B5EF4-FFF2-40B4-BE49-F238E27FC236}">
                <a16:creationId xmlns:a16="http://schemas.microsoft.com/office/drawing/2014/main" id="{2825B91F-2CF1-9929-875A-C2C79A2379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9413" y="1860888"/>
            <a:ext cx="4161256" cy="312094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5D3B663-246D-C80F-8435-16454CECF077}"/>
              </a:ext>
            </a:extLst>
          </p:cNvPr>
          <p:cNvSpPr txBox="1"/>
          <p:nvPr/>
        </p:nvSpPr>
        <p:spPr>
          <a:xfrm>
            <a:off x="841331" y="5170798"/>
            <a:ext cx="10512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NEDSTACK, NWBA, KIWA, HYGEAR, </a:t>
            </a:r>
            <a:r>
              <a:rPr lang="nl-NL" dirty="0" err="1">
                <a:solidFill>
                  <a:schemeClr val="bg1"/>
                </a:solidFill>
              </a:rPr>
              <a:t>HyEt</a:t>
            </a:r>
            <a:r>
              <a:rPr lang="nl-NL" dirty="0">
                <a:solidFill>
                  <a:schemeClr val="bg1"/>
                </a:solidFill>
              </a:rPr>
              <a:t>, HYMOVE, H2Hub Twente, IPKW, Witteveen + Bos, Brainport Development, ROC </a:t>
            </a:r>
            <a:r>
              <a:rPr lang="nl-NL" dirty="0" err="1">
                <a:solidFill>
                  <a:schemeClr val="bg1"/>
                </a:solidFill>
              </a:rPr>
              <a:t>Rivor</a:t>
            </a:r>
            <a:r>
              <a:rPr lang="nl-NL" dirty="0">
                <a:solidFill>
                  <a:schemeClr val="bg1"/>
                </a:solidFill>
              </a:rPr>
              <a:t>, ROC </a:t>
            </a:r>
            <a:r>
              <a:rPr lang="nl-NL" dirty="0" err="1">
                <a:solidFill>
                  <a:schemeClr val="bg1"/>
                </a:solidFill>
              </a:rPr>
              <a:t>Rijnijssel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Avans</a:t>
            </a:r>
            <a:r>
              <a:rPr lang="nl-NL" dirty="0">
                <a:solidFill>
                  <a:schemeClr val="bg1"/>
                </a:solidFill>
              </a:rPr>
              <a:t> Hogeschool, </a:t>
            </a:r>
            <a:r>
              <a:rPr lang="nl-NL" dirty="0" err="1">
                <a:solidFill>
                  <a:schemeClr val="bg1"/>
                </a:solidFill>
              </a:rPr>
              <a:t>Aventus</a:t>
            </a:r>
            <a:r>
              <a:rPr lang="nl-NL" dirty="0">
                <a:solidFill>
                  <a:schemeClr val="bg1"/>
                </a:solidFill>
              </a:rPr>
              <a:t> ROC, </a:t>
            </a:r>
            <a:r>
              <a:rPr lang="nl-NL" dirty="0" err="1">
                <a:solidFill>
                  <a:schemeClr val="bg1"/>
                </a:solidFill>
              </a:rPr>
              <a:t>Utwente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Fontys</a:t>
            </a:r>
            <a:r>
              <a:rPr lang="nl-NL" dirty="0">
                <a:solidFill>
                  <a:schemeClr val="bg1"/>
                </a:solidFill>
              </a:rPr>
              <a:t> Hogeschool, Waterstof Coalitie Limburg, </a:t>
            </a:r>
            <a:r>
              <a:rPr lang="nl-NL">
                <a:solidFill>
                  <a:schemeClr val="bg1"/>
                </a:solidFill>
              </a:rPr>
              <a:t>RCT Gelderland, …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13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154E42D-5C83-16B3-309E-6BD82C77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Condensed Medium"/>
                <a:cs typeface="Arial"/>
              </a:rPr>
              <a:t>Learning Community </a:t>
            </a:r>
            <a:r>
              <a:rPr lang="en-US" dirty="0" err="1">
                <a:latin typeface="Avenir Next Condensed Medium"/>
                <a:cs typeface="Arial"/>
              </a:rPr>
              <a:t>als</a:t>
            </a:r>
            <a:r>
              <a:rPr lang="en-US" dirty="0">
                <a:latin typeface="Avenir Next Condensed Medium"/>
                <a:cs typeface="Arial"/>
              </a:rPr>
              <a:t> </a:t>
            </a:r>
            <a:r>
              <a:rPr lang="en-US" dirty="0" err="1">
                <a:latin typeface="Avenir Next Condensed Medium"/>
                <a:cs typeface="Arial"/>
              </a:rPr>
              <a:t>belangrijk</a:t>
            </a:r>
            <a:r>
              <a:rPr lang="en-US" dirty="0">
                <a:latin typeface="Avenir Next Condensed Medium"/>
                <a:cs typeface="Arial"/>
              </a:rPr>
              <a:t> vehicle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CCACF4C-830D-502B-8694-F7210456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13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B80C7C9-CF6F-2771-DEB6-2AC14FF31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264" y="6301769"/>
            <a:ext cx="799314" cy="420878"/>
          </a:xfrm>
          <a:prstGeom prst="rect">
            <a:avLst/>
          </a:prstGeom>
        </p:spPr>
      </p:pic>
      <p:pic>
        <p:nvPicPr>
          <p:cNvPr id="11" name="Picture 12" descr="Marketing kit | Saxion">
            <a:extLst>
              <a:ext uri="{FF2B5EF4-FFF2-40B4-BE49-F238E27FC236}">
                <a16:creationId xmlns:a16="http://schemas.microsoft.com/office/drawing/2014/main" id="{4882A0EA-9800-51C7-EE8B-70601C03F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69" y="6192059"/>
            <a:ext cx="1026782" cy="5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Information sessions GVNL">
            <a:extLst>
              <a:ext uri="{FF2B5EF4-FFF2-40B4-BE49-F238E27FC236}">
                <a16:creationId xmlns:a16="http://schemas.microsoft.com/office/drawing/2014/main" id="{0F1A6967-441B-4948-4603-679F4151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58" y="6342598"/>
            <a:ext cx="1146907" cy="2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Gelderland leeft">
            <a:extLst>
              <a:ext uri="{FF2B5EF4-FFF2-40B4-BE49-F238E27FC236}">
                <a16:creationId xmlns:a16="http://schemas.microsoft.com/office/drawing/2014/main" id="{D7B93475-0912-4A8E-6136-92302DBCE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77" y="6098430"/>
            <a:ext cx="752393" cy="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65CFB9A-1168-443B-4AD0-EF55C7FB9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13" y="1932618"/>
            <a:ext cx="11268173" cy="378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39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154E42D-5C83-16B3-309E-6BD82C77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Condensed Medium"/>
                <a:cs typeface="Arial"/>
              </a:rPr>
              <a:t>Roadmap </a:t>
            </a:r>
            <a:br>
              <a:rPr lang="en-US" dirty="0">
                <a:latin typeface="Avenir Next Condensed Medium"/>
                <a:cs typeface="Arial"/>
              </a:rPr>
            </a:br>
            <a:r>
              <a:rPr lang="en-US" dirty="0" err="1">
                <a:latin typeface="Avenir Next Condensed Medium"/>
                <a:cs typeface="Arial"/>
              </a:rPr>
              <a:t>regio</a:t>
            </a:r>
            <a:r>
              <a:rPr lang="en-US" dirty="0">
                <a:latin typeface="Avenir Next Condensed Medium"/>
                <a:cs typeface="Arial"/>
              </a:rPr>
              <a:t> </a:t>
            </a:r>
            <a:r>
              <a:rPr lang="en-US" dirty="0" err="1">
                <a:latin typeface="Avenir Next Condensed Medium"/>
                <a:cs typeface="Arial"/>
              </a:rPr>
              <a:t>oost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CCACF4C-830D-502B-8694-F7210456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14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B80C7C9-CF6F-2771-DEB6-2AC14FF31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264" y="6301769"/>
            <a:ext cx="799314" cy="420878"/>
          </a:xfrm>
          <a:prstGeom prst="rect">
            <a:avLst/>
          </a:prstGeom>
        </p:spPr>
      </p:pic>
      <p:pic>
        <p:nvPicPr>
          <p:cNvPr id="11" name="Picture 12" descr="Marketing kit | Saxion">
            <a:extLst>
              <a:ext uri="{FF2B5EF4-FFF2-40B4-BE49-F238E27FC236}">
                <a16:creationId xmlns:a16="http://schemas.microsoft.com/office/drawing/2014/main" id="{4882A0EA-9800-51C7-EE8B-70601C03F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69" y="6192059"/>
            <a:ext cx="1026782" cy="5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Information sessions GVNL">
            <a:extLst>
              <a:ext uri="{FF2B5EF4-FFF2-40B4-BE49-F238E27FC236}">
                <a16:creationId xmlns:a16="http://schemas.microsoft.com/office/drawing/2014/main" id="{0F1A6967-441B-4948-4603-679F4151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58" y="6342598"/>
            <a:ext cx="1146907" cy="2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Gelderland leeft">
            <a:extLst>
              <a:ext uri="{FF2B5EF4-FFF2-40B4-BE49-F238E27FC236}">
                <a16:creationId xmlns:a16="http://schemas.microsoft.com/office/drawing/2014/main" id="{D7B93475-0912-4A8E-6136-92302DBCE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77" y="6098430"/>
            <a:ext cx="752393" cy="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29671008">
            <a:extLst>
              <a:ext uri="{FF2B5EF4-FFF2-40B4-BE49-F238E27FC236}">
                <a16:creationId xmlns:a16="http://schemas.microsoft.com/office/drawing/2014/main" id="{75997D73-17B5-DBE4-DA37-8A6E61E08B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36" y="809284"/>
            <a:ext cx="8036616" cy="465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3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154E42D-5C83-16B3-309E-6BD82C77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venir Next Condensed Medium"/>
                <a:cs typeface="Arial"/>
              </a:rPr>
              <a:t>Eerste</a:t>
            </a:r>
            <a:r>
              <a:rPr lang="en-US" dirty="0">
                <a:latin typeface="Avenir Next Condensed Medium"/>
                <a:cs typeface="Arial"/>
              </a:rPr>
              <a:t> </a:t>
            </a:r>
            <a:r>
              <a:rPr lang="en-US" dirty="0" err="1">
                <a:latin typeface="Avenir Next Condensed Medium"/>
                <a:cs typeface="Arial"/>
              </a:rPr>
              <a:t>beelden</a:t>
            </a:r>
            <a:endParaRPr lang="nl-NL" dirty="0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6D5B4B2-DA93-40A6-A992-37103965D4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28188"/>
            <a:ext cx="5257800" cy="2245450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Wat is de vernieuwing?</a:t>
            </a:r>
          </a:p>
          <a:p>
            <a:r>
              <a:rPr lang="nl-NL" dirty="0"/>
              <a:t>Samen! </a:t>
            </a:r>
          </a:p>
          <a:p>
            <a:r>
              <a:rPr lang="nl-NL" dirty="0"/>
              <a:t>Multilevel </a:t>
            </a:r>
            <a:r>
              <a:rPr lang="nl-NL" dirty="0" err="1"/>
              <a:t>by</a:t>
            </a:r>
            <a:r>
              <a:rPr lang="nl-NL" dirty="0"/>
              <a:t> design</a:t>
            </a:r>
          </a:p>
          <a:p>
            <a:r>
              <a:rPr lang="nl-NL" dirty="0"/>
              <a:t>Multidisciplinair/integraal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CCACF4C-830D-502B-8694-F7210456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15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B80C7C9-CF6F-2771-DEB6-2AC14FF31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264" y="6301769"/>
            <a:ext cx="799314" cy="420878"/>
          </a:xfrm>
          <a:prstGeom prst="rect">
            <a:avLst/>
          </a:prstGeom>
        </p:spPr>
      </p:pic>
      <p:pic>
        <p:nvPicPr>
          <p:cNvPr id="11" name="Picture 12" descr="Marketing kit | Saxion">
            <a:extLst>
              <a:ext uri="{FF2B5EF4-FFF2-40B4-BE49-F238E27FC236}">
                <a16:creationId xmlns:a16="http://schemas.microsoft.com/office/drawing/2014/main" id="{4882A0EA-9800-51C7-EE8B-70601C03F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69" y="6192059"/>
            <a:ext cx="1026782" cy="5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Information sessions GVNL">
            <a:extLst>
              <a:ext uri="{FF2B5EF4-FFF2-40B4-BE49-F238E27FC236}">
                <a16:creationId xmlns:a16="http://schemas.microsoft.com/office/drawing/2014/main" id="{0F1A6967-441B-4948-4603-679F4151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58" y="6342598"/>
            <a:ext cx="1146907" cy="2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Gelderland leeft">
            <a:extLst>
              <a:ext uri="{FF2B5EF4-FFF2-40B4-BE49-F238E27FC236}">
                <a16:creationId xmlns:a16="http://schemas.microsoft.com/office/drawing/2014/main" id="{D7B93475-0912-4A8E-6136-92302DBCE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77" y="6098430"/>
            <a:ext cx="752393" cy="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03DA101-518A-68A8-8D64-B126CDC1B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9142" y="365129"/>
            <a:ext cx="6416554" cy="563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19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154E42D-5C83-16B3-309E-6BD82C77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venir Next Condensed Medium"/>
                <a:cs typeface="Arial"/>
              </a:rPr>
              <a:t>Voel</a:t>
            </a:r>
            <a:r>
              <a:rPr lang="en-US" dirty="0">
                <a:latin typeface="Avenir Next Condensed Medium"/>
                <a:cs typeface="Arial"/>
              </a:rPr>
              <a:t> je </a:t>
            </a:r>
            <a:r>
              <a:rPr lang="en-US" dirty="0" err="1">
                <a:latin typeface="Avenir Next Condensed Medium"/>
                <a:cs typeface="Arial"/>
              </a:rPr>
              <a:t>welkom</a:t>
            </a:r>
            <a:r>
              <a:rPr lang="en-US" dirty="0">
                <a:latin typeface="Avenir Next Condensed Medium"/>
                <a:cs typeface="Arial"/>
              </a:rPr>
              <a:t>!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CCACF4C-830D-502B-8694-F7210456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16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B80C7C9-CF6F-2771-DEB6-2AC14FF31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264" y="6301769"/>
            <a:ext cx="799314" cy="420878"/>
          </a:xfrm>
          <a:prstGeom prst="rect">
            <a:avLst/>
          </a:prstGeom>
        </p:spPr>
      </p:pic>
      <p:pic>
        <p:nvPicPr>
          <p:cNvPr id="11" name="Picture 12" descr="Marketing kit | Saxion">
            <a:extLst>
              <a:ext uri="{FF2B5EF4-FFF2-40B4-BE49-F238E27FC236}">
                <a16:creationId xmlns:a16="http://schemas.microsoft.com/office/drawing/2014/main" id="{4882A0EA-9800-51C7-EE8B-70601C03F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69" y="6192059"/>
            <a:ext cx="1026782" cy="5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Information sessions GVNL">
            <a:extLst>
              <a:ext uri="{FF2B5EF4-FFF2-40B4-BE49-F238E27FC236}">
                <a16:creationId xmlns:a16="http://schemas.microsoft.com/office/drawing/2014/main" id="{0F1A6967-441B-4948-4603-679F4151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58" y="6342598"/>
            <a:ext cx="1146907" cy="2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Gelderland leeft">
            <a:extLst>
              <a:ext uri="{FF2B5EF4-FFF2-40B4-BE49-F238E27FC236}">
                <a16:creationId xmlns:a16="http://schemas.microsoft.com/office/drawing/2014/main" id="{D7B93475-0912-4A8E-6136-92302DBCE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77" y="6098430"/>
            <a:ext cx="752393" cy="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7EC702E-9BA6-8E72-04BA-A54D05F7DB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1925638"/>
            <a:ext cx="11160967" cy="4248000"/>
          </a:xfrm>
        </p:spPr>
        <p:txBody>
          <a:bodyPr/>
          <a:lstStyle/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Programmamanager SPRONG</a:t>
            </a:r>
            <a:r>
              <a:rPr lang="nl-NL" dirty="0"/>
              <a:t>		</a:t>
            </a:r>
            <a:r>
              <a:rPr lang="nl-NL" b="1" dirty="0" err="1"/>
              <a:t>GroenvermogenNL</a:t>
            </a:r>
            <a:r>
              <a:rPr lang="nl-NL" b="1" dirty="0"/>
              <a:t> Liaison Regio Oost</a:t>
            </a:r>
          </a:p>
          <a:p>
            <a:pPr marL="0" indent="0">
              <a:buNone/>
            </a:pPr>
            <a:r>
              <a:rPr lang="nl-NL" dirty="0"/>
              <a:t>Carolien Kattenbelt					Jan Geurts van Kessel</a:t>
            </a:r>
          </a:p>
          <a:p>
            <a:pPr marL="0" indent="0">
              <a:buNone/>
            </a:pPr>
            <a:r>
              <a:rPr lang="nl-NL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c.kattenbelt@han.nl</a:t>
            </a:r>
            <a:r>
              <a:rPr lang="nl-NL" dirty="0"/>
              <a:t>					</a:t>
            </a:r>
            <a:r>
              <a:rPr lang="nl-NL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j.geurtsvankessel@han.nl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06 552 088 14							06 413 018 29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6796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Decentrale waterstof sprong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sz="2800" dirty="0">
                <a:latin typeface="Arial"/>
                <a:cs typeface="Arial"/>
              </a:rPr>
              <a:t>Binnen 4 jaar groeien naar een toonaangevend kennisinstituut dat landelijk erkend en gezien wordt op het gebied van decentrale energie- en waterstoftoepassingen.</a:t>
            </a:r>
            <a:endParaRPr lang="en-US" sz="2800" dirty="0">
              <a:latin typeface="Arial"/>
              <a:cs typeface="Arial"/>
            </a:endParaRPr>
          </a:p>
          <a:p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D6B8336-1903-440C-996F-0708B4AC0B1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2</a:t>
            </a:fld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3213CA0-F2FA-35A7-6133-7BFD3EBD1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264" y="6301769"/>
            <a:ext cx="799314" cy="420878"/>
          </a:xfrm>
          <a:prstGeom prst="rect">
            <a:avLst/>
          </a:prstGeom>
        </p:spPr>
      </p:pic>
      <p:pic>
        <p:nvPicPr>
          <p:cNvPr id="6" name="Picture 12" descr="Marketing kit | Saxion">
            <a:extLst>
              <a:ext uri="{FF2B5EF4-FFF2-40B4-BE49-F238E27FC236}">
                <a16:creationId xmlns:a16="http://schemas.microsoft.com/office/drawing/2014/main" id="{ED2FFF79-6A7F-769F-98CC-433AEEE9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69" y="6192059"/>
            <a:ext cx="1026782" cy="5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Information sessions GVNL">
            <a:extLst>
              <a:ext uri="{FF2B5EF4-FFF2-40B4-BE49-F238E27FC236}">
                <a16:creationId xmlns:a16="http://schemas.microsoft.com/office/drawing/2014/main" id="{A36C46D0-9695-38B1-DD24-2BCA56B7F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58" y="6342598"/>
            <a:ext cx="1146907" cy="2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Gelderland leeft">
            <a:extLst>
              <a:ext uri="{FF2B5EF4-FFF2-40B4-BE49-F238E27FC236}">
                <a16:creationId xmlns:a16="http://schemas.microsoft.com/office/drawing/2014/main" id="{79114083-8059-3DC5-440A-C022170BF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77" y="6098430"/>
            <a:ext cx="752393" cy="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797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4A9748A-A0FB-FD09-9DFB-C48120727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Decentrale waterstof </a:t>
            </a:r>
            <a:br>
              <a:rPr lang="nl-NL" dirty="0"/>
            </a:br>
            <a:r>
              <a:rPr lang="nl-NL" dirty="0"/>
              <a:t>sprong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1CD5999-1C12-5970-F3F8-375F088713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Omvang: M€4,8; 8 jaar</a:t>
            </a:r>
            <a:endParaRPr lang="nl-NL" dirty="0"/>
          </a:p>
          <a:p>
            <a:pPr marL="0" indent="0">
              <a:buNone/>
            </a:pPr>
            <a:endParaRPr lang="nl-NL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tx2"/>
                </a:solidFill>
                <a:latin typeface="Avenir Next Condensed Medium"/>
                <a:cs typeface="Arial"/>
              </a:rPr>
              <a:t>Onderzoekslijnen</a:t>
            </a:r>
          </a:p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1. Opslag en slimme sturing </a:t>
            </a: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2. Waterstof voor mobiliteit </a:t>
            </a: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3. Waterstof in de gebouwde omgeving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B06B79F-5152-BD51-9791-00106B8E55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2B8CA0AE-3AF2-F137-C135-A7168C19AEF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2205" b="2205"/>
          <a:stretch>
            <a:fillRect/>
          </a:stretch>
        </p:blipFill>
        <p:spPr>
          <a:xfrm>
            <a:off x="6553200" y="365125"/>
            <a:ext cx="4800600" cy="580072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820D002-303C-D1D6-5FC6-C1AD0A62B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264" y="6301769"/>
            <a:ext cx="799314" cy="420878"/>
          </a:xfrm>
          <a:prstGeom prst="rect">
            <a:avLst/>
          </a:prstGeom>
        </p:spPr>
      </p:pic>
      <p:pic>
        <p:nvPicPr>
          <p:cNvPr id="11" name="Picture 12" descr="Marketing kit | Saxion">
            <a:extLst>
              <a:ext uri="{FF2B5EF4-FFF2-40B4-BE49-F238E27FC236}">
                <a16:creationId xmlns:a16="http://schemas.microsoft.com/office/drawing/2014/main" id="{8A1588CD-EA67-2AFF-CC02-A4E63669E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69" y="6192059"/>
            <a:ext cx="1026782" cy="5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Information sessions GVNL">
            <a:extLst>
              <a:ext uri="{FF2B5EF4-FFF2-40B4-BE49-F238E27FC236}">
                <a16:creationId xmlns:a16="http://schemas.microsoft.com/office/drawing/2014/main" id="{EB962982-BA7A-9085-BB22-4E7466EE5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58" y="6342598"/>
            <a:ext cx="1146907" cy="2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Gelderland leeft">
            <a:extLst>
              <a:ext uri="{FF2B5EF4-FFF2-40B4-BE49-F238E27FC236}">
                <a16:creationId xmlns:a16="http://schemas.microsoft.com/office/drawing/2014/main" id="{4597DAE7-8845-CE87-488B-554677158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77" y="6098430"/>
            <a:ext cx="752393" cy="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66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69B7A1F-ADC9-21CA-25AC-D328C0755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venir Next Condensed Medium"/>
                <a:cs typeface="Arial"/>
              </a:rPr>
              <a:t>events, symposia en beurzen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34F1903-E473-2858-82FF-8964620F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A4AA4A89-F0ED-92DF-D584-2D8484445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40" y="1776933"/>
            <a:ext cx="3489069" cy="232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WH22 banner">
            <a:extLst>
              <a:ext uri="{FF2B5EF4-FFF2-40B4-BE49-F238E27FC236}">
                <a16:creationId xmlns:a16="http://schemas.microsoft.com/office/drawing/2014/main" id="{F8E363B1-DC05-F2C4-5980-90C688D9C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06" y="3831180"/>
            <a:ext cx="4245280" cy="236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een alternatieve tekst opgegeven voor deze afbeelding">
            <a:extLst>
              <a:ext uri="{FF2B5EF4-FFF2-40B4-BE49-F238E27FC236}">
                <a16:creationId xmlns:a16="http://schemas.microsoft.com/office/drawing/2014/main" id="{EB84664C-3C98-88DC-6EB6-AFC9907E2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7" t="3140" b="1856"/>
          <a:stretch/>
        </p:blipFill>
        <p:spPr bwMode="auto">
          <a:xfrm>
            <a:off x="838200" y="4151436"/>
            <a:ext cx="3494785" cy="232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9" descr="Afbeelding met tekst, persoon, menigte&#10;&#10;Automatisch gegenereerde beschrijving">
            <a:extLst>
              <a:ext uri="{FF2B5EF4-FFF2-40B4-BE49-F238E27FC236}">
                <a16:creationId xmlns:a16="http://schemas.microsoft.com/office/drawing/2014/main" id="{3A8A5077-CA04-DF2F-159D-4FAE284C42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895" r="171" b="-172"/>
          <a:stretch/>
        </p:blipFill>
        <p:spPr>
          <a:xfrm>
            <a:off x="4376206" y="1776933"/>
            <a:ext cx="6073042" cy="202782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155E706-3AB3-22A2-E563-031CEB3B8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264" y="6301769"/>
            <a:ext cx="799314" cy="420878"/>
          </a:xfrm>
          <a:prstGeom prst="rect">
            <a:avLst/>
          </a:prstGeom>
        </p:spPr>
      </p:pic>
      <p:pic>
        <p:nvPicPr>
          <p:cNvPr id="15" name="Picture 12" descr="Marketing kit | Saxion">
            <a:extLst>
              <a:ext uri="{FF2B5EF4-FFF2-40B4-BE49-F238E27FC236}">
                <a16:creationId xmlns:a16="http://schemas.microsoft.com/office/drawing/2014/main" id="{8B18BEE2-1F8A-D415-CA42-D3C874948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69" y="6192059"/>
            <a:ext cx="1026782" cy="5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Information sessions GVNL">
            <a:extLst>
              <a:ext uri="{FF2B5EF4-FFF2-40B4-BE49-F238E27FC236}">
                <a16:creationId xmlns:a16="http://schemas.microsoft.com/office/drawing/2014/main" id="{E9AD18B3-96A6-EC8C-B717-8DF6CFE30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58" y="6342598"/>
            <a:ext cx="1146907" cy="2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Gelderland leeft">
            <a:extLst>
              <a:ext uri="{FF2B5EF4-FFF2-40B4-BE49-F238E27FC236}">
                <a16:creationId xmlns:a16="http://schemas.microsoft.com/office/drawing/2014/main" id="{E0E43F8C-3A6C-A893-39AE-62CFA8CFC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77" y="6098430"/>
            <a:ext cx="752393" cy="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478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69B7A1F-ADC9-21CA-25AC-D328C0755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venir Next Condensed Medium"/>
                <a:cs typeface="Arial"/>
              </a:rPr>
              <a:t>Demonstraties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34F1903-E473-2858-82FF-8964620F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5</a:t>
            </a:fld>
            <a:endParaRPr lang="nl-NL"/>
          </a:p>
        </p:txBody>
      </p:sp>
      <p:pic>
        <p:nvPicPr>
          <p:cNvPr id="2" name="Afbeelding 5" descr="Afbeelding met tekst, persoon, buiten, boom&#10;&#10;Automatisch gegenereerde beschrijving">
            <a:extLst>
              <a:ext uri="{FF2B5EF4-FFF2-40B4-BE49-F238E27FC236}">
                <a16:creationId xmlns:a16="http://schemas.microsoft.com/office/drawing/2014/main" id="{8D748CDC-E4EE-5912-1458-AB16DA048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410" y="4157796"/>
            <a:ext cx="3589033" cy="2391736"/>
          </a:xfrm>
          <a:prstGeom prst="rect">
            <a:avLst/>
          </a:prstGeom>
        </p:spPr>
      </p:pic>
      <p:pic>
        <p:nvPicPr>
          <p:cNvPr id="3" name="Afbeelding 6" descr="Afbeelding met tekst, persoon, zitten, binnen&#10;&#10;Automatisch gegenereerde beschrijving">
            <a:extLst>
              <a:ext uri="{FF2B5EF4-FFF2-40B4-BE49-F238E27FC236}">
                <a16:creationId xmlns:a16="http://schemas.microsoft.com/office/drawing/2014/main" id="{774FC9FE-00B7-1EEA-C216-496C76A27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10" y="1690692"/>
            <a:ext cx="3198741" cy="2391737"/>
          </a:xfrm>
          <a:prstGeom prst="rect">
            <a:avLst/>
          </a:prstGeom>
        </p:spPr>
      </p:pic>
      <p:pic>
        <p:nvPicPr>
          <p:cNvPr id="4" name="Afbeelding 7" descr="Afbeelding met tekst, persoon, groep, mensen&#10;&#10;Automatisch gegenereerde beschrijving">
            <a:extLst>
              <a:ext uri="{FF2B5EF4-FFF2-40B4-BE49-F238E27FC236}">
                <a16:creationId xmlns:a16="http://schemas.microsoft.com/office/drawing/2014/main" id="{2BCD3210-066D-2479-252B-5C8B82425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700" y="1681361"/>
            <a:ext cx="4298515" cy="240033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522951B-D437-A503-80A9-264D6183E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264" y="6301769"/>
            <a:ext cx="799314" cy="420878"/>
          </a:xfrm>
          <a:prstGeom prst="rect">
            <a:avLst/>
          </a:prstGeom>
        </p:spPr>
      </p:pic>
      <p:pic>
        <p:nvPicPr>
          <p:cNvPr id="14" name="Picture 12" descr="Marketing kit | Saxion">
            <a:extLst>
              <a:ext uri="{FF2B5EF4-FFF2-40B4-BE49-F238E27FC236}">
                <a16:creationId xmlns:a16="http://schemas.microsoft.com/office/drawing/2014/main" id="{64C775EF-4CCF-7F05-303A-C35FC17E0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69" y="6192059"/>
            <a:ext cx="1026782" cy="5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nformation sessions GVNL">
            <a:extLst>
              <a:ext uri="{FF2B5EF4-FFF2-40B4-BE49-F238E27FC236}">
                <a16:creationId xmlns:a16="http://schemas.microsoft.com/office/drawing/2014/main" id="{92AC93E0-66D5-E36E-22BD-451786F68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58" y="6342598"/>
            <a:ext cx="1146907" cy="2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Gelderland leeft">
            <a:extLst>
              <a:ext uri="{FF2B5EF4-FFF2-40B4-BE49-F238E27FC236}">
                <a16:creationId xmlns:a16="http://schemas.microsoft.com/office/drawing/2014/main" id="{BFFC9064-B1AC-6916-7EB6-D5D18B755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77" y="6098430"/>
            <a:ext cx="752393" cy="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631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69B7A1F-ADC9-21CA-25AC-D328C0755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venir Next Condensed Medium"/>
                <a:cs typeface="Arial"/>
              </a:rPr>
              <a:t>Actieve waterstof </a:t>
            </a:r>
            <a:r>
              <a:rPr lang="nl-NL" dirty="0" err="1">
                <a:latin typeface="Avenir Next Condensed Medium"/>
                <a:cs typeface="Arial"/>
              </a:rPr>
              <a:t>learning</a:t>
            </a:r>
            <a:r>
              <a:rPr lang="nl-NL" dirty="0">
                <a:latin typeface="Avenir Next Condensed Medium"/>
                <a:cs typeface="Arial"/>
              </a:rPr>
              <a:t> </a:t>
            </a:r>
            <a:r>
              <a:rPr lang="nl-NL" dirty="0" err="1">
                <a:latin typeface="Avenir Next Condensed Medium"/>
                <a:cs typeface="Arial"/>
              </a:rPr>
              <a:t>communities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34F1903-E473-2858-82FF-8964620F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6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522951B-D437-A503-80A9-264D6183E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264" y="6301769"/>
            <a:ext cx="799314" cy="420878"/>
          </a:xfrm>
          <a:prstGeom prst="rect">
            <a:avLst/>
          </a:prstGeom>
        </p:spPr>
      </p:pic>
      <p:pic>
        <p:nvPicPr>
          <p:cNvPr id="14" name="Picture 12" descr="Marketing kit | Saxion">
            <a:extLst>
              <a:ext uri="{FF2B5EF4-FFF2-40B4-BE49-F238E27FC236}">
                <a16:creationId xmlns:a16="http://schemas.microsoft.com/office/drawing/2014/main" id="{64C775EF-4CCF-7F05-303A-C35FC17E0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69" y="6192059"/>
            <a:ext cx="1026782" cy="5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nformation sessions GVNL">
            <a:extLst>
              <a:ext uri="{FF2B5EF4-FFF2-40B4-BE49-F238E27FC236}">
                <a16:creationId xmlns:a16="http://schemas.microsoft.com/office/drawing/2014/main" id="{92AC93E0-66D5-E36E-22BD-451786F68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58" y="6342598"/>
            <a:ext cx="1146907" cy="2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Gelderland leeft">
            <a:extLst>
              <a:ext uri="{FF2B5EF4-FFF2-40B4-BE49-F238E27FC236}">
                <a16:creationId xmlns:a16="http://schemas.microsoft.com/office/drawing/2014/main" id="{BFFC9064-B1AC-6916-7EB6-D5D18B755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77" y="6098430"/>
            <a:ext cx="752393" cy="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2BC1B32B-9D5B-A4E1-5334-1DD1C06CC0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10" t="10074" r="22160"/>
          <a:stretch/>
        </p:blipFill>
        <p:spPr>
          <a:xfrm rot="5400000">
            <a:off x="8262277" y="1636464"/>
            <a:ext cx="3207545" cy="3326606"/>
          </a:xfrm>
          <a:prstGeom prst="rect">
            <a:avLst/>
          </a:prstGeom>
        </p:spPr>
      </p:pic>
      <p:pic>
        <p:nvPicPr>
          <p:cNvPr id="8" name="Afbeelding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4C682227-483D-E632-46E3-35628E5F97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077" y="1885941"/>
            <a:ext cx="3928997" cy="2972844"/>
          </a:xfrm>
          <a:prstGeom prst="rect">
            <a:avLst/>
          </a:prstGeom>
        </p:spPr>
      </p:pic>
      <p:pic>
        <p:nvPicPr>
          <p:cNvPr id="9" name="Afbeelding 7" descr="Afbeelding met persoon, mensen, groep&#10;&#10;Automatisch gegenereerde beschrijving">
            <a:extLst>
              <a:ext uri="{FF2B5EF4-FFF2-40B4-BE49-F238E27FC236}">
                <a16:creationId xmlns:a16="http://schemas.microsoft.com/office/drawing/2014/main" id="{A9E377C8-67B6-A65F-F3DC-542B421FE5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6956" y="2819743"/>
            <a:ext cx="4371583" cy="327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41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052123C-2B29-FD73-3CA5-29A6D0006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Rijksoverheid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D710D3A-1760-BA20-7FE1-2BFB39E486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b="0" i="0" dirty="0">
                <a:solidFill>
                  <a:schemeClr val="bg2"/>
                </a:solidFill>
                <a:effectLst/>
                <a:latin typeface="RO Sans"/>
              </a:rPr>
              <a:t>Met het Nationaal Groeifonds investeert het kabinet tussen 2021 en 2025 € 20 miljard in projecten die zorgen voor economische groei voor de lange termijn.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3400FB5-3558-B95F-02BB-801D557A118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7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B11265-D9AC-D979-407C-DBE0E77B9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264" y="6301769"/>
            <a:ext cx="799314" cy="420878"/>
          </a:xfrm>
          <a:prstGeom prst="rect">
            <a:avLst/>
          </a:prstGeom>
        </p:spPr>
      </p:pic>
      <p:pic>
        <p:nvPicPr>
          <p:cNvPr id="8" name="Picture 12" descr="Marketing kit | Saxion">
            <a:extLst>
              <a:ext uri="{FF2B5EF4-FFF2-40B4-BE49-F238E27FC236}">
                <a16:creationId xmlns:a16="http://schemas.microsoft.com/office/drawing/2014/main" id="{BAB001DD-3071-3DE0-EFF6-629D32C26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69" y="6192059"/>
            <a:ext cx="1026782" cy="5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Information sessions GVNL">
            <a:extLst>
              <a:ext uri="{FF2B5EF4-FFF2-40B4-BE49-F238E27FC236}">
                <a16:creationId xmlns:a16="http://schemas.microsoft.com/office/drawing/2014/main" id="{74176544-58E6-1EB8-9E19-9031EA133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58" y="6342598"/>
            <a:ext cx="1146907" cy="2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Gelderland leeft">
            <a:extLst>
              <a:ext uri="{FF2B5EF4-FFF2-40B4-BE49-F238E27FC236}">
                <a16:creationId xmlns:a16="http://schemas.microsoft.com/office/drawing/2014/main" id="{8CB07BD3-F7F7-2CCE-0F8F-7A25E8F6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77" y="6098430"/>
            <a:ext cx="752393" cy="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117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154E42D-5C83-16B3-309E-6BD82C77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NationalE</a:t>
            </a:r>
            <a:r>
              <a:rPr lang="nl-NL" dirty="0"/>
              <a:t> Groeifonds </a:t>
            </a:r>
            <a:br>
              <a:rPr lang="nl-NL" dirty="0"/>
            </a:br>
            <a:r>
              <a:rPr lang="nl-NL" dirty="0"/>
              <a:t>projecten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CCACF4C-830D-502B-8694-F7210456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8</a:t>
            </a:fld>
            <a:endParaRPr lang="nl-NL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6A79A4E-8F74-2C39-9B74-A418C3456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0"/>
          <a:stretch/>
        </p:blipFill>
        <p:spPr bwMode="auto">
          <a:xfrm>
            <a:off x="6756669" y="365129"/>
            <a:ext cx="4289222" cy="57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CD01F49-8CEB-71CB-60DB-14BD0EEF0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5" y="1730641"/>
            <a:ext cx="4210961" cy="426757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EEEAF4A-D622-08FF-D1AB-0517C6C143B6}"/>
              </a:ext>
            </a:extLst>
          </p:cNvPr>
          <p:cNvSpPr txBox="1"/>
          <p:nvPr/>
        </p:nvSpPr>
        <p:spPr>
          <a:xfrm>
            <a:off x="1230207" y="6038170"/>
            <a:ext cx="3721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https://www.nationaalgroeifonds.nl/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B80C7C9-CF6F-2771-DEB6-2AC14FF31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264" y="6301769"/>
            <a:ext cx="799314" cy="420878"/>
          </a:xfrm>
          <a:prstGeom prst="rect">
            <a:avLst/>
          </a:prstGeom>
        </p:spPr>
      </p:pic>
      <p:pic>
        <p:nvPicPr>
          <p:cNvPr id="11" name="Picture 12" descr="Marketing kit | Saxion">
            <a:extLst>
              <a:ext uri="{FF2B5EF4-FFF2-40B4-BE49-F238E27FC236}">
                <a16:creationId xmlns:a16="http://schemas.microsoft.com/office/drawing/2014/main" id="{4882A0EA-9800-51C7-EE8B-70601C03F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69" y="6192059"/>
            <a:ext cx="1026782" cy="5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Information sessions GVNL">
            <a:extLst>
              <a:ext uri="{FF2B5EF4-FFF2-40B4-BE49-F238E27FC236}">
                <a16:creationId xmlns:a16="http://schemas.microsoft.com/office/drawing/2014/main" id="{0F1A6967-441B-4948-4603-679F4151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58" y="6342598"/>
            <a:ext cx="1146907" cy="2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Gelderland leeft">
            <a:extLst>
              <a:ext uri="{FF2B5EF4-FFF2-40B4-BE49-F238E27FC236}">
                <a16:creationId xmlns:a16="http://schemas.microsoft.com/office/drawing/2014/main" id="{D7B93475-0912-4A8E-6136-92302DBCE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77" y="6098430"/>
            <a:ext cx="752393" cy="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27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052123C-2B29-FD73-3CA5-29A6D0006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err="1"/>
              <a:t>GroenvermogenNL</a:t>
            </a: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D710D3A-1760-BA20-7FE1-2BFB39E486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l-NL" b="0" i="0" dirty="0" err="1">
                <a:solidFill>
                  <a:schemeClr val="bg2"/>
                </a:solidFill>
                <a:effectLst/>
                <a:latin typeface="Object Sans"/>
              </a:rPr>
              <a:t>GroenvermogenNL</a:t>
            </a:r>
            <a:r>
              <a:rPr lang="nl-NL" b="0" i="0" dirty="0">
                <a:solidFill>
                  <a:schemeClr val="bg2"/>
                </a:solidFill>
                <a:effectLst/>
                <a:latin typeface="Object Sans"/>
              </a:rPr>
              <a:t> is het investeringsprogramma voor het groene waterstof vermogen voor de Nederlandse economie en maatschappij. Om deze transitie mogelijk te maken zijn goed opgeleide mensen en een sterke structuur van kennisdeling noodzakelijk.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3400FB5-3558-B95F-02BB-801D557A118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9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B11265-D9AC-D979-407C-DBE0E77B9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264" y="6301769"/>
            <a:ext cx="799314" cy="420878"/>
          </a:xfrm>
          <a:prstGeom prst="rect">
            <a:avLst/>
          </a:prstGeom>
        </p:spPr>
      </p:pic>
      <p:pic>
        <p:nvPicPr>
          <p:cNvPr id="8" name="Picture 12" descr="Marketing kit | Saxion">
            <a:extLst>
              <a:ext uri="{FF2B5EF4-FFF2-40B4-BE49-F238E27FC236}">
                <a16:creationId xmlns:a16="http://schemas.microsoft.com/office/drawing/2014/main" id="{BAB001DD-3071-3DE0-EFF6-629D32C26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69" y="6192059"/>
            <a:ext cx="1026782" cy="5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Information sessions GVNL">
            <a:extLst>
              <a:ext uri="{FF2B5EF4-FFF2-40B4-BE49-F238E27FC236}">
                <a16:creationId xmlns:a16="http://schemas.microsoft.com/office/drawing/2014/main" id="{74176544-58E6-1EB8-9E19-9031EA133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58" y="6342598"/>
            <a:ext cx="1146907" cy="2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Gelderland leeft">
            <a:extLst>
              <a:ext uri="{FF2B5EF4-FFF2-40B4-BE49-F238E27FC236}">
                <a16:creationId xmlns:a16="http://schemas.microsoft.com/office/drawing/2014/main" id="{8CB07BD3-F7F7-2CCE-0F8F-7A25E8F6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77" y="6098430"/>
            <a:ext cx="752393" cy="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20653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e_Smal">
  <a:themeElements>
    <a:clrScheme name="HAN">
      <a:dk1>
        <a:sysClr val="windowText" lastClr="000000"/>
      </a:dk1>
      <a:lt1>
        <a:sysClr val="window" lastClr="FFFFFF"/>
      </a:lt1>
      <a:dk2>
        <a:srgbClr val="E50056"/>
      </a:dk2>
      <a:lt2>
        <a:srgbClr val="F8F8F8"/>
      </a:lt2>
      <a:accent1>
        <a:srgbClr val="000000"/>
      </a:accent1>
      <a:accent2>
        <a:srgbClr val="454545"/>
      </a:accent2>
      <a:accent3>
        <a:srgbClr val="757575"/>
      </a:accent3>
      <a:accent4>
        <a:srgbClr val="919191"/>
      </a:accent4>
      <a:accent5>
        <a:srgbClr val="E3E3E3"/>
      </a:accent5>
      <a:accent6>
        <a:srgbClr val="F8F8F8"/>
      </a:accent6>
      <a:hlink>
        <a:srgbClr val="000000"/>
      </a:hlink>
      <a:folHlink>
        <a:srgbClr val="000000"/>
      </a:folHlink>
    </a:clrScheme>
    <a:fontScheme name="HAN-PP">
      <a:majorFont>
        <a:latin typeface="Avenir Next Condensed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eed_zwart_v6.potx" id="{1F997A45-343E-4A6B-ADEC-C058C3E77A8D}" vid="{7EA1E006-3964-46D9-97FF-2FB79178A6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0B3C912C48A442B4AFC39AB30017ED" ma:contentTypeVersion="4" ma:contentTypeDescription="Create a new document." ma:contentTypeScope="" ma:versionID="e36e54e3d97ed40b0380afb8e8d940ff">
  <xsd:schema xmlns:xsd="http://www.w3.org/2001/XMLSchema" xmlns:xs="http://www.w3.org/2001/XMLSchema" xmlns:p="http://schemas.microsoft.com/office/2006/metadata/properties" xmlns:ns2="e45e29b4-a72d-4697-b3de-c8e0d8b02381" xmlns:ns3="23c281c0-f30e-4760-9d15-ca161c12718a" targetNamespace="http://schemas.microsoft.com/office/2006/metadata/properties" ma:root="true" ma:fieldsID="c385fbffd8e8e4d99049a1c3e5b3a430" ns2:_="" ns3:_="">
    <xsd:import namespace="e45e29b4-a72d-4697-b3de-c8e0d8b02381"/>
    <xsd:import namespace="23c281c0-f30e-4760-9d15-ca161c1271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5e29b4-a72d-4697-b3de-c8e0d8b023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c281c0-f30e-4760-9d15-ca161c1271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9D93D4-E723-408A-93E0-4EA4C18261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45B5F5-51DC-4E2A-B5CF-55975DBF2D6F}">
  <ds:schemaRefs>
    <ds:schemaRef ds:uri="http://schemas.microsoft.com/office/2006/documentManagement/types"/>
    <ds:schemaRef ds:uri="http://purl.org/dc/elements/1.1/"/>
    <ds:schemaRef ds:uri="http://purl.org/dc/dcmitype/"/>
    <ds:schemaRef ds:uri="f7aa7ad1-cc1d-4c5f-aac4-555c8a68bd86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73104F7-3B45-4544-96D8-9147A5DD39AB}"/>
</file>

<file path=docProps/app.xml><?xml version="1.0" encoding="utf-8"?>
<Properties xmlns="http://schemas.openxmlformats.org/officeDocument/2006/extended-properties" xmlns:vt="http://schemas.openxmlformats.org/officeDocument/2006/docPropsVTypes">
  <Template>breed_zwart_v7 11-202 (4)</Template>
  <TotalTime>0</TotalTime>
  <Words>327</Words>
  <Application>Microsoft Office PowerPoint</Application>
  <PresentationFormat>Widescreen</PresentationFormat>
  <Paragraphs>57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Avenir Next Condensed Medium</vt:lpstr>
      <vt:lpstr>Calibri</vt:lpstr>
      <vt:lpstr>Object Sans</vt:lpstr>
      <vt:lpstr>RO Sans</vt:lpstr>
      <vt:lpstr>Presentatie_Smal</vt:lpstr>
      <vt:lpstr>PowerPoint Presentation</vt:lpstr>
      <vt:lpstr>PowerPoint Presentation</vt:lpstr>
      <vt:lpstr>Decentrale waterstof  sprong</vt:lpstr>
      <vt:lpstr>events, symposia en beurzen</vt:lpstr>
      <vt:lpstr>Demonstraties</vt:lpstr>
      <vt:lpstr>Actieve waterstof learning communities</vt:lpstr>
      <vt:lpstr>PowerPoint Presentation</vt:lpstr>
      <vt:lpstr>NationalE Groeifonds  projecten</vt:lpstr>
      <vt:lpstr>PowerPoint Presentation</vt:lpstr>
      <vt:lpstr>Groenvermogennl – 4 pijlers</vt:lpstr>
      <vt:lpstr>GROENVERMOGENNL én SPRONG (én LLO-katalysator én opschaling PPS)</vt:lpstr>
      <vt:lpstr>Waterstof ecosysteem en de ambities in kaart</vt:lpstr>
      <vt:lpstr>Learning Community als belangrijk vehicle</vt:lpstr>
      <vt:lpstr>Roadmap  regio oost</vt:lpstr>
      <vt:lpstr>Eerste beelden</vt:lpstr>
      <vt:lpstr>Voel je welkom!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Zita Leite Ribeiro</dc:creator>
  <cp:lastModifiedBy>Mariska Willems-Jans</cp:lastModifiedBy>
  <cp:revision>4</cp:revision>
  <dcterms:created xsi:type="dcterms:W3CDTF">2021-11-08T18:30:16Z</dcterms:created>
  <dcterms:modified xsi:type="dcterms:W3CDTF">2023-01-25T16:00:21Z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0x010100506EA80B72F8F542838EAA81B7148DEF</vt:lpwstr>
  </property>
</Properties>
</file>