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92" r:id="rId5"/>
    <p:sldId id="286" r:id="rId6"/>
    <p:sldId id="282" r:id="rId7"/>
    <p:sldId id="305" r:id="rId8"/>
    <p:sldId id="317" r:id="rId9"/>
    <p:sldId id="315" r:id="rId10"/>
    <p:sldId id="329" r:id="rId11"/>
    <p:sldId id="277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7F86C1F9-4F48-2143-9607-10C21D9A8EDC}">
          <p14:sldIdLst>
            <p14:sldId id="292"/>
            <p14:sldId id="286"/>
            <p14:sldId id="282"/>
            <p14:sldId id="305"/>
            <p14:sldId id="317"/>
            <p14:sldId id="315"/>
            <p14:sldId id="329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05BB"/>
    <a:srgbClr val="150383"/>
    <a:srgbClr val="55AEA0"/>
    <a:srgbClr val="007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78" autoAdjust="0"/>
    <p:restoredTop sz="86418"/>
  </p:normalViewPr>
  <p:slideViewPr>
    <p:cSldViewPr snapToGrid="0">
      <p:cViewPr varScale="1">
        <p:scale>
          <a:sx n="92" d="100"/>
          <a:sy n="92" d="100"/>
        </p:scale>
        <p:origin x="84" y="2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9AEA3-928E-F343-B0BE-887C74DFA5E5}" type="datetimeFigureOut">
              <a:rPr lang="nl-NL" smtClean="0"/>
              <a:t>18-10-2022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B4C40-7B19-8E47-8927-53D4CFA515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404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B4C40-7B19-8E47-8927-53D4CFA515D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1659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B4C40-7B19-8E47-8927-53D4CFA515D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3741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B4C40-7B19-8E47-8927-53D4CFA515D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5617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None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Zandloper: Trechter van de lokale samenwerking naar de individuele professional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None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    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Maak een gezamenlijke analyse van de wijk 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Ken als organisatie je eigen rol hierin en ken de lokale collega’s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Ken de gezinnen goed en vertaal het lokale plan naar een doorlopend zorgplan voor elk gezin 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 heel concreet over wie wat doet en wie de regie heeft.  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None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 systematisch nadenken over wat je kunt betekenen voor ontwikkeling van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kk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/gezinnen in armoede, kan je een verschil maken.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None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Ieders praktijk is anders, dus andere prioriteiten. Maar elke professional en organisatie kan een stap zetten.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None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 gebeurt al veel en niet alles hoeft tegelijk. Het vraagt van jullie de zandloper ook andersom vorm te geven: 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Zet armoede op de agenda van je organisatie en van elke professional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Vergroot ieders bewustwording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 de eigen organisatie kiezen wat de volgende stap is 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verbreed dit naar de lokale samenwerking. 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None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 onze SOS aanpak hopen we daaraan bij te dragen. 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0">
              <a:lnSpc>
                <a:spcPct val="115000"/>
              </a:lnSpc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0">
              <a:lnSpc>
                <a:spcPct val="115000"/>
              </a:lnSpc>
            </a:pPr>
            <a:r>
              <a:rPr lang="nl-NL" sz="1800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 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B4C40-7B19-8E47-8927-53D4CFA515D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8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y, child, young, person&#10;&#10;Description automatically generated">
            <a:extLst>
              <a:ext uri="{FF2B5EF4-FFF2-40B4-BE49-F238E27FC236}">
                <a16:creationId xmlns:a16="http://schemas.microsoft.com/office/drawing/2014/main" id="{F1E133D6-16BF-4859-80E4-14149FF8E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" t="8407" r="894" b="863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56A8F0-1029-4AB4-BD05-3D4822F56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BC83FA-5311-4725-BB70-FAA025E63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099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E014EF0-1092-479F-B234-02D5AAF4B5E7}"/>
              </a:ext>
            </a:extLst>
          </p:cNvPr>
          <p:cNvSpPr/>
          <p:nvPr userDrawn="1"/>
        </p:nvSpPr>
        <p:spPr bwMode="auto">
          <a:xfrm>
            <a:off x="2774" y="287619"/>
            <a:ext cx="12192000" cy="1182258"/>
          </a:xfrm>
          <a:prstGeom prst="rect">
            <a:avLst/>
          </a:prstGeom>
          <a:solidFill>
            <a:srgbClr val="55AE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53A6B7-AB82-4BA4-A967-0A844ED1D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2279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80724-5CDA-448B-BEAA-5E00F761F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7B45F-4F6F-438A-A2FD-650F899F1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0832-B7D4-4C5F-9367-C09891335729}" type="datetimeFigureOut">
              <a:rPr lang="nl-NL" smtClean="0"/>
              <a:t>18-10-2022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753F7-ED25-4141-B5C5-D3EE0B27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3E7B0-F746-482B-ADC7-18223CBC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7582-C47E-48CF-89D4-D608E7BF777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319AE6-00F0-406A-9250-B21443CDC6A4}"/>
              </a:ext>
            </a:extLst>
          </p:cNvPr>
          <p:cNvSpPr/>
          <p:nvPr userDrawn="1"/>
        </p:nvSpPr>
        <p:spPr>
          <a:xfrm>
            <a:off x="0" y="6251171"/>
            <a:ext cx="12192000" cy="6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1033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19571BB-1E89-42F5-8458-3B9A7275B3FB}"/>
              </a:ext>
            </a:extLst>
          </p:cNvPr>
          <p:cNvSpPr/>
          <p:nvPr userDrawn="1"/>
        </p:nvSpPr>
        <p:spPr bwMode="auto">
          <a:xfrm>
            <a:off x="2772" y="287619"/>
            <a:ext cx="12192000" cy="1182258"/>
          </a:xfrm>
          <a:prstGeom prst="rect">
            <a:avLst/>
          </a:prstGeom>
          <a:solidFill>
            <a:srgbClr val="3F1A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53A6B7-AB82-4BA4-A967-0A844ED1D5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682279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Focus op </a:t>
            </a:r>
            <a:r>
              <a:rPr lang="en-US" dirty="0" err="1"/>
              <a:t>armoede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80724-5CDA-448B-BEAA-5E00F761F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7B45F-4F6F-438A-A2FD-650F899F1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0832-B7D4-4C5F-9367-C09891335729}" type="datetimeFigureOut">
              <a:rPr lang="nl-NL" smtClean="0"/>
              <a:t>18-10-2022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753F7-ED25-4141-B5C5-D3EE0B27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3E7B0-F746-482B-ADC7-18223CBC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7582-C47E-48CF-89D4-D608E7BF77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2050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1A57494-D478-4CF1-9EBC-427B2BD51F88}"/>
              </a:ext>
            </a:extLst>
          </p:cNvPr>
          <p:cNvSpPr/>
          <p:nvPr userDrawn="1"/>
        </p:nvSpPr>
        <p:spPr bwMode="auto">
          <a:xfrm>
            <a:off x="2774" y="287619"/>
            <a:ext cx="12192000" cy="1182258"/>
          </a:xfrm>
          <a:prstGeom prst="rect">
            <a:avLst/>
          </a:prstGeom>
          <a:solidFill>
            <a:srgbClr val="55AE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53A6B7-AB82-4BA4-A967-0A844ED1D5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682279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Met </a:t>
            </a:r>
            <a:r>
              <a:rPr lang="en-US" dirty="0" err="1"/>
              <a:t>medewerking</a:t>
            </a:r>
            <a:r>
              <a:rPr lang="en-US" dirty="0"/>
              <a:t> van</a:t>
            </a:r>
            <a:endParaRPr lang="nl-NL" dirty="0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B55D3948-273A-49D4-84CC-7BCFE08CA0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765" y="6331896"/>
            <a:ext cx="1429086" cy="5264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AE9785-2A4A-4008-A5A7-C9772FC3C1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332279"/>
            <a:ext cx="1244456" cy="526487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B2E654-B21F-470C-BEA2-B9D0EB11F3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060" y="6328122"/>
            <a:ext cx="372543" cy="439333"/>
          </a:xfrm>
          <a:prstGeom prst="rect">
            <a:avLst/>
          </a:prstGeom>
        </p:spPr>
      </p:pic>
      <p:pic>
        <p:nvPicPr>
          <p:cNvPr id="20" name="Picture 19" descr="A picture containing food&#10;&#10;Description automatically generated">
            <a:extLst>
              <a:ext uri="{FF2B5EF4-FFF2-40B4-BE49-F238E27FC236}">
                <a16:creationId xmlns:a16="http://schemas.microsoft.com/office/drawing/2014/main" id="{0D4BF049-6690-4992-B634-87C0688F358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877" y="6403110"/>
            <a:ext cx="1000645" cy="271604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AB2217-D4EF-480B-9BAF-ADFEA259217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186" y="6328122"/>
            <a:ext cx="1014943" cy="398389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3574B7-B401-4B87-8CEA-6DC910966DC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351" y="6328122"/>
            <a:ext cx="626831" cy="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8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oy, child, young, person&#10;&#10;Description automatically generated">
            <a:extLst>
              <a:ext uri="{FF2B5EF4-FFF2-40B4-BE49-F238E27FC236}">
                <a16:creationId xmlns:a16="http://schemas.microsoft.com/office/drawing/2014/main" id="{AD344F66-0374-47D6-8DA8-C1275F11D6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" t="8407" r="894" b="863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074A40A-4F57-4090-B90C-FB563ED48A95}"/>
              </a:ext>
            </a:extLst>
          </p:cNvPr>
          <p:cNvSpPr/>
          <p:nvPr userDrawn="1"/>
        </p:nvSpPr>
        <p:spPr bwMode="auto">
          <a:xfrm>
            <a:off x="1" y="287619"/>
            <a:ext cx="12192000" cy="1182258"/>
          </a:xfrm>
          <a:prstGeom prst="rect">
            <a:avLst/>
          </a:prstGeom>
          <a:solidFill>
            <a:srgbClr val="3F1A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53A6B7-AB82-4BA4-A967-0A844ED1D5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682279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err="1"/>
              <a:t>Omgaan</a:t>
            </a:r>
            <a:r>
              <a:rPr lang="en-US" dirty="0"/>
              <a:t> met </a:t>
            </a:r>
            <a:r>
              <a:rPr lang="en-US" dirty="0" err="1"/>
              <a:t>armoede</a:t>
            </a:r>
            <a:r>
              <a:rPr lang="en-US" dirty="0"/>
              <a:t> op </a:t>
            </a:r>
            <a:r>
              <a:rPr lang="en-US" dirty="0" err="1"/>
              <a:t>scholen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80724-5CDA-448B-BEAA-5E00F761F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7B45F-4F6F-438A-A2FD-650F899F1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0832-B7D4-4C5F-9367-C09891335729}" type="datetimeFigureOut">
              <a:rPr lang="nl-NL" smtClean="0"/>
              <a:t>18-10-2022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753F7-ED25-4141-B5C5-D3EE0B27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3E7B0-F746-482B-ADC7-18223CBC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7582-C47E-48CF-89D4-D608E7BF777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319AE6-00F0-406A-9250-B21443CDC6A4}"/>
              </a:ext>
            </a:extLst>
          </p:cNvPr>
          <p:cNvSpPr/>
          <p:nvPr userDrawn="1"/>
        </p:nvSpPr>
        <p:spPr>
          <a:xfrm>
            <a:off x="0" y="6251171"/>
            <a:ext cx="12192000" cy="6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8A0A5F9-6F89-4B2A-9A87-11B7E127CF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765" y="6331896"/>
            <a:ext cx="1429086" cy="5264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31B7FB-CE6C-4280-9D71-9A24548233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332279"/>
            <a:ext cx="1244456" cy="526487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78DCAC-447D-4BD7-8CCD-571002EFD09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060" y="6328122"/>
            <a:ext cx="372543" cy="439333"/>
          </a:xfrm>
          <a:prstGeom prst="rect">
            <a:avLst/>
          </a:prstGeom>
        </p:spPr>
      </p:pic>
      <p:pic>
        <p:nvPicPr>
          <p:cNvPr id="15" name="Picture 14" descr="A picture containing food&#10;&#10;Description automatically generated">
            <a:extLst>
              <a:ext uri="{FF2B5EF4-FFF2-40B4-BE49-F238E27FC236}">
                <a16:creationId xmlns:a16="http://schemas.microsoft.com/office/drawing/2014/main" id="{B7C8864F-0484-4C1B-B51E-10003902275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877" y="6403110"/>
            <a:ext cx="1000645" cy="271604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99968C8-746F-462F-B16E-F51B598AC0D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186" y="6328122"/>
            <a:ext cx="1014943" cy="39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0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Woonlasten stijgen flink in 2020: deze rekening kun je binnenkort ...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526" y="-2396449"/>
            <a:ext cx="12963205" cy="8700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074A40A-4F57-4090-B90C-FB563ED48A95}"/>
              </a:ext>
            </a:extLst>
          </p:cNvPr>
          <p:cNvSpPr/>
          <p:nvPr userDrawn="1"/>
        </p:nvSpPr>
        <p:spPr bwMode="auto">
          <a:xfrm>
            <a:off x="1" y="287619"/>
            <a:ext cx="12192000" cy="1182258"/>
          </a:xfrm>
          <a:prstGeom prst="rect">
            <a:avLst/>
          </a:prstGeom>
          <a:solidFill>
            <a:srgbClr val="3F1A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53A6B7-AB82-4BA4-A967-0A844ED1D5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682279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err="1"/>
              <a:t>Omgaan</a:t>
            </a:r>
            <a:r>
              <a:rPr lang="en-US" dirty="0"/>
              <a:t> met </a:t>
            </a:r>
            <a:r>
              <a:rPr lang="en-US" dirty="0" err="1"/>
              <a:t>armoede</a:t>
            </a:r>
            <a:r>
              <a:rPr lang="en-US" dirty="0"/>
              <a:t> op </a:t>
            </a:r>
            <a:r>
              <a:rPr lang="en-US" dirty="0" err="1"/>
              <a:t>scholen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80724-5CDA-448B-BEAA-5E00F761F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7B45F-4F6F-438A-A2FD-650F899F1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0832-B7D4-4C5F-9367-C09891335729}" type="datetimeFigureOut">
              <a:rPr lang="nl-NL" smtClean="0"/>
              <a:t>18-10-2022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753F7-ED25-4141-B5C5-D3EE0B27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3E7B0-F746-482B-ADC7-18223CBC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7582-C47E-48CF-89D4-D608E7BF777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319AE6-00F0-406A-9250-B21443CDC6A4}"/>
              </a:ext>
            </a:extLst>
          </p:cNvPr>
          <p:cNvSpPr/>
          <p:nvPr userDrawn="1"/>
        </p:nvSpPr>
        <p:spPr>
          <a:xfrm>
            <a:off x="0" y="6251171"/>
            <a:ext cx="12192000" cy="6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8A0A5F9-6F89-4B2A-9A87-11B7E127CF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765" y="6331896"/>
            <a:ext cx="1429086" cy="5264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31B7FB-CE6C-4280-9D71-9A24548233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332279"/>
            <a:ext cx="1244456" cy="526487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78DCAC-447D-4BD7-8CCD-571002EFD09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060" y="6328122"/>
            <a:ext cx="372543" cy="439333"/>
          </a:xfrm>
          <a:prstGeom prst="rect">
            <a:avLst/>
          </a:prstGeom>
        </p:spPr>
      </p:pic>
      <p:pic>
        <p:nvPicPr>
          <p:cNvPr id="15" name="Picture 14" descr="A picture containing food&#10;&#10;Description automatically generated">
            <a:extLst>
              <a:ext uri="{FF2B5EF4-FFF2-40B4-BE49-F238E27FC236}">
                <a16:creationId xmlns:a16="http://schemas.microsoft.com/office/drawing/2014/main" id="{B7C8864F-0484-4C1B-B51E-10003902275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877" y="6403110"/>
            <a:ext cx="1000645" cy="271604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99968C8-746F-462F-B16E-F51B598AC0D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186" y="6328122"/>
            <a:ext cx="1014943" cy="39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5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074A40A-4F57-4090-B90C-FB563ED48A95}"/>
              </a:ext>
            </a:extLst>
          </p:cNvPr>
          <p:cNvSpPr/>
          <p:nvPr userDrawn="1"/>
        </p:nvSpPr>
        <p:spPr bwMode="auto">
          <a:xfrm>
            <a:off x="1" y="287619"/>
            <a:ext cx="12192000" cy="1182258"/>
          </a:xfrm>
          <a:prstGeom prst="rect">
            <a:avLst/>
          </a:prstGeom>
          <a:solidFill>
            <a:srgbClr val="55AE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53A6B7-AB82-4BA4-A967-0A844ED1D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2279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80724-5CDA-448B-BEAA-5E00F761F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7B45F-4F6F-438A-A2FD-650F899F1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0832-B7D4-4C5F-9367-C09891335729}" type="datetimeFigureOut">
              <a:rPr lang="nl-NL" smtClean="0"/>
              <a:t>18-10-2022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753F7-ED25-4141-B5C5-D3EE0B27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3E7B0-F746-482B-ADC7-18223CBC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7582-C47E-48CF-89D4-D608E7BF777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319AE6-00F0-406A-9250-B21443CDC6A4}"/>
              </a:ext>
            </a:extLst>
          </p:cNvPr>
          <p:cNvSpPr/>
          <p:nvPr userDrawn="1"/>
        </p:nvSpPr>
        <p:spPr>
          <a:xfrm>
            <a:off x="0" y="6251171"/>
            <a:ext cx="12192000" cy="6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339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074A40A-4F57-4090-B90C-FB563ED48A95}"/>
              </a:ext>
            </a:extLst>
          </p:cNvPr>
          <p:cNvSpPr/>
          <p:nvPr userDrawn="1"/>
        </p:nvSpPr>
        <p:spPr bwMode="auto">
          <a:xfrm>
            <a:off x="1" y="287619"/>
            <a:ext cx="12192000" cy="1182258"/>
          </a:xfrm>
          <a:prstGeom prst="rect">
            <a:avLst/>
          </a:prstGeom>
          <a:solidFill>
            <a:srgbClr val="0079B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53A6B7-AB82-4BA4-A967-0A844ED1D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2279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80724-5CDA-448B-BEAA-5E00F761F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7B45F-4F6F-438A-A2FD-650F899F1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0832-B7D4-4C5F-9367-C09891335729}" type="datetimeFigureOut">
              <a:rPr lang="nl-NL" smtClean="0"/>
              <a:t>18-10-2022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753F7-ED25-4141-B5C5-D3EE0B27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3E7B0-F746-482B-ADC7-18223CBC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7582-C47E-48CF-89D4-D608E7BF777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319AE6-00F0-406A-9250-B21443CDC6A4}"/>
              </a:ext>
            </a:extLst>
          </p:cNvPr>
          <p:cNvSpPr/>
          <p:nvPr userDrawn="1"/>
        </p:nvSpPr>
        <p:spPr>
          <a:xfrm>
            <a:off x="0" y="6251171"/>
            <a:ext cx="12192000" cy="6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65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074A40A-4F57-4090-B90C-FB563ED48A95}"/>
              </a:ext>
            </a:extLst>
          </p:cNvPr>
          <p:cNvSpPr/>
          <p:nvPr userDrawn="1"/>
        </p:nvSpPr>
        <p:spPr bwMode="auto">
          <a:xfrm>
            <a:off x="1" y="287619"/>
            <a:ext cx="12192000" cy="1182258"/>
          </a:xfrm>
          <a:prstGeom prst="rect">
            <a:avLst/>
          </a:prstGeom>
          <a:solidFill>
            <a:srgbClr val="3F1A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53A6B7-AB82-4BA4-A967-0A844ED1D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2279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80724-5CDA-448B-BEAA-5E00F761F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7B45F-4F6F-438A-A2FD-650F899F1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0832-B7D4-4C5F-9367-C09891335729}" type="datetimeFigureOut">
              <a:rPr lang="nl-NL" smtClean="0"/>
              <a:t>18-10-2022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753F7-ED25-4141-B5C5-D3EE0B27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3E7B0-F746-482B-ADC7-18223CBC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7582-C47E-48CF-89D4-D608E7BF777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319AE6-00F0-406A-9250-B21443CDC6A4}"/>
              </a:ext>
            </a:extLst>
          </p:cNvPr>
          <p:cNvSpPr/>
          <p:nvPr userDrawn="1"/>
        </p:nvSpPr>
        <p:spPr>
          <a:xfrm>
            <a:off x="0" y="6251171"/>
            <a:ext cx="12192000" cy="6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0850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074A40A-4F57-4090-B90C-FB563ED48A95}"/>
              </a:ext>
            </a:extLst>
          </p:cNvPr>
          <p:cNvSpPr/>
          <p:nvPr userDrawn="1"/>
        </p:nvSpPr>
        <p:spPr bwMode="auto">
          <a:xfrm>
            <a:off x="1" y="287619"/>
            <a:ext cx="12192000" cy="1182258"/>
          </a:xfrm>
          <a:prstGeom prst="rect">
            <a:avLst/>
          </a:prstGeom>
          <a:solidFill>
            <a:srgbClr val="55AE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53A6B7-AB82-4BA4-A967-0A844ED1D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2279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80724-5CDA-448B-BEAA-5E00F761F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7B45F-4F6F-438A-A2FD-650F899F1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0832-B7D4-4C5F-9367-C09891335729}" type="datetimeFigureOut">
              <a:rPr lang="nl-NL" smtClean="0"/>
              <a:t>18-10-2022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753F7-ED25-4141-B5C5-D3EE0B27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3E7B0-F746-482B-ADC7-18223CBC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7582-C47E-48CF-89D4-D608E7BF777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319AE6-00F0-406A-9250-B21443CDC6A4}"/>
              </a:ext>
            </a:extLst>
          </p:cNvPr>
          <p:cNvSpPr/>
          <p:nvPr userDrawn="1"/>
        </p:nvSpPr>
        <p:spPr>
          <a:xfrm>
            <a:off x="0" y="6251171"/>
            <a:ext cx="12192000" cy="6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589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E9C269C-C44C-4C60-B981-BEF8D552FEFF}"/>
              </a:ext>
            </a:extLst>
          </p:cNvPr>
          <p:cNvSpPr/>
          <p:nvPr userDrawn="1"/>
        </p:nvSpPr>
        <p:spPr bwMode="auto">
          <a:xfrm>
            <a:off x="2772" y="287619"/>
            <a:ext cx="12192000" cy="1182258"/>
          </a:xfrm>
          <a:prstGeom prst="rect">
            <a:avLst/>
          </a:prstGeom>
          <a:solidFill>
            <a:srgbClr val="0079B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53A6B7-AB82-4BA4-A967-0A844ED1D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2279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80724-5CDA-448B-BEAA-5E00F761F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7B45F-4F6F-438A-A2FD-650F899F1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0832-B7D4-4C5F-9367-C09891335729}" type="datetimeFigureOut">
              <a:rPr lang="nl-NL" smtClean="0"/>
              <a:t>18-10-2022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753F7-ED25-4141-B5C5-D3EE0B27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3E7B0-F746-482B-ADC7-18223CBC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7582-C47E-48CF-89D4-D608E7BF777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319AE6-00F0-406A-9250-B21443CDC6A4}"/>
              </a:ext>
            </a:extLst>
          </p:cNvPr>
          <p:cNvSpPr/>
          <p:nvPr userDrawn="1"/>
        </p:nvSpPr>
        <p:spPr>
          <a:xfrm>
            <a:off x="0" y="6251171"/>
            <a:ext cx="12192000" cy="6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7060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54E31C-E830-403D-BC8F-A78FEC744C74}"/>
              </a:ext>
            </a:extLst>
          </p:cNvPr>
          <p:cNvSpPr/>
          <p:nvPr userDrawn="1"/>
        </p:nvSpPr>
        <p:spPr bwMode="auto">
          <a:xfrm>
            <a:off x="2768" y="287619"/>
            <a:ext cx="12192000" cy="1182258"/>
          </a:xfrm>
          <a:prstGeom prst="rect">
            <a:avLst/>
          </a:prstGeom>
          <a:solidFill>
            <a:srgbClr val="3F1A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53A6B7-AB82-4BA4-A967-0A844ED1D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2279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80724-5CDA-448B-BEAA-5E00F761F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7B45F-4F6F-438A-A2FD-650F899F1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0832-B7D4-4C5F-9367-C09891335729}" type="datetimeFigureOut">
              <a:rPr lang="nl-NL" smtClean="0"/>
              <a:t>18-10-2022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753F7-ED25-4141-B5C5-D3EE0B27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3E7B0-F746-482B-ADC7-18223CBC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7582-C47E-48CF-89D4-D608E7BF777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319AE6-00F0-406A-9250-B21443CDC6A4}"/>
              </a:ext>
            </a:extLst>
          </p:cNvPr>
          <p:cNvSpPr/>
          <p:nvPr userDrawn="1"/>
        </p:nvSpPr>
        <p:spPr>
          <a:xfrm>
            <a:off x="0" y="6251171"/>
            <a:ext cx="12192000" cy="6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66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B4850E-E25D-49F7-8533-54CF8474F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5A4D5-928B-4301-9B6E-288FDC656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49874-0295-404C-9649-14BB0617C6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10832-B7D4-4C5F-9367-C09891335729}" type="datetimeFigureOut">
              <a:rPr lang="nl-NL" smtClean="0"/>
              <a:t>18-10-2022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77D55-D61C-4DE1-9776-CE1C062DE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5D14F-7F95-4743-BA69-86BCCAFAA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27582-C47E-48CF-89D4-D608E7BF77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669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60" r:id="rId4"/>
    <p:sldLayoutId id="2147483661" r:id="rId5"/>
    <p:sldLayoutId id="2147483662" r:id="rId6"/>
    <p:sldLayoutId id="2147483663" r:id="rId7"/>
    <p:sldLayoutId id="2147483669" r:id="rId8"/>
    <p:sldLayoutId id="2147483664" r:id="rId9"/>
    <p:sldLayoutId id="2147483665" r:id="rId10"/>
    <p:sldLayoutId id="2147483667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agne.sire.nl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E98FF-A19B-4275-BAFD-9868CD64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49668" cy="682279"/>
          </a:xfrm>
        </p:spPr>
        <p:txBody>
          <a:bodyPr>
            <a:normAutofit/>
          </a:bodyPr>
          <a:lstStyle/>
          <a:p>
            <a:r>
              <a:rPr lang="nl-NL" b="1" dirty="0"/>
              <a:t>SOS bij kinderarmoede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DEBCB9-66FE-44CC-A9FB-45A490940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9272" cy="4351338"/>
          </a:xfrm>
        </p:spPr>
        <p:txBody>
          <a:bodyPr>
            <a:normAutofit fontScale="77500" lnSpcReduction="20000"/>
          </a:bodyPr>
          <a:lstStyle/>
          <a:p>
            <a:endParaRPr lang="nl-NL" sz="2800" dirty="0"/>
          </a:p>
          <a:p>
            <a:endParaRPr lang="nl-NL" dirty="0"/>
          </a:p>
          <a:p>
            <a:endParaRPr lang="nl-NL" sz="2800" dirty="0"/>
          </a:p>
          <a:p>
            <a:endParaRPr lang="nl-NL" dirty="0"/>
          </a:p>
          <a:p>
            <a:endParaRPr lang="nl-NL" sz="2800" dirty="0"/>
          </a:p>
          <a:p>
            <a:endParaRPr lang="nl-NL" dirty="0"/>
          </a:p>
          <a:p>
            <a:endParaRPr lang="nl-NL" sz="2800" dirty="0"/>
          </a:p>
          <a:p>
            <a:endParaRPr lang="nl-NL" dirty="0"/>
          </a:p>
          <a:p>
            <a:endParaRPr lang="nl-NL" sz="2800" dirty="0"/>
          </a:p>
          <a:p>
            <a:endParaRPr lang="nl-NL" sz="2800" dirty="0"/>
          </a:p>
          <a:p>
            <a:pPr marL="0" indent="0">
              <a:buNone/>
            </a:pPr>
            <a:r>
              <a:rPr lang="nl-NL" sz="2800" b="1" dirty="0">
                <a:solidFill>
                  <a:schemeClr val="bg1"/>
                </a:solidFill>
              </a:rPr>
              <a:t>                                           </a:t>
            </a:r>
          </a:p>
          <a:p>
            <a:pPr marL="0" indent="0">
              <a:buNone/>
            </a:pPr>
            <a:r>
              <a:rPr lang="nl-NL" b="1" dirty="0">
                <a:solidFill>
                  <a:schemeClr val="bg1"/>
                </a:solidFill>
              </a:rPr>
              <a:t>                                                         </a:t>
            </a:r>
            <a:r>
              <a:rPr lang="nl-NL" sz="2800" b="1" dirty="0">
                <a:solidFill>
                  <a:srgbClr val="1F05BB"/>
                </a:solidFill>
              </a:rPr>
              <a:t>Mariëtte Lusse, Lector Kinderarmoede, Hogeschool Rotterdam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013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64020-DCFA-4CAA-8110-84B412B45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Anashya</a:t>
            </a:r>
            <a:r>
              <a:rPr lang="en-US" b="1" dirty="0"/>
              <a:t>  </a:t>
            </a:r>
            <a:endParaRPr lang="nl-NL" b="1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487CE18-125A-4ABC-9251-867D24D9802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511" y="6328122"/>
            <a:ext cx="626831" cy="43933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3748285-0895-4D48-B561-BF544DD08FE3}"/>
              </a:ext>
            </a:extLst>
          </p:cNvPr>
          <p:cNvSpPr txBox="1"/>
          <p:nvPr/>
        </p:nvSpPr>
        <p:spPr>
          <a:xfrm>
            <a:off x="336551" y="3244334"/>
            <a:ext cx="8856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https://campagne.sire.nl/</a:t>
            </a:r>
            <a:endParaRPr lang="nl-NL" dirty="0"/>
          </a:p>
          <a:p>
            <a:endParaRPr lang="nl-NL" dirty="0"/>
          </a:p>
        </p:txBody>
      </p:sp>
      <p:pic>
        <p:nvPicPr>
          <p:cNvPr id="1026" name="Picture 2" descr="Slide 3: Anashya">
            <a:extLst>
              <a:ext uri="{FF2B5EF4-FFF2-40B4-BE49-F238E27FC236}">
                <a16:creationId xmlns:a16="http://schemas.microsoft.com/office/drawing/2014/main" id="{033A7298-69F5-46F5-BB14-5F99D989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827" y="1569027"/>
            <a:ext cx="7955973" cy="475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236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33D27-45D2-428D-99CE-DB0B77A8D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Welke</a:t>
            </a:r>
            <a:r>
              <a:rPr lang="en-US" b="1" dirty="0"/>
              <a:t> </a:t>
            </a:r>
            <a:r>
              <a:rPr lang="en-US" b="1" dirty="0" err="1"/>
              <a:t>kinderen</a:t>
            </a:r>
            <a:r>
              <a:rPr lang="en-US" b="1" dirty="0"/>
              <a:t> </a:t>
            </a:r>
            <a:r>
              <a:rPr lang="en-US" b="1" dirty="0" err="1"/>
              <a:t>groeien</a:t>
            </a:r>
            <a:r>
              <a:rPr lang="en-US" b="1" dirty="0"/>
              <a:t> op in </a:t>
            </a:r>
            <a:r>
              <a:rPr lang="en-US" b="1" dirty="0" err="1"/>
              <a:t>armoede</a:t>
            </a:r>
            <a:r>
              <a:rPr lang="en-US" b="1" dirty="0"/>
              <a:t>?</a:t>
            </a:r>
            <a:endParaRPr lang="nl-NL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D09FF-BCCD-4B80-A028-354A2F44F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BC8978-6C1A-49E4-8670-71604C081D54}"/>
              </a:ext>
            </a:extLst>
          </p:cNvPr>
          <p:cNvGrpSpPr/>
          <p:nvPr/>
        </p:nvGrpSpPr>
        <p:grpSpPr>
          <a:xfrm>
            <a:off x="1431384" y="2724325"/>
            <a:ext cx="8398750" cy="2685647"/>
            <a:chOff x="5703916" y="4345343"/>
            <a:chExt cx="5649884" cy="180664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8C999C9-0FBA-42F3-8283-7EB92BEBA0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703916" y="4345343"/>
              <a:ext cx="5649884" cy="180664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C7F754A-C377-4F61-9FF8-41768749C02D}"/>
                </a:ext>
              </a:extLst>
            </p:cNvPr>
            <p:cNvSpPr/>
            <p:nvPr userDrawn="1"/>
          </p:nvSpPr>
          <p:spPr>
            <a:xfrm>
              <a:off x="5703916" y="4345343"/>
              <a:ext cx="198120" cy="1019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0BA0D57-097B-4657-8C2B-207164B8E6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511" y="6328122"/>
            <a:ext cx="626831" cy="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12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070F0-2B27-420C-ADEB-B55EDC32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Wanneer spreken we van armoede?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6C67621-61B9-4308-ABC1-577860A5E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i="1" dirty="0"/>
              <a:t>Mensen zijn arm wanneer de materiele, culturele en sociale middelen onvoldoende zijn om op een manier te leven die als minimaal aanvaardbaar wordt gezien in de samenleving waarin men leeft’.</a:t>
            </a:r>
          </a:p>
          <a:p>
            <a:pPr marL="0" indent="0">
              <a:buNone/>
            </a:pPr>
            <a:r>
              <a:rPr lang="nl-NL" sz="2000" dirty="0"/>
              <a:t>VN, 1989</a:t>
            </a:r>
          </a:p>
          <a:p>
            <a:endParaRPr lang="nl-NL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EB008D-FECD-42B0-A2EF-4C2550FF39A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511" y="6328122"/>
            <a:ext cx="626831" cy="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2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FD522-32B2-4C5F-B902-6D462B764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Drieluik</a:t>
            </a:r>
            <a:r>
              <a:rPr lang="en-US" b="1" dirty="0"/>
              <a:t> </a:t>
            </a:r>
            <a:r>
              <a:rPr lang="en-US" b="1" dirty="0" err="1"/>
              <a:t>aan</a:t>
            </a:r>
            <a:r>
              <a:rPr lang="en-US" b="1" dirty="0"/>
              <a:t> </a:t>
            </a:r>
            <a:r>
              <a:rPr lang="en-US" b="1" dirty="0" err="1"/>
              <a:t>handreikingen</a:t>
            </a:r>
            <a:r>
              <a:rPr lang="en-US" b="1" dirty="0"/>
              <a:t> </a:t>
            </a:r>
            <a:endParaRPr lang="nl-NL" b="1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33C73C-963C-4829-941C-06BA86A084F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511" y="6328122"/>
            <a:ext cx="626831" cy="439333"/>
          </a:xfrm>
          <a:prstGeom prst="rect">
            <a:avLst/>
          </a:prstGeom>
        </p:spPr>
      </p:pic>
      <p:pic>
        <p:nvPicPr>
          <p:cNvPr id="6" name="Google Shape;283;p50">
            <a:extLst>
              <a:ext uri="{FF2B5EF4-FFF2-40B4-BE49-F238E27FC236}">
                <a16:creationId xmlns:a16="http://schemas.microsoft.com/office/drawing/2014/main" id="{267C9FCB-DEE5-4504-825B-6D40E2AECB13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2950" y="1825625"/>
            <a:ext cx="10246099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4591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Signaleren, Ondersteunen en Stimuleren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48222" y="1880921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                                                                                                                                                                          </a:t>
            </a:r>
            <a:endParaRPr lang="en-US" sz="2000" dirty="0"/>
          </a:p>
        </p:txBody>
      </p:sp>
      <p:pic>
        <p:nvPicPr>
          <p:cNvPr id="5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7D241B-CBB4-45E0-A3F4-D24039E2C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67" y="2270158"/>
            <a:ext cx="5107466" cy="357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04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070F0-2B27-420C-ADEB-B55EDC32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Wat is nodig?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6C67621-61B9-4308-ABC1-577860A5E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endParaRPr lang="nl-NL" i="1" dirty="0"/>
          </a:p>
          <a:p>
            <a:endParaRPr lang="nl-NL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EB008D-FECD-42B0-A2EF-4C2550FF39A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511" y="6328122"/>
            <a:ext cx="626831" cy="43933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27172B3-624C-44FC-B257-58D6E05024BB}"/>
              </a:ext>
            </a:extLst>
          </p:cNvPr>
          <p:cNvSpPr txBox="1"/>
          <p:nvPr/>
        </p:nvSpPr>
        <p:spPr>
          <a:xfrm>
            <a:off x="924128" y="2211680"/>
            <a:ext cx="8268510" cy="3112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816"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3115"/>
            </a:pPr>
            <a:r>
              <a:rPr lang="nl-NL" sz="2400" dirty="0"/>
              <a:t>- </a:t>
            </a:r>
            <a:r>
              <a:rPr lang="nl-NL" sz="1800" dirty="0"/>
              <a:t>	</a:t>
            </a:r>
            <a:r>
              <a:rPr lang="nl-NL" sz="2400" dirty="0"/>
              <a:t>Bestaanszekerheid</a:t>
            </a:r>
          </a:p>
          <a:p>
            <a:pPr marL="30816"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3115"/>
            </a:pPr>
            <a:r>
              <a:rPr lang="nl-NL" sz="2400" dirty="0"/>
              <a:t>- 	Vertrouwen in kinderen, jongeren, ouders   	</a:t>
            </a:r>
          </a:p>
          <a:p>
            <a:pPr marL="30816"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3115"/>
            </a:pPr>
            <a:r>
              <a:rPr lang="nl-NL" sz="2400" dirty="0"/>
              <a:t>- 	Vindbaarheid van professionals</a:t>
            </a:r>
          </a:p>
          <a:p>
            <a:pPr marL="30816"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3115"/>
            </a:pPr>
            <a:r>
              <a:rPr lang="nl-NL" sz="2400" dirty="0"/>
              <a:t>- 	Eenvoud woud aan regelingen en fondsen</a:t>
            </a:r>
          </a:p>
          <a:p>
            <a:pPr marL="30816"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3115"/>
            </a:pPr>
            <a:r>
              <a:rPr lang="nl-NL" sz="2400" dirty="0"/>
              <a:t>-	Speelruimte voor professionals</a:t>
            </a:r>
          </a:p>
        </p:txBody>
      </p:sp>
    </p:spTree>
    <p:extLst>
      <p:ext uri="{BB962C8B-B14F-4D97-AF65-F5344CB8AC3E}">
        <p14:creationId xmlns:p14="http://schemas.microsoft.com/office/powerpoint/2010/main" val="1745530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14EF89-2E94-4B45-875E-B0DEE34B1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En samenwerking!  </a:t>
            </a:r>
          </a:p>
        </p:txBody>
      </p:sp>
      <p:pic>
        <p:nvPicPr>
          <p:cNvPr id="7" name="Picture 2" descr="https://www.samenvoorallekinderen.nl/dist/images/637281137323198997/overlayimage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99" y="4035631"/>
            <a:ext cx="2461072" cy="267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D238DF53-A4CB-4E5A-A3E4-51106F61875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030" y="2165029"/>
            <a:ext cx="2407184" cy="152582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79" y="4206241"/>
            <a:ext cx="2537135" cy="2254530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89DC3F99-517A-4DD3-AA9F-DA8E74D8F2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421" y="1945923"/>
            <a:ext cx="3125585" cy="4395547"/>
          </a:xfrm>
          <a:prstGeom prst="rect">
            <a:avLst/>
          </a:prstGeom>
        </p:spPr>
      </p:pic>
      <p:pic>
        <p:nvPicPr>
          <p:cNvPr id="11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7DBF13-6EA4-482D-BE88-0C524A5AE4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71" y="1471353"/>
            <a:ext cx="3889649" cy="267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72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49CDDC7387BA4191402651B8127538" ma:contentTypeVersion="11" ma:contentTypeDescription="Create a new document." ma:contentTypeScope="" ma:versionID="de770661a1d12177662cafc8d18170c8">
  <xsd:schema xmlns:xsd="http://www.w3.org/2001/XMLSchema" xmlns:xs="http://www.w3.org/2001/XMLSchema" xmlns:p="http://schemas.microsoft.com/office/2006/metadata/properties" xmlns:ns3="e29b34d8-3881-4d6b-9d28-27e301936cd4" xmlns:ns4="5c04733c-0184-4690-87f6-d82611266225" targetNamespace="http://schemas.microsoft.com/office/2006/metadata/properties" ma:root="true" ma:fieldsID="0e02f819bb63245e9ca76a663e54b757" ns3:_="" ns4:_="">
    <xsd:import namespace="e29b34d8-3881-4d6b-9d28-27e301936cd4"/>
    <xsd:import namespace="5c04733c-0184-4690-87f6-d8261126622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9b34d8-3881-4d6b-9d28-27e301936c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4733c-0184-4690-87f6-d8261126622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565B44-9F80-4DF6-A0F7-E4DE79DA2F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F476FB-BA37-487D-90A0-1FF966A3253D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www.w3.org/XML/1998/namespace"/>
    <ds:schemaRef ds:uri="5c04733c-0184-4690-87f6-d82611266225"/>
    <ds:schemaRef ds:uri="e29b34d8-3881-4d6b-9d28-27e301936cd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04AE0D2-63A2-4F93-89A2-DBAD8CFA9A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9b34d8-3881-4d6b-9d28-27e301936cd4"/>
    <ds:schemaRef ds:uri="5c04733c-0184-4690-87f6-d826112662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1623</TotalTime>
  <Words>290</Words>
  <Application>Microsoft Office PowerPoint</Application>
  <PresentationFormat>Breedbeeld</PresentationFormat>
  <Paragraphs>58</Paragraphs>
  <Slides>8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Open Sans</vt:lpstr>
      <vt:lpstr>Office Theme</vt:lpstr>
      <vt:lpstr>SOS bij kinderarmoede </vt:lpstr>
      <vt:lpstr>Anashya  </vt:lpstr>
      <vt:lpstr>Welke kinderen groeien op in armoede?</vt:lpstr>
      <vt:lpstr>Wanneer spreken we van armoede?</vt:lpstr>
      <vt:lpstr>Drieluik aan handreikingen </vt:lpstr>
      <vt:lpstr>Signaleren, Ondersteunen en Stimuleren</vt:lpstr>
      <vt:lpstr>Wat is nodig?</vt:lpstr>
      <vt:lpstr>En samenwerking!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Aydin, K. (Kubra)</dc:creator>
  <cp:lastModifiedBy>Lusse, M.E.A. (Mariette)</cp:lastModifiedBy>
  <cp:revision>87</cp:revision>
  <dcterms:created xsi:type="dcterms:W3CDTF">2020-02-05T13:35:12Z</dcterms:created>
  <dcterms:modified xsi:type="dcterms:W3CDTF">2022-10-18T14:32:49Z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0x010100E849CDDC7387BA4191402651B8127538</vt:lpwstr>
  </property>
</Properties>
</file>