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707" r:id="rId4"/>
  </p:sldMasterIdLst>
  <p:notesMasterIdLst>
    <p:notesMasterId r:id="rId24"/>
  </p:notesMasterIdLst>
  <p:handoutMasterIdLst>
    <p:handoutMasterId r:id="rId25"/>
  </p:handoutMasterIdLst>
  <p:sldIdLst>
    <p:sldId id="292" r:id="rId5"/>
    <p:sldId id="294" r:id="rId6"/>
    <p:sldId id="612" r:id="rId7"/>
    <p:sldId id="513" r:id="rId8"/>
    <p:sldId id="654" r:id="rId9"/>
    <p:sldId id="653" r:id="rId10"/>
    <p:sldId id="649" r:id="rId11"/>
    <p:sldId id="399" r:id="rId12"/>
    <p:sldId id="296" r:id="rId13"/>
    <p:sldId id="354" r:id="rId14"/>
    <p:sldId id="358" r:id="rId15"/>
    <p:sldId id="364" r:id="rId16"/>
    <p:sldId id="655" r:id="rId17"/>
    <p:sldId id="361" r:id="rId18"/>
    <p:sldId id="257" r:id="rId19"/>
    <p:sldId id="660" r:id="rId20"/>
    <p:sldId id="658" r:id="rId21"/>
    <p:sldId id="659" r:id="rId22"/>
    <p:sldId id="656" r:id="rId23"/>
  </p:sldIdLst>
  <p:sldSz cx="9144000" cy="6858000" type="screen4x3"/>
  <p:notesSz cx="6858000" cy="9874250"/>
  <p:defaultTex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a:srgbClr val="640A6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F5101605-FA20-46A5-8144-A521006232DE}" v="3" dt="2022-10-17T08:33:34.755"/>
  </p1510:revLst>
</p1510:revInfo>
</file>

<file path=ppt/tableStyles.xml><?xml version="1.0" encoding="utf-8"?>
<a:tblStyleLst xmlns:a="http://schemas.openxmlformats.org/drawingml/2006/main" def="{5C22544A-7EE6-4342-B048-85BDC9FD1C3A}">
  <a:tblStyle styleId="{5C22544A-7EE6-4342-B048-85BDC9FD1C3A}" styleName="Stijl, gemiddeld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6562" autoAdjust="0"/>
    <p:restoredTop sz="57220" autoAdjust="0"/>
  </p:normalViewPr>
  <p:slideViewPr>
    <p:cSldViewPr>
      <p:cViewPr varScale="1">
        <p:scale>
          <a:sx n="38" d="100"/>
          <a:sy n="38" d="100"/>
        </p:scale>
        <p:origin x="2064" y="40"/>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handoutMaster" Target="handoutMasters/handoutMaster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notesMaster" Target="notesMasters/notesMaster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slide" Target="slides/slide15.xml"/><Relationship Id="rId31" Type="http://schemas.microsoft.com/office/2015/10/relationships/revisionInfo" Target="revisionInfo.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viewProps" Target="viewProps.xml"/><Relationship Id="rId30"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argreet de Ruiter" userId="0e20dc61-e030-42c2-af97-306e4d0f5cd6" providerId="ADAL" clId="{F5101605-FA20-46A5-8144-A521006232DE}"/>
    <pc:docChg chg="custSel modSld">
      <pc:chgData name="Margreet de Ruiter" userId="0e20dc61-e030-42c2-af97-306e4d0f5cd6" providerId="ADAL" clId="{F5101605-FA20-46A5-8144-A521006232DE}" dt="2022-10-17T08:32:12.001" v="406" actId="20577"/>
      <pc:docMkLst>
        <pc:docMk/>
      </pc:docMkLst>
      <pc:sldChg chg="modNotesTx">
        <pc:chgData name="Margreet de Ruiter" userId="0e20dc61-e030-42c2-af97-306e4d0f5cd6" providerId="ADAL" clId="{F5101605-FA20-46A5-8144-A521006232DE}" dt="2022-10-17T08:32:12.001" v="406" actId="20577"/>
        <pc:sldMkLst>
          <pc:docMk/>
          <pc:sldMk cId="4121813581" sldId="296"/>
        </pc:sldMkLst>
      </pc:sldChg>
      <pc:sldChg chg="modNotesTx">
        <pc:chgData name="Margreet de Ruiter" userId="0e20dc61-e030-42c2-af97-306e4d0f5cd6" providerId="ADAL" clId="{F5101605-FA20-46A5-8144-A521006232DE}" dt="2022-10-17T08:24:28.413" v="0" actId="20577"/>
        <pc:sldMkLst>
          <pc:docMk/>
          <pc:sldMk cId="4164857745" sldId="654"/>
        </pc:sldMkLst>
      </pc:sldChg>
    </pc:docChg>
  </pc:docChgLst>
</pc:chgInfo>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D94AD03-41AE-4A4B-8250-11575B6CB5D9}" type="doc">
      <dgm:prSet loTypeId="urn:microsoft.com/office/officeart/2005/8/layout/hList1" loCatId="list" qsTypeId="urn:microsoft.com/office/officeart/2005/8/quickstyle/simple2" qsCatId="simple" csTypeId="urn:microsoft.com/office/officeart/2005/8/colors/accent1_2" csCatId="accent1"/>
      <dgm:spPr/>
      <dgm:t>
        <a:bodyPr/>
        <a:lstStyle/>
        <a:p>
          <a:endParaRPr lang="en-US"/>
        </a:p>
      </dgm:t>
    </dgm:pt>
    <dgm:pt modelId="{F9EBEBFF-353F-49F7-BFDB-A8316139D4BC}">
      <dgm:prSet/>
      <dgm:spPr/>
      <dgm:t>
        <a:bodyPr/>
        <a:lstStyle/>
        <a:p>
          <a:r>
            <a:rPr lang="nl-NL"/>
            <a:t>Actielijn 1: voor de zwangerschap</a:t>
          </a:r>
          <a:endParaRPr lang="en-US"/>
        </a:p>
      </dgm:t>
    </dgm:pt>
    <dgm:pt modelId="{3BA7698E-3634-4A7D-9FF8-D50A0612BD1E}" type="parTrans" cxnId="{972E29B5-96E1-4564-956B-45F3E2B9075B}">
      <dgm:prSet/>
      <dgm:spPr/>
      <dgm:t>
        <a:bodyPr/>
        <a:lstStyle/>
        <a:p>
          <a:endParaRPr lang="en-US"/>
        </a:p>
      </dgm:t>
    </dgm:pt>
    <dgm:pt modelId="{22AB1204-7888-49B8-A580-0A2CB9A2A0A9}" type="sibTrans" cxnId="{972E29B5-96E1-4564-956B-45F3E2B9075B}">
      <dgm:prSet/>
      <dgm:spPr/>
      <dgm:t>
        <a:bodyPr/>
        <a:lstStyle/>
        <a:p>
          <a:endParaRPr lang="en-US"/>
        </a:p>
      </dgm:t>
    </dgm:pt>
    <dgm:pt modelId="{6A395D30-BF96-43E7-808F-5CB8D382FF14}">
      <dgm:prSet/>
      <dgm:spPr/>
      <dgm:t>
        <a:bodyPr/>
        <a:lstStyle/>
        <a:p>
          <a:r>
            <a:rPr lang="nl-NL" dirty="0"/>
            <a:t>Meer aanstaande kwetsbare ouders starten goed voorbereid met hun zwangerschap.</a:t>
          </a:r>
          <a:endParaRPr lang="en-US" dirty="0"/>
        </a:p>
      </dgm:t>
    </dgm:pt>
    <dgm:pt modelId="{E225DA92-4A23-42CE-B4C0-2F2E8777CEAF}" type="parTrans" cxnId="{96C61494-B7F5-4993-BD8C-378E868055C1}">
      <dgm:prSet/>
      <dgm:spPr/>
      <dgm:t>
        <a:bodyPr/>
        <a:lstStyle/>
        <a:p>
          <a:endParaRPr lang="en-US"/>
        </a:p>
      </dgm:t>
    </dgm:pt>
    <dgm:pt modelId="{AADB642E-304B-413B-B23A-A1812ACBC670}" type="sibTrans" cxnId="{96C61494-B7F5-4993-BD8C-378E868055C1}">
      <dgm:prSet/>
      <dgm:spPr/>
      <dgm:t>
        <a:bodyPr/>
        <a:lstStyle/>
        <a:p>
          <a:endParaRPr lang="en-US"/>
        </a:p>
      </dgm:t>
    </dgm:pt>
    <dgm:pt modelId="{896FFCBF-5B11-40C7-8671-D676CB02889F}">
      <dgm:prSet/>
      <dgm:spPr/>
      <dgm:t>
        <a:bodyPr/>
        <a:lstStyle/>
        <a:p>
          <a:r>
            <a:rPr lang="nl-NL"/>
            <a:t>Minder ongeplande en onbedoelde zwangerschappen komen voor in kwetsbare gezinnen.</a:t>
          </a:r>
          <a:endParaRPr lang="en-US"/>
        </a:p>
      </dgm:t>
    </dgm:pt>
    <dgm:pt modelId="{3FE37C2B-78BE-481B-8B6D-3B12F86C249F}" type="parTrans" cxnId="{2C7236FB-0C5D-4466-9645-A9566BAA6F0D}">
      <dgm:prSet/>
      <dgm:spPr/>
      <dgm:t>
        <a:bodyPr/>
        <a:lstStyle/>
        <a:p>
          <a:endParaRPr lang="en-US"/>
        </a:p>
      </dgm:t>
    </dgm:pt>
    <dgm:pt modelId="{2D9521A1-3724-4DCD-826B-964350E35053}" type="sibTrans" cxnId="{2C7236FB-0C5D-4466-9645-A9566BAA6F0D}">
      <dgm:prSet/>
      <dgm:spPr/>
      <dgm:t>
        <a:bodyPr/>
        <a:lstStyle/>
        <a:p>
          <a:endParaRPr lang="en-US"/>
        </a:p>
      </dgm:t>
    </dgm:pt>
    <dgm:pt modelId="{7479D244-8035-46BF-B439-0AEE3FECE48C}">
      <dgm:prSet/>
      <dgm:spPr/>
      <dgm:t>
        <a:bodyPr/>
        <a:lstStyle/>
        <a:p>
          <a:r>
            <a:rPr lang="nl-NL"/>
            <a:t>Actielijn 2: tijdens de zwangerschap</a:t>
          </a:r>
          <a:endParaRPr lang="en-US"/>
        </a:p>
      </dgm:t>
    </dgm:pt>
    <dgm:pt modelId="{FA6E575C-1C03-4069-8F2E-973FDF3F2888}" type="parTrans" cxnId="{610E51E1-2ED5-4EBE-84EB-41E3B8CF3C7B}">
      <dgm:prSet/>
      <dgm:spPr/>
      <dgm:t>
        <a:bodyPr/>
        <a:lstStyle/>
        <a:p>
          <a:endParaRPr lang="en-US"/>
        </a:p>
      </dgm:t>
    </dgm:pt>
    <dgm:pt modelId="{45C26564-11BE-4F31-A5DB-1DD0EE81406D}" type="sibTrans" cxnId="{610E51E1-2ED5-4EBE-84EB-41E3B8CF3C7B}">
      <dgm:prSet/>
      <dgm:spPr/>
      <dgm:t>
        <a:bodyPr/>
        <a:lstStyle/>
        <a:p>
          <a:endParaRPr lang="en-US"/>
        </a:p>
      </dgm:t>
    </dgm:pt>
    <dgm:pt modelId="{1261797B-9474-4CA6-81E2-B229AE022AC7}">
      <dgm:prSet/>
      <dgm:spPr/>
      <dgm:t>
        <a:bodyPr/>
        <a:lstStyle/>
        <a:p>
          <a:r>
            <a:rPr lang="nl-NL"/>
            <a:t>Beter signaleren van medische en sociale problemen bij aanstaande kwetsbare ouders.</a:t>
          </a:r>
          <a:endParaRPr lang="en-US"/>
        </a:p>
      </dgm:t>
    </dgm:pt>
    <dgm:pt modelId="{6BA08BE6-7EB9-46F5-A53C-ACD6EF4B4380}" type="parTrans" cxnId="{14A8F28B-A82E-473C-9907-34DA815507A3}">
      <dgm:prSet/>
      <dgm:spPr/>
      <dgm:t>
        <a:bodyPr/>
        <a:lstStyle/>
        <a:p>
          <a:endParaRPr lang="en-US"/>
        </a:p>
      </dgm:t>
    </dgm:pt>
    <dgm:pt modelId="{916A6475-DEDA-49B0-A4AB-13F0737C3FF9}" type="sibTrans" cxnId="{14A8F28B-A82E-473C-9907-34DA815507A3}">
      <dgm:prSet/>
      <dgm:spPr/>
      <dgm:t>
        <a:bodyPr/>
        <a:lstStyle/>
        <a:p>
          <a:endParaRPr lang="en-US"/>
        </a:p>
      </dgm:t>
    </dgm:pt>
    <dgm:pt modelId="{64115F24-8C02-4498-8FB1-BEF21B64BCC6}">
      <dgm:prSet/>
      <dgm:spPr/>
      <dgm:t>
        <a:bodyPr/>
        <a:lstStyle/>
        <a:p>
          <a:r>
            <a:rPr lang="nl-NL"/>
            <a:t>Meer aanstaande kwetsbare ouders krijgen eerder de juiste hulp.</a:t>
          </a:r>
          <a:endParaRPr lang="en-US"/>
        </a:p>
      </dgm:t>
    </dgm:pt>
    <dgm:pt modelId="{1BE7D996-3FA9-4B54-A3ED-A550A6626792}" type="parTrans" cxnId="{537625FC-240F-4204-9AC4-42ED1720B61C}">
      <dgm:prSet/>
      <dgm:spPr/>
      <dgm:t>
        <a:bodyPr/>
        <a:lstStyle/>
        <a:p>
          <a:endParaRPr lang="en-US"/>
        </a:p>
      </dgm:t>
    </dgm:pt>
    <dgm:pt modelId="{B19D5654-DD7F-4B16-B210-62724B213A37}" type="sibTrans" cxnId="{537625FC-240F-4204-9AC4-42ED1720B61C}">
      <dgm:prSet/>
      <dgm:spPr/>
      <dgm:t>
        <a:bodyPr/>
        <a:lstStyle/>
        <a:p>
          <a:endParaRPr lang="en-US"/>
        </a:p>
      </dgm:t>
    </dgm:pt>
    <dgm:pt modelId="{907BB1A6-CB38-4E0D-BA55-17131E9827A5}">
      <dgm:prSet/>
      <dgm:spPr/>
      <dgm:t>
        <a:bodyPr/>
        <a:lstStyle/>
        <a:p>
          <a:r>
            <a:rPr lang="nl-NL"/>
            <a:t>Actielijn 3: na de geboorte</a:t>
          </a:r>
          <a:endParaRPr lang="en-US"/>
        </a:p>
      </dgm:t>
    </dgm:pt>
    <dgm:pt modelId="{7E01B2B7-E6F3-45CC-8E40-971ABEBCB06D}" type="parTrans" cxnId="{B56154D8-09C5-42ED-A796-7F27F34F4998}">
      <dgm:prSet/>
      <dgm:spPr/>
      <dgm:t>
        <a:bodyPr/>
        <a:lstStyle/>
        <a:p>
          <a:endParaRPr lang="en-US"/>
        </a:p>
      </dgm:t>
    </dgm:pt>
    <dgm:pt modelId="{563367E5-2337-4310-9486-4D48CEC1CC46}" type="sibTrans" cxnId="{B56154D8-09C5-42ED-A796-7F27F34F4998}">
      <dgm:prSet/>
      <dgm:spPr/>
      <dgm:t>
        <a:bodyPr/>
        <a:lstStyle/>
        <a:p>
          <a:endParaRPr lang="en-US"/>
        </a:p>
      </dgm:t>
    </dgm:pt>
    <dgm:pt modelId="{EE76B554-F8CB-46E7-87A4-C305DBF309B0}">
      <dgm:prSet/>
      <dgm:spPr/>
      <dgm:t>
        <a:bodyPr/>
        <a:lstStyle/>
        <a:p>
          <a:r>
            <a:rPr lang="nl-NL"/>
            <a:t>Meer kwetsbare ouders zijn toegerust voor het ouderschap en de opvoeding.</a:t>
          </a:r>
          <a:endParaRPr lang="en-US"/>
        </a:p>
      </dgm:t>
    </dgm:pt>
    <dgm:pt modelId="{EA4BD194-1BD7-42C8-B576-3D931AC6216B}" type="parTrans" cxnId="{B43D00F2-B9EE-48A1-A034-BA460FD815D5}">
      <dgm:prSet/>
      <dgm:spPr/>
      <dgm:t>
        <a:bodyPr/>
        <a:lstStyle/>
        <a:p>
          <a:endParaRPr lang="en-US"/>
        </a:p>
      </dgm:t>
    </dgm:pt>
    <dgm:pt modelId="{B0E000BD-F52A-4852-9A4C-DA89CA177DAF}" type="sibTrans" cxnId="{B43D00F2-B9EE-48A1-A034-BA460FD815D5}">
      <dgm:prSet/>
      <dgm:spPr/>
      <dgm:t>
        <a:bodyPr/>
        <a:lstStyle/>
        <a:p>
          <a:endParaRPr lang="en-US"/>
        </a:p>
      </dgm:t>
    </dgm:pt>
    <dgm:pt modelId="{B7965EBD-33F8-4E77-A59B-1B2CBD80065A}">
      <dgm:prSet/>
      <dgm:spPr/>
      <dgm:t>
        <a:bodyPr/>
        <a:lstStyle/>
        <a:p>
          <a:r>
            <a:rPr lang="nl-NL"/>
            <a:t>Minder baby’s en jonge kinderen worden uit huis of onder toezicht geplaatst.</a:t>
          </a:r>
          <a:endParaRPr lang="en-US"/>
        </a:p>
      </dgm:t>
    </dgm:pt>
    <dgm:pt modelId="{056B88FC-9DC6-45D6-B95F-0897C7F50A49}" type="parTrans" cxnId="{B3DD0EB9-0836-4603-8252-F1C1FBF50EFF}">
      <dgm:prSet/>
      <dgm:spPr/>
      <dgm:t>
        <a:bodyPr/>
        <a:lstStyle/>
        <a:p>
          <a:endParaRPr lang="en-US"/>
        </a:p>
      </dgm:t>
    </dgm:pt>
    <dgm:pt modelId="{C6232DDA-C0A3-4D9A-AB23-3B29AD92CD78}" type="sibTrans" cxnId="{B3DD0EB9-0836-4603-8252-F1C1FBF50EFF}">
      <dgm:prSet/>
      <dgm:spPr/>
      <dgm:t>
        <a:bodyPr/>
        <a:lstStyle/>
        <a:p>
          <a:endParaRPr lang="en-US"/>
        </a:p>
      </dgm:t>
    </dgm:pt>
    <dgm:pt modelId="{4B95E221-7FA7-4F1B-A8B8-561E121A7BD6}" type="pres">
      <dgm:prSet presAssocID="{8D94AD03-41AE-4A4B-8250-11575B6CB5D9}" presName="Name0" presStyleCnt="0">
        <dgm:presLayoutVars>
          <dgm:dir/>
          <dgm:animLvl val="lvl"/>
          <dgm:resizeHandles val="exact"/>
        </dgm:presLayoutVars>
      </dgm:prSet>
      <dgm:spPr/>
    </dgm:pt>
    <dgm:pt modelId="{00E5291F-7CD4-44EB-8032-E276EC2A5716}" type="pres">
      <dgm:prSet presAssocID="{F9EBEBFF-353F-49F7-BFDB-A8316139D4BC}" presName="composite" presStyleCnt="0"/>
      <dgm:spPr/>
    </dgm:pt>
    <dgm:pt modelId="{2FD4F3BF-1C57-4AB7-9A46-AB2A1A668481}" type="pres">
      <dgm:prSet presAssocID="{F9EBEBFF-353F-49F7-BFDB-A8316139D4BC}" presName="parTx" presStyleLbl="alignNode1" presStyleIdx="0" presStyleCnt="3">
        <dgm:presLayoutVars>
          <dgm:chMax val="0"/>
          <dgm:chPref val="0"/>
          <dgm:bulletEnabled val="1"/>
        </dgm:presLayoutVars>
      </dgm:prSet>
      <dgm:spPr/>
    </dgm:pt>
    <dgm:pt modelId="{86C2D5E7-AF70-4634-B485-2738D8E13CEB}" type="pres">
      <dgm:prSet presAssocID="{F9EBEBFF-353F-49F7-BFDB-A8316139D4BC}" presName="desTx" presStyleLbl="alignAccFollowNode1" presStyleIdx="0" presStyleCnt="3">
        <dgm:presLayoutVars>
          <dgm:bulletEnabled val="1"/>
        </dgm:presLayoutVars>
      </dgm:prSet>
      <dgm:spPr/>
    </dgm:pt>
    <dgm:pt modelId="{5052E49F-9022-47EB-A392-6F741641C417}" type="pres">
      <dgm:prSet presAssocID="{22AB1204-7888-49B8-A580-0A2CB9A2A0A9}" presName="space" presStyleCnt="0"/>
      <dgm:spPr/>
    </dgm:pt>
    <dgm:pt modelId="{5524BE05-C1F5-456B-96B0-FD7368E5F5E3}" type="pres">
      <dgm:prSet presAssocID="{7479D244-8035-46BF-B439-0AEE3FECE48C}" presName="composite" presStyleCnt="0"/>
      <dgm:spPr/>
    </dgm:pt>
    <dgm:pt modelId="{530B8EB7-3BE7-43C0-90B1-E9D275D7ACAB}" type="pres">
      <dgm:prSet presAssocID="{7479D244-8035-46BF-B439-0AEE3FECE48C}" presName="parTx" presStyleLbl="alignNode1" presStyleIdx="1" presStyleCnt="3">
        <dgm:presLayoutVars>
          <dgm:chMax val="0"/>
          <dgm:chPref val="0"/>
          <dgm:bulletEnabled val="1"/>
        </dgm:presLayoutVars>
      </dgm:prSet>
      <dgm:spPr/>
    </dgm:pt>
    <dgm:pt modelId="{4B665CC6-3866-4B9F-9851-39A2A2B09C62}" type="pres">
      <dgm:prSet presAssocID="{7479D244-8035-46BF-B439-0AEE3FECE48C}" presName="desTx" presStyleLbl="alignAccFollowNode1" presStyleIdx="1" presStyleCnt="3">
        <dgm:presLayoutVars>
          <dgm:bulletEnabled val="1"/>
        </dgm:presLayoutVars>
      </dgm:prSet>
      <dgm:spPr/>
    </dgm:pt>
    <dgm:pt modelId="{238BF40F-C6FB-4D59-9F95-522505C60337}" type="pres">
      <dgm:prSet presAssocID="{45C26564-11BE-4F31-A5DB-1DD0EE81406D}" presName="space" presStyleCnt="0"/>
      <dgm:spPr/>
    </dgm:pt>
    <dgm:pt modelId="{20DAC369-74B2-4059-AF6C-EBFA62649A79}" type="pres">
      <dgm:prSet presAssocID="{907BB1A6-CB38-4E0D-BA55-17131E9827A5}" presName="composite" presStyleCnt="0"/>
      <dgm:spPr/>
    </dgm:pt>
    <dgm:pt modelId="{781AB6C5-D535-4666-9353-001D4923FE1F}" type="pres">
      <dgm:prSet presAssocID="{907BB1A6-CB38-4E0D-BA55-17131E9827A5}" presName="parTx" presStyleLbl="alignNode1" presStyleIdx="2" presStyleCnt="3">
        <dgm:presLayoutVars>
          <dgm:chMax val="0"/>
          <dgm:chPref val="0"/>
          <dgm:bulletEnabled val="1"/>
        </dgm:presLayoutVars>
      </dgm:prSet>
      <dgm:spPr/>
    </dgm:pt>
    <dgm:pt modelId="{96BD9D21-6988-451F-9891-84F2558D8C01}" type="pres">
      <dgm:prSet presAssocID="{907BB1A6-CB38-4E0D-BA55-17131E9827A5}" presName="desTx" presStyleLbl="alignAccFollowNode1" presStyleIdx="2" presStyleCnt="3">
        <dgm:presLayoutVars>
          <dgm:bulletEnabled val="1"/>
        </dgm:presLayoutVars>
      </dgm:prSet>
      <dgm:spPr/>
    </dgm:pt>
  </dgm:ptLst>
  <dgm:cxnLst>
    <dgm:cxn modelId="{F394142F-9ACB-4B8B-A1DC-EEA0A9F61F4C}" type="presOf" srcId="{7479D244-8035-46BF-B439-0AEE3FECE48C}" destId="{530B8EB7-3BE7-43C0-90B1-E9D275D7ACAB}" srcOrd="0" destOrd="0" presId="urn:microsoft.com/office/officeart/2005/8/layout/hList1"/>
    <dgm:cxn modelId="{B1481750-A2AB-456C-91F8-A56D0BD16A67}" type="presOf" srcId="{8D94AD03-41AE-4A4B-8250-11575B6CB5D9}" destId="{4B95E221-7FA7-4F1B-A8B8-561E121A7BD6}" srcOrd="0" destOrd="0" presId="urn:microsoft.com/office/officeart/2005/8/layout/hList1"/>
    <dgm:cxn modelId="{A61D208B-52E2-4F49-BD38-54E6F86FA5EB}" type="presOf" srcId="{B7965EBD-33F8-4E77-A59B-1B2CBD80065A}" destId="{96BD9D21-6988-451F-9891-84F2558D8C01}" srcOrd="0" destOrd="1" presId="urn:microsoft.com/office/officeart/2005/8/layout/hList1"/>
    <dgm:cxn modelId="{14A8F28B-A82E-473C-9907-34DA815507A3}" srcId="{7479D244-8035-46BF-B439-0AEE3FECE48C}" destId="{1261797B-9474-4CA6-81E2-B229AE022AC7}" srcOrd="0" destOrd="0" parTransId="{6BA08BE6-7EB9-46F5-A53C-ACD6EF4B4380}" sibTransId="{916A6475-DEDA-49B0-A4AB-13F0737C3FF9}"/>
    <dgm:cxn modelId="{6BAE428F-4ADC-4611-89BA-7554D21F4E36}" type="presOf" srcId="{F9EBEBFF-353F-49F7-BFDB-A8316139D4BC}" destId="{2FD4F3BF-1C57-4AB7-9A46-AB2A1A668481}" srcOrd="0" destOrd="0" presId="urn:microsoft.com/office/officeart/2005/8/layout/hList1"/>
    <dgm:cxn modelId="{96C61494-B7F5-4993-BD8C-378E868055C1}" srcId="{F9EBEBFF-353F-49F7-BFDB-A8316139D4BC}" destId="{6A395D30-BF96-43E7-808F-5CB8D382FF14}" srcOrd="0" destOrd="0" parTransId="{E225DA92-4A23-42CE-B4C0-2F2E8777CEAF}" sibTransId="{AADB642E-304B-413B-B23A-A1812ACBC670}"/>
    <dgm:cxn modelId="{DBCBE29F-0A11-4501-9AB6-65DBE0FE531B}" type="presOf" srcId="{6A395D30-BF96-43E7-808F-5CB8D382FF14}" destId="{86C2D5E7-AF70-4634-B485-2738D8E13CEB}" srcOrd="0" destOrd="0" presId="urn:microsoft.com/office/officeart/2005/8/layout/hList1"/>
    <dgm:cxn modelId="{972E29B5-96E1-4564-956B-45F3E2B9075B}" srcId="{8D94AD03-41AE-4A4B-8250-11575B6CB5D9}" destId="{F9EBEBFF-353F-49F7-BFDB-A8316139D4BC}" srcOrd="0" destOrd="0" parTransId="{3BA7698E-3634-4A7D-9FF8-D50A0612BD1E}" sibTransId="{22AB1204-7888-49B8-A580-0A2CB9A2A0A9}"/>
    <dgm:cxn modelId="{E9E875B7-83D5-4AD0-B6B0-8CD79FDFC413}" type="presOf" srcId="{EE76B554-F8CB-46E7-87A4-C305DBF309B0}" destId="{96BD9D21-6988-451F-9891-84F2558D8C01}" srcOrd="0" destOrd="0" presId="urn:microsoft.com/office/officeart/2005/8/layout/hList1"/>
    <dgm:cxn modelId="{B3DD0EB9-0836-4603-8252-F1C1FBF50EFF}" srcId="{907BB1A6-CB38-4E0D-BA55-17131E9827A5}" destId="{B7965EBD-33F8-4E77-A59B-1B2CBD80065A}" srcOrd="1" destOrd="0" parTransId="{056B88FC-9DC6-45D6-B95F-0897C7F50A49}" sibTransId="{C6232DDA-C0A3-4D9A-AB23-3B29AD92CD78}"/>
    <dgm:cxn modelId="{99966ABF-5AEB-4262-A7F3-212634302DB1}" type="presOf" srcId="{896FFCBF-5B11-40C7-8671-D676CB02889F}" destId="{86C2D5E7-AF70-4634-B485-2738D8E13CEB}" srcOrd="0" destOrd="1" presId="urn:microsoft.com/office/officeart/2005/8/layout/hList1"/>
    <dgm:cxn modelId="{0CAEEEC0-635C-4EB3-80C9-1CAB783A0357}" type="presOf" srcId="{64115F24-8C02-4498-8FB1-BEF21B64BCC6}" destId="{4B665CC6-3866-4B9F-9851-39A2A2B09C62}" srcOrd="0" destOrd="1" presId="urn:microsoft.com/office/officeart/2005/8/layout/hList1"/>
    <dgm:cxn modelId="{B56154D8-09C5-42ED-A796-7F27F34F4998}" srcId="{8D94AD03-41AE-4A4B-8250-11575B6CB5D9}" destId="{907BB1A6-CB38-4E0D-BA55-17131E9827A5}" srcOrd="2" destOrd="0" parTransId="{7E01B2B7-E6F3-45CC-8E40-971ABEBCB06D}" sibTransId="{563367E5-2337-4310-9486-4D48CEC1CC46}"/>
    <dgm:cxn modelId="{829546E0-4756-4A13-AC4B-C269E3DC8092}" type="presOf" srcId="{907BB1A6-CB38-4E0D-BA55-17131E9827A5}" destId="{781AB6C5-D535-4666-9353-001D4923FE1F}" srcOrd="0" destOrd="0" presId="urn:microsoft.com/office/officeart/2005/8/layout/hList1"/>
    <dgm:cxn modelId="{610E51E1-2ED5-4EBE-84EB-41E3B8CF3C7B}" srcId="{8D94AD03-41AE-4A4B-8250-11575B6CB5D9}" destId="{7479D244-8035-46BF-B439-0AEE3FECE48C}" srcOrd="1" destOrd="0" parTransId="{FA6E575C-1C03-4069-8F2E-973FDF3F2888}" sibTransId="{45C26564-11BE-4F31-A5DB-1DD0EE81406D}"/>
    <dgm:cxn modelId="{361F80E6-12EE-46A9-9398-FBD7D288FD3F}" type="presOf" srcId="{1261797B-9474-4CA6-81E2-B229AE022AC7}" destId="{4B665CC6-3866-4B9F-9851-39A2A2B09C62}" srcOrd="0" destOrd="0" presId="urn:microsoft.com/office/officeart/2005/8/layout/hList1"/>
    <dgm:cxn modelId="{B43D00F2-B9EE-48A1-A034-BA460FD815D5}" srcId="{907BB1A6-CB38-4E0D-BA55-17131E9827A5}" destId="{EE76B554-F8CB-46E7-87A4-C305DBF309B0}" srcOrd="0" destOrd="0" parTransId="{EA4BD194-1BD7-42C8-B576-3D931AC6216B}" sibTransId="{B0E000BD-F52A-4852-9A4C-DA89CA177DAF}"/>
    <dgm:cxn modelId="{2C7236FB-0C5D-4466-9645-A9566BAA6F0D}" srcId="{F9EBEBFF-353F-49F7-BFDB-A8316139D4BC}" destId="{896FFCBF-5B11-40C7-8671-D676CB02889F}" srcOrd="1" destOrd="0" parTransId="{3FE37C2B-78BE-481B-8B6D-3B12F86C249F}" sibTransId="{2D9521A1-3724-4DCD-826B-964350E35053}"/>
    <dgm:cxn modelId="{537625FC-240F-4204-9AC4-42ED1720B61C}" srcId="{7479D244-8035-46BF-B439-0AEE3FECE48C}" destId="{64115F24-8C02-4498-8FB1-BEF21B64BCC6}" srcOrd="1" destOrd="0" parTransId="{1BE7D996-3FA9-4B54-A3ED-A550A6626792}" sibTransId="{B19D5654-DD7F-4B16-B210-62724B213A37}"/>
    <dgm:cxn modelId="{2AB0BEB1-6D23-4309-A618-B179BDB4B7E8}" type="presParOf" srcId="{4B95E221-7FA7-4F1B-A8B8-561E121A7BD6}" destId="{00E5291F-7CD4-44EB-8032-E276EC2A5716}" srcOrd="0" destOrd="0" presId="urn:microsoft.com/office/officeart/2005/8/layout/hList1"/>
    <dgm:cxn modelId="{9D6A8644-D63E-4633-9A15-542359695DC8}" type="presParOf" srcId="{00E5291F-7CD4-44EB-8032-E276EC2A5716}" destId="{2FD4F3BF-1C57-4AB7-9A46-AB2A1A668481}" srcOrd="0" destOrd="0" presId="urn:microsoft.com/office/officeart/2005/8/layout/hList1"/>
    <dgm:cxn modelId="{193D51BC-D1FF-4DD4-8409-C23A63A653DC}" type="presParOf" srcId="{00E5291F-7CD4-44EB-8032-E276EC2A5716}" destId="{86C2D5E7-AF70-4634-B485-2738D8E13CEB}" srcOrd="1" destOrd="0" presId="urn:microsoft.com/office/officeart/2005/8/layout/hList1"/>
    <dgm:cxn modelId="{7065D9C0-8EA2-4B06-A764-FE61CB06A197}" type="presParOf" srcId="{4B95E221-7FA7-4F1B-A8B8-561E121A7BD6}" destId="{5052E49F-9022-47EB-A392-6F741641C417}" srcOrd="1" destOrd="0" presId="urn:microsoft.com/office/officeart/2005/8/layout/hList1"/>
    <dgm:cxn modelId="{2DAEF80C-00D3-40AE-A29C-0320D18B9DDB}" type="presParOf" srcId="{4B95E221-7FA7-4F1B-A8B8-561E121A7BD6}" destId="{5524BE05-C1F5-456B-96B0-FD7368E5F5E3}" srcOrd="2" destOrd="0" presId="urn:microsoft.com/office/officeart/2005/8/layout/hList1"/>
    <dgm:cxn modelId="{EA237522-E880-42DE-A13B-42160DD4C1D5}" type="presParOf" srcId="{5524BE05-C1F5-456B-96B0-FD7368E5F5E3}" destId="{530B8EB7-3BE7-43C0-90B1-E9D275D7ACAB}" srcOrd="0" destOrd="0" presId="urn:microsoft.com/office/officeart/2005/8/layout/hList1"/>
    <dgm:cxn modelId="{799EC27F-263F-4319-843A-DD6EB480BA78}" type="presParOf" srcId="{5524BE05-C1F5-456B-96B0-FD7368E5F5E3}" destId="{4B665CC6-3866-4B9F-9851-39A2A2B09C62}" srcOrd="1" destOrd="0" presId="urn:microsoft.com/office/officeart/2005/8/layout/hList1"/>
    <dgm:cxn modelId="{6CF83289-7164-4ABC-BAB3-E222469CEE76}" type="presParOf" srcId="{4B95E221-7FA7-4F1B-A8B8-561E121A7BD6}" destId="{238BF40F-C6FB-4D59-9F95-522505C60337}" srcOrd="3" destOrd="0" presId="urn:microsoft.com/office/officeart/2005/8/layout/hList1"/>
    <dgm:cxn modelId="{96FEBF4B-94ED-4C5B-991F-61A79788F68E}" type="presParOf" srcId="{4B95E221-7FA7-4F1B-A8B8-561E121A7BD6}" destId="{20DAC369-74B2-4059-AF6C-EBFA62649A79}" srcOrd="4" destOrd="0" presId="urn:microsoft.com/office/officeart/2005/8/layout/hList1"/>
    <dgm:cxn modelId="{3C4BF98A-2004-4DDE-8869-F4B74861F5E9}" type="presParOf" srcId="{20DAC369-74B2-4059-AF6C-EBFA62649A79}" destId="{781AB6C5-D535-4666-9353-001D4923FE1F}" srcOrd="0" destOrd="0" presId="urn:microsoft.com/office/officeart/2005/8/layout/hList1"/>
    <dgm:cxn modelId="{775B686A-D34B-4FE0-8C9A-5B12CE7A5C5D}" type="presParOf" srcId="{20DAC369-74B2-4059-AF6C-EBFA62649A79}" destId="{96BD9D21-6988-451F-9891-84F2558D8C01}" srcOrd="1" destOrd="0" presId="urn:microsoft.com/office/officeart/2005/8/layout/h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FD4F3BF-1C57-4AB7-9A46-AB2A1A668481}">
      <dsp:nvSpPr>
        <dsp:cNvPr id="0" name=""/>
        <dsp:cNvSpPr/>
      </dsp:nvSpPr>
      <dsp:spPr>
        <a:xfrm>
          <a:off x="2430" y="92968"/>
          <a:ext cx="2369513" cy="684908"/>
        </a:xfrm>
        <a:prstGeom prst="rect">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a:outerShdw blurRad="40000" dist="20000" dir="5400000" rotWithShape="0">
            <a:srgbClr val="000000">
              <a:alpha val="38000"/>
            </a:srgbClr>
          </a:outerShdw>
        </a:effectLst>
      </dsp:spPr>
      <dsp:style>
        <a:lnRef idx="2">
          <a:scrgbClr r="0" g="0" b="0"/>
        </a:lnRef>
        <a:fillRef idx="1">
          <a:scrgbClr r="0" g="0" b="0"/>
        </a:fillRef>
        <a:effectRef idx="1">
          <a:scrgbClr r="0" g="0" b="0"/>
        </a:effectRef>
        <a:fontRef idx="minor">
          <a:schemeClr val="lt1"/>
        </a:fontRef>
      </dsp:style>
      <dsp:txBody>
        <a:bodyPr spcFirstLastPara="0" vert="horz" wrap="square" lIns="135128" tIns="77216" rIns="135128" bIns="77216" numCol="1" spcCol="1270" anchor="ctr" anchorCtr="0">
          <a:noAutofit/>
        </a:bodyPr>
        <a:lstStyle/>
        <a:p>
          <a:pPr marL="0" lvl="0" indent="0" algn="ctr" defTabSz="844550">
            <a:lnSpc>
              <a:spcPct val="90000"/>
            </a:lnSpc>
            <a:spcBef>
              <a:spcPct val="0"/>
            </a:spcBef>
            <a:spcAft>
              <a:spcPct val="35000"/>
            </a:spcAft>
            <a:buNone/>
          </a:pPr>
          <a:r>
            <a:rPr lang="nl-NL" sz="1900" kern="1200"/>
            <a:t>Actielijn 1: voor de zwangerschap</a:t>
          </a:r>
          <a:endParaRPr lang="en-US" sz="1900" kern="1200"/>
        </a:p>
      </dsp:txBody>
      <dsp:txXfrm>
        <a:off x="2430" y="92968"/>
        <a:ext cx="2369513" cy="684908"/>
      </dsp:txXfrm>
    </dsp:sp>
    <dsp:sp modelId="{86C2D5E7-AF70-4634-B485-2738D8E13CEB}">
      <dsp:nvSpPr>
        <dsp:cNvPr id="0" name=""/>
        <dsp:cNvSpPr/>
      </dsp:nvSpPr>
      <dsp:spPr>
        <a:xfrm>
          <a:off x="2430" y="777877"/>
          <a:ext cx="2369513" cy="3233609"/>
        </a:xfrm>
        <a:prstGeom prst="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01346" tIns="101346" rIns="135128" bIns="152019" numCol="1" spcCol="1270" anchor="t" anchorCtr="0">
          <a:noAutofit/>
        </a:bodyPr>
        <a:lstStyle/>
        <a:p>
          <a:pPr marL="171450" lvl="1" indent="-171450" algn="l" defTabSz="844550">
            <a:lnSpc>
              <a:spcPct val="90000"/>
            </a:lnSpc>
            <a:spcBef>
              <a:spcPct val="0"/>
            </a:spcBef>
            <a:spcAft>
              <a:spcPct val="15000"/>
            </a:spcAft>
            <a:buChar char="•"/>
          </a:pPr>
          <a:r>
            <a:rPr lang="nl-NL" sz="1900" kern="1200" dirty="0"/>
            <a:t>Meer aanstaande kwetsbare ouders starten goed voorbereid met hun zwangerschap.</a:t>
          </a:r>
          <a:endParaRPr lang="en-US" sz="1900" kern="1200" dirty="0"/>
        </a:p>
        <a:p>
          <a:pPr marL="171450" lvl="1" indent="-171450" algn="l" defTabSz="844550">
            <a:lnSpc>
              <a:spcPct val="90000"/>
            </a:lnSpc>
            <a:spcBef>
              <a:spcPct val="0"/>
            </a:spcBef>
            <a:spcAft>
              <a:spcPct val="15000"/>
            </a:spcAft>
            <a:buChar char="•"/>
          </a:pPr>
          <a:r>
            <a:rPr lang="nl-NL" sz="1900" kern="1200"/>
            <a:t>Minder ongeplande en onbedoelde zwangerschappen komen voor in kwetsbare gezinnen.</a:t>
          </a:r>
          <a:endParaRPr lang="en-US" sz="1900" kern="1200"/>
        </a:p>
      </dsp:txBody>
      <dsp:txXfrm>
        <a:off x="2430" y="777877"/>
        <a:ext cx="2369513" cy="3233609"/>
      </dsp:txXfrm>
    </dsp:sp>
    <dsp:sp modelId="{530B8EB7-3BE7-43C0-90B1-E9D275D7ACAB}">
      <dsp:nvSpPr>
        <dsp:cNvPr id="0" name=""/>
        <dsp:cNvSpPr/>
      </dsp:nvSpPr>
      <dsp:spPr>
        <a:xfrm>
          <a:off x="2703675" y="92968"/>
          <a:ext cx="2369513" cy="684908"/>
        </a:xfrm>
        <a:prstGeom prst="rect">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a:outerShdw blurRad="40000" dist="20000" dir="5400000" rotWithShape="0">
            <a:srgbClr val="000000">
              <a:alpha val="38000"/>
            </a:srgbClr>
          </a:outerShdw>
        </a:effectLst>
      </dsp:spPr>
      <dsp:style>
        <a:lnRef idx="2">
          <a:scrgbClr r="0" g="0" b="0"/>
        </a:lnRef>
        <a:fillRef idx="1">
          <a:scrgbClr r="0" g="0" b="0"/>
        </a:fillRef>
        <a:effectRef idx="1">
          <a:scrgbClr r="0" g="0" b="0"/>
        </a:effectRef>
        <a:fontRef idx="minor">
          <a:schemeClr val="lt1"/>
        </a:fontRef>
      </dsp:style>
      <dsp:txBody>
        <a:bodyPr spcFirstLastPara="0" vert="horz" wrap="square" lIns="135128" tIns="77216" rIns="135128" bIns="77216" numCol="1" spcCol="1270" anchor="ctr" anchorCtr="0">
          <a:noAutofit/>
        </a:bodyPr>
        <a:lstStyle/>
        <a:p>
          <a:pPr marL="0" lvl="0" indent="0" algn="ctr" defTabSz="844550">
            <a:lnSpc>
              <a:spcPct val="90000"/>
            </a:lnSpc>
            <a:spcBef>
              <a:spcPct val="0"/>
            </a:spcBef>
            <a:spcAft>
              <a:spcPct val="35000"/>
            </a:spcAft>
            <a:buNone/>
          </a:pPr>
          <a:r>
            <a:rPr lang="nl-NL" sz="1900" kern="1200"/>
            <a:t>Actielijn 2: tijdens de zwangerschap</a:t>
          </a:r>
          <a:endParaRPr lang="en-US" sz="1900" kern="1200"/>
        </a:p>
      </dsp:txBody>
      <dsp:txXfrm>
        <a:off x="2703675" y="92968"/>
        <a:ext cx="2369513" cy="684908"/>
      </dsp:txXfrm>
    </dsp:sp>
    <dsp:sp modelId="{4B665CC6-3866-4B9F-9851-39A2A2B09C62}">
      <dsp:nvSpPr>
        <dsp:cNvPr id="0" name=""/>
        <dsp:cNvSpPr/>
      </dsp:nvSpPr>
      <dsp:spPr>
        <a:xfrm>
          <a:off x="2703675" y="777877"/>
          <a:ext cx="2369513" cy="3233609"/>
        </a:xfrm>
        <a:prstGeom prst="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01346" tIns="101346" rIns="135128" bIns="152019" numCol="1" spcCol="1270" anchor="t" anchorCtr="0">
          <a:noAutofit/>
        </a:bodyPr>
        <a:lstStyle/>
        <a:p>
          <a:pPr marL="171450" lvl="1" indent="-171450" algn="l" defTabSz="844550">
            <a:lnSpc>
              <a:spcPct val="90000"/>
            </a:lnSpc>
            <a:spcBef>
              <a:spcPct val="0"/>
            </a:spcBef>
            <a:spcAft>
              <a:spcPct val="15000"/>
            </a:spcAft>
            <a:buChar char="•"/>
          </a:pPr>
          <a:r>
            <a:rPr lang="nl-NL" sz="1900" kern="1200"/>
            <a:t>Beter signaleren van medische en sociale problemen bij aanstaande kwetsbare ouders.</a:t>
          </a:r>
          <a:endParaRPr lang="en-US" sz="1900" kern="1200"/>
        </a:p>
        <a:p>
          <a:pPr marL="171450" lvl="1" indent="-171450" algn="l" defTabSz="844550">
            <a:lnSpc>
              <a:spcPct val="90000"/>
            </a:lnSpc>
            <a:spcBef>
              <a:spcPct val="0"/>
            </a:spcBef>
            <a:spcAft>
              <a:spcPct val="15000"/>
            </a:spcAft>
            <a:buChar char="•"/>
          </a:pPr>
          <a:r>
            <a:rPr lang="nl-NL" sz="1900" kern="1200"/>
            <a:t>Meer aanstaande kwetsbare ouders krijgen eerder de juiste hulp.</a:t>
          </a:r>
          <a:endParaRPr lang="en-US" sz="1900" kern="1200"/>
        </a:p>
      </dsp:txBody>
      <dsp:txXfrm>
        <a:off x="2703675" y="777877"/>
        <a:ext cx="2369513" cy="3233609"/>
      </dsp:txXfrm>
    </dsp:sp>
    <dsp:sp modelId="{781AB6C5-D535-4666-9353-001D4923FE1F}">
      <dsp:nvSpPr>
        <dsp:cNvPr id="0" name=""/>
        <dsp:cNvSpPr/>
      </dsp:nvSpPr>
      <dsp:spPr>
        <a:xfrm>
          <a:off x="5404920" y="92968"/>
          <a:ext cx="2369513" cy="684908"/>
        </a:xfrm>
        <a:prstGeom prst="rect">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a:outerShdw blurRad="40000" dist="20000" dir="5400000" rotWithShape="0">
            <a:srgbClr val="000000">
              <a:alpha val="38000"/>
            </a:srgbClr>
          </a:outerShdw>
        </a:effectLst>
      </dsp:spPr>
      <dsp:style>
        <a:lnRef idx="2">
          <a:scrgbClr r="0" g="0" b="0"/>
        </a:lnRef>
        <a:fillRef idx="1">
          <a:scrgbClr r="0" g="0" b="0"/>
        </a:fillRef>
        <a:effectRef idx="1">
          <a:scrgbClr r="0" g="0" b="0"/>
        </a:effectRef>
        <a:fontRef idx="minor">
          <a:schemeClr val="lt1"/>
        </a:fontRef>
      </dsp:style>
      <dsp:txBody>
        <a:bodyPr spcFirstLastPara="0" vert="horz" wrap="square" lIns="135128" tIns="77216" rIns="135128" bIns="77216" numCol="1" spcCol="1270" anchor="ctr" anchorCtr="0">
          <a:noAutofit/>
        </a:bodyPr>
        <a:lstStyle/>
        <a:p>
          <a:pPr marL="0" lvl="0" indent="0" algn="ctr" defTabSz="844550">
            <a:lnSpc>
              <a:spcPct val="90000"/>
            </a:lnSpc>
            <a:spcBef>
              <a:spcPct val="0"/>
            </a:spcBef>
            <a:spcAft>
              <a:spcPct val="35000"/>
            </a:spcAft>
            <a:buNone/>
          </a:pPr>
          <a:r>
            <a:rPr lang="nl-NL" sz="1900" kern="1200"/>
            <a:t>Actielijn 3: na de geboorte</a:t>
          </a:r>
          <a:endParaRPr lang="en-US" sz="1900" kern="1200"/>
        </a:p>
      </dsp:txBody>
      <dsp:txXfrm>
        <a:off x="5404920" y="92968"/>
        <a:ext cx="2369513" cy="684908"/>
      </dsp:txXfrm>
    </dsp:sp>
    <dsp:sp modelId="{96BD9D21-6988-451F-9891-84F2558D8C01}">
      <dsp:nvSpPr>
        <dsp:cNvPr id="0" name=""/>
        <dsp:cNvSpPr/>
      </dsp:nvSpPr>
      <dsp:spPr>
        <a:xfrm>
          <a:off x="5404920" y="777877"/>
          <a:ext cx="2369513" cy="3233609"/>
        </a:xfrm>
        <a:prstGeom prst="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01346" tIns="101346" rIns="135128" bIns="152019" numCol="1" spcCol="1270" anchor="t" anchorCtr="0">
          <a:noAutofit/>
        </a:bodyPr>
        <a:lstStyle/>
        <a:p>
          <a:pPr marL="171450" lvl="1" indent="-171450" algn="l" defTabSz="844550">
            <a:lnSpc>
              <a:spcPct val="90000"/>
            </a:lnSpc>
            <a:spcBef>
              <a:spcPct val="0"/>
            </a:spcBef>
            <a:spcAft>
              <a:spcPct val="15000"/>
            </a:spcAft>
            <a:buChar char="•"/>
          </a:pPr>
          <a:r>
            <a:rPr lang="nl-NL" sz="1900" kern="1200"/>
            <a:t>Meer kwetsbare ouders zijn toegerust voor het ouderschap en de opvoeding.</a:t>
          </a:r>
          <a:endParaRPr lang="en-US" sz="1900" kern="1200"/>
        </a:p>
        <a:p>
          <a:pPr marL="171450" lvl="1" indent="-171450" algn="l" defTabSz="844550">
            <a:lnSpc>
              <a:spcPct val="90000"/>
            </a:lnSpc>
            <a:spcBef>
              <a:spcPct val="0"/>
            </a:spcBef>
            <a:spcAft>
              <a:spcPct val="15000"/>
            </a:spcAft>
            <a:buChar char="•"/>
          </a:pPr>
          <a:r>
            <a:rPr lang="nl-NL" sz="1900" kern="1200"/>
            <a:t>Minder baby’s en jonge kinderen worden uit huis of onder toezicht geplaatst.</a:t>
          </a:r>
          <a:endParaRPr lang="en-US" sz="1900" kern="1200"/>
        </a:p>
      </dsp:txBody>
      <dsp:txXfrm>
        <a:off x="5404920" y="777877"/>
        <a:ext cx="2369513" cy="3233609"/>
      </dsp:txXfrm>
    </dsp:sp>
  </dsp:spTree>
</dsp:drawing>
</file>

<file path=ppt/diagrams/layout1.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93713"/>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4" y="0"/>
            <a:ext cx="2971800" cy="493713"/>
          </a:xfrm>
          <a:prstGeom prst="rect">
            <a:avLst/>
          </a:prstGeom>
        </p:spPr>
        <p:txBody>
          <a:bodyPr vert="horz" lIns="91440" tIns="45720" rIns="91440" bIns="45720" rtlCol="0"/>
          <a:lstStyle>
            <a:lvl1pPr algn="r">
              <a:defRPr sz="1200"/>
            </a:lvl1pPr>
          </a:lstStyle>
          <a:p>
            <a:fld id="{DAF4DF15-34E7-994C-BC9D-4E6A5C8B9C35}" type="datetimeFigureOut">
              <a:t>17-10-2022</a:t>
            </a:fld>
            <a:endParaRPr lang="en-US"/>
          </a:p>
        </p:txBody>
      </p:sp>
      <p:sp>
        <p:nvSpPr>
          <p:cNvPr id="4" name="Footer Placeholder 3"/>
          <p:cNvSpPr>
            <a:spLocks noGrp="1"/>
          </p:cNvSpPr>
          <p:nvPr>
            <p:ph type="ftr" sz="quarter" idx="2"/>
          </p:nvPr>
        </p:nvSpPr>
        <p:spPr>
          <a:xfrm>
            <a:off x="0" y="9378823"/>
            <a:ext cx="2971800" cy="493713"/>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4" y="9378823"/>
            <a:ext cx="2971800" cy="493713"/>
          </a:xfrm>
          <a:prstGeom prst="rect">
            <a:avLst/>
          </a:prstGeom>
        </p:spPr>
        <p:txBody>
          <a:bodyPr vert="horz" lIns="91440" tIns="45720" rIns="91440" bIns="45720" rtlCol="0" anchor="b"/>
          <a:lstStyle>
            <a:lvl1pPr algn="r">
              <a:defRPr sz="1200"/>
            </a:lvl1pPr>
          </a:lstStyle>
          <a:p>
            <a:fld id="{AB4FF537-82F8-4D4E-B532-D4AF4C4426F2}" type="slidenum">
              <a:t>‹nr.›</a:t>
            </a:fld>
            <a:endParaRPr lang="en-US"/>
          </a:p>
        </p:txBody>
      </p:sp>
    </p:spTree>
    <p:extLst>
      <p:ext uri="{BB962C8B-B14F-4D97-AF65-F5344CB8AC3E}">
        <p14:creationId xmlns:p14="http://schemas.microsoft.com/office/powerpoint/2010/main" val="2082597155"/>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93713"/>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4" y="0"/>
            <a:ext cx="2971800" cy="493713"/>
          </a:xfrm>
          <a:prstGeom prst="rect">
            <a:avLst/>
          </a:prstGeom>
        </p:spPr>
        <p:txBody>
          <a:bodyPr vert="horz" lIns="91440" tIns="45720" rIns="91440" bIns="45720" rtlCol="0"/>
          <a:lstStyle>
            <a:lvl1pPr algn="r">
              <a:defRPr sz="1200"/>
            </a:lvl1pPr>
          </a:lstStyle>
          <a:p>
            <a:fld id="{F3E04B93-6E37-CD43-BFB3-1C04A6AD52C8}" type="datetimeFigureOut">
              <a:t>17-10-2022</a:t>
            </a:fld>
            <a:endParaRPr lang="en-US"/>
          </a:p>
        </p:txBody>
      </p:sp>
      <p:sp>
        <p:nvSpPr>
          <p:cNvPr id="4" name="Slide Image Placeholder 3"/>
          <p:cNvSpPr>
            <a:spLocks noGrp="1" noRot="1" noChangeAspect="1"/>
          </p:cNvSpPr>
          <p:nvPr>
            <p:ph type="sldImg" idx="2"/>
          </p:nvPr>
        </p:nvSpPr>
        <p:spPr>
          <a:xfrm>
            <a:off x="960438" y="741363"/>
            <a:ext cx="4937125" cy="370205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1" y="4690269"/>
            <a:ext cx="5486400" cy="4443412"/>
          </a:xfrm>
          <a:prstGeom prst="rect">
            <a:avLst/>
          </a:prstGeom>
        </p:spPr>
        <p:txBody>
          <a:bodyPr vert="horz" lIns="91440" tIns="45720" rIns="91440" bIns="45720" rtlCol="0"/>
          <a:lstStyle/>
          <a:p>
            <a:pPr lvl="0"/>
            <a:r>
              <a:rPr lang="nl-NL"/>
              <a:t>Click to edit Master text styles</a:t>
            </a:r>
          </a:p>
          <a:p>
            <a:pPr lvl="1"/>
            <a:r>
              <a:rPr lang="nl-NL"/>
              <a:t>Second level</a:t>
            </a:r>
          </a:p>
          <a:p>
            <a:pPr lvl="2"/>
            <a:r>
              <a:rPr lang="nl-NL"/>
              <a:t>Third level</a:t>
            </a:r>
          </a:p>
          <a:p>
            <a:pPr lvl="3"/>
            <a:r>
              <a:rPr lang="nl-NL"/>
              <a:t>Fourth level</a:t>
            </a:r>
          </a:p>
          <a:p>
            <a:pPr lvl="4"/>
            <a:r>
              <a:rPr lang="nl-NL"/>
              <a:t>Fifth level</a:t>
            </a:r>
            <a:endParaRPr lang="en-US"/>
          </a:p>
        </p:txBody>
      </p:sp>
      <p:sp>
        <p:nvSpPr>
          <p:cNvPr id="6" name="Footer Placeholder 5"/>
          <p:cNvSpPr>
            <a:spLocks noGrp="1"/>
          </p:cNvSpPr>
          <p:nvPr>
            <p:ph type="ftr" sz="quarter" idx="4"/>
          </p:nvPr>
        </p:nvSpPr>
        <p:spPr>
          <a:xfrm>
            <a:off x="0" y="9378823"/>
            <a:ext cx="2971800" cy="493713"/>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4" y="9378823"/>
            <a:ext cx="2971800" cy="493713"/>
          </a:xfrm>
          <a:prstGeom prst="rect">
            <a:avLst/>
          </a:prstGeom>
        </p:spPr>
        <p:txBody>
          <a:bodyPr vert="horz" lIns="91440" tIns="45720" rIns="91440" bIns="45720" rtlCol="0" anchor="b"/>
          <a:lstStyle>
            <a:lvl1pPr algn="r">
              <a:defRPr sz="1200"/>
            </a:lvl1pPr>
          </a:lstStyle>
          <a:p>
            <a:fld id="{BA0C7032-B2B1-2943-A3BF-8511873AAFFD}" type="slidenum">
              <a:t>‹nr.›</a:t>
            </a:fld>
            <a:endParaRPr lang="en-US"/>
          </a:p>
        </p:txBody>
      </p:sp>
    </p:spTree>
    <p:extLst>
      <p:ext uri="{BB962C8B-B14F-4D97-AF65-F5344CB8AC3E}">
        <p14:creationId xmlns:p14="http://schemas.microsoft.com/office/powerpoint/2010/main" val="2357370067"/>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3" Type="http://schemas.openxmlformats.org/officeDocument/2006/relationships/hyperlink" Target="https://www.ncj.nl/themadossiers/prenataal-huisbezoek-jgz/over-het-phb-jgz/" TargetMode="External"/><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3" Type="http://schemas.openxmlformats.org/officeDocument/2006/relationships/hyperlink" Target="https://www.samennijmegen.nl/website-vsv-samen-regio-nijmegen/" TargetMode="External"/><Relationship Id="rId2" Type="http://schemas.openxmlformats.org/officeDocument/2006/relationships/slide" Target="../slides/slide11.xml"/><Relationship Id="rId1" Type="http://schemas.openxmlformats.org/officeDocument/2006/relationships/notesMaster" Target="../notesMasters/notesMaster1.xml"/><Relationship Id="rId5" Type="http://schemas.openxmlformats.org/officeDocument/2006/relationships/hyperlink" Target="https://www.samennijmegen.nl/wp-content/uploads/2021/11/211104-zorgpad-financiele-en-huisvestingsproblemen-4-1.pdf" TargetMode="External"/><Relationship Id="rId4" Type="http://schemas.openxmlformats.org/officeDocument/2006/relationships/hyperlink" Target="https://www.samennijmegen.nl/protocollen/" TargetMode="Externa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3" Type="http://schemas.openxmlformats.org/officeDocument/2006/relationships/hyperlink" Target="https://www.divosa.nl/nieuws/handreiking-omgaan-met-kinderarmoede-het-sociaal-domein-gelanceerd#:~:text=De%20handreiking%20%27Omgaan%20met%20kinderarmoede%20in%20het%20sociaal%20domein%27%20ondersteunt,Werk%20en%20Inkomen%20tot%20jongerenwerkers." TargetMode="External"/><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3" Type="http://schemas.openxmlformats.org/officeDocument/2006/relationships/hyperlink" Target="https://eur03.safelinks.protection.outlook.com/?url=https://stichtingbabyspullen.nl/hulp-nodig/hulpverleningsorganisaties/&amp;data=05|01|l1.baltussen@nijmegen.nl|8adad1ec36204e114c8208da9b0f9ccc|e0f12b69ac3e4ab19294efe7ab4695c5|0|0|637992789911793402|Unknown|TWFpbGZsb3d8eyJWIjoiMC4wLjAwMDAiLCJQIjoiV2luMzIiLCJBTiI6Ik1haWwiLCJXVCI6Mn0%3D|0|||&amp;sdata=2iaS5om26AgkvsKu5ZTrsJU6/al8kfYmVfj36OwH9Oo%3D&amp;reserved=0" TargetMode="External"/><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3" Type="http://schemas.openxmlformats.org/officeDocument/2006/relationships/hyperlink" Target="mailto:mderuiter@ggdgelderlandzuid.nl" TargetMode="External"/><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3" Type="http://schemas.openxmlformats.org/officeDocument/2006/relationships/hyperlink" Target="https://www.ncj.nl/themadossiers/prenataal-huisbezoek-jgz/over-het-phb-jgz/" TargetMode="External"/><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a:spcAft>
                <a:spcPts val="0"/>
              </a:spcAft>
            </a:pPr>
            <a:endParaRPr lang="nl-NL" b="1" dirty="0">
              <a:effectLst/>
            </a:endParaRPr>
          </a:p>
          <a:p>
            <a:pPr>
              <a:spcAft>
                <a:spcPts val="0"/>
              </a:spcAft>
            </a:pPr>
            <a:r>
              <a:rPr lang="nl-NL" sz="1000" dirty="0">
                <a:latin typeface="+mn-lt"/>
                <a:cs typeface="Calibri Light" panose="020F0302020204030204" pitchFamily="34" charset="0"/>
              </a:rPr>
              <a:t>Armoede in de eerste 1000 dagen: - 9 maanden tot 2 jaar</a:t>
            </a:r>
          </a:p>
          <a:p>
            <a:pPr>
              <a:spcAft>
                <a:spcPts val="0"/>
              </a:spcAft>
            </a:pPr>
            <a:endParaRPr lang="nl-NL" sz="1000" b="1" dirty="0">
              <a:effectLst/>
              <a:latin typeface="+mn-lt"/>
              <a:ea typeface="Times New Roman"/>
              <a:cs typeface="Calibri" panose="020F0502020204030204" pitchFamily="34" charset="0"/>
            </a:endParaRPr>
          </a:p>
          <a:p>
            <a:pPr>
              <a:spcAft>
                <a:spcPts val="0"/>
              </a:spcAft>
            </a:pPr>
            <a:r>
              <a:rPr lang="nl-NL" sz="1000" dirty="0">
                <a:effectLst/>
                <a:latin typeface="+mn-lt"/>
                <a:ea typeface="Times New Roman"/>
                <a:cs typeface="Arial" panose="020B0604020202020204" pitchFamily="34" charset="0"/>
              </a:rPr>
              <a:t>Voorstellen</a:t>
            </a:r>
          </a:p>
          <a:p>
            <a:pPr marL="0" indent="0">
              <a:buNone/>
            </a:pPr>
            <a:r>
              <a:rPr lang="nl-NL" sz="800" dirty="0"/>
              <a:t>Margreet de Ruiter (stafverpleegkundige JGZ/GGD Gelderland-Zuid)</a:t>
            </a:r>
          </a:p>
          <a:p>
            <a:pPr>
              <a:lnSpc>
                <a:spcPct val="115000"/>
              </a:lnSpc>
            </a:pPr>
            <a:r>
              <a:rPr lang="nl-NL" sz="1000" dirty="0">
                <a:effectLst/>
                <a:latin typeface="Calibri" panose="020F0502020204030204" pitchFamily="34" charset="0"/>
                <a:ea typeface="Calibri" panose="020F0502020204030204" pitchFamily="34" charset="0"/>
                <a:cs typeface="Times New Roman" panose="02020603050405020304" pitchFamily="18" charset="0"/>
              </a:rPr>
              <a:t>Yuk Sie Cheung (gezondheidsmakelaar Armoede van Bindkracht10 en budgetcoach) </a:t>
            </a:r>
          </a:p>
          <a:p>
            <a:pPr>
              <a:lnSpc>
                <a:spcPct val="115000"/>
              </a:lnSpc>
            </a:pPr>
            <a:r>
              <a:rPr lang="nl-NL" sz="1000" dirty="0">
                <a:effectLst/>
                <a:latin typeface="Calibri" panose="020F0502020204030204" pitchFamily="34" charset="0"/>
                <a:ea typeface="Calibri" panose="020F0502020204030204" pitchFamily="34" charset="0"/>
                <a:cs typeface="Times New Roman" panose="02020603050405020304" pitchFamily="18" charset="0"/>
              </a:rPr>
              <a:t>Marloes Hendriks (preventiemedewerker Armoede van de gemeente Nijmegen).  </a:t>
            </a:r>
            <a:br>
              <a:rPr lang="nl-NL" sz="1000" dirty="0">
                <a:solidFill>
                  <a:srgbClr val="1F497D"/>
                </a:solidFill>
                <a:effectLst/>
                <a:latin typeface="Source Sans Pro" panose="020B0503030403020204" pitchFamily="34" charset="0"/>
                <a:ea typeface="Calibri" panose="020F0502020204030204" pitchFamily="34" charset="0"/>
                <a:cs typeface="Calibri" panose="020F0502020204030204" pitchFamily="34" charset="0"/>
              </a:rPr>
            </a:br>
            <a:endParaRPr lang="nl-NL" sz="1000" dirty="0">
              <a:effectLst/>
              <a:latin typeface="+mn-lt"/>
              <a:ea typeface="Times New Roman"/>
              <a:cs typeface="Arial" panose="020B0604020202020204" pitchFamily="34" charset="0"/>
            </a:endParaRPr>
          </a:p>
          <a:p>
            <a:pPr>
              <a:spcAft>
                <a:spcPts val="0"/>
              </a:spcAft>
            </a:pPr>
            <a:endParaRPr lang="nl-NL" sz="1000" dirty="0">
              <a:effectLst/>
              <a:latin typeface="+mn-lt"/>
              <a:ea typeface="Times New Roman"/>
              <a:cs typeface="Arial" panose="020B0604020202020204" pitchFamily="34" charset="0"/>
            </a:endParaRPr>
          </a:p>
        </p:txBody>
      </p:sp>
      <p:sp>
        <p:nvSpPr>
          <p:cNvPr id="4" name="Tijdelijke aanduiding voor dianummer 3"/>
          <p:cNvSpPr>
            <a:spLocks noGrp="1"/>
          </p:cNvSpPr>
          <p:nvPr>
            <p:ph type="sldNum" sz="quarter" idx="10"/>
          </p:nvPr>
        </p:nvSpPr>
        <p:spPr/>
        <p:txBody>
          <a:bodyPr/>
          <a:lstStyle/>
          <a:p>
            <a:fld id="{BA0C7032-B2B1-2943-A3BF-8511873AAFFD}" type="slidenum">
              <a:rPr lang="nl-NL" smtClean="0">
                <a:solidFill>
                  <a:prstClr val="black"/>
                </a:solidFill>
              </a:rPr>
              <a:pPr/>
              <a:t>1</a:t>
            </a:fld>
            <a:endParaRPr lang="nl-NL">
              <a:solidFill>
                <a:prstClr val="black"/>
              </a:solidFill>
            </a:endParaRPr>
          </a:p>
        </p:txBody>
      </p:sp>
    </p:spTree>
    <p:extLst>
      <p:ext uri="{BB962C8B-B14F-4D97-AF65-F5344CB8AC3E}">
        <p14:creationId xmlns:p14="http://schemas.microsoft.com/office/powerpoint/2010/main" val="62943191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NL" sz="800" b="1" dirty="0">
                <a:latin typeface="Verdana" panose="020B0604030504040204" pitchFamily="34" charset="0"/>
                <a:ea typeface="Verdana" panose="020B0604030504040204" pitchFamily="34" charset="0"/>
              </a:rPr>
              <a:t>Wat we weten over het effect van VROEG signaleren en hulp?</a:t>
            </a:r>
          </a:p>
          <a:p>
            <a:endParaRPr lang="nl-NL" sz="800" dirty="0">
              <a:latin typeface="Verdana" panose="020B0604030504040204" pitchFamily="34" charset="0"/>
              <a:ea typeface="Verdana" panose="020B0604030504040204" pitchFamily="34" charset="0"/>
            </a:endParaRPr>
          </a:p>
          <a:p>
            <a:r>
              <a:rPr lang="nl-NL" sz="800" dirty="0">
                <a:latin typeface="Verdana" panose="020B0604030504040204" pitchFamily="34" charset="0"/>
                <a:ea typeface="Verdana" panose="020B0604030504040204" pitchFamily="34" charset="0"/>
              </a:rPr>
              <a:t>Investeren loont!! Hoe vroeger hoe beter!</a:t>
            </a:r>
          </a:p>
          <a:p>
            <a:r>
              <a:rPr lang="nl-NL" sz="800" dirty="0">
                <a:latin typeface="Verdana" panose="020B0604030504040204" pitchFamily="34" charset="0"/>
                <a:ea typeface="Verdana" panose="020B0604030504040204" pitchFamily="34" charset="0"/>
              </a:rPr>
              <a:t>Deze grafiek laat zien dat het ook economisch slim is om in die eerste 1000 dagen te investeren</a:t>
            </a:r>
          </a:p>
          <a:p>
            <a:endParaRPr lang="nl-NL" sz="1000" i="1" dirty="0">
              <a:solidFill>
                <a:srgbClr val="00B050"/>
              </a:solidFill>
              <a:effectLst/>
              <a:latin typeface="Calibri" panose="020F0502020204030204" pitchFamily="34" charset="0"/>
              <a:ea typeface="Calibri" panose="020F0502020204030204" pitchFamily="34" charset="0"/>
            </a:endParaRPr>
          </a:p>
          <a:p>
            <a:r>
              <a:rPr lang="nl-NL" sz="1000" i="0" dirty="0">
                <a:solidFill>
                  <a:srgbClr val="00B050"/>
                </a:solidFill>
                <a:effectLst/>
                <a:latin typeface="Calibri" panose="020F0502020204030204" pitchFamily="34" charset="0"/>
                <a:ea typeface="Calibri" panose="020F0502020204030204" pitchFamily="34" charset="0"/>
              </a:rPr>
              <a:t>Deze curve (Heckman, 2014)  staat in de handreiking Prenataal Huisbezoek Jeugdgezondheidszorg </a:t>
            </a:r>
            <a:r>
              <a:rPr lang="nl-NL" sz="1000" i="0" u="sng" dirty="0">
                <a:solidFill>
                  <a:srgbClr val="00B050"/>
                </a:solidFill>
                <a:effectLst/>
                <a:latin typeface="Calibri" panose="020F0502020204030204" pitchFamily="34" charset="0"/>
                <a:ea typeface="Calibri" panose="020F0502020204030204" pitchFamily="34" charset="0"/>
                <a:hlinkClick r:id="rId3"/>
              </a:rPr>
              <a:t>https://www.ncj.nl/themadossiers/prenataal-huisbezoek-jgz/over-het-phb-jgz/</a:t>
            </a:r>
            <a:r>
              <a:rPr lang="nl-NL" sz="1000" i="0" dirty="0">
                <a:solidFill>
                  <a:srgbClr val="00B050"/>
                </a:solidFill>
                <a:effectLst/>
                <a:latin typeface="Calibri" panose="020F0502020204030204" pitchFamily="34" charset="0"/>
                <a:ea typeface="Calibri" panose="020F0502020204030204" pitchFamily="34" charset="0"/>
              </a:rPr>
              <a:t> </a:t>
            </a:r>
            <a:r>
              <a:rPr lang="nl-NL" sz="1000" i="0" dirty="0">
                <a:solidFill>
                  <a:schemeClr val="tx1"/>
                </a:solidFill>
                <a:effectLst/>
                <a:latin typeface="Calibri" panose="020F0502020204030204" pitchFamily="34" charset="0"/>
                <a:ea typeface="Calibri" panose="020F0502020204030204" pitchFamily="34" charset="0"/>
              </a:rPr>
              <a:t> met de toelichting</a:t>
            </a:r>
            <a:r>
              <a:rPr lang="nl-NL" sz="1000" i="1" dirty="0">
                <a:solidFill>
                  <a:srgbClr val="00B050"/>
                </a:solidFill>
                <a:effectLst/>
                <a:latin typeface="Calibri" panose="020F0502020204030204" pitchFamily="34" charset="0"/>
                <a:ea typeface="Calibri" panose="020F0502020204030204" pitchFamily="34" charset="0"/>
              </a:rPr>
              <a:t>: </a:t>
            </a:r>
            <a:endParaRPr lang="nl-NL" sz="1000" dirty="0">
              <a:effectLst/>
              <a:latin typeface="Calibri" panose="020F0502020204030204" pitchFamily="34" charset="0"/>
              <a:ea typeface="Calibri" panose="020F0502020204030204" pitchFamily="34" charset="0"/>
            </a:endParaRPr>
          </a:p>
          <a:p>
            <a:r>
              <a:rPr lang="nl-NL" sz="1000" i="1" dirty="0">
                <a:solidFill>
                  <a:srgbClr val="00B050"/>
                </a:solidFill>
                <a:effectLst/>
                <a:latin typeface="Calibri" panose="020F0502020204030204" pitchFamily="34" charset="0"/>
                <a:ea typeface="Calibri" panose="020F0502020204030204" pitchFamily="34" charset="0"/>
              </a:rPr>
              <a:t>….. Door actief een preventief ondersteuningsprogramma aan te bieden aan de zwangere en/of het gezin in een kwetsbare situatie, kunnen deze kinderen een betere start in het leven krijgen. Dit is zowel </a:t>
            </a:r>
            <a:r>
              <a:rPr lang="nl-NL" sz="1000" i="1" u="none" dirty="0">
                <a:solidFill>
                  <a:srgbClr val="00B050"/>
                </a:solidFill>
                <a:effectLst/>
                <a:latin typeface="Calibri" panose="020F0502020204030204" pitchFamily="34" charset="0"/>
                <a:ea typeface="Calibri" panose="020F0502020204030204" pitchFamily="34" charset="0"/>
              </a:rPr>
              <a:t>in </a:t>
            </a:r>
            <a:r>
              <a:rPr lang="nl-NL" sz="1000" i="1" u="sng" dirty="0">
                <a:solidFill>
                  <a:srgbClr val="00B050"/>
                </a:solidFill>
                <a:effectLst/>
                <a:latin typeface="Calibri" panose="020F0502020204030204" pitchFamily="34" charset="0"/>
                <a:ea typeface="Calibri" panose="020F0502020204030204" pitchFamily="34" charset="0"/>
              </a:rPr>
              <a:t>menselijk als maatschappelijk opzicht </a:t>
            </a:r>
            <a:r>
              <a:rPr lang="nl-NL" sz="1000" i="1" u="none" dirty="0">
                <a:solidFill>
                  <a:srgbClr val="00B050"/>
                </a:solidFill>
                <a:effectLst/>
                <a:latin typeface="Calibri" panose="020F0502020204030204" pitchFamily="34" charset="0"/>
                <a:ea typeface="Calibri" panose="020F0502020204030204" pitchFamily="34" charset="0"/>
              </a:rPr>
              <a:t>van groot belang. Ook in </a:t>
            </a:r>
            <a:r>
              <a:rPr lang="nl-NL" sz="1000" i="1" u="sng" dirty="0">
                <a:solidFill>
                  <a:srgbClr val="00B050"/>
                </a:solidFill>
                <a:effectLst/>
                <a:latin typeface="Calibri" panose="020F0502020204030204" pitchFamily="34" charset="0"/>
                <a:ea typeface="Calibri" panose="020F0502020204030204" pitchFamily="34" charset="0"/>
              </a:rPr>
              <a:t>financieel opzicht </a:t>
            </a:r>
            <a:r>
              <a:rPr lang="nl-NL" sz="1000" i="1" u="none" dirty="0">
                <a:solidFill>
                  <a:srgbClr val="00B050"/>
                </a:solidFill>
                <a:effectLst/>
                <a:latin typeface="Calibri" panose="020F0502020204030204" pitchFamily="34" charset="0"/>
                <a:ea typeface="Calibri" panose="020F0502020204030204" pitchFamily="34" charset="0"/>
              </a:rPr>
              <a:t>is dit wenselijk, want hoe eerder hierin geïnvesteerd wordt, hoe groter het rendement, </a:t>
            </a:r>
            <a:r>
              <a:rPr lang="nl-NL" sz="1000" i="1" dirty="0">
                <a:solidFill>
                  <a:srgbClr val="00B050"/>
                </a:solidFill>
                <a:effectLst/>
                <a:latin typeface="Calibri" panose="020F0502020204030204" pitchFamily="34" charset="0"/>
                <a:ea typeface="Calibri" panose="020F0502020204030204" pitchFamily="34" charset="0"/>
              </a:rPr>
              <a:t>zie curve. </a:t>
            </a:r>
          </a:p>
          <a:p>
            <a:endParaRPr lang="nl-NL" sz="1000" i="1" dirty="0">
              <a:solidFill>
                <a:srgbClr val="00B050"/>
              </a:solidFill>
              <a:effectLst/>
              <a:latin typeface="Calibri" panose="020F0502020204030204" pitchFamily="34" charset="0"/>
              <a:ea typeface="Calibri" panose="020F0502020204030204" pitchFamily="34" charset="0"/>
            </a:endParaRPr>
          </a:p>
          <a:p>
            <a:pPr marL="0" lvl="0" indent="-282575">
              <a:spcBef>
                <a:spcPts val="250"/>
              </a:spcBef>
              <a:spcAft>
                <a:spcPts val="800"/>
              </a:spcAft>
              <a:defRPr/>
            </a:pPr>
            <a:r>
              <a:rPr lang="nl-NL" sz="1100" dirty="0">
                <a:latin typeface="+mn-lt"/>
              </a:rPr>
              <a:t>Naast het profijt wat ouders en kinderen hebben van een kansrijke start, heeft het ook aangetoond maatschappelijk rendement: </a:t>
            </a:r>
            <a:r>
              <a:rPr lang="nl-NL" sz="1100" b="1" dirty="0">
                <a:solidFill>
                  <a:schemeClr val="tx2"/>
                </a:solidFill>
                <a:latin typeface="+mn-lt"/>
              </a:rPr>
              <a:t>het investeren in de eerste 1.000 dagen kent een rendement van 7% - 10%. </a:t>
            </a:r>
            <a:br>
              <a:rPr lang="nl-NL" sz="1100" b="1" dirty="0">
                <a:solidFill>
                  <a:schemeClr val="tx2"/>
                </a:solidFill>
                <a:latin typeface="+mn-lt"/>
              </a:rPr>
            </a:br>
            <a:r>
              <a:rPr lang="nl-NL" sz="1100" dirty="0">
                <a:latin typeface="+mn-lt"/>
              </a:rPr>
              <a:t>Dat wil zeggen: elke euro levert 7 tot 10 euro op. </a:t>
            </a:r>
          </a:p>
          <a:p>
            <a:pPr marL="0" lvl="0" indent="-282575" algn="l">
              <a:spcBef>
                <a:spcPts val="250"/>
              </a:spcBef>
              <a:spcAft>
                <a:spcPts val="800"/>
              </a:spcAft>
              <a:defRPr/>
            </a:pPr>
            <a:r>
              <a:rPr lang="nl-NL" sz="1100" b="1" dirty="0">
                <a:solidFill>
                  <a:schemeClr val="tx2"/>
                </a:solidFill>
                <a:latin typeface="+mn-lt"/>
              </a:rPr>
              <a:t>Het is daarmee een financieel aantrekkelijke investering om maatschappelijke kosten te voorkomen. </a:t>
            </a:r>
          </a:p>
          <a:p>
            <a:endParaRPr lang="nl-NL" sz="1000" i="1" dirty="0">
              <a:solidFill>
                <a:srgbClr val="00B050"/>
              </a:solidFill>
              <a:effectLst/>
              <a:latin typeface="Calibri" panose="020F0502020204030204" pitchFamily="34" charset="0"/>
              <a:ea typeface="Calibri" panose="020F0502020204030204" pitchFamily="34" charset="0"/>
            </a:endParaRPr>
          </a:p>
          <a:p>
            <a:endParaRPr lang="nl-NL" sz="1000" dirty="0">
              <a:effectLst/>
              <a:latin typeface="Calibri" panose="020F0502020204030204" pitchFamily="34" charset="0"/>
              <a:ea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nl-NL" sz="1000" dirty="0">
              <a:latin typeface="Verdana" panose="020B0604030504040204" pitchFamily="34" charset="0"/>
              <a:ea typeface="Verdana" panose="020B0604030504040204" pitchFamily="34" charset="0"/>
            </a:endParaRPr>
          </a:p>
        </p:txBody>
      </p:sp>
      <p:sp>
        <p:nvSpPr>
          <p:cNvPr id="4" name="Tijdelijke aanduiding voor dianummer 3"/>
          <p:cNvSpPr>
            <a:spLocks noGrp="1"/>
          </p:cNvSpPr>
          <p:nvPr>
            <p:ph type="sldNum" sz="quarter" idx="5"/>
          </p:nvPr>
        </p:nvSpPr>
        <p:spPr/>
        <p:txBody>
          <a:bodyPr/>
          <a:lstStyle/>
          <a:p>
            <a:fld id="{BA0C7032-B2B1-2943-A3BF-8511873AAFFD}" type="slidenum">
              <a:rPr lang="nl-NL" smtClean="0"/>
              <a:t>10</a:t>
            </a:fld>
            <a:endParaRPr lang="nl-NL"/>
          </a:p>
        </p:txBody>
      </p:sp>
    </p:spTree>
    <p:extLst>
      <p:ext uri="{BB962C8B-B14F-4D97-AF65-F5344CB8AC3E}">
        <p14:creationId xmlns:p14="http://schemas.microsoft.com/office/powerpoint/2010/main" val="165659292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lvl="0" indent="0" hangingPunct="0">
              <a:lnSpc>
                <a:spcPct val="120000"/>
              </a:lnSpc>
              <a:buFont typeface="Symbol" panose="05050102010706020507" pitchFamily="18" charset="2"/>
              <a:buNone/>
            </a:pPr>
            <a:r>
              <a:rPr lang="nl-NL" sz="1000" b="1" dirty="0">
                <a:effectLst/>
                <a:latin typeface="Verdana" panose="020B0604030504040204" pitchFamily="34" charset="0"/>
                <a:ea typeface="Times New Roman" panose="02020603050405020304" pitchFamily="18" charset="0"/>
                <a:cs typeface="Arial" panose="020B0604020202020204" pitchFamily="34" charset="0"/>
              </a:rPr>
              <a:t>We maken het nu concreet. </a:t>
            </a:r>
          </a:p>
          <a:p>
            <a:pPr marL="0" lvl="0" indent="0" hangingPunct="0">
              <a:lnSpc>
                <a:spcPct val="120000"/>
              </a:lnSpc>
              <a:buFont typeface="Symbol" panose="05050102010706020507" pitchFamily="18" charset="2"/>
              <a:buNone/>
            </a:pPr>
            <a:r>
              <a:rPr lang="nl-NL" sz="1000" b="1" dirty="0">
                <a:effectLst/>
                <a:latin typeface="Verdana" panose="020B0604030504040204" pitchFamily="34" charset="0"/>
                <a:ea typeface="Times New Roman" panose="02020603050405020304" pitchFamily="18" charset="0"/>
                <a:cs typeface="Arial" panose="020B0604020202020204" pitchFamily="34" charset="0"/>
              </a:rPr>
              <a:t>Welke professionals kunnen het verschil maken in die eerste 1000?</a:t>
            </a:r>
          </a:p>
          <a:p>
            <a:pPr marL="0" lvl="0" indent="0" hangingPunct="0">
              <a:lnSpc>
                <a:spcPct val="120000"/>
              </a:lnSpc>
              <a:buFont typeface="Symbol" panose="05050102010706020507" pitchFamily="18" charset="2"/>
              <a:buNone/>
            </a:pPr>
            <a:endParaRPr lang="nl-NL" sz="1000" b="1" dirty="0">
              <a:effectLst/>
              <a:latin typeface="Verdana" panose="020B0604030504040204" pitchFamily="34" charset="0"/>
              <a:ea typeface="Times New Roman" panose="02020603050405020304" pitchFamily="18" charset="0"/>
              <a:cs typeface="Arial" panose="020B0604020202020204" pitchFamily="34" charset="0"/>
            </a:endParaRPr>
          </a:p>
          <a:p>
            <a:pPr marL="0" lvl="0" indent="0" hangingPunct="0">
              <a:lnSpc>
                <a:spcPct val="120000"/>
              </a:lnSpc>
              <a:buFont typeface="Symbol" panose="05050102010706020507" pitchFamily="18" charset="2"/>
              <a:buNone/>
            </a:pPr>
            <a:r>
              <a:rPr lang="nl-NL" sz="1000" b="1" dirty="0">
                <a:effectLst/>
                <a:latin typeface="Verdana" panose="020B0604030504040204" pitchFamily="34" charset="0"/>
                <a:ea typeface="Times New Roman" panose="02020603050405020304" pitchFamily="18" charset="0"/>
                <a:cs typeface="Arial" panose="020B0604020202020204" pitchFamily="34" charset="0"/>
              </a:rPr>
              <a:t>Vroegsignalering van armoede Hoe werken we samen?</a:t>
            </a:r>
          </a:p>
          <a:p>
            <a:pPr marL="0" marR="0" lvl="0" indent="0" algn="l" defTabSz="457200" rtl="0" eaLnBrk="1" fontAlgn="auto" latinLnBrk="0" hangingPunct="1">
              <a:lnSpc>
                <a:spcPct val="100000"/>
              </a:lnSpc>
              <a:spcBef>
                <a:spcPts val="0"/>
              </a:spcBef>
              <a:spcAft>
                <a:spcPts val="0"/>
              </a:spcAft>
              <a:buClrTx/>
              <a:buSzTx/>
              <a:buFontTx/>
              <a:buNone/>
              <a:tabLst/>
              <a:defRPr/>
            </a:pPr>
            <a:r>
              <a:rPr lang="nl-NL" sz="1000" dirty="0">
                <a:latin typeface="Arial" panose="020B0604020202020204" pitchFamily="34" charset="0"/>
                <a:ea typeface="Verdana" panose="020B0604030504040204" pitchFamily="34" charset="0"/>
                <a:cs typeface="Arial" panose="020B0604020202020204" pitchFamily="34" charset="0"/>
              </a:rPr>
              <a:t>Samenwerking in de geboortezorg van belang voor (ongeboren) kinderen in een kwetsbare situatie</a:t>
            </a:r>
          </a:p>
          <a:p>
            <a:pPr marL="0" marR="0" lvl="0" indent="0" algn="l" defTabSz="457200" rtl="0" eaLnBrk="1" fontAlgn="auto" latinLnBrk="0" hangingPunct="1">
              <a:lnSpc>
                <a:spcPct val="100000"/>
              </a:lnSpc>
              <a:spcBef>
                <a:spcPts val="0"/>
              </a:spcBef>
              <a:spcAft>
                <a:spcPts val="0"/>
              </a:spcAft>
              <a:buClrTx/>
              <a:buSzTx/>
              <a:buFontTx/>
              <a:buNone/>
              <a:tabLst/>
              <a:defRPr/>
            </a:pPr>
            <a:r>
              <a:rPr lang="nl-NL" sz="1000" dirty="0">
                <a:latin typeface="Arial" panose="020B0604020202020204" pitchFamily="34" charset="0"/>
                <a:ea typeface="Verdana" panose="020B0604030504040204" pitchFamily="34" charset="0"/>
                <a:cs typeface="Arial" panose="020B0604020202020204" pitchFamily="34" charset="0"/>
              </a:rPr>
              <a:t>Verloskundigen (1</a:t>
            </a:r>
            <a:r>
              <a:rPr lang="nl-NL" sz="1000" baseline="30000" dirty="0">
                <a:latin typeface="Arial" panose="020B0604020202020204" pitchFamily="34" charset="0"/>
                <a:ea typeface="Verdana" panose="020B0604030504040204" pitchFamily="34" charset="0"/>
                <a:cs typeface="Arial" panose="020B0604020202020204" pitchFamily="34" charset="0"/>
              </a:rPr>
              <a:t>ste</a:t>
            </a:r>
            <a:r>
              <a:rPr lang="nl-NL" sz="1000" dirty="0">
                <a:latin typeface="Arial" panose="020B0604020202020204" pitchFamily="34" charset="0"/>
                <a:ea typeface="Verdana" panose="020B0604030504040204" pitchFamily="34" charset="0"/>
                <a:cs typeface="Arial" panose="020B0604020202020204" pitchFamily="34" charset="0"/>
              </a:rPr>
              <a:t> en 2</a:t>
            </a:r>
            <a:r>
              <a:rPr lang="nl-NL" sz="1000" baseline="30000" dirty="0">
                <a:latin typeface="Arial" panose="020B0604020202020204" pitchFamily="34" charset="0"/>
                <a:ea typeface="Verdana" panose="020B0604030504040204" pitchFamily="34" charset="0"/>
                <a:cs typeface="Arial" panose="020B0604020202020204" pitchFamily="34" charset="0"/>
              </a:rPr>
              <a:t>de</a:t>
            </a:r>
            <a:r>
              <a:rPr lang="nl-NL" sz="1000" dirty="0">
                <a:latin typeface="Arial" panose="020B0604020202020204" pitchFamily="34" charset="0"/>
                <a:ea typeface="Verdana" panose="020B0604030504040204" pitchFamily="34" charset="0"/>
                <a:cs typeface="Arial" panose="020B0604020202020204" pitchFamily="34" charset="0"/>
              </a:rPr>
              <a:t> lijn) – Kraam – JGZ     (JGZ voor de doorgaande lijn en de brugfunctie naar sociaal domein)  </a:t>
            </a:r>
          </a:p>
          <a:p>
            <a:pPr marL="0" marR="0" lvl="0" indent="0" algn="l" defTabSz="457200" rtl="0" eaLnBrk="1" fontAlgn="auto" latinLnBrk="0" hangingPunct="1">
              <a:lnSpc>
                <a:spcPct val="100000"/>
              </a:lnSpc>
              <a:spcBef>
                <a:spcPts val="0"/>
              </a:spcBef>
              <a:spcAft>
                <a:spcPts val="0"/>
              </a:spcAft>
              <a:buClrTx/>
              <a:buSzTx/>
              <a:buFontTx/>
              <a:buNone/>
              <a:tabLst/>
              <a:defRPr/>
            </a:pPr>
            <a:endParaRPr lang="nl-NL" sz="800" dirty="0">
              <a:latin typeface="Arial" panose="020B0604020202020204" pitchFamily="34" charset="0"/>
              <a:ea typeface="Verdana" panose="020B0604030504040204" pitchFamily="34" charset="0"/>
              <a:cs typeface="Arial" panose="020B0604020202020204" pitchFamily="34" charset="0"/>
            </a:endParaRPr>
          </a:p>
          <a:p>
            <a:pPr>
              <a:lnSpc>
                <a:spcPct val="107000"/>
              </a:lnSpc>
              <a:spcAft>
                <a:spcPts val="800"/>
              </a:spcAft>
            </a:pPr>
            <a:r>
              <a:rPr lang="nl-NL" sz="1000" b="1" dirty="0">
                <a:effectLst/>
                <a:latin typeface="Verdana" panose="020B0604030504040204" pitchFamily="34" charset="0"/>
                <a:ea typeface="Verdana" panose="020B0604030504040204" pitchFamily="34" charset="0"/>
                <a:cs typeface="Arial" panose="020B0604020202020204" pitchFamily="34" charset="0"/>
              </a:rPr>
              <a:t>Samenwerken deden we al binnen het VSV SAMEN</a:t>
            </a:r>
          </a:p>
          <a:p>
            <a:pPr>
              <a:lnSpc>
                <a:spcPct val="107000"/>
              </a:lnSpc>
              <a:spcAft>
                <a:spcPts val="800"/>
              </a:spcAft>
            </a:pPr>
            <a:r>
              <a:rPr lang="nl-NL" sz="1000" dirty="0">
                <a:effectLst/>
                <a:latin typeface="Verdana" panose="020B0604030504040204" pitchFamily="34" charset="0"/>
                <a:ea typeface="Verdana" panose="020B0604030504040204" pitchFamily="34" charset="0"/>
                <a:cs typeface="Arial" panose="020B0604020202020204" pitchFamily="34" charset="0"/>
              </a:rPr>
              <a:t>In de regio was er al het VSV (verloskundig samenwerkingsverband) SAMEN </a:t>
            </a:r>
            <a:r>
              <a:rPr lang="nl-NL" sz="1000" u="sng" dirty="0">
                <a:solidFill>
                  <a:srgbClr val="0563C1"/>
                </a:solidFill>
                <a:effectLst/>
                <a:latin typeface="Verdana" panose="020B0604030504040204" pitchFamily="34" charset="0"/>
                <a:ea typeface="Verdana" panose="020B0604030504040204" pitchFamily="34" charset="0"/>
                <a:cs typeface="Times New Roman" panose="02020603050405020304" pitchFamily="18" charset="0"/>
                <a:hlinkClick r:id="rId3"/>
              </a:rPr>
              <a:t>VSV SAMEN (regio Nijmegen)</a:t>
            </a:r>
            <a:r>
              <a:rPr lang="nl-NL" sz="1000" dirty="0">
                <a:solidFill>
                  <a:srgbClr val="FF0000"/>
                </a:solidFill>
                <a:effectLst/>
                <a:latin typeface="Verdana" panose="020B0604030504040204" pitchFamily="34" charset="0"/>
                <a:ea typeface="Verdana" panose="020B0604030504040204" pitchFamily="34" charset="0"/>
                <a:cs typeface="Times New Roman" panose="02020603050405020304" pitchFamily="18" charset="0"/>
              </a:rPr>
              <a:t> </a:t>
            </a:r>
          </a:p>
          <a:p>
            <a:pPr>
              <a:lnSpc>
                <a:spcPct val="107000"/>
              </a:lnSpc>
              <a:spcAft>
                <a:spcPts val="800"/>
              </a:spcAft>
            </a:pPr>
            <a:r>
              <a:rPr lang="nl-NL" sz="1000" dirty="0">
                <a:solidFill>
                  <a:srgbClr val="FF0000"/>
                </a:solidFill>
                <a:effectLst/>
                <a:latin typeface="Verdana" panose="020B0604030504040204" pitchFamily="34" charset="0"/>
                <a:ea typeface="Verdana" panose="020B0604030504040204" pitchFamily="34" charset="0"/>
                <a:cs typeface="Times New Roman" panose="02020603050405020304" pitchFamily="18" charset="0"/>
              </a:rPr>
              <a:t>Hierin werken ‘geboortezorg partners’ (lokaal en in de ziekenhuis) en JGZ samen om o.a. die kansongelijkheid terug te dringen. </a:t>
            </a:r>
          </a:p>
          <a:p>
            <a:pPr marL="0" marR="0" lvl="0" indent="0" algn="l" defTabSz="457200" rtl="0" eaLnBrk="1" fontAlgn="auto" latinLnBrk="0" hangingPunct="1">
              <a:lnSpc>
                <a:spcPct val="107000"/>
              </a:lnSpc>
              <a:spcBef>
                <a:spcPts val="0"/>
              </a:spcBef>
              <a:spcAft>
                <a:spcPts val="800"/>
              </a:spcAft>
              <a:buClrTx/>
              <a:buSzTx/>
              <a:buFontTx/>
              <a:buNone/>
              <a:tabLst/>
              <a:defRPr/>
            </a:pPr>
            <a:r>
              <a:rPr lang="nl-NL" sz="1000" dirty="0">
                <a:solidFill>
                  <a:srgbClr val="FF0000"/>
                </a:solidFill>
                <a:effectLst/>
                <a:latin typeface="Verdana" panose="020B0604030504040204" pitchFamily="34" charset="0"/>
                <a:ea typeface="Verdana" panose="020B0604030504040204" pitchFamily="34" charset="0"/>
                <a:cs typeface="Times New Roman" panose="02020603050405020304" pitchFamily="18" charset="0"/>
              </a:rPr>
              <a:t>Het actieprogramma Kansrijke Start is belangrijke input (geeft tools) voor het VSV SAMEN</a:t>
            </a:r>
          </a:p>
          <a:p>
            <a:pPr>
              <a:lnSpc>
                <a:spcPct val="107000"/>
              </a:lnSpc>
              <a:spcAft>
                <a:spcPts val="800"/>
              </a:spcAft>
            </a:pPr>
            <a:endParaRPr lang="nl-NL" sz="1000" dirty="0">
              <a:solidFill>
                <a:srgbClr val="FF0000"/>
              </a:solidFill>
              <a:effectLst/>
              <a:latin typeface="Verdana" panose="020B0604030504040204" pitchFamily="34" charset="0"/>
              <a:ea typeface="Verdana" panose="020B0604030504040204" pitchFamily="34" charset="0"/>
              <a:cs typeface="Times New Roman" panose="02020603050405020304" pitchFamily="18" charset="0"/>
            </a:endParaRPr>
          </a:p>
          <a:p>
            <a:pPr>
              <a:lnSpc>
                <a:spcPct val="107000"/>
              </a:lnSpc>
              <a:spcAft>
                <a:spcPts val="800"/>
              </a:spcAft>
            </a:pPr>
            <a:r>
              <a:rPr lang="nl-NL" sz="1000" dirty="0">
                <a:solidFill>
                  <a:srgbClr val="FF0000"/>
                </a:solidFill>
                <a:effectLst/>
                <a:latin typeface="Verdana" panose="020B0604030504040204" pitchFamily="34" charset="0"/>
                <a:ea typeface="Verdana" panose="020B0604030504040204" pitchFamily="34" charset="0"/>
                <a:cs typeface="Times New Roman" panose="02020603050405020304" pitchFamily="18" charset="0"/>
              </a:rPr>
              <a:t>Het VSV heeft een werkgroep ‘kwetsbare zwangeren’ en deze heeft het </a:t>
            </a:r>
            <a:r>
              <a:rPr lang="nl-NL" sz="1000" dirty="0">
                <a:effectLst/>
                <a:latin typeface="Verdana" panose="020B0604030504040204" pitchFamily="34" charset="0"/>
                <a:ea typeface="Verdana" panose="020B0604030504040204" pitchFamily="34" charset="0"/>
                <a:cs typeface="Times New Roman" panose="02020603050405020304" pitchFamily="18" charset="0"/>
              </a:rPr>
              <a:t>‘</a:t>
            </a:r>
            <a:r>
              <a:rPr lang="nl-NL" sz="1000" u="sng" dirty="0">
                <a:effectLst/>
                <a:latin typeface="Verdana" panose="020B0604030504040204" pitchFamily="34" charset="0"/>
                <a:ea typeface="Verdana" panose="020B0604030504040204" pitchFamily="34" charset="0"/>
                <a:cs typeface="Times New Roman" panose="02020603050405020304" pitchFamily="18" charset="0"/>
              </a:rPr>
              <a:t>protocol</a:t>
            </a:r>
            <a:r>
              <a:rPr lang="nl-NL" sz="1000" dirty="0">
                <a:effectLst/>
                <a:latin typeface="Verdana" panose="020B0604030504040204" pitchFamily="34" charset="0"/>
                <a:ea typeface="Verdana" panose="020B0604030504040204" pitchFamily="34" charset="0"/>
                <a:cs typeface="Times New Roman" panose="02020603050405020304" pitchFamily="18" charset="0"/>
              </a:rPr>
              <a:t> kwetsbare zwangeren’ opgesteld. </a:t>
            </a:r>
            <a:r>
              <a:rPr lang="nl-NL" sz="1000" u="sng" dirty="0">
                <a:solidFill>
                  <a:srgbClr val="0563C1"/>
                </a:solidFill>
                <a:effectLst/>
                <a:latin typeface="Verdana" panose="020B0604030504040204" pitchFamily="34" charset="0"/>
                <a:ea typeface="Verdana" panose="020B0604030504040204" pitchFamily="34" charset="0"/>
                <a:cs typeface="Times New Roman" panose="02020603050405020304" pitchFamily="18" charset="0"/>
                <a:hlinkClick r:id="rId4"/>
              </a:rPr>
              <a:t>https://www.samennijmegen.nl/protocollen/</a:t>
            </a:r>
            <a:r>
              <a:rPr lang="nl-NL" sz="1000" dirty="0">
                <a:effectLst/>
                <a:latin typeface="Verdana" panose="020B0604030504040204" pitchFamily="34" charset="0"/>
                <a:ea typeface="Verdana" panose="020B0604030504040204" pitchFamily="34" charset="0"/>
                <a:cs typeface="Times New Roman" panose="02020603050405020304" pitchFamily="18" charset="0"/>
              </a:rPr>
              <a:t> met bijv. het zorgpad </a:t>
            </a:r>
            <a:r>
              <a:rPr lang="nl-NL" sz="1000" dirty="0">
                <a:solidFill>
                  <a:srgbClr val="333333"/>
                </a:solidFill>
                <a:effectLst/>
                <a:latin typeface="Verdana" panose="020B0604030504040204" pitchFamily="34" charset="0"/>
                <a:ea typeface="Verdana" panose="020B0604030504040204" pitchFamily="34" charset="0"/>
                <a:cs typeface="Times New Roman" panose="02020603050405020304" pitchFamily="18" charset="0"/>
              </a:rPr>
              <a:t> </a:t>
            </a:r>
            <a:r>
              <a:rPr lang="nl-NL" sz="1000" u="sng" dirty="0" err="1">
                <a:solidFill>
                  <a:srgbClr val="F26522"/>
                </a:solidFill>
                <a:effectLst/>
                <a:latin typeface="Verdana" panose="020B0604030504040204" pitchFamily="34" charset="0"/>
                <a:ea typeface="Verdana" panose="020B0604030504040204" pitchFamily="34" charset="0"/>
                <a:cs typeface="Times New Roman" panose="02020603050405020304" pitchFamily="18" charset="0"/>
                <a:hlinkClick r:id="rId5"/>
              </a:rPr>
              <a:t>financiele</a:t>
            </a:r>
            <a:r>
              <a:rPr lang="nl-NL" sz="1000" u="sng" dirty="0">
                <a:solidFill>
                  <a:srgbClr val="F26522"/>
                </a:solidFill>
                <a:effectLst/>
                <a:latin typeface="Verdana" panose="020B0604030504040204" pitchFamily="34" charset="0"/>
                <a:ea typeface="Verdana" panose="020B0604030504040204" pitchFamily="34" charset="0"/>
                <a:cs typeface="Times New Roman" panose="02020603050405020304" pitchFamily="18" charset="0"/>
                <a:hlinkClick r:id="rId5"/>
              </a:rPr>
              <a:t>-en huisvestingsproblemen</a:t>
            </a:r>
            <a:r>
              <a:rPr lang="nl-NL" sz="1000" dirty="0">
                <a:effectLst/>
                <a:latin typeface="Verdana" panose="020B0604030504040204" pitchFamily="34" charset="0"/>
                <a:ea typeface="Verdana" panose="020B0604030504040204" pitchFamily="34" charset="0"/>
                <a:cs typeface="Times New Roman" panose="02020603050405020304" pitchFamily="18" charset="0"/>
              </a:rPr>
              <a:t>. </a:t>
            </a:r>
            <a:br>
              <a:rPr lang="nl-NL" sz="1000" dirty="0">
                <a:effectLst/>
                <a:latin typeface="Verdana" panose="020B0604030504040204" pitchFamily="34" charset="0"/>
                <a:ea typeface="Verdana" panose="020B0604030504040204" pitchFamily="34" charset="0"/>
                <a:cs typeface="Times New Roman" panose="02020603050405020304" pitchFamily="18" charset="0"/>
              </a:rPr>
            </a:br>
            <a:r>
              <a:rPr lang="nl-NL" sz="1000" dirty="0">
                <a:effectLst/>
                <a:latin typeface="Verdana" panose="020B0604030504040204" pitchFamily="34" charset="0"/>
                <a:ea typeface="Verdana" panose="020B0604030504040204" pitchFamily="34" charset="0"/>
                <a:cs typeface="Times New Roman" panose="02020603050405020304" pitchFamily="18" charset="0"/>
              </a:rPr>
              <a:t>Deze zorgpaden zijn door alle professionals te raadplegen op de website van VSV SAMEN. </a:t>
            </a:r>
            <a:endParaRPr lang="nl-NL" sz="1000" dirty="0">
              <a:solidFill>
                <a:srgbClr val="FF0000"/>
              </a:solidFill>
              <a:effectLst/>
              <a:latin typeface="Verdana" panose="020B0604030504040204" pitchFamily="34" charset="0"/>
              <a:ea typeface="Verdana" panose="020B0604030504040204" pitchFamily="34" charset="0"/>
              <a:cs typeface="Times New Roman" panose="02020603050405020304" pitchFamily="18" charset="0"/>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lang="nl-NL" sz="800" dirty="0">
              <a:latin typeface="Arial" panose="020B0604020202020204" pitchFamily="34" charset="0"/>
              <a:ea typeface="Verdana" panose="020B0604030504040204" pitchFamily="34" charset="0"/>
              <a:cs typeface="Arial" panose="020B0604020202020204" pitchFamily="34" charset="0"/>
            </a:endParaRPr>
          </a:p>
          <a:p>
            <a:pPr>
              <a:lnSpc>
                <a:spcPct val="107000"/>
              </a:lnSpc>
              <a:spcAft>
                <a:spcPts val="800"/>
              </a:spcAft>
            </a:pPr>
            <a:r>
              <a:rPr lang="nl-NL" sz="800" dirty="0">
                <a:solidFill>
                  <a:srgbClr val="000000"/>
                </a:solidFill>
                <a:effectLst/>
                <a:latin typeface="Arial" panose="020B0604020202020204" pitchFamily="34" charset="0"/>
                <a:ea typeface="Verdana" panose="020B0604030504040204" pitchFamily="34" charset="0"/>
                <a:cs typeface="Arial" panose="020B0604020202020204" pitchFamily="34" charset="0"/>
              </a:rPr>
              <a:t> </a:t>
            </a:r>
            <a:endParaRPr lang="nl-NL" sz="800" dirty="0">
              <a:effectLst/>
              <a:latin typeface="Arial" panose="020B0604020202020204" pitchFamily="34" charset="0"/>
              <a:ea typeface="Verdana" panose="020B0604030504040204" pitchFamily="34" charset="0"/>
              <a:cs typeface="Arial" panose="020B0604020202020204" pitchFamily="34" charset="0"/>
            </a:endParaRPr>
          </a:p>
          <a:p>
            <a:r>
              <a:rPr lang="nl-NL" sz="1000" dirty="0">
                <a:effectLst/>
                <a:latin typeface="Verdana" panose="020B0604030504040204" pitchFamily="34" charset="0"/>
                <a:ea typeface="Verdana" panose="020B0604030504040204" pitchFamily="34" charset="0"/>
                <a:cs typeface="Arial" panose="020B0604020202020204" pitchFamily="34" charset="0"/>
              </a:rPr>
              <a:t> </a:t>
            </a:r>
            <a:endParaRPr lang="nl-NL" sz="1000" dirty="0">
              <a:effectLst/>
              <a:latin typeface="Verdana" panose="020B0604030504040204" pitchFamily="34" charset="0"/>
              <a:ea typeface="Verdana" panose="020B0604030504040204" pitchFamily="34" charset="0"/>
              <a:cs typeface="Times New Roman" panose="02020603050405020304" pitchFamily="18" charset="0"/>
            </a:endParaRPr>
          </a:p>
          <a:p>
            <a:endParaRPr lang="nl-NL" sz="1000" dirty="0">
              <a:latin typeface="Verdana" panose="020B0604030504040204" pitchFamily="34" charset="0"/>
              <a:ea typeface="Verdana" panose="020B0604030504040204" pitchFamily="34" charset="0"/>
            </a:endParaRPr>
          </a:p>
          <a:p>
            <a:endParaRPr lang="nl-NL" sz="1000" dirty="0">
              <a:latin typeface="Verdana" panose="020B0604030504040204" pitchFamily="34" charset="0"/>
              <a:ea typeface="Verdana" panose="020B0604030504040204" pitchFamily="34" charset="0"/>
            </a:endParaRPr>
          </a:p>
          <a:p>
            <a:endParaRPr lang="nl-NL" dirty="0"/>
          </a:p>
        </p:txBody>
      </p:sp>
      <p:sp>
        <p:nvSpPr>
          <p:cNvPr id="4" name="Tijdelijke aanduiding voor dianummer 3"/>
          <p:cNvSpPr>
            <a:spLocks noGrp="1"/>
          </p:cNvSpPr>
          <p:nvPr>
            <p:ph type="sldNum" sz="quarter" idx="5"/>
          </p:nvPr>
        </p:nvSpPr>
        <p:spPr/>
        <p:txBody>
          <a:bodyPr/>
          <a:lstStyle/>
          <a:p>
            <a:fld id="{BA0C7032-B2B1-2943-A3BF-8511873AAFFD}" type="slidenum">
              <a:rPr lang="nl-NL" smtClean="0"/>
              <a:t>11</a:t>
            </a:fld>
            <a:endParaRPr lang="nl-NL"/>
          </a:p>
        </p:txBody>
      </p:sp>
    </p:spTree>
    <p:extLst>
      <p:ext uri="{BB962C8B-B14F-4D97-AF65-F5344CB8AC3E}">
        <p14:creationId xmlns:p14="http://schemas.microsoft.com/office/powerpoint/2010/main" val="347566960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sz="1000" b="1" dirty="0">
                <a:effectLst/>
                <a:latin typeface="Arial" panose="020B0604020202020204" pitchFamily="34" charset="0"/>
                <a:ea typeface="Verdana" panose="020B0604030504040204" pitchFamily="34" charset="0"/>
                <a:cs typeface="Arial" panose="020B0604020202020204" pitchFamily="34" charset="0"/>
              </a:rPr>
              <a:t>Hoe ziet ‘vroegsignalering’ eruit? Voorbeeld:</a:t>
            </a:r>
          </a:p>
          <a:p>
            <a:r>
              <a:rPr lang="nl-NL" sz="1000" b="1" dirty="0">
                <a:effectLst/>
                <a:latin typeface="Arial" panose="020B0604020202020204" pitchFamily="34" charset="0"/>
                <a:ea typeface="Verdana" panose="020B0604030504040204" pitchFamily="34" charset="0"/>
                <a:cs typeface="Arial" panose="020B0604020202020204" pitchFamily="34" charset="0"/>
              </a:rPr>
              <a:t>De JGZ werkt bijv. met de GIZ methodiek als </a:t>
            </a:r>
            <a:r>
              <a:rPr lang="nl-NL" sz="1000" b="1" dirty="0" err="1">
                <a:effectLst/>
                <a:latin typeface="Arial" panose="020B0604020202020204" pitchFamily="34" charset="0"/>
                <a:ea typeface="Verdana" panose="020B0604030504040204" pitchFamily="34" charset="0"/>
                <a:cs typeface="Arial" panose="020B0604020202020204" pitchFamily="34" charset="0"/>
              </a:rPr>
              <a:t>vroegsignaleringsinstrument</a:t>
            </a:r>
            <a:r>
              <a:rPr lang="nl-NL" sz="1000" b="1" dirty="0">
                <a:effectLst/>
                <a:latin typeface="Arial" panose="020B0604020202020204" pitchFamily="34" charset="0"/>
                <a:ea typeface="Verdana" panose="020B0604030504040204" pitchFamily="34" charset="0"/>
                <a:cs typeface="Arial" panose="020B0604020202020204" pitchFamily="34" charset="0"/>
              </a:rPr>
              <a:t> (ook te gebruiken voor de geboortezorg en het sociale domein)</a:t>
            </a:r>
          </a:p>
          <a:p>
            <a:r>
              <a:rPr lang="nl-NL" sz="1000" dirty="0">
                <a:effectLst/>
                <a:latin typeface="Arial" panose="020B0604020202020204" pitchFamily="34" charset="0"/>
                <a:ea typeface="Verdana" panose="020B0604030504040204" pitchFamily="34" charset="0"/>
                <a:cs typeface="Arial" panose="020B0604020202020204" pitchFamily="34" charset="0"/>
              </a:rPr>
              <a:t>GIZ staat voor het Gezamenlijk Inschatten Zorgbehoefte.</a:t>
            </a:r>
          </a:p>
          <a:p>
            <a:r>
              <a:rPr lang="nl-NL" sz="1000" dirty="0">
                <a:effectLst/>
                <a:latin typeface="Arial" panose="020B0604020202020204" pitchFamily="34" charset="0"/>
                <a:ea typeface="Verdana" panose="020B0604030504040204" pitchFamily="34" charset="0"/>
                <a:cs typeface="Arial" panose="020B0604020202020204" pitchFamily="34" charset="0"/>
              </a:rPr>
              <a:t>Alle factoren die van invloed zijn op de gezondheid, groei en ontwikkeling van de baby worden op deze praatplaat weergegeven (ouder-baby-omgeving)</a:t>
            </a:r>
          </a:p>
          <a:p>
            <a:endParaRPr lang="nl-NL" sz="1000" dirty="0">
              <a:effectLst/>
              <a:latin typeface="Arial" panose="020B0604020202020204" pitchFamily="34" charset="0"/>
              <a:ea typeface="Verdana" panose="020B0604030504040204" pitchFamily="34" charset="0"/>
              <a:cs typeface="Arial" panose="020B0604020202020204" pitchFamily="34" charset="0"/>
            </a:endParaRPr>
          </a:p>
          <a:p>
            <a:r>
              <a:rPr lang="nl-NL" sz="1000" dirty="0">
                <a:effectLst/>
                <a:latin typeface="Arial" panose="020B0604020202020204" pitchFamily="34" charset="0"/>
                <a:ea typeface="Verdana" panose="020B0604030504040204" pitchFamily="34" charset="0"/>
                <a:cs typeface="Arial" panose="020B0604020202020204" pitchFamily="34" charset="0"/>
              </a:rPr>
              <a:t>De JGZ gebruikt de GIZ methodiek overigens voor </a:t>
            </a:r>
            <a:r>
              <a:rPr lang="nl-NL" sz="1000" b="1" dirty="0">
                <a:effectLst/>
                <a:latin typeface="Arial" panose="020B0604020202020204" pitchFamily="34" charset="0"/>
                <a:ea typeface="Verdana" panose="020B0604030504040204" pitchFamily="34" charset="0"/>
                <a:cs typeface="Arial" panose="020B0604020202020204" pitchFamily="34" charset="0"/>
              </a:rPr>
              <a:t>alle leeftijdscategorieën </a:t>
            </a:r>
            <a:r>
              <a:rPr lang="nl-NL" sz="1000" dirty="0">
                <a:effectLst/>
                <a:latin typeface="Arial" panose="020B0604020202020204" pitchFamily="34" charset="0"/>
                <a:ea typeface="Verdana" panose="020B0604030504040204" pitchFamily="34" charset="0"/>
                <a:cs typeface="Arial" panose="020B0604020202020204" pitchFamily="34" charset="0"/>
              </a:rPr>
              <a:t>(-9 </a:t>
            </a:r>
            <a:r>
              <a:rPr lang="nl-NL" sz="1000" dirty="0" err="1">
                <a:effectLst/>
                <a:latin typeface="Arial" panose="020B0604020202020204" pitchFamily="34" charset="0"/>
                <a:ea typeface="Verdana" panose="020B0604030504040204" pitchFamily="34" charset="0"/>
                <a:cs typeface="Arial" panose="020B0604020202020204" pitchFamily="34" charset="0"/>
              </a:rPr>
              <a:t>mnd</a:t>
            </a:r>
            <a:r>
              <a:rPr lang="nl-NL" sz="1000" dirty="0">
                <a:effectLst/>
                <a:latin typeface="Arial" panose="020B0604020202020204" pitchFamily="34" charset="0"/>
                <a:ea typeface="Verdana" panose="020B0604030504040204" pitchFamily="34" charset="0"/>
                <a:cs typeface="Arial" panose="020B0604020202020204" pitchFamily="34" charset="0"/>
              </a:rPr>
              <a:t> tot 18 jaar)</a:t>
            </a:r>
            <a:br>
              <a:rPr lang="nl-NL" sz="1000" dirty="0">
                <a:effectLst/>
                <a:latin typeface="Arial" panose="020B0604020202020204" pitchFamily="34" charset="0"/>
                <a:ea typeface="Verdana" panose="020B0604030504040204" pitchFamily="34" charset="0"/>
                <a:cs typeface="Arial" panose="020B0604020202020204" pitchFamily="34" charset="0"/>
              </a:rPr>
            </a:br>
            <a:r>
              <a:rPr lang="nl-NL" sz="1000" dirty="0">
                <a:effectLst/>
                <a:latin typeface="Arial" panose="020B0604020202020204" pitchFamily="34" charset="0"/>
                <a:ea typeface="Verdana" panose="020B0604030504040204" pitchFamily="34" charset="0"/>
                <a:cs typeface="Arial" panose="020B0604020202020204" pitchFamily="34" charset="0"/>
              </a:rPr>
              <a:t>Met deze werkvorm bekijken we samen met de (a.s.) ouders / jeugdige naar de balans: </a:t>
            </a:r>
            <a:r>
              <a:rPr lang="nl-NL" sz="1000" b="1" dirty="0">
                <a:effectLst/>
                <a:latin typeface="Arial" panose="020B0604020202020204" pitchFamily="34" charset="0"/>
                <a:ea typeface="Verdana" panose="020B0604030504040204" pitchFamily="34" charset="0"/>
                <a:cs typeface="Arial" panose="020B0604020202020204" pitchFamily="34" charset="0"/>
              </a:rPr>
              <a:t>wat er goed gaat </a:t>
            </a:r>
            <a:r>
              <a:rPr lang="nl-NL" sz="1000" dirty="0">
                <a:effectLst/>
                <a:latin typeface="Arial" panose="020B0604020202020204" pitchFamily="34" charset="0"/>
                <a:ea typeface="Verdana" panose="020B0604030504040204" pitchFamily="34" charset="0"/>
                <a:cs typeface="Arial" panose="020B0604020202020204" pitchFamily="34" charset="0"/>
              </a:rPr>
              <a:t>en </a:t>
            </a:r>
            <a:r>
              <a:rPr lang="nl-NL" sz="1000" b="1" dirty="0">
                <a:effectLst/>
                <a:latin typeface="Arial" panose="020B0604020202020204" pitchFamily="34" charset="0"/>
                <a:ea typeface="Verdana" panose="020B0604030504040204" pitchFamily="34" charset="0"/>
                <a:cs typeface="Arial" panose="020B0604020202020204" pitchFamily="34" charset="0"/>
              </a:rPr>
              <a:t>waar mogelijk vragen of zorgen over zijn</a:t>
            </a:r>
            <a:r>
              <a:rPr lang="nl-NL" sz="1000" dirty="0">
                <a:effectLst/>
                <a:latin typeface="Arial" panose="020B0604020202020204" pitchFamily="34" charset="0"/>
                <a:ea typeface="Verdana" panose="020B0604030504040204" pitchFamily="34" charset="0"/>
                <a:cs typeface="Arial" panose="020B0604020202020204" pitchFamily="34" charset="0"/>
              </a:rPr>
              <a:t>.</a:t>
            </a:r>
          </a:p>
          <a:p>
            <a:r>
              <a:rPr lang="nl-NL" sz="1000" dirty="0">
                <a:effectLst/>
                <a:latin typeface="Arial" panose="020B0604020202020204" pitchFamily="34" charset="0"/>
                <a:ea typeface="Verdana" panose="020B0604030504040204" pitchFamily="34" charset="0"/>
                <a:cs typeface="Arial" panose="020B0604020202020204" pitchFamily="34" charset="0"/>
              </a:rPr>
              <a:t>Zo nodig vindt er een gezamenlijke taxatie plaats van de ernst van de zorgen (als die er zijn) om vervolgens tot een plan van aanpak te komen.</a:t>
            </a:r>
          </a:p>
          <a:p>
            <a:endParaRPr lang="nl-NL" sz="1000" dirty="0">
              <a:effectLst/>
              <a:latin typeface="Arial" panose="020B0604020202020204" pitchFamily="34" charset="0"/>
              <a:ea typeface="Verdana" panose="020B0604030504040204" pitchFamily="34" charset="0"/>
              <a:cs typeface="Arial" panose="020B0604020202020204" pitchFamily="34" charset="0"/>
            </a:endParaRPr>
          </a:p>
          <a:p>
            <a:r>
              <a:rPr lang="nl-NL" sz="1000" b="1" dirty="0" err="1">
                <a:effectLst/>
                <a:latin typeface="Arial" panose="020B0604020202020204" pitchFamily="34" charset="0"/>
                <a:ea typeface="Verdana" panose="020B0604030504040204" pitchFamily="34" charset="0"/>
                <a:cs typeface="Arial" panose="020B0604020202020204" pitchFamily="34" charset="0"/>
              </a:rPr>
              <a:t>Geld&amp;wonen</a:t>
            </a:r>
            <a:r>
              <a:rPr lang="nl-NL" sz="1000" b="1" dirty="0">
                <a:effectLst/>
                <a:latin typeface="Arial" panose="020B0604020202020204" pitchFamily="34" charset="0"/>
                <a:ea typeface="Verdana" panose="020B0604030504040204" pitchFamily="34" charset="0"/>
                <a:cs typeface="Arial" panose="020B0604020202020204" pitchFamily="34" charset="0"/>
              </a:rPr>
              <a:t> </a:t>
            </a:r>
            <a:r>
              <a:rPr lang="nl-NL" sz="1000" dirty="0">
                <a:effectLst/>
                <a:latin typeface="Arial" panose="020B0604020202020204" pitchFamily="34" charset="0"/>
                <a:ea typeface="Verdana" panose="020B0604030504040204" pitchFamily="34" charset="0"/>
                <a:cs typeface="Arial" panose="020B0604020202020204" pitchFamily="34" charset="0"/>
              </a:rPr>
              <a:t>is een item op deze praatplaat. Onze belangrijkste rol in de geboortezorg en JGZ is het </a:t>
            </a:r>
            <a:r>
              <a:rPr lang="nl-NL" sz="1000" u="sng" dirty="0">
                <a:effectLst/>
                <a:latin typeface="Arial" panose="020B0604020202020204" pitchFamily="34" charset="0"/>
                <a:ea typeface="Verdana" panose="020B0604030504040204" pitchFamily="34" charset="0"/>
                <a:cs typeface="Arial" panose="020B0604020202020204" pitchFamily="34" charset="0"/>
              </a:rPr>
              <a:t>signaleren en bespreken </a:t>
            </a:r>
            <a:r>
              <a:rPr lang="nl-NL" sz="1000" dirty="0">
                <a:effectLst/>
                <a:latin typeface="Arial" panose="020B0604020202020204" pitchFamily="34" charset="0"/>
                <a:ea typeface="Verdana" panose="020B0604030504040204" pitchFamily="34" charset="0"/>
                <a:cs typeface="Arial" panose="020B0604020202020204" pitchFamily="34" charset="0"/>
              </a:rPr>
              <a:t>van geldzorgen en zo nodig </a:t>
            </a:r>
            <a:r>
              <a:rPr lang="nl-NL" sz="1000" u="sng" dirty="0">
                <a:effectLst/>
                <a:latin typeface="Arial" panose="020B0604020202020204" pitchFamily="34" charset="0"/>
                <a:ea typeface="Verdana" panose="020B0604030504040204" pitchFamily="34" charset="0"/>
                <a:cs typeface="Arial" panose="020B0604020202020204" pitchFamily="34" charset="0"/>
              </a:rPr>
              <a:t>op zoek te gaan naar de juiste ondersteuning</a:t>
            </a:r>
          </a:p>
          <a:p>
            <a:endParaRPr lang="nl-NL" sz="1000" dirty="0">
              <a:effectLst/>
              <a:latin typeface="Arial" panose="020B0604020202020204" pitchFamily="34" charset="0"/>
              <a:ea typeface="Verdana" panose="020B0604030504040204" pitchFamily="34" charset="0"/>
              <a:cs typeface="Arial" panose="020B0604020202020204" pitchFamily="34" charset="0"/>
            </a:endParaRPr>
          </a:p>
          <a:p>
            <a:r>
              <a:rPr lang="nl-NL" sz="1000" b="1" dirty="0">
                <a:effectLst/>
                <a:latin typeface="Arial" panose="020B0604020202020204" pitchFamily="34" charset="0"/>
                <a:ea typeface="Verdana" panose="020B0604030504040204" pitchFamily="34" charset="0"/>
                <a:cs typeface="Arial" panose="020B0604020202020204" pitchFamily="34" charset="0"/>
              </a:rPr>
              <a:t>Samenwerking met wijk-/buurtteams     Sociale kaart moet op orde zijn</a:t>
            </a:r>
          </a:p>
          <a:p>
            <a:endParaRPr lang="nl-NL" sz="1000" b="1" dirty="0">
              <a:effectLst/>
              <a:latin typeface="Arial" panose="020B0604020202020204" pitchFamily="34" charset="0"/>
              <a:ea typeface="Verdana" panose="020B0604030504040204" pitchFamily="34" charset="0"/>
              <a:cs typeface="Arial" panose="020B0604020202020204" pitchFamily="34" charset="0"/>
            </a:endParaRPr>
          </a:p>
          <a:p>
            <a:r>
              <a:rPr lang="nl-NL" sz="1000" b="1" dirty="0">
                <a:effectLst/>
                <a:latin typeface="Arial" panose="020B0604020202020204" pitchFamily="34" charset="0"/>
                <a:ea typeface="Verdana" panose="020B0604030504040204" pitchFamily="34" charset="0"/>
                <a:cs typeface="Arial" panose="020B0604020202020204" pitchFamily="34" charset="0"/>
              </a:rPr>
              <a:t>Landelijke handreiking helpt bij het ‘omgaan met armoede in de jeugdgezondheid’</a:t>
            </a:r>
          </a:p>
          <a:p>
            <a:r>
              <a:rPr lang="nl-NL" sz="1000" dirty="0">
                <a:effectLst/>
                <a:latin typeface="Arial" panose="020B0604020202020204" pitchFamily="34" charset="0"/>
                <a:ea typeface="Verdana" panose="020B0604030504040204" pitchFamily="34" charset="0"/>
                <a:cs typeface="Arial" panose="020B0604020202020204" pitchFamily="34" charset="0"/>
              </a:rPr>
              <a:t>In oktober 2021 is de handreiking Omgaan met armoede in de jeugdgezondheid gelanceerd. </a:t>
            </a:r>
          </a:p>
          <a:p>
            <a:r>
              <a:rPr lang="nl-NL" sz="1000" dirty="0">
                <a:effectLst/>
                <a:latin typeface="Arial" panose="020B0604020202020204" pitchFamily="34" charset="0"/>
                <a:ea typeface="Verdana" panose="020B0604030504040204" pitchFamily="34" charset="0"/>
                <a:cs typeface="Arial" panose="020B0604020202020204" pitchFamily="34" charset="0"/>
              </a:rPr>
              <a:t>Dat is een </a:t>
            </a:r>
            <a:r>
              <a:rPr lang="nl-NL" sz="1000" u="sng" dirty="0">
                <a:effectLst/>
                <a:latin typeface="Arial" panose="020B0604020202020204" pitchFamily="34" charset="0"/>
                <a:ea typeface="Verdana" panose="020B0604030504040204" pitchFamily="34" charset="0"/>
                <a:cs typeface="Arial" panose="020B0604020202020204" pitchFamily="34" charset="0"/>
              </a:rPr>
              <a:t>landelijke</a:t>
            </a:r>
            <a:r>
              <a:rPr lang="nl-NL" sz="1000" dirty="0">
                <a:effectLst/>
                <a:latin typeface="Arial" panose="020B0604020202020204" pitchFamily="34" charset="0"/>
                <a:ea typeface="Verdana" panose="020B0604030504040204" pitchFamily="34" charset="0"/>
                <a:cs typeface="Arial" panose="020B0604020202020204" pitchFamily="34" charset="0"/>
              </a:rPr>
              <a:t> handreiking</a:t>
            </a:r>
          </a:p>
          <a:p>
            <a:r>
              <a:rPr lang="nl-NL" sz="1000" dirty="0">
                <a:effectLst/>
                <a:latin typeface="Arial" panose="020B0604020202020204" pitchFamily="34" charset="0"/>
                <a:ea typeface="Verdana" panose="020B0604030504040204" pitchFamily="34" charset="0"/>
                <a:cs typeface="Arial" panose="020B0604020202020204" pitchFamily="34" charset="0"/>
              </a:rPr>
              <a:t>Opgenomen in het zorgpad ‘geldzorgen’ (VSV protocol kwetsbare zwangeren)</a:t>
            </a:r>
          </a:p>
          <a:p>
            <a:endParaRPr lang="nl-NL" dirty="0"/>
          </a:p>
        </p:txBody>
      </p:sp>
      <p:sp>
        <p:nvSpPr>
          <p:cNvPr id="4" name="Tijdelijke aanduiding voor dianummer 3"/>
          <p:cNvSpPr>
            <a:spLocks noGrp="1"/>
          </p:cNvSpPr>
          <p:nvPr>
            <p:ph type="sldNum" sz="quarter" idx="5"/>
          </p:nvPr>
        </p:nvSpPr>
        <p:spPr/>
        <p:txBody>
          <a:bodyPr/>
          <a:lstStyle/>
          <a:p>
            <a:fld id="{BA0C7032-B2B1-2943-A3BF-8511873AAFFD}" type="slidenum">
              <a:rPr lang="nl-NL" smtClean="0"/>
              <a:t>12</a:t>
            </a:fld>
            <a:endParaRPr lang="nl-NL"/>
          </a:p>
        </p:txBody>
      </p:sp>
    </p:spTree>
    <p:extLst>
      <p:ext uri="{BB962C8B-B14F-4D97-AF65-F5344CB8AC3E}">
        <p14:creationId xmlns:p14="http://schemas.microsoft.com/office/powerpoint/2010/main" val="304326921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sz="1000" dirty="0">
                <a:latin typeface="Arial" panose="020B0604020202020204" pitchFamily="34" charset="0"/>
                <a:cs typeface="Arial" panose="020B0604020202020204" pitchFamily="34" charset="0"/>
              </a:rPr>
              <a:t>De </a:t>
            </a:r>
            <a:r>
              <a:rPr lang="nl-NL" sz="1000" b="1" dirty="0">
                <a:latin typeface="Arial" panose="020B0604020202020204" pitchFamily="34" charset="0"/>
                <a:cs typeface="Arial" panose="020B0604020202020204" pitchFamily="34" charset="0"/>
              </a:rPr>
              <a:t>derde landelijke handreiking over omgaan met armoede </a:t>
            </a:r>
            <a:r>
              <a:rPr lang="nl-NL" sz="1000" dirty="0">
                <a:latin typeface="Arial" panose="020B0604020202020204" pitchFamily="34" charset="0"/>
                <a:cs typeface="Arial" panose="020B0604020202020204" pitchFamily="34" charset="0"/>
              </a:rPr>
              <a:t>voor geboortezorg-medewerkers, huisartsen en de JGZ</a:t>
            </a:r>
          </a:p>
          <a:p>
            <a:r>
              <a:rPr lang="nl-NL" sz="1000" i="1" dirty="0">
                <a:latin typeface="Arial" panose="020B0604020202020204" pitchFamily="34" charset="0"/>
                <a:cs typeface="Arial" panose="020B0604020202020204" pitchFamily="34" charset="0"/>
              </a:rPr>
              <a:t>(vanuit deze dia met nuttige landelijke informatie maken we de overstap naar het beleid binnen de gemeente)</a:t>
            </a:r>
          </a:p>
          <a:p>
            <a:endParaRPr lang="nl-NL" sz="1000" dirty="0">
              <a:latin typeface="Arial" panose="020B0604020202020204" pitchFamily="34" charset="0"/>
              <a:cs typeface="Arial" panose="020B0604020202020204" pitchFamily="34" charset="0"/>
            </a:endParaRPr>
          </a:p>
          <a:p>
            <a:r>
              <a:rPr lang="nl-NL" sz="1000" dirty="0">
                <a:latin typeface="Arial" panose="020B0604020202020204" pitchFamily="34" charset="0"/>
                <a:cs typeface="Arial" panose="020B0604020202020204" pitchFamily="34" charset="0"/>
              </a:rPr>
              <a:t>Eerder verscheen al </a:t>
            </a:r>
          </a:p>
          <a:p>
            <a:pPr marL="171450" indent="-171450">
              <a:buFont typeface="Arial" panose="020B0604020202020204" pitchFamily="34" charset="0"/>
              <a:buChar char="•"/>
            </a:pPr>
            <a:r>
              <a:rPr lang="nl-NL" sz="1000" dirty="0">
                <a:latin typeface="Arial" panose="020B0604020202020204" pitchFamily="34" charset="0"/>
                <a:cs typeface="Arial" panose="020B0604020202020204" pitchFamily="34" charset="0"/>
              </a:rPr>
              <a:t>Omgaan met kinderarmoede in het sociale domein</a:t>
            </a:r>
            <a:br>
              <a:rPr lang="nl-NL" sz="1000" dirty="0">
                <a:latin typeface="Arial" panose="020B0604020202020204" pitchFamily="34" charset="0"/>
                <a:cs typeface="Arial" panose="020B0604020202020204" pitchFamily="34" charset="0"/>
              </a:rPr>
            </a:br>
            <a:r>
              <a:rPr lang="nl-NL" sz="1200" dirty="0">
                <a:hlinkClick r:id="rId3"/>
              </a:rPr>
              <a:t>Handreiking ‘Omgaan met kinderarmoede in het sociaal domein’ gelanceerd | </a:t>
            </a:r>
            <a:r>
              <a:rPr lang="nl-NL" sz="1200" dirty="0" err="1">
                <a:hlinkClick r:id="rId3"/>
              </a:rPr>
              <a:t>Divosa</a:t>
            </a:r>
            <a:endParaRPr lang="nl-NL" sz="1000" dirty="0">
              <a:latin typeface="Arial" panose="020B0604020202020204" pitchFamily="34" charset="0"/>
              <a:cs typeface="Arial" panose="020B0604020202020204" pitchFamily="34" charset="0"/>
            </a:endParaRPr>
          </a:p>
          <a:p>
            <a:pPr marL="171450" indent="-171450">
              <a:buFont typeface="Arial" panose="020B0604020202020204" pitchFamily="34" charset="0"/>
              <a:buChar char="•"/>
            </a:pPr>
            <a:r>
              <a:rPr lang="nl-NL" sz="1000" dirty="0">
                <a:latin typeface="Arial" panose="020B0604020202020204" pitchFamily="34" charset="0"/>
                <a:cs typeface="Arial" panose="020B0604020202020204" pitchFamily="34" charset="0"/>
              </a:rPr>
              <a:t>Omgaan met armoede op scholen</a:t>
            </a:r>
            <a:br>
              <a:rPr lang="nl-NL" sz="1000" dirty="0">
                <a:latin typeface="Arial" panose="020B0604020202020204" pitchFamily="34" charset="0"/>
                <a:cs typeface="Arial" panose="020B0604020202020204" pitchFamily="34" charset="0"/>
              </a:rPr>
            </a:br>
            <a:r>
              <a:rPr lang="nl-NL" sz="1000" dirty="0">
                <a:latin typeface="Arial" panose="020B0604020202020204" pitchFamily="34" charset="0"/>
                <a:cs typeface="Arial" panose="020B0604020202020204" pitchFamily="34" charset="0"/>
              </a:rPr>
              <a:t>https://www.rijksoverheid.nl/documenten/publicaties/2020/02/12/handreiking-omgaan-met-armoede-op-scholen </a:t>
            </a:r>
            <a:br>
              <a:rPr lang="nl-NL" sz="1000" dirty="0">
                <a:latin typeface="Arial" panose="020B0604020202020204" pitchFamily="34" charset="0"/>
                <a:cs typeface="Arial" panose="020B0604020202020204" pitchFamily="34" charset="0"/>
              </a:rPr>
            </a:br>
            <a:endParaRPr lang="nl-NL" sz="1000" dirty="0">
              <a:latin typeface="Arial" panose="020B0604020202020204" pitchFamily="34" charset="0"/>
              <a:cs typeface="Arial" panose="020B0604020202020204" pitchFamily="34" charset="0"/>
            </a:endParaRPr>
          </a:p>
          <a:p>
            <a:pPr marL="0" indent="0">
              <a:buFont typeface="Arial" panose="020B0604020202020204" pitchFamily="34" charset="0"/>
              <a:buNone/>
            </a:pPr>
            <a:r>
              <a:rPr lang="nl-NL" sz="1000" dirty="0">
                <a:latin typeface="Arial" panose="020B0604020202020204" pitchFamily="34" charset="0"/>
                <a:cs typeface="Arial" panose="020B0604020202020204" pitchFamily="34" charset="0"/>
              </a:rPr>
              <a:t>De 3 handreikingen hebben dezelfde opbouw en hebben ‘eenheid in taal’ SOS: Signaleren – Ondersteunen - Stimuleren </a:t>
            </a:r>
          </a:p>
          <a:p>
            <a:pPr marL="0" indent="0">
              <a:buFont typeface="Arial" panose="020B0604020202020204" pitchFamily="34" charset="0"/>
              <a:buNone/>
            </a:pPr>
            <a:r>
              <a:rPr lang="nl-NL" sz="1000" dirty="0">
                <a:latin typeface="Arial" panose="020B0604020202020204" pitchFamily="34" charset="0"/>
                <a:cs typeface="Arial" panose="020B0604020202020204" pitchFamily="34" charset="0"/>
              </a:rPr>
              <a:t>De handreiking biedt een </a:t>
            </a:r>
            <a:r>
              <a:rPr lang="nl-NL" sz="1000" b="1" dirty="0">
                <a:latin typeface="Arial" panose="020B0604020202020204" pitchFamily="34" charset="0"/>
                <a:cs typeface="Arial" panose="020B0604020202020204" pitchFamily="34" charset="0"/>
              </a:rPr>
              <a:t>denk- en werkader </a:t>
            </a:r>
            <a:r>
              <a:rPr lang="nl-NL" sz="1000" dirty="0">
                <a:latin typeface="Arial" panose="020B0604020202020204" pitchFamily="34" charset="0"/>
                <a:cs typeface="Arial" panose="020B0604020202020204" pitchFamily="34" charset="0"/>
              </a:rPr>
              <a:t>en is vooral heel praktisch (met allerlei werkwijzen)</a:t>
            </a:r>
          </a:p>
          <a:p>
            <a:pPr marL="0" indent="0">
              <a:buFont typeface="Arial" panose="020B0604020202020204" pitchFamily="34" charset="0"/>
              <a:buNone/>
            </a:pPr>
            <a:r>
              <a:rPr lang="nl-NL" sz="1000" dirty="0">
                <a:latin typeface="Arial" panose="020B0604020202020204" pitchFamily="34" charset="0"/>
                <a:cs typeface="Arial" panose="020B0604020202020204" pitchFamily="34" charset="0"/>
              </a:rPr>
              <a:t>We kunnen niet altijd het probleem van armoede oplossen. Wel kunnen de gevolgen verzacht worden.</a:t>
            </a:r>
          </a:p>
          <a:p>
            <a:pPr marL="0" indent="0">
              <a:buFont typeface="Arial" panose="020B0604020202020204" pitchFamily="34" charset="0"/>
              <a:buNone/>
            </a:pPr>
            <a:endParaRPr lang="nl-NL" sz="1000" dirty="0">
              <a:latin typeface="Arial" panose="020B0604020202020204" pitchFamily="34" charset="0"/>
              <a:cs typeface="Arial" panose="020B0604020202020204" pitchFamily="34" charset="0"/>
            </a:endParaRPr>
          </a:p>
          <a:p>
            <a:pPr marL="0" marR="0" lvl="0" indent="0" algn="l" defTabSz="457200" rtl="0" eaLnBrk="1" fontAlgn="auto" latinLnBrk="0" hangingPunct="1">
              <a:lnSpc>
                <a:spcPct val="100000"/>
              </a:lnSpc>
              <a:spcBef>
                <a:spcPts val="0"/>
              </a:spcBef>
              <a:spcAft>
                <a:spcPts val="0"/>
              </a:spcAft>
              <a:buClrTx/>
              <a:buSzTx/>
              <a:buFont typeface="Arial" panose="020B0604020202020204" pitchFamily="34" charset="0"/>
              <a:buNone/>
              <a:tabLst/>
              <a:defRPr/>
            </a:pPr>
            <a:r>
              <a:rPr lang="nl-NL" sz="1000" dirty="0">
                <a:latin typeface="Arial" panose="020B0604020202020204" pitchFamily="34" charset="0"/>
                <a:cs typeface="Arial" panose="020B0604020202020204" pitchFamily="34" charset="0"/>
              </a:rPr>
              <a:t>Aanpak armoede: </a:t>
            </a:r>
            <a:r>
              <a:rPr lang="nl-NL" sz="1000" b="1" dirty="0">
                <a:latin typeface="Arial" panose="020B0604020202020204" pitchFamily="34" charset="0"/>
                <a:cs typeface="Arial" panose="020B0604020202020204" pitchFamily="34" charset="0"/>
              </a:rPr>
              <a:t>integraal en longitudinaal</a:t>
            </a:r>
          </a:p>
          <a:p>
            <a:pPr marL="0" marR="0" lvl="0" indent="0" algn="l" defTabSz="457200" rtl="0" eaLnBrk="1" fontAlgn="auto" latinLnBrk="0" hangingPunct="1">
              <a:lnSpc>
                <a:spcPct val="100000"/>
              </a:lnSpc>
              <a:spcBef>
                <a:spcPts val="0"/>
              </a:spcBef>
              <a:spcAft>
                <a:spcPts val="0"/>
              </a:spcAft>
              <a:buClrTx/>
              <a:buSzTx/>
              <a:buFont typeface="Arial" panose="020B0604020202020204" pitchFamily="34" charset="0"/>
              <a:buNone/>
              <a:tabLst/>
              <a:defRPr/>
            </a:pPr>
            <a:r>
              <a:rPr lang="nl-NL" sz="1000" dirty="0">
                <a:effectLst/>
                <a:latin typeface="Arial" panose="020B0604020202020204" pitchFamily="34" charset="0"/>
                <a:ea typeface="Calibri" panose="020F0502020204030204" pitchFamily="34" charset="0"/>
                <a:cs typeface="Arial" panose="020B0604020202020204" pitchFamily="34" charset="0"/>
              </a:rPr>
              <a:t>Paul Blokhuis: </a:t>
            </a:r>
            <a:r>
              <a:rPr lang="nl-NL" sz="1000" i="1" dirty="0">
                <a:effectLst/>
                <a:latin typeface="Arial" panose="020B0604020202020204" pitchFamily="34" charset="0"/>
                <a:ea typeface="Calibri" panose="020F0502020204030204" pitchFamily="34" charset="0"/>
                <a:cs typeface="Arial" panose="020B0604020202020204" pitchFamily="34" charset="0"/>
              </a:rPr>
              <a:t>‘Om armoede te voorkomen of te verminderen werken kabinet, gemeenten en maatschappelijke organisaties samen. Maar er is nog veel te winnen. Het is niet eenvoudig om (aanstaande) ouders snel in beeld te krijgen. Zij schamen zich soms en vragen niet uit zichzelf om hulp… De professionals in de geboorte- en jeugdgezondheidszorg kunnen daarom een belangrijke schakel zijn’</a:t>
            </a:r>
          </a:p>
          <a:p>
            <a:pPr marL="0" indent="0">
              <a:buFont typeface="Arial" panose="020B0604020202020204" pitchFamily="34" charset="0"/>
              <a:buNone/>
            </a:pPr>
            <a:endParaRPr lang="nl-NL" sz="1000" dirty="0">
              <a:latin typeface="Arial" panose="020B0604020202020204" pitchFamily="34" charset="0"/>
              <a:cs typeface="Arial" panose="020B0604020202020204" pitchFamily="34" charset="0"/>
            </a:endParaRPr>
          </a:p>
          <a:p>
            <a:pPr marL="0" indent="0">
              <a:buFont typeface="Arial" panose="020B0604020202020204" pitchFamily="34" charset="0"/>
              <a:buNone/>
            </a:pPr>
            <a:r>
              <a:rPr lang="nl-NL" sz="1000" b="1" dirty="0">
                <a:latin typeface="Arial" panose="020B0604020202020204" pitchFamily="34" charset="0"/>
                <a:cs typeface="Arial" panose="020B0604020202020204" pitchFamily="34" charset="0"/>
              </a:rPr>
              <a:t>Als je er hulp bij wilt halen moet je goed weten wat er is binnen jouw gemeente en wie wat doet. </a:t>
            </a:r>
          </a:p>
          <a:p>
            <a:pPr marL="0" indent="0">
              <a:buFont typeface="Arial" panose="020B0604020202020204" pitchFamily="34" charset="0"/>
              <a:buNone/>
            </a:pPr>
            <a:endParaRPr lang="nl-NL" sz="1000" b="1" dirty="0">
              <a:latin typeface="Arial" panose="020B0604020202020204" pitchFamily="34" charset="0"/>
              <a:cs typeface="Arial" panose="020B0604020202020204" pitchFamily="34" charset="0"/>
            </a:endParaRPr>
          </a:p>
          <a:p>
            <a:pPr marL="0" indent="0">
              <a:buFont typeface="Arial" panose="020B0604020202020204" pitchFamily="34" charset="0"/>
              <a:buNone/>
            </a:pPr>
            <a:endParaRPr lang="nl-NL" sz="1000" dirty="0">
              <a:latin typeface="Arial" panose="020B0604020202020204" pitchFamily="34" charset="0"/>
              <a:cs typeface="Arial" panose="020B0604020202020204" pitchFamily="34" charset="0"/>
            </a:endParaRPr>
          </a:p>
          <a:p>
            <a:pPr marL="0" indent="0">
              <a:buFont typeface="Arial" panose="020B0604020202020204" pitchFamily="34" charset="0"/>
              <a:buNone/>
            </a:pPr>
            <a:endParaRPr lang="nl-NL" sz="1000" dirty="0">
              <a:latin typeface="Arial" panose="020B0604020202020204" pitchFamily="34" charset="0"/>
              <a:cs typeface="Arial" panose="020B0604020202020204" pitchFamily="34" charset="0"/>
            </a:endParaRPr>
          </a:p>
          <a:p>
            <a:pPr marL="0" indent="0">
              <a:buFont typeface="Arial" panose="020B0604020202020204" pitchFamily="34" charset="0"/>
              <a:buNone/>
            </a:pPr>
            <a:r>
              <a:rPr lang="nl-NL" sz="1000" dirty="0">
                <a:latin typeface="Arial" panose="020B0604020202020204" pitchFamily="34" charset="0"/>
                <a:cs typeface="Arial" panose="020B0604020202020204" pitchFamily="34" charset="0"/>
              </a:rPr>
              <a:t> </a:t>
            </a:r>
          </a:p>
        </p:txBody>
      </p:sp>
      <p:sp>
        <p:nvSpPr>
          <p:cNvPr id="4" name="Tijdelijke aanduiding voor dianummer 3"/>
          <p:cNvSpPr>
            <a:spLocks noGrp="1"/>
          </p:cNvSpPr>
          <p:nvPr>
            <p:ph type="sldNum" sz="quarter" idx="5"/>
          </p:nvPr>
        </p:nvSpPr>
        <p:spPr/>
        <p:txBody>
          <a:bodyPr/>
          <a:lstStyle/>
          <a:p>
            <a:fld id="{BA0C7032-B2B1-2943-A3BF-8511873AAFFD}" type="slidenum">
              <a:rPr lang="nl-NL" smtClean="0"/>
              <a:t>13</a:t>
            </a:fld>
            <a:endParaRPr lang="nl-NL"/>
          </a:p>
        </p:txBody>
      </p:sp>
    </p:spTree>
    <p:extLst>
      <p:ext uri="{BB962C8B-B14F-4D97-AF65-F5344CB8AC3E}">
        <p14:creationId xmlns:p14="http://schemas.microsoft.com/office/powerpoint/2010/main" val="370012503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NL" sz="1000" b="1" dirty="0">
                <a:latin typeface="Verdana" panose="020B0604030504040204" pitchFamily="34" charset="0"/>
                <a:ea typeface="Verdana" panose="020B0604030504040204" pitchFamily="34" charset="0"/>
              </a:rPr>
              <a:t>Hoe ziet het er </a:t>
            </a:r>
            <a:r>
              <a:rPr lang="nl-NL" sz="1000" b="1" u="sng" dirty="0">
                <a:latin typeface="Verdana" panose="020B0604030504040204" pitchFamily="34" charset="0"/>
                <a:ea typeface="Verdana" panose="020B0604030504040204" pitchFamily="34" charset="0"/>
              </a:rPr>
              <a:t>lokaal</a:t>
            </a:r>
            <a:r>
              <a:rPr lang="nl-NL" sz="1000" b="1" dirty="0">
                <a:latin typeface="Verdana" panose="020B0604030504040204" pitchFamily="34" charset="0"/>
                <a:ea typeface="Verdana" panose="020B0604030504040204" pitchFamily="34" charset="0"/>
              </a:rPr>
              <a:t> uit?</a:t>
            </a:r>
          </a:p>
          <a:p>
            <a:pPr marL="0" marR="0" lvl="0" indent="0" algn="l" defTabSz="914400" rtl="0" eaLnBrk="1" fontAlgn="auto" latinLnBrk="0" hangingPunct="1">
              <a:lnSpc>
                <a:spcPct val="100000"/>
              </a:lnSpc>
              <a:spcBef>
                <a:spcPts val="0"/>
              </a:spcBef>
              <a:spcAft>
                <a:spcPts val="0"/>
              </a:spcAft>
              <a:buClrTx/>
              <a:buSzTx/>
              <a:buFontTx/>
              <a:buNone/>
              <a:tabLst/>
              <a:defRPr/>
            </a:pPr>
            <a:endParaRPr lang="nl-NL" sz="1000" b="1" dirty="0">
              <a:latin typeface="Verdana" panose="020B0604030504040204" pitchFamily="34" charset="0"/>
              <a:ea typeface="Verdana" panose="020B0604030504040204" pitchFamily="34" charset="0"/>
            </a:endParaRPr>
          </a:p>
          <a:p>
            <a:pPr marL="0" marR="0" lvl="0" indent="0" algn="l" defTabSz="457200" rtl="0" eaLnBrk="1" fontAlgn="auto" latinLnBrk="0" hangingPunct="1">
              <a:lnSpc>
                <a:spcPct val="100000"/>
              </a:lnSpc>
              <a:spcBef>
                <a:spcPts val="0"/>
              </a:spcBef>
              <a:spcAft>
                <a:spcPts val="0"/>
              </a:spcAft>
              <a:buClrTx/>
              <a:buSzTx/>
              <a:buFontTx/>
              <a:buNone/>
              <a:tabLst/>
              <a:defRPr/>
            </a:pPr>
            <a:r>
              <a:rPr lang="nl-NL" sz="1000" b="1" dirty="0">
                <a:latin typeface="Verdana" panose="020B0604030504040204" pitchFamily="34" charset="0"/>
                <a:ea typeface="Verdana" panose="020B0604030504040204" pitchFamily="34" charset="0"/>
              </a:rPr>
              <a:t>We moeten het SAMEN doen!</a:t>
            </a:r>
          </a:p>
          <a:p>
            <a:pPr marL="0" marR="0" lvl="0" indent="0" algn="l" defTabSz="457200" rtl="0" eaLnBrk="1" fontAlgn="auto" latinLnBrk="0" hangingPunct="1">
              <a:lnSpc>
                <a:spcPct val="100000"/>
              </a:lnSpc>
              <a:spcBef>
                <a:spcPts val="0"/>
              </a:spcBef>
              <a:spcAft>
                <a:spcPts val="0"/>
              </a:spcAft>
              <a:buClrTx/>
              <a:buSzTx/>
              <a:buFontTx/>
              <a:buNone/>
              <a:tabLst/>
              <a:defRPr/>
            </a:pPr>
            <a:r>
              <a:rPr lang="nl-NL" sz="1000" b="1" dirty="0">
                <a:latin typeface="Verdana" panose="020B0604030504040204" pitchFamily="34" charset="0"/>
                <a:ea typeface="Verdana" panose="020B0604030504040204" pitchFamily="34" charset="0"/>
              </a:rPr>
              <a:t>Integraal werken op terrein armoede is nodig</a:t>
            </a:r>
            <a:r>
              <a:rPr lang="nl-NL" sz="1000" dirty="0">
                <a:latin typeface="Verdana" panose="020B0604030504040204" pitchFamily="34" charset="0"/>
                <a:ea typeface="Verdana" panose="020B0604030504040204" pitchFamily="34" charset="0"/>
              </a:rPr>
              <a:t>.</a:t>
            </a:r>
          </a:p>
          <a:p>
            <a:pPr marL="0" marR="0" lvl="0" indent="0" algn="l" defTabSz="457200" rtl="0" eaLnBrk="1" fontAlgn="auto" latinLnBrk="0" hangingPunct="1">
              <a:lnSpc>
                <a:spcPct val="100000"/>
              </a:lnSpc>
              <a:spcBef>
                <a:spcPts val="0"/>
              </a:spcBef>
              <a:spcAft>
                <a:spcPts val="0"/>
              </a:spcAft>
              <a:buClrTx/>
              <a:buSzTx/>
              <a:buFontTx/>
              <a:buNone/>
              <a:tabLst/>
              <a:defRPr/>
            </a:pPr>
            <a:r>
              <a:rPr lang="nl-NL" sz="1000" dirty="0">
                <a:latin typeface="Verdana" panose="020B0604030504040204" pitchFamily="34" charset="0"/>
                <a:ea typeface="Verdana" panose="020B0604030504040204" pitchFamily="34" charset="0"/>
              </a:rPr>
              <a:t>Gemeente, </a:t>
            </a:r>
            <a:r>
              <a:rPr lang="nl-NL" sz="1000" dirty="0" err="1">
                <a:latin typeface="Verdana" panose="020B0604030504040204" pitchFamily="34" charset="0"/>
                <a:ea typeface="Verdana" panose="020B0604030504040204" pitchFamily="34" charset="0"/>
              </a:rPr>
              <a:t>vroegsignaleerders</a:t>
            </a:r>
            <a:r>
              <a:rPr lang="nl-NL" sz="1000" dirty="0">
                <a:latin typeface="Verdana" panose="020B0604030504040204" pitchFamily="34" charset="0"/>
                <a:ea typeface="Verdana" panose="020B0604030504040204" pitchFamily="34" charset="0"/>
              </a:rPr>
              <a:t>, maatschappelijke organisaties werken samen</a:t>
            </a:r>
          </a:p>
          <a:p>
            <a:r>
              <a:rPr lang="nl-NL" sz="1000" dirty="0">
                <a:latin typeface="Verdana" panose="020B0604030504040204" pitchFamily="34" charset="0"/>
                <a:ea typeface="Verdana" panose="020B0604030504040204" pitchFamily="34" charset="0"/>
              </a:rPr>
              <a:t>‘Elkaar (er)kennen’ is een succesfactor blijkt telkens weer uit onderzoek. </a:t>
            </a:r>
            <a:br>
              <a:rPr lang="nl-NL" sz="1000" dirty="0">
                <a:latin typeface="Verdana" panose="020B0604030504040204" pitchFamily="34" charset="0"/>
                <a:ea typeface="Verdana" panose="020B0604030504040204" pitchFamily="34" charset="0"/>
              </a:rPr>
            </a:br>
            <a:r>
              <a:rPr lang="nl-NL" sz="1000" dirty="0">
                <a:latin typeface="Verdana" panose="020B0604030504040204" pitchFamily="34" charset="0"/>
                <a:ea typeface="Verdana" panose="020B0604030504040204" pitchFamily="34" charset="0"/>
              </a:rPr>
              <a:t>Het bevordert de samenwerking en verhoogt de kwaliteit van zorg voor de zwangere en haar partner.</a:t>
            </a:r>
          </a:p>
          <a:p>
            <a:r>
              <a:rPr lang="nl-NL" sz="1000" dirty="0">
                <a:latin typeface="Verdana" panose="020B0604030504040204" pitchFamily="34" charset="0"/>
                <a:ea typeface="Verdana" panose="020B0604030504040204" pitchFamily="34" charset="0"/>
              </a:rPr>
              <a:t>(en het werk wordt er vaak ook nog een stuk leuker van….)</a:t>
            </a:r>
          </a:p>
          <a:p>
            <a:endParaRPr lang="nl-NL" sz="1000" dirty="0">
              <a:latin typeface="Verdana" panose="020B0604030504040204" pitchFamily="34" charset="0"/>
              <a:ea typeface="Verdana" panose="020B0604030504040204" pitchFamily="34" charset="0"/>
            </a:endParaRPr>
          </a:p>
          <a:p>
            <a:r>
              <a:rPr lang="nl-NL" sz="1000" dirty="0">
                <a:latin typeface="Verdana" panose="020B0604030504040204" pitchFamily="34" charset="0"/>
                <a:ea typeface="Verdana" panose="020B0604030504040204" pitchFamily="34" charset="0"/>
              </a:rPr>
              <a:t>Zoals gezegd: In veel gemeenten zijn lokale coalities actief als onderdeel van Kansrijke Start.</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nl-NL" sz="1000" b="1" i="1" u="none" strike="noStrike" kern="1200" cap="none" spc="0" normalizeH="0" baseline="0" noProof="0" dirty="0">
                <a:ln>
                  <a:noFill/>
                </a:ln>
                <a:solidFill>
                  <a:prstClr val="black"/>
                </a:solidFill>
                <a:effectLst/>
                <a:uLnTx/>
                <a:uFillTx/>
                <a:latin typeface="Verdana"/>
                <a:ea typeface="Times New Roman"/>
                <a:cs typeface="Arial"/>
              </a:rPr>
              <a:t>lokale coalities</a:t>
            </a:r>
            <a:r>
              <a:rPr kumimoji="0" lang="nl-NL" sz="1000" b="1" i="0" u="none" strike="noStrike" kern="1200" cap="none" spc="0" normalizeH="0" baseline="0" noProof="0" dirty="0">
                <a:ln>
                  <a:noFill/>
                </a:ln>
                <a:solidFill>
                  <a:prstClr val="black"/>
                </a:solidFill>
                <a:effectLst/>
                <a:uLnTx/>
                <a:uFillTx/>
                <a:latin typeface="Verdana"/>
                <a:ea typeface="Times New Roman"/>
                <a:cs typeface="Arial"/>
              </a:rPr>
              <a:t> </a:t>
            </a:r>
            <a:r>
              <a:rPr kumimoji="0" lang="nl-NL" sz="1000" b="0" i="0" u="none" strike="noStrike" kern="1200" cap="none" spc="0" normalizeH="0" baseline="0" noProof="0" dirty="0">
                <a:ln>
                  <a:noFill/>
                </a:ln>
                <a:solidFill>
                  <a:prstClr val="black"/>
                </a:solidFill>
                <a:effectLst/>
                <a:uLnTx/>
                <a:uFillTx/>
                <a:latin typeface="Verdana"/>
                <a:ea typeface="Times New Roman"/>
                <a:cs typeface="Arial"/>
              </a:rPr>
              <a:t>rondom de eerste 1000 dagen zijn volgens de minister essentieel. </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nl-NL" sz="1000" b="0" i="0" u="none" strike="noStrike" kern="1200" cap="none" spc="0" normalizeH="0" baseline="0" noProof="0" dirty="0">
                <a:ln>
                  <a:noFill/>
                </a:ln>
                <a:solidFill>
                  <a:prstClr val="black"/>
                </a:solidFill>
                <a:effectLst/>
                <a:uLnTx/>
                <a:uFillTx/>
                <a:latin typeface="Verdana"/>
                <a:ea typeface="Times New Roman"/>
                <a:cs typeface="Arial"/>
              </a:rPr>
              <a:t>Doel coalities: realiseren van ketenafspraken tussen alle organisaties die een rol spelen bij de geboorte. </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nl-NL" sz="1000" b="0" i="0" u="none" strike="noStrike" kern="1200" cap="none" spc="0" normalizeH="0" baseline="0" noProof="0" dirty="0">
                <a:ln>
                  <a:noFill/>
                </a:ln>
                <a:solidFill>
                  <a:prstClr val="black"/>
                </a:solidFill>
                <a:effectLst/>
                <a:uLnTx/>
                <a:uFillTx/>
                <a:latin typeface="Verdana"/>
                <a:ea typeface="Times New Roman"/>
                <a:cs typeface="Arial"/>
              </a:rPr>
              <a:t>‘Ketenafspraken’ gaan over de inzet van de meest effectieve maatregelen en praktisch over de manier waarop organisaties samenwerken. </a:t>
            </a:r>
            <a:endParaRPr kumimoji="0" lang="nl-NL" sz="1050" b="0" i="0" u="none" strike="noStrike" kern="1200" cap="none" spc="0" normalizeH="0" baseline="0" noProof="0" dirty="0">
              <a:ln>
                <a:noFill/>
              </a:ln>
              <a:solidFill>
                <a:prstClr val="black"/>
              </a:solidFill>
              <a:effectLst/>
              <a:uLnTx/>
              <a:uFillTx/>
              <a:latin typeface="Univers"/>
              <a:ea typeface="Times New Roman"/>
              <a:cs typeface="Times New Roman"/>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nl-NL" sz="1000" b="0" i="0" u="none" strike="noStrike" kern="1200" cap="none" spc="0" normalizeH="0" baseline="0" noProof="0" dirty="0">
                <a:ln>
                  <a:noFill/>
                </a:ln>
                <a:solidFill>
                  <a:prstClr val="black"/>
                </a:solidFill>
                <a:effectLst/>
                <a:uLnTx/>
                <a:uFillTx/>
                <a:latin typeface="Verdana"/>
                <a:ea typeface="Times New Roman"/>
                <a:cs typeface="Arial"/>
              </a:rPr>
              <a:t>In deze lokale coalities zitten partners uit het </a:t>
            </a:r>
            <a:r>
              <a:rPr kumimoji="0" lang="nl-NL" sz="1000" b="0" i="0" u="sng" strike="noStrike" kern="1200" cap="none" spc="0" normalizeH="0" baseline="0" noProof="0" dirty="0">
                <a:ln>
                  <a:noFill/>
                </a:ln>
                <a:solidFill>
                  <a:prstClr val="black"/>
                </a:solidFill>
                <a:effectLst/>
                <a:uLnTx/>
                <a:uFillTx/>
                <a:latin typeface="Verdana"/>
                <a:ea typeface="Times New Roman"/>
                <a:cs typeface="Arial"/>
              </a:rPr>
              <a:t>medische en het sociale domein inclusief de publieke gezondheid</a:t>
            </a:r>
            <a:r>
              <a:rPr kumimoji="0" lang="nl-NL" sz="1000" b="0" i="0" u="none" strike="noStrike" kern="1200" cap="none" spc="0" normalizeH="0" baseline="0" noProof="0" dirty="0">
                <a:ln>
                  <a:noFill/>
                </a:ln>
                <a:solidFill>
                  <a:prstClr val="black"/>
                </a:solidFill>
                <a:effectLst/>
                <a:uLnTx/>
                <a:uFillTx/>
                <a:latin typeface="Verdana"/>
                <a:ea typeface="Times New Roman"/>
                <a:cs typeface="Arial"/>
              </a:rPr>
              <a:t>. </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nl-NL" sz="1000" b="0" i="0" u="none" strike="noStrike" kern="1200" cap="none" spc="0" normalizeH="0" baseline="0" noProof="0" dirty="0">
              <a:ln>
                <a:noFill/>
              </a:ln>
              <a:solidFill>
                <a:prstClr val="black"/>
              </a:solidFill>
              <a:effectLst/>
              <a:uLnTx/>
              <a:uFillTx/>
              <a:latin typeface="Verdana"/>
              <a:ea typeface="Times New Roman"/>
              <a:cs typeface="Arial"/>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nl-NL" sz="1000" b="1" i="0" u="none" strike="noStrike" kern="1200" cap="none" spc="0" normalizeH="0" baseline="0" noProof="0" dirty="0">
                <a:ln>
                  <a:noFill/>
                </a:ln>
                <a:solidFill>
                  <a:prstClr val="black"/>
                </a:solidFill>
                <a:effectLst/>
                <a:uLnTx/>
                <a:uFillTx/>
                <a:latin typeface="Verdana"/>
                <a:ea typeface="Times New Roman"/>
                <a:cs typeface="Arial"/>
              </a:rPr>
              <a:t>Hoe ziet integrale samenwerking er uit op het terrein van armoede?</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nl-NL" sz="1000" b="0" i="0" u="none" strike="noStrike" kern="1200" cap="none" spc="0" normalizeH="0" baseline="0" noProof="0" dirty="0">
                <a:ln>
                  <a:noFill/>
                </a:ln>
                <a:solidFill>
                  <a:prstClr val="black"/>
                </a:solidFill>
                <a:effectLst/>
                <a:uLnTx/>
                <a:uFillTx/>
                <a:latin typeface="Verdana"/>
                <a:ea typeface="Times New Roman"/>
                <a:cs typeface="Arial"/>
              </a:rPr>
              <a:t>Wat zijn de obstakels </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nl-NL" sz="1000" b="0" i="0" u="none" strike="noStrike" kern="1200" cap="none" spc="0" normalizeH="0" baseline="0" noProof="0" dirty="0">
                <a:ln>
                  <a:noFill/>
                </a:ln>
                <a:solidFill>
                  <a:prstClr val="black"/>
                </a:solidFill>
                <a:effectLst/>
                <a:uLnTx/>
                <a:uFillTx/>
                <a:latin typeface="Verdana"/>
                <a:ea typeface="Times New Roman"/>
                <a:cs typeface="Arial"/>
              </a:rPr>
              <a:t>Welke ontwikkelingen zijn er?</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nl-NL" sz="1000" b="0" i="0" u="none" strike="noStrike" kern="1200" cap="none" spc="0" normalizeH="0" baseline="0" noProof="0" dirty="0">
              <a:ln>
                <a:noFill/>
              </a:ln>
              <a:solidFill>
                <a:prstClr val="black"/>
              </a:solidFill>
              <a:effectLst/>
              <a:uLnTx/>
              <a:uFillTx/>
              <a:latin typeface="Verdana"/>
              <a:ea typeface="Times New Roman"/>
              <a:cs typeface="Arial"/>
            </a:endParaRPr>
          </a:p>
          <a:p>
            <a:endParaRPr lang="nl-NL" sz="1000" dirty="0">
              <a:latin typeface="Verdana" panose="020B0604030504040204" pitchFamily="34" charset="0"/>
              <a:ea typeface="Verdana" panose="020B0604030504040204" pitchFamily="34" charset="0"/>
            </a:endParaRPr>
          </a:p>
        </p:txBody>
      </p:sp>
      <p:sp>
        <p:nvSpPr>
          <p:cNvPr id="4" name="Tijdelijke aanduiding voor dianummer 3"/>
          <p:cNvSpPr>
            <a:spLocks noGrp="1"/>
          </p:cNvSpPr>
          <p:nvPr>
            <p:ph type="sldNum" sz="quarter" idx="5"/>
          </p:nvPr>
        </p:nvSpPr>
        <p:spPr/>
        <p:txBody>
          <a:bodyPr/>
          <a:lstStyle/>
          <a:p>
            <a:fld id="{BA0C7032-B2B1-2943-A3BF-8511873AAFFD}" type="slidenum">
              <a:rPr lang="nl-NL" smtClean="0"/>
              <a:t>14</a:t>
            </a:fld>
            <a:endParaRPr lang="nl-NL"/>
          </a:p>
        </p:txBody>
      </p:sp>
    </p:spTree>
    <p:extLst>
      <p:ext uri="{BB962C8B-B14F-4D97-AF65-F5344CB8AC3E}">
        <p14:creationId xmlns:p14="http://schemas.microsoft.com/office/powerpoint/2010/main" val="374677318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Schuldhulpverlening wordt op gemeente niveau georganiseerd. Daarom is het voor nu niet mogelijk om algemene sociale kaart te maken. </a:t>
            </a:r>
          </a:p>
          <a:p>
            <a:r>
              <a:rPr lang="nl-NL" dirty="0"/>
              <a:t>Het is wel belangrijk om de grote lijnen te weten: wie zijn je partners? Wie werken er bij de gemeente? Welke organisaties zijn er binnen de gemeente actief op het gebied van armoede, schulden en bestaanszekerheid? </a:t>
            </a:r>
          </a:p>
          <a:p>
            <a:r>
              <a:rPr lang="nl-NL" dirty="0"/>
              <a:t>Denk daarbij zowel collectief als individueel.</a:t>
            </a:r>
          </a:p>
          <a:p>
            <a:r>
              <a:rPr lang="nl-NL" dirty="0"/>
              <a:t>De lange lijnen en het bouwen aan bestaanszekerheid vergt een lange adem. Beter een traject ingaan waarin de aanstaande ouders ook inzicht en overzicht hebben in hun inkomen, uitgaven en schulden. Dit werkt voor een lange termijn oplossing. </a:t>
            </a:r>
          </a:p>
          <a:p>
            <a:r>
              <a:rPr lang="nl-NL" dirty="0"/>
              <a:t>Voor noden zijn fondsen, stichting Babyhulp, Voedselbank </a:t>
            </a:r>
            <a:r>
              <a:rPr lang="nl-NL" dirty="0" err="1"/>
              <a:t>etc</a:t>
            </a:r>
            <a:r>
              <a:rPr lang="nl-NL" dirty="0"/>
              <a:t>, welkom. Dit laatste is echter het eerste waar je aan denkt als je iemand met geldzorgen tegenkomt. </a:t>
            </a:r>
          </a:p>
          <a:p>
            <a:r>
              <a:rPr lang="nl-NL" dirty="0"/>
              <a:t>Korte lijnen: Ken elkaar en weet elkaar te vinden!</a:t>
            </a:r>
          </a:p>
          <a:p>
            <a:r>
              <a:rPr lang="nl-NL" dirty="0"/>
              <a:t>Dat maakt een warme overdracht makkelijker. </a:t>
            </a:r>
          </a:p>
        </p:txBody>
      </p:sp>
      <p:sp>
        <p:nvSpPr>
          <p:cNvPr id="4" name="Tijdelijke aanduiding voor dianummer 3"/>
          <p:cNvSpPr>
            <a:spLocks noGrp="1"/>
          </p:cNvSpPr>
          <p:nvPr>
            <p:ph type="sldNum" sz="quarter" idx="5"/>
          </p:nvPr>
        </p:nvSpPr>
        <p:spPr/>
        <p:txBody>
          <a:bodyPr/>
          <a:lstStyle/>
          <a:p>
            <a:fld id="{BA0C7032-B2B1-2943-A3BF-8511873AAFFD}" type="slidenum">
              <a:rPr lang="nl-NL" smtClean="0"/>
              <a:t>15</a:t>
            </a:fld>
            <a:endParaRPr lang="nl-NL"/>
          </a:p>
        </p:txBody>
      </p:sp>
    </p:spTree>
    <p:extLst>
      <p:ext uri="{BB962C8B-B14F-4D97-AF65-F5344CB8AC3E}">
        <p14:creationId xmlns:p14="http://schemas.microsoft.com/office/powerpoint/2010/main" val="201352602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(aansluitend op de vorige dia)</a:t>
            </a:r>
          </a:p>
          <a:p>
            <a:r>
              <a:rPr lang="nl-NL" dirty="0"/>
              <a:t>Recent extra aandacht voor ‘St babyspullen’ </a:t>
            </a:r>
            <a:r>
              <a:rPr lang="nl-NL" sz="1800" dirty="0">
                <a:effectLst/>
                <a:latin typeface="Verdana" panose="020B0604030504040204" pitchFamily="34" charset="0"/>
                <a:ea typeface="Calibri" panose="020F0502020204030204" pitchFamily="34" charset="0"/>
              </a:rPr>
              <a:t> </a:t>
            </a:r>
            <a:endParaRPr lang="nl-NL" sz="1800" dirty="0">
              <a:effectLst/>
              <a:latin typeface="Calibri" panose="020F0502020204030204" pitchFamily="34" charset="0"/>
              <a:ea typeface="Calibri" panose="020F0502020204030204" pitchFamily="34" charset="0"/>
            </a:endParaRPr>
          </a:p>
          <a:p>
            <a:pPr marL="0" lvl="0" indent="0">
              <a:buSzPts val="1000"/>
              <a:buFont typeface="Symbol" panose="05050102010706020507" pitchFamily="18" charset="2"/>
              <a:buNone/>
              <a:tabLst>
                <a:tab pos="457200" algn="l"/>
              </a:tabLst>
            </a:pPr>
            <a:r>
              <a:rPr lang="nl-NL" sz="1800" dirty="0">
                <a:solidFill>
                  <a:srgbClr val="000000"/>
                </a:solidFill>
                <a:effectLst/>
                <a:latin typeface="Calibri" panose="020F0502020204030204" pitchFamily="34" charset="0"/>
                <a:ea typeface="Times New Roman" panose="02020603050405020304" pitchFamily="18" charset="0"/>
              </a:rPr>
              <a:t>Aanvraagproces voor hulpverleningsorganisaties: </a:t>
            </a:r>
            <a:r>
              <a:rPr lang="nl-NL" sz="1800" u="sng" dirty="0">
                <a:solidFill>
                  <a:srgbClr val="000000"/>
                </a:solidFill>
                <a:effectLst/>
                <a:latin typeface="Calibri" panose="020F0502020204030204" pitchFamily="34" charset="0"/>
                <a:ea typeface="Times New Roman" panose="02020603050405020304" pitchFamily="18" charset="0"/>
                <a:hlinkClick r:id="rId3"/>
              </a:rPr>
              <a:t>https://stichtingbabyspullen.nl/hulp-nodig/hulpverleningsorganisaties/</a:t>
            </a:r>
            <a:r>
              <a:rPr lang="nl-NL" sz="1800" dirty="0">
                <a:solidFill>
                  <a:srgbClr val="000000"/>
                </a:solidFill>
                <a:effectLst/>
                <a:latin typeface="Calibri" panose="020F0502020204030204" pitchFamily="34" charset="0"/>
                <a:ea typeface="Times New Roman" panose="02020603050405020304" pitchFamily="18" charset="0"/>
              </a:rPr>
              <a:t> </a:t>
            </a:r>
          </a:p>
          <a:p>
            <a:pPr marL="0" lvl="0" indent="0">
              <a:buSzPts val="1000"/>
              <a:buFont typeface="Symbol" panose="05050102010706020507" pitchFamily="18" charset="2"/>
              <a:buNone/>
              <a:tabLst>
                <a:tab pos="457200" algn="l"/>
              </a:tabLst>
            </a:pPr>
            <a:endParaRPr lang="nl-NL" sz="1800" dirty="0">
              <a:solidFill>
                <a:srgbClr val="000000"/>
              </a:solidFill>
              <a:effectLst/>
              <a:latin typeface="Calibri" panose="020F0502020204030204" pitchFamily="34" charset="0"/>
              <a:ea typeface="Calibri" panose="020F0502020204030204" pitchFamily="34" charset="0"/>
            </a:endParaRPr>
          </a:p>
          <a:p>
            <a:pPr marL="0" lvl="0" indent="0">
              <a:buSzPts val="1000"/>
              <a:buFont typeface="Symbol" panose="05050102010706020507" pitchFamily="18" charset="2"/>
              <a:buNone/>
              <a:tabLst>
                <a:tab pos="457200" algn="l"/>
              </a:tabLst>
            </a:pPr>
            <a:r>
              <a:rPr lang="nl-NL" sz="1800" dirty="0">
                <a:solidFill>
                  <a:srgbClr val="000000"/>
                </a:solidFill>
                <a:effectLst/>
                <a:latin typeface="Calibri" panose="020F0502020204030204" pitchFamily="34" charset="0"/>
                <a:ea typeface="Calibri" panose="020F0502020204030204" pitchFamily="34" charset="0"/>
              </a:rPr>
              <a:t>En zo is er veel meer.</a:t>
            </a:r>
          </a:p>
          <a:p>
            <a:endParaRPr lang="nl-NL" dirty="0"/>
          </a:p>
        </p:txBody>
      </p:sp>
      <p:sp>
        <p:nvSpPr>
          <p:cNvPr id="4" name="Tijdelijke aanduiding voor dianummer 3"/>
          <p:cNvSpPr>
            <a:spLocks noGrp="1"/>
          </p:cNvSpPr>
          <p:nvPr>
            <p:ph type="sldNum" sz="quarter" idx="5"/>
          </p:nvPr>
        </p:nvSpPr>
        <p:spPr/>
        <p:txBody>
          <a:bodyPr/>
          <a:lstStyle/>
          <a:p>
            <a:fld id="{BA0C7032-B2B1-2943-A3BF-8511873AAFFD}" type="slidenum">
              <a:rPr lang="nl-NL" smtClean="0"/>
              <a:t>16</a:t>
            </a:fld>
            <a:endParaRPr lang="nl-NL"/>
          </a:p>
        </p:txBody>
      </p:sp>
    </p:spTree>
    <p:extLst>
      <p:ext uri="{BB962C8B-B14F-4D97-AF65-F5344CB8AC3E}">
        <p14:creationId xmlns:p14="http://schemas.microsoft.com/office/powerpoint/2010/main" val="356396110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nl-NL" dirty="0"/>
              <a:t>Kennis: professionals zijn vaak angstig om iets verkeerds te doen. Het gebrek aan kennis is een drempel om over financiën te beginnen. </a:t>
            </a:r>
          </a:p>
          <a:p>
            <a:endParaRPr lang="nl-NL" dirty="0"/>
          </a:p>
          <a:p>
            <a:r>
              <a:rPr lang="nl-NL" dirty="0"/>
              <a:t>Professionals hebben vaak moeite om over financiën te praten. “bemoeizuchtig, ik kan er niets mee, het is raar om daar in een keer over te beginnen, mijn klant vindt het ook raar” etc. </a:t>
            </a:r>
          </a:p>
          <a:p>
            <a:r>
              <a:rPr lang="nl-NL" dirty="0"/>
              <a:t>Ook je eigen houding t.a.v. financiën kan een rol spelen. Misschien ken je het niet, aan het einde van de maand geen geld overhouden, of vind je het spannend om over geld te praten. </a:t>
            </a:r>
          </a:p>
          <a:p>
            <a:endParaRPr lang="nl-NL" dirty="0"/>
          </a:p>
          <a:p>
            <a:r>
              <a:rPr lang="nl-NL" dirty="0"/>
              <a:t>Achtergronden geldproblemen: gemeente doet aan </a:t>
            </a:r>
            <a:r>
              <a:rPr lang="nl-NL" dirty="0" err="1"/>
              <a:t>vroegsignalering</a:t>
            </a:r>
            <a:r>
              <a:rPr lang="nl-NL" dirty="0"/>
              <a:t> schulden. Dit omdat je beter kunt ingrijpen met een schuld van 2,000 euro dan bij een schuld van 42,000. Zoveel schuld hebben mensen als ze zichzelf melden. JGZ zit daarbij in een riante positie. Jullie zien ALLE jonge gezinnen en kunnen, daarbij het verschil maken, als je én vertrouwen opbouwt én via de GIZ kaart durft door te vragen over financiën. </a:t>
            </a:r>
          </a:p>
          <a:p>
            <a:endParaRPr lang="nl-NL" dirty="0"/>
          </a:p>
          <a:p>
            <a:r>
              <a:rPr lang="nl-NL" dirty="0"/>
              <a:t>Bespreekbaar maken via de GIZ kaart. </a:t>
            </a:r>
          </a:p>
          <a:p>
            <a:r>
              <a:rPr lang="nl-NL" dirty="0"/>
              <a:t>Normaliseren: “het krijgen van een kindje is een grote gebeurtenis. Deze heeft gevolgen voor bijvoorbeeld uw financiën. Op welke manier heeft deze gebeurtenis invloed op uw financiën? (Denk aan: minder werken, sparen (voor de toekomst), aanschaf babyspullen, kinderopvang, kraamfeest, aanvraag kinderbijslag, </a:t>
            </a:r>
            <a:r>
              <a:rPr lang="nl-NL" dirty="0" err="1"/>
              <a:t>kindgebonden</a:t>
            </a:r>
            <a:r>
              <a:rPr lang="nl-NL" dirty="0"/>
              <a:t> budget). </a:t>
            </a:r>
          </a:p>
          <a:p>
            <a:r>
              <a:rPr lang="nl-NL" dirty="0"/>
              <a:t>Weet u waar u terecht kan als u zulke vragen hebt? Kijk waar je perspectief kunt bieden: heel veel aanstaande ouders zoals u zijn geholpen door….</a:t>
            </a:r>
          </a:p>
          <a:p>
            <a:r>
              <a:rPr lang="nl-NL" dirty="0"/>
              <a:t>Geef niet op, je kunt er altijd nog de volgende keer op terug komen. Hebben ze er over nagedacht? Vraag positief uit: welke voordelen zou het geven als u op gesprek zou gaan? </a:t>
            </a:r>
          </a:p>
          <a:p>
            <a:endParaRPr lang="nl-NL" dirty="0"/>
          </a:p>
        </p:txBody>
      </p:sp>
      <p:sp>
        <p:nvSpPr>
          <p:cNvPr id="4" name="Tijdelijke aanduiding voor dianummer 3"/>
          <p:cNvSpPr>
            <a:spLocks noGrp="1"/>
          </p:cNvSpPr>
          <p:nvPr>
            <p:ph type="sldNum" sz="quarter" idx="5"/>
          </p:nvPr>
        </p:nvSpPr>
        <p:spPr/>
        <p:txBody>
          <a:bodyPr/>
          <a:lstStyle/>
          <a:p>
            <a:fld id="{BA0C7032-B2B1-2943-A3BF-8511873AAFFD}" type="slidenum">
              <a:rPr lang="nl-NL" smtClean="0"/>
              <a:t>17</a:t>
            </a:fld>
            <a:endParaRPr lang="nl-NL"/>
          </a:p>
        </p:txBody>
      </p:sp>
    </p:spTree>
    <p:extLst>
      <p:ext uri="{BB962C8B-B14F-4D97-AF65-F5344CB8AC3E}">
        <p14:creationId xmlns:p14="http://schemas.microsoft.com/office/powerpoint/2010/main" val="180109749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Om nu niet te spreken over geld is als niet praten over de olifant in de kamer. </a:t>
            </a:r>
          </a:p>
          <a:p>
            <a:r>
              <a:rPr lang="nl-NL" dirty="0"/>
              <a:t>Praten over financiën went, zeker als je je netwerk kent. </a:t>
            </a:r>
          </a:p>
        </p:txBody>
      </p:sp>
      <p:sp>
        <p:nvSpPr>
          <p:cNvPr id="4" name="Tijdelijke aanduiding voor dianummer 3"/>
          <p:cNvSpPr>
            <a:spLocks noGrp="1"/>
          </p:cNvSpPr>
          <p:nvPr>
            <p:ph type="sldNum" sz="quarter" idx="5"/>
          </p:nvPr>
        </p:nvSpPr>
        <p:spPr/>
        <p:txBody>
          <a:bodyPr/>
          <a:lstStyle/>
          <a:p>
            <a:fld id="{BA0C7032-B2B1-2943-A3BF-8511873AAFFD}" type="slidenum">
              <a:rPr lang="nl-NL" smtClean="0"/>
              <a:t>18</a:t>
            </a:fld>
            <a:endParaRPr lang="nl-NL"/>
          </a:p>
        </p:txBody>
      </p:sp>
    </p:spTree>
    <p:extLst>
      <p:ext uri="{BB962C8B-B14F-4D97-AF65-F5344CB8AC3E}">
        <p14:creationId xmlns:p14="http://schemas.microsoft.com/office/powerpoint/2010/main" val="299309264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indent="0">
              <a:buNone/>
            </a:pPr>
            <a:r>
              <a:rPr lang="nl-NL" sz="1100" b="1" dirty="0"/>
              <a:t>Wil je meer informatie?  Neem contact op!</a:t>
            </a:r>
          </a:p>
          <a:p>
            <a:pPr marL="0" indent="0">
              <a:buNone/>
            </a:pPr>
            <a:endParaRPr lang="nl-NL" sz="1100" dirty="0"/>
          </a:p>
          <a:p>
            <a:pPr marL="0" indent="0">
              <a:buNone/>
            </a:pPr>
            <a:r>
              <a:rPr lang="nl-NL" sz="1100" dirty="0"/>
              <a:t>Margreet de Ruiter (stafverpleegkundige JGZ/GGD Gelderland-Zuid)   </a:t>
            </a:r>
            <a:r>
              <a:rPr lang="nl-NL" sz="1100" b="1" dirty="0"/>
              <a:t>E</a:t>
            </a:r>
            <a:r>
              <a:rPr lang="nl-NL" sz="1100" dirty="0"/>
              <a:t>  </a:t>
            </a:r>
            <a:r>
              <a:rPr lang="nl-NL" sz="1100" dirty="0">
                <a:hlinkClick r:id="rId3"/>
              </a:rPr>
              <a:t>mderuiter@ggdgelderlandzuid.nl</a:t>
            </a:r>
            <a:r>
              <a:rPr lang="nl-NL" sz="1100" dirty="0"/>
              <a:t>  </a:t>
            </a:r>
            <a:r>
              <a:rPr lang="nl-NL" sz="1100" b="1" dirty="0"/>
              <a:t>T</a:t>
            </a:r>
            <a:r>
              <a:rPr lang="nl-NL" sz="1100" dirty="0"/>
              <a:t>  06 5425 2825</a:t>
            </a:r>
          </a:p>
          <a:p>
            <a:pPr>
              <a:lnSpc>
                <a:spcPct val="115000"/>
              </a:lnSpc>
            </a:pPr>
            <a:r>
              <a:rPr lang="nl-NL" sz="1800" dirty="0">
                <a:effectLst/>
                <a:latin typeface="Calibri" panose="020F0502020204030204" pitchFamily="34" charset="0"/>
                <a:ea typeface="Calibri" panose="020F0502020204030204" pitchFamily="34" charset="0"/>
                <a:cs typeface="Times New Roman" panose="02020603050405020304" pitchFamily="18" charset="0"/>
              </a:rPr>
              <a:t>Marloes Hendriks (preventiemedewerker Armoede van de gemeente Nijmegen).  </a:t>
            </a:r>
            <a:r>
              <a:rPr lang="nl-NL" sz="1800" b="1" dirty="0">
                <a:effectLst/>
                <a:latin typeface="Calibri" panose="020F0502020204030204" pitchFamily="34" charset="0"/>
                <a:ea typeface="Calibri" panose="020F0502020204030204" pitchFamily="34" charset="0"/>
                <a:cs typeface="Times New Roman" panose="02020603050405020304" pitchFamily="18" charset="0"/>
              </a:rPr>
              <a:t>E </a:t>
            </a:r>
            <a:r>
              <a:rPr lang="nl-NL" sz="1800" dirty="0">
                <a:effectLst/>
                <a:latin typeface="Calibri" panose="020F0502020204030204" pitchFamily="34" charset="0"/>
                <a:ea typeface="Calibri" panose="020F0502020204030204" pitchFamily="34" charset="0"/>
                <a:cs typeface="Times New Roman" panose="02020603050405020304" pitchFamily="18" charset="0"/>
              </a:rPr>
              <a:t> m.hendriks@nijmegen.nl  </a:t>
            </a:r>
            <a:r>
              <a:rPr lang="nl-NL" sz="1800" b="1" dirty="0">
                <a:effectLst/>
                <a:latin typeface="Calibri" panose="020F0502020204030204" pitchFamily="34" charset="0"/>
                <a:ea typeface="Calibri" panose="020F0502020204030204" pitchFamily="34" charset="0"/>
                <a:cs typeface="Times New Roman" panose="02020603050405020304" pitchFamily="18" charset="0"/>
              </a:rPr>
              <a:t>T</a:t>
            </a:r>
            <a:r>
              <a:rPr lang="nl-NL" sz="1800" dirty="0">
                <a:effectLst/>
                <a:latin typeface="Calibri" panose="020F0502020204030204" pitchFamily="34" charset="0"/>
                <a:ea typeface="Calibri" panose="020F0502020204030204" pitchFamily="34" charset="0"/>
                <a:cs typeface="Times New Roman" panose="02020603050405020304" pitchFamily="18" charset="0"/>
              </a:rPr>
              <a:t>  </a:t>
            </a:r>
            <a:r>
              <a:rPr lang="nl-NL" sz="1800" dirty="0">
                <a:solidFill>
                  <a:srgbClr val="1F497D"/>
                </a:solidFill>
                <a:effectLst/>
                <a:latin typeface="Source Sans Pro" panose="020B0503030403020204" pitchFamily="34" charset="0"/>
                <a:ea typeface="Calibri" panose="020F0502020204030204" pitchFamily="34" charset="0"/>
                <a:cs typeface="Calibri" panose="020F0502020204030204" pitchFamily="34" charset="0"/>
              </a:rPr>
              <a:t>06-5016 4333</a:t>
            </a:r>
            <a:br>
              <a:rPr lang="nl-NL" sz="1800" dirty="0">
                <a:solidFill>
                  <a:srgbClr val="1F497D"/>
                </a:solidFill>
                <a:effectLst/>
                <a:latin typeface="Source Sans Pro" panose="020B0503030403020204" pitchFamily="34" charset="0"/>
                <a:ea typeface="Calibri" panose="020F0502020204030204" pitchFamily="34" charset="0"/>
                <a:cs typeface="Calibri" panose="020F0502020204030204" pitchFamily="34" charset="0"/>
              </a:rPr>
            </a:br>
            <a:r>
              <a:rPr lang="nl-NL" sz="1800" dirty="0">
                <a:effectLst/>
                <a:latin typeface="Calibri" panose="020F0502020204030204" pitchFamily="34" charset="0"/>
                <a:ea typeface="Calibri" panose="020F0502020204030204" pitchFamily="34" charset="0"/>
                <a:cs typeface="Times New Roman" panose="02020603050405020304" pitchFamily="18" charset="0"/>
              </a:rPr>
              <a:t>Yuk Sie Cheung (gezondheidsmakelaar Armoede van Bindkracht10 en budgetcoach)  </a:t>
            </a:r>
            <a:r>
              <a:rPr lang="nl-NL" sz="1800" b="1" dirty="0">
                <a:effectLst/>
                <a:latin typeface="Calibri" panose="020F0502020204030204" pitchFamily="34" charset="0"/>
                <a:ea typeface="Calibri" panose="020F0502020204030204" pitchFamily="34" charset="0"/>
                <a:cs typeface="Times New Roman" panose="02020603050405020304" pitchFamily="18" charset="0"/>
              </a:rPr>
              <a:t>E</a:t>
            </a:r>
            <a:r>
              <a:rPr lang="nl-NL" sz="1800" dirty="0">
                <a:effectLst/>
                <a:latin typeface="Calibri" panose="020F0502020204030204" pitchFamily="34" charset="0"/>
                <a:ea typeface="Calibri" panose="020F0502020204030204" pitchFamily="34" charset="0"/>
                <a:cs typeface="Times New Roman" panose="02020603050405020304" pitchFamily="18" charset="0"/>
              </a:rPr>
              <a:t>   </a:t>
            </a:r>
            <a:r>
              <a:rPr lang="de-DE" sz="1800" dirty="0">
                <a:effectLst/>
                <a:latin typeface="Calibri" panose="020F0502020204030204" pitchFamily="34" charset="0"/>
                <a:ea typeface="Calibri" panose="020F0502020204030204" pitchFamily="34" charset="0"/>
                <a:cs typeface="Times New Roman" panose="02020603050405020304" pitchFamily="18" charset="0"/>
              </a:rPr>
              <a:t>yuksie.Cheung@bindkracht10.nl   </a:t>
            </a:r>
            <a:r>
              <a:rPr lang="de-DE" sz="1800" b="1" dirty="0">
                <a:effectLst/>
                <a:latin typeface="Calibri" panose="020F0502020204030204" pitchFamily="34" charset="0"/>
                <a:ea typeface="Calibri" panose="020F0502020204030204" pitchFamily="34" charset="0"/>
                <a:cs typeface="Times New Roman" panose="02020603050405020304" pitchFamily="18" charset="0"/>
              </a:rPr>
              <a:t>T</a:t>
            </a:r>
            <a:r>
              <a:rPr lang="de-DE" sz="1800" dirty="0">
                <a:effectLst/>
                <a:latin typeface="Calibri" panose="020F0502020204030204" pitchFamily="34" charset="0"/>
                <a:ea typeface="Calibri" panose="020F0502020204030204" pitchFamily="34" charset="0"/>
                <a:cs typeface="Times New Roman" panose="02020603050405020304" pitchFamily="18" charset="0"/>
              </a:rPr>
              <a:t>  </a:t>
            </a:r>
            <a:r>
              <a:rPr lang="nl-NL" sz="1800" dirty="0">
                <a:solidFill>
                  <a:srgbClr val="000000"/>
                </a:solidFill>
                <a:effectLst/>
                <a:latin typeface="Calibri" panose="020F0502020204030204" pitchFamily="34" charset="0"/>
                <a:ea typeface="Calibri" panose="020F0502020204030204" pitchFamily="34" charset="0"/>
              </a:rPr>
              <a:t>06 - 4265 8046 </a:t>
            </a:r>
            <a:endParaRPr lang="nl-NL" sz="18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buNone/>
            </a:pPr>
            <a:endParaRPr lang="nl-NL" sz="1100" dirty="0"/>
          </a:p>
          <a:p>
            <a:pPr marL="0" indent="0">
              <a:buNone/>
            </a:pPr>
            <a:endParaRPr lang="nl-NL" sz="1100" dirty="0"/>
          </a:p>
          <a:p>
            <a:pPr marL="0" indent="0">
              <a:buNone/>
            </a:pPr>
            <a:endParaRPr lang="nl-NL" sz="1100" dirty="0"/>
          </a:p>
          <a:p>
            <a:endParaRPr lang="nl-NL" dirty="0"/>
          </a:p>
        </p:txBody>
      </p:sp>
      <p:sp>
        <p:nvSpPr>
          <p:cNvPr id="4" name="Tijdelijke aanduiding voor dianummer 3"/>
          <p:cNvSpPr>
            <a:spLocks noGrp="1"/>
          </p:cNvSpPr>
          <p:nvPr>
            <p:ph type="sldNum" sz="quarter" idx="5"/>
          </p:nvPr>
        </p:nvSpPr>
        <p:spPr/>
        <p:txBody>
          <a:bodyPr/>
          <a:lstStyle/>
          <a:p>
            <a:fld id="{BA0C7032-B2B1-2943-A3BF-8511873AAFFD}" type="slidenum">
              <a:rPr lang="nl-NL" smtClean="0"/>
              <a:t>19</a:t>
            </a:fld>
            <a:endParaRPr lang="nl-NL"/>
          </a:p>
        </p:txBody>
      </p:sp>
    </p:spTree>
    <p:extLst>
      <p:ext uri="{BB962C8B-B14F-4D97-AF65-F5344CB8AC3E}">
        <p14:creationId xmlns:p14="http://schemas.microsoft.com/office/powerpoint/2010/main" val="222750591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b="1" dirty="0"/>
              <a:t>Vragen?! </a:t>
            </a:r>
            <a:r>
              <a:rPr lang="nl-NL" dirty="0"/>
              <a:t>tussendoor (zolang de tijd het toelaat)</a:t>
            </a:r>
          </a:p>
        </p:txBody>
      </p:sp>
      <p:sp>
        <p:nvSpPr>
          <p:cNvPr id="4" name="Tijdelijke aanduiding voor dianummer 3"/>
          <p:cNvSpPr>
            <a:spLocks noGrp="1"/>
          </p:cNvSpPr>
          <p:nvPr>
            <p:ph type="sldNum" sz="quarter" idx="5"/>
          </p:nvPr>
        </p:nvSpPr>
        <p:spPr/>
        <p:txBody>
          <a:bodyPr/>
          <a:lstStyle/>
          <a:p>
            <a:fld id="{BA0C7032-B2B1-2943-A3BF-8511873AAFFD}" type="slidenum">
              <a:rPr lang="nl-NL" smtClean="0"/>
              <a:t>2</a:t>
            </a:fld>
            <a:endParaRPr lang="nl-NL"/>
          </a:p>
        </p:txBody>
      </p:sp>
    </p:spTree>
    <p:extLst>
      <p:ext uri="{BB962C8B-B14F-4D97-AF65-F5344CB8AC3E}">
        <p14:creationId xmlns:p14="http://schemas.microsoft.com/office/powerpoint/2010/main" val="229099727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sz="1000" b="1" dirty="0" err="1">
                <a:latin typeface="Arial" panose="020B0604020202020204" pitchFamily="34" charset="0"/>
                <a:cs typeface="Arial" panose="020B0604020202020204" pitchFamily="34" charset="0"/>
              </a:rPr>
              <a:t>Early</a:t>
            </a:r>
            <a:r>
              <a:rPr lang="nl-NL" sz="1000" b="1" dirty="0">
                <a:latin typeface="Arial" panose="020B0604020202020204" pitchFamily="34" charset="0"/>
                <a:cs typeface="Arial" panose="020B0604020202020204" pitchFamily="34" charset="0"/>
              </a:rPr>
              <a:t> life stress </a:t>
            </a:r>
            <a:r>
              <a:rPr lang="nl-NL" sz="1000" dirty="0">
                <a:latin typeface="Arial" panose="020B0604020202020204" pitchFamily="34" charset="0"/>
                <a:cs typeface="Arial" panose="020B0604020202020204" pitchFamily="34" charset="0"/>
              </a:rPr>
              <a:t>gaat over ongezonde chronische stress en het effect ervan op het ongeboren en jonge kind</a:t>
            </a:r>
          </a:p>
          <a:p>
            <a:pPr marL="171450" indent="-171450">
              <a:buFontTx/>
              <a:buChar char="-"/>
            </a:pPr>
            <a:r>
              <a:rPr lang="nl-NL" sz="1000" dirty="0">
                <a:latin typeface="+mn-lt"/>
                <a:cs typeface="Calibri Light" panose="020F0302020204030204" pitchFamily="34" charset="0"/>
              </a:rPr>
              <a:t>9 maanden tot 2 jaar</a:t>
            </a:r>
          </a:p>
          <a:p>
            <a:pPr marL="171450" indent="-171450">
              <a:buFontTx/>
              <a:buChar char="-"/>
            </a:pPr>
            <a:endParaRPr lang="nl-NL" sz="1000" dirty="0">
              <a:latin typeface="+mn-lt"/>
              <a:cs typeface="Calibri Light" panose="020F0302020204030204" pitchFamily="34" charset="0"/>
            </a:endParaRPr>
          </a:p>
          <a:p>
            <a:pPr marL="0" indent="0">
              <a:buFontTx/>
              <a:buNone/>
            </a:pPr>
            <a:r>
              <a:rPr lang="nl-NL" sz="1000" dirty="0">
                <a:latin typeface="+mn-lt"/>
                <a:cs typeface="Calibri Light" panose="020F0302020204030204" pitchFamily="34" charset="0"/>
              </a:rPr>
              <a:t>Armoede geeft chronische stress</a:t>
            </a:r>
            <a:endParaRPr lang="nl-NL" sz="1000" dirty="0">
              <a:latin typeface="Arial" panose="020B0604020202020204" pitchFamily="34" charset="0"/>
              <a:cs typeface="Arial" panose="020B0604020202020204" pitchFamily="34" charset="0"/>
            </a:endParaRPr>
          </a:p>
          <a:p>
            <a:endParaRPr lang="nl-NL" sz="1000" dirty="0">
              <a:latin typeface="Arial" panose="020B0604020202020204" pitchFamily="34" charset="0"/>
              <a:cs typeface="Arial" panose="020B0604020202020204" pitchFamily="34" charset="0"/>
            </a:endParaRPr>
          </a:p>
          <a:p>
            <a:pPr marL="0" indent="0">
              <a:buFont typeface="Arial" panose="020B0604020202020204" pitchFamily="34" charset="0"/>
              <a:buNone/>
            </a:pPr>
            <a:endParaRPr lang="nl-NL" dirty="0"/>
          </a:p>
        </p:txBody>
      </p:sp>
      <p:sp>
        <p:nvSpPr>
          <p:cNvPr id="4" name="Tijdelijke aanduiding voor dianummer 3"/>
          <p:cNvSpPr>
            <a:spLocks noGrp="1"/>
          </p:cNvSpPr>
          <p:nvPr>
            <p:ph type="sldNum" sz="quarter" idx="5"/>
          </p:nvPr>
        </p:nvSpPr>
        <p:spPr/>
        <p:txBody>
          <a:bodyPr/>
          <a:lstStyle/>
          <a:p>
            <a:fld id="{BA0C7032-B2B1-2943-A3BF-8511873AAFFD}" type="slidenum">
              <a:rPr lang="nl-NL" smtClean="0"/>
              <a:t>3</a:t>
            </a:fld>
            <a:endParaRPr lang="nl-NL"/>
          </a:p>
        </p:txBody>
      </p:sp>
    </p:spTree>
    <p:extLst>
      <p:ext uri="{BB962C8B-B14F-4D97-AF65-F5344CB8AC3E}">
        <p14:creationId xmlns:p14="http://schemas.microsoft.com/office/powerpoint/2010/main" val="83548713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nl-NL" sz="1100" b="1" dirty="0">
                <a:solidFill>
                  <a:srgbClr val="000000"/>
                </a:solidFill>
              </a:rPr>
              <a:t>Waarom zo’n focus op die eerste 1000 dagen?</a:t>
            </a:r>
          </a:p>
          <a:p>
            <a:pPr marL="0" marR="0" lvl="0" indent="0" algn="l" defTabSz="457200" rtl="0" eaLnBrk="1" fontAlgn="auto" latinLnBrk="0" hangingPunct="1">
              <a:lnSpc>
                <a:spcPct val="100000"/>
              </a:lnSpc>
              <a:spcBef>
                <a:spcPts val="0"/>
              </a:spcBef>
              <a:spcAft>
                <a:spcPts val="0"/>
              </a:spcAft>
              <a:buClrTx/>
              <a:buSzTx/>
              <a:buFontTx/>
              <a:buNone/>
              <a:tabLst/>
              <a:defRPr/>
            </a:pPr>
            <a:r>
              <a:rPr lang="nl-NL" sz="1100" dirty="0">
                <a:solidFill>
                  <a:srgbClr val="000000"/>
                </a:solidFill>
              </a:rPr>
              <a:t>(Afbeelding bron: TNO Child Care, De 1e 1000 dagen: versterken van de vroege ontwikkeling, 2019)</a:t>
            </a:r>
            <a:br>
              <a:rPr lang="nl-NL" sz="1100" dirty="0">
                <a:solidFill>
                  <a:srgbClr val="000000"/>
                </a:solidFill>
              </a:rPr>
            </a:br>
            <a:endParaRPr lang="nl-NL" sz="1100" dirty="0">
              <a:solidFill>
                <a:srgbClr val="000000"/>
              </a:solidFill>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nl-NL" sz="1100" b="1" i="0" u="none" strike="noStrike" kern="1200" cap="none" spc="0" normalizeH="0" baseline="0" noProof="0" dirty="0">
                <a:ln>
                  <a:noFill/>
                </a:ln>
                <a:solidFill>
                  <a:srgbClr val="1A2C54"/>
                </a:solidFill>
                <a:effectLst/>
                <a:uLnTx/>
                <a:uFillTx/>
                <a:latin typeface="Arial" panose="020B0604020202020204" pitchFamily="34" charset="0"/>
                <a:ea typeface="+mn-ea"/>
                <a:cs typeface="Arial" panose="020B0604020202020204" pitchFamily="34" charset="0"/>
                <a:sym typeface="Wingdings" panose="05000000000000000000" pitchFamily="2" charset="2"/>
              </a:rPr>
              <a:t>In die eerste 1000 dagen is groei en ontwikkeling van het kind ENORM</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nl-NL" sz="1100" b="1" i="0" u="none" strike="noStrike" kern="1200" cap="none" spc="0" normalizeH="0" baseline="0" noProof="0" dirty="0">
                <a:ln>
                  <a:noFill/>
                </a:ln>
                <a:solidFill>
                  <a:srgbClr val="1A2C54"/>
                </a:solidFill>
                <a:effectLst/>
                <a:uLnTx/>
                <a:uFillTx/>
                <a:latin typeface="Arial" panose="020B0604020202020204" pitchFamily="34" charset="0"/>
                <a:ea typeface="+mn-ea"/>
                <a:cs typeface="Arial" panose="020B0604020202020204" pitchFamily="34" charset="0"/>
                <a:sym typeface="Wingdings" panose="05000000000000000000" pitchFamily="2" charset="2"/>
              </a:rPr>
              <a:t>Daarom is het ook een hele gevoelige periode voor ‘ouder- en omgevingsfactoren’ </a:t>
            </a:r>
            <a:r>
              <a:rPr kumimoji="0" lang="nl-NL" sz="1100" b="0" i="0" u="none" strike="noStrike" kern="1200" cap="none" spc="0" normalizeH="0" baseline="0" noProof="0" dirty="0">
                <a:ln>
                  <a:noFill/>
                </a:ln>
                <a:solidFill>
                  <a:srgbClr val="1A2C54"/>
                </a:solidFill>
                <a:effectLst/>
                <a:uLnTx/>
                <a:uFillTx/>
                <a:latin typeface="Arial" panose="020B0604020202020204" pitchFamily="34" charset="0"/>
                <a:ea typeface="+mn-ea"/>
                <a:cs typeface="Arial" panose="020B0604020202020204" pitchFamily="34" charset="0"/>
                <a:sym typeface="Wingdings" panose="05000000000000000000" pitchFamily="2" charset="2"/>
              </a:rPr>
              <a:t>(zowel in positieve als negatieve zin)</a:t>
            </a:r>
            <a:br>
              <a:rPr kumimoji="0" lang="nl-NL" sz="1100" b="1" i="0" u="none" strike="noStrike" kern="1200" cap="none" spc="0" normalizeH="0" baseline="0" noProof="0" dirty="0">
                <a:ln>
                  <a:noFill/>
                </a:ln>
                <a:solidFill>
                  <a:srgbClr val="1A2C54"/>
                </a:solidFill>
                <a:effectLst/>
                <a:uLnTx/>
                <a:uFillTx/>
                <a:latin typeface="Arial" panose="020B0604020202020204" pitchFamily="34" charset="0"/>
                <a:ea typeface="+mn-ea"/>
                <a:cs typeface="Arial" panose="020B0604020202020204" pitchFamily="34" charset="0"/>
                <a:sym typeface="Wingdings" panose="05000000000000000000" pitchFamily="2" charset="2"/>
              </a:rPr>
            </a:br>
            <a:r>
              <a:rPr lang="nl-NL" sz="1100" dirty="0">
                <a:solidFill>
                  <a:schemeClr val="bg1"/>
                </a:solidFill>
              </a:rPr>
              <a:t>Tijdens deze periode van -9 maanden tot 2 jaar treedt er veel verandering op in de hersenontwikkeling.</a:t>
            </a:r>
          </a:p>
          <a:p>
            <a:r>
              <a:rPr lang="nl-NL" sz="1100" dirty="0">
                <a:solidFill>
                  <a:schemeClr val="bg1"/>
                </a:solidFill>
              </a:rPr>
              <a:t>Zo worden er in de hersenen in die periode bijv. verbindingen gemaakt met een snelheid van een miljoen verbindingen per seconde.</a:t>
            </a:r>
            <a:br>
              <a:rPr lang="nl-NL" sz="1100" dirty="0">
                <a:solidFill>
                  <a:schemeClr val="bg1"/>
                </a:solidFill>
              </a:rPr>
            </a:br>
            <a:br>
              <a:rPr lang="nl-NL" sz="1100" dirty="0">
                <a:solidFill>
                  <a:schemeClr val="bg1"/>
                </a:solidFill>
              </a:rPr>
            </a:br>
            <a:r>
              <a:rPr lang="nl-NL" sz="1100" b="1" dirty="0"/>
              <a:t>Effect van chronische stress (zoals armoede) voor het individu en het gezin is afhankelijk van</a:t>
            </a:r>
          </a:p>
          <a:p>
            <a:r>
              <a:rPr lang="nl-NL" sz="1100" dirty="0"/>
              <a:t>Balans tussen:      </a:t>
            </a:r>
          </a:p>
          <a:p>
            <a:pPr marL="171450" indent="-171450">
              <a:buFont typeface="Arial" panose="020B0604020202020204" pitchFamily="34" charset="0"/>
              <a:buChar char="•"/>
            </a:pPr>
            <a:r>
              <a:rPr lang="nl-NL" sz="1100" dirty="0"/>
              <a:t>chronische stress enerzijds </a:t>
            </a:r>
          </a:p>
          <a:p>
            <a:pPr marL="171450" indent="-171450">
              <a:buFont typeface="Arial" panose="020B0604020202020204" pitchFamily="34" charset="0"/>
              <a:buChar char="•"/>
            </a:pPr>
            <a:r>
              <a:rPr lang="nl-NL" sz="1100" dirty="0"/>
              <a:t>en de (veer)kracht van ouders en de bufferfunctie van de omgeving anderzijds.</a:t>
            </a:r>
          </a:p>
          <a:p>
            <a:pPr marL="0" indent="0">
              <a:buFont typeface="Arial" panose="020B0604020202020204" pitchFamily="34" charset="0"/>
              <a:buNone/>
            </a:pPr>
            <a:endParaRPr lang="nl-NL" sz="1100" dirty="0"/>
          </a:p>
          <a:p>
            <a:pPr marL="0" indent="0">
              <a:buFont typeface="Arial" panose="020B0604020202020204" pitchFamily="34" charset="0"/>
              <a:buNone/>
            </a:pPr>
            <a:r>
              <a:rPr lang="nl-NL" sz="1100" dirty="0"/>
              <a:t>Opmerking: het is voor kinderen en de ontwikkeling van ‘veerkracht’ gezond om positieve en minder positieve dingen ‘mee te maken’ in het leven. </a:t>
            </a:r>
            <a:br>
              <a:rPr lang="nl-NL" sz="1100" dirty="0"/>
            </a:br>
            <a:r>
              <a:rPr lang="nl-NL" sz="1100" dirty="0"/>
              <a:t>We denken nu wel eens dat sommige jongeren misschien wel wat te veel ‘uit de wind’ zijn gehouden (te veel gepamperd)</a:t>
            </a:r>
            <a:br>
              <a:rPr lang="nl-NL" sz="1100" dirty="0"/>
            </a:br>
            <a:endParaRPr lang="nl-NL" sz="1100" dirty="0"/>
          </a:p>
          <a:p>
            <a:pPr marL="0" indent="0">
              <a:buFont typeface="Arial" panose="020B0604020202020204" pitchFamily="34" charset="0"/>
              <a:buNone/>
            </a:pPr>
            <a:r>
              <a:rPr lang="nl-NL" sz="1100" dirty="0">
                <a:latin typeface="Arial" panose="020B0604020202020204" pitchFamily="34" charset="0"/>
                <a:cs typeface="Arial" panose="020B0604020202020204" pitchFamily="34" charset="0"/>
              </a:rPr>
              <a:t>Zorgen over geld en/of de instabiele thuissituatie leiden vaak tot stress en spanning.</a:t>
            </a:r>
          </a:p>
          <a:p>
            <a:r>
              <a:rPr lang="nl-NL" sz="1100" dirty="0">
                <a:latin typeface="Arial" panose="020B0604020202020204" pitchFamily="34" charset="0"/>
                <a:cs typeface="Arial" panose="020B0604020202020204" pitchFamily="34" charset="0"/>
              </a:rPr>
              <a:t>Dit heeft een </a:t>
            </a:r>
            <a:r>
              <a:rPr lang="nl-NL" sz="1100" b="1" dirty="0">
                <a:latin typeface="Arial" panose="020B0604020202020204" pitchFamily="34" charset="0"/>
                <a:cs typeface="Arial" panose="020B0604020202020204" pitchFamily="34" charset="0"/>
              </a:rPr>
              <a:t>negatieve invloed op de ontwikkeling van brein en lichaam</a:t>
            </a:r>
            <a:r>
              <a:rPr lang="nl-NL" sz="1100" dirty="0">
                <a:latin typeface="Arial" panose="020B0604020202020204" pitchFamily="34" charset="0"/>
                <a:cs typeface="Arial" panose="020B0604020202020204" pitchFamily="34" charset="0"/>
              </a:rPr>
              <a:t> van (ongeboren) kinderen en kan op latere leeftijd leiden tot </a:t>
            </a:r>
          </a:p>
          <a:p>
            <a:pPr marL="171450" indent="-171450">
              <a:buFont typeface="Arial" panose="020B0604020202020204" pitchFamily="34" charset="0"/>
              <a:buChar char="•"/>
            </a:pPr>
            <a:r>
              <a:rPr lang="nl-NL" sz="1100" dirty="0">
                <a:latin typeface="Arial" panose="020B0604020202020204" pitchFamily="34" charset="0"/>
                <a:cs typeface="Arial" panose="020B0604020202020204" pitchFamily="34" charset="0"/>
              </a:rPr>
              <a:t>Burn-out</a:t>
            </a:r>
          </a:p>
          <a:p>
            <a:pPr marL="171450" indent="-171450">
              <a:buFont typeface="Arial" panose="020B0604020202020204" pitchFamily="34" charset="0"/>
              <a:buChar char="•"/>
            </a:pPr>
            <a:r>
              <a:rPr lang="nl-NL" sz="1100" dirty="0">
                <a:latin typeface="Arial" panose="020B0604020202020204" pitchFamily="34" charset="0"/>
                <a:cs typeface="Arial" panose="020B0604020202020204" pitchFamily="34" charset="0"/>
              </a:rPr>
              <a:t>Eetstoornissen</a:t>
            </a:r>
          </a:p>
          <a:p>
            <a:pPr marL="171450" indent="-171450">
              <a:buFont typeface="Arial" panose="020B0604020202020204" pitchFamily="34" charset="0"/>
              <a:buChar char="•"/>
            </a:pPr>
            <a:r>
              <a:rPr lang="nl-NL" sz="1100" dirty="0">
                <a:latin typeface="Arial" panose="020B0604020202020204" pitchFamily="34" charset="0"/>
                <a:cs typeface="Arial" panose="020B0604020202020204" pitchFamily="34" charset="0"/>
              </a:rPr>
              <a:t>Depressie</a:t>
            </a:r>
          </a:p>
          <a:p>
            <a:pPr marL="171450" indent="-171450">
              <a:buFont typeface="Arial" panose="020B0604020202020204" pitchFamily="34" charset="0"/>
              <a:buChar char="•"/>
            </a:pPr>
            <a:r>
              <a:rPr lang="nl-NL" sz="1100" dirty="0">
                <a:latin typeface="Arial" panose="020B0604020202020204" pitchFamily="34" charset="0"/>
                <a:cs typeface="Arial" panose="020B0604020202020204" pitchFamily="34" charset="0"/>
              </a:rPr>
              <a:t>Verslaving</a:t>
            </a:r>
          </a:p>
          <a:p>
            <a:pPr marL="171450" indent="-171450">
              <a:buFont typeface="Arial" panose="020B0604020202020204" pitchFamily="34" charset="0"/>
              <a:buChar char="•"/>
            </a:pPr>
            <a:endParaRPr lang="nl-NL" sz="1100" dirty="0">
              <a:latin typeface="Arial" panose="020B0604020202020204" pitchFamily="34" charset="0"/>
              <a:cs typeface="Arial" panose="020B0604020202020204" pitchFamily="34" charset="0"/>
            </a:endParaRPr>
          </a:p>
          <a:p>
            <a:endParaRPr lang="nl-NL" sz="1100" dirty="0">
              <a:solidFill>
                <a:schemeClr val="bg1"/>
              </a:solidFill>
            </a:endParaRPr>
          </a:p>
          <a:p>
            <a:endParaRPr lang="nl-NL" sz="1100" dirty="0">
              <a:solidFill>
                <a:schemeClr val="bg1"/>
              </a:solidFill>
            </a:endParaRPr>
          </a:p>
          <a:p>
            <a:endParaRPr lang="nl-NL" sz="1100" dirty="0"/>
          </a:p>
        </p:txBody>
      </p:sp>
      <p:sp>
        <p:nvSpPr>
          <p:cNvPr id="4" name="Tijdelijke aanduiding voor dianummer 3"/>
          <p:cNvSpPr>
            <a:spLocks noGrp="1"/>
          </p:cNvSpPr>
          <p:nvPr>
            <p:ph type="sldNum" sz="quarter" idx="5"/>
          </p:nvPr>
        </p:nvSpPr>
        <p:spPr/>
        <p:txBody>
          <a:bodyPr/>
          <a:lstStyle/>
          <a:p>
            <a:fld id="{BA0C7032-B2B1-2943-A3BF-8511873AAFFD}" type="slidenum">
              <a:rPr lang="nl-NL" smtClean="0"/>
              <a:t>4</a:t>
            </a:fld>
            <a:endParaRPr lang="nl-NL"/>
          </a:p>
        </p:txBody>
      </p:sp>
    </p:spTree>
    <p:extLst>
      <p:ext uri="{BB962C8B-B14F-4D97-AF65-F5344CB8AC3E}">
        <p14:creationId xmlns:p14="http://schemas.microsoft.com/office/powerpoint/2010/main" val="414119467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lvl="0" indent="0">
              <a:lnSpc>
                <a:spcPct val="100000"/>
              </a:lnSpc>
              <a:buFont typeface="Arial" panose="020B0604020202020204" pitchFamily="34" charset="0"/>
              <a:buNone/>
            </a:pPr>
            <a:r>
              <a:rPr lang="nl-NL" sz="1000" b="1" dirty="0">
                <a:latin typeface="Arial" panose="020B0604020202020204" pitchFamily="34" charset="0"/>
                <a:cs typeface="Arial" panose="020B0604020202020204" pitchFamily="34" charset="0"/>
              </a:rPr>
              <a:t>Armoede is ongezond </a:t>
            </a:r>
            <a:r>
              <a:rPr lang="nl-NL" sz="1000" b="0" dirty="0">
                <a:latin typeface="Arial" panose="020B0604020202020204" pitchFamily="34" charset="0"/>
                <a:cs typeface="Arial" panose="020B0604020202020204" pitchFamily="34" charset="0"/>
              </a:rPr>
              <a:t>(gaat vaak om een combinatie van risicofactoren)</a:t>
            </a:r>
            <a:r>
              <a:rPr lang="nl-NL" sz="1000" b="1" dirty="0">
                <a:latin typeface="Arial" panose="020B0604020202020204" pitchFamily="34" charset="0"/>
                <a:cs typeface="Arial" panose="020B0604020202020204" pitchFamily="34" charset="0"/>
              </a:rPr>
              <a:t>. Staat vaak niet op zichzelf</a:t>
            </a:r>
          </a:p>
          <a:p>
            <a:pPr marL="0" lvl="0" indent="0">
              <a:lnSpc>
                <a:spcPct val="100000"/>
              </a:lnSpc>
              <a:buFont typeface="Arial" panose="020B0604020202020204" pitchFamily="34" charset="0"/>
              <a:buNone/>
            </a:pPr>
            <a:r>
              <a:rPr lang="nl-NL" sz="1000" dirty="0">
                <a:latin typeface="Arial" panose="020B0604020202020204" pitchFamily="34" charset="0"/>
                <a:cs typeface="Arial" panose="020B0604020202020204" pitchFamily="34" charset="0"/>
              </a:rPr>
              <a:t>In </a:t>
            </a:r>
            <a:r>
              <a:rPr lang="nl-NL" sz="1000" b="1" dirty="0">
                <a:latin typeface="Arial" panose="020B0604020202020204" pitchFamily="34" charset="0"/>
                <a:cs typeface="Arial" panose="020B0604020202020204" pitchFamily="34" charset="0"/>
              </a:rPr>
              <a:t>gezinnen</a:t>
            </a:r>
            <a:r>
              <a:rPr lang="nl-NL" sz="1000" dirty="0">
                <a:latin typeface="Arial" panose="020B0604020202020204" pitchFamily="34" charset="0"/>
                <a:cs typeface="Arial" panose="020B0604020202020204" pitchFamily="34" charset="0"/>
              </a:rPr>
              <a:t> met armoede </a:t>
            </a:r>
          </a:p>
          <a:p>
            <a:pPr marL="628650" lvl="1" indent="-171450">
              <a:lnSpc>
                <a:spcPct val="100000"/>
              </a:lnSpc>
              <a:buFont typeface="Arial" panose="020B0604020202020204" pitchFamily="34" charset="0"/>
              <a:buChar char="•"/>
            </a:pPr>
            <a:r>
              <a:rPr lang="nl-NL" sz="1000" dirty="0">
                <a:latin typeface="Arial" panose="020B0604020202020204" pitchFamily="34" charset="0"/>
                <a:cs typeface="Arial" panose="020B0604020202020204" pitchFamily="34" charset="0"/>
              </a:rPr>
              <a:t>roken de ouders 3 x zo vaak</a:t>
            </a:r>
          </a:p>
          <a:p>
            <a:pPr marL="628650" lvl="1" indent="-171450">
              <a:lnSpc>
                <a:spcPct val="100000"/>
              </a:lnSpc>
              <a:buFont typeface="Arial" panose="020B0604020202020204" pitchFamily="34" charset="0"/>
              <a:buChar char="•"/>
            </a:pPr>
            <a:r>
              <a:rPr lang="nl-NL" sz="1000" dirty="0">
                <a:latin typeface="Arial" panose="020B0604020202020204" pitchFamily="34" charset="0"/>
                <a:cs typeface="Arial" panose="020B0604020202020204" pitchFamily="34" charset="0"/>
              </a:rPr>
              <a:t>hebben ouders 3-4 x vaker suikerziekte</a:t>
            </a:r>
          </a:p>
          <a:p>
            <a:pPr marL="628650" lvl="1" indent="-171450">
              <a:lnSpc>
                <a:spcPct val="100000"/>
              </a:lnSpc>
              <a:buFont typeface="Arial" panose="020B0604020202020204" pitchFamily="34" charset="0"/>
              <a:buChar char="•"/>
            </a:pPr>
            <a:r>
              <a:rPr lang="nl-NL" sz="1000" dirty="0">
                <a:latin typeface="Arial" panose="020B0604020202020204" pitchFamily="34" charset="0"/>
                <a:cs typeface="Arial" panose="020B0604020202020204" pitchFamily="34" charset="0"/>
              </a:rPr>
              <a:t>Hebben moeders 4 x vaker een depressie</a:t>
            </a:r>
          </a:p>
          <a:p>
            <a:pPr marL="0" lvl="0" indent="0">
              <a:lnSpc>
                <a:spcPct val="100000"/>
              </a:lnSpc>
              <a:buFont typeface="Arial" panose="020B0604020202020204" pitchFamily="34" charset="0"/>
              <a:buNone/>
            </a:pPr>
            <a:r>
              <a:rPr lang="nl-NL" sz="1000" b="1" dirty="0">
                <a:latin typeface="Arial" panose="020B0604020202020204" pitchFamily="34" charset="0"/>
                <a:cs typeface="Arial" panose="020B0604020202020204" pitchFamily="34" charset="0"/>
              </a:rPr>
              <a:t>Kinderen</a:t>
            </a:r>
            <a:r>
              <a:rPr lang="nl-NL" sz="1000" dirty="0">
                <a:latin typeface="Arial" panose="020B0604020202020204" pitchFamily="34" charset="0"/>
                <a:cs typeface="Arial" panose="020B0604020202020204" pitchFamily="34" charset="0"/>
              </a:rPr>
              <a:t> in armoede hebben</a:t>
            </a:r>
          </a:p>
          <a:p>
            <a:pPr marL="628650" lvl="1" indent="-171450">
              <a:lnSpc>
                <a:spcPct val="100000"/>
              </a:lnSpc>
              <a:buFont typeface="Arial" panose="020B0604020202020204" pitchFamily="34" charset="0"/>
              <a:buChar char="•"/>
            </a:pPr>
            <a:r>
              <a:rPr lang="nl-NL" sz="1000" dirty="0">
                <a:latin typeface="Arial" panose="020B0604020202020204" pitchFamily="34" charset="0"/>
                <a:cs typeface="Arial" panose="020B0604020202020204" pitchFamily="34" charset="0"/>
              </a:rPr>
              <a:t>grotere kans bij de geboorte dood te gaan</a:t>
            </a:r>
          </a:p>
          <a:p>
            <a:pPr marL="628650" lvl="1" indent="-171450">
              <a:lnSpc>
                <a:spcPct val="100000"/>
              </a:lnSpc>
              <a:buFont typeface="Arial" panose="020B0604020202020204" pitchFamily="34" charset="0"/>
              <a:buChar char="•"/>
            </a:pPr>
            <a:r>
              <a:rPr lang="nl-NL" sz="1000" dirty="0">
                <a:latin typeface="Arial" panose="020B0604020202020204" pitchFamily="34" charset="0"/>
                <a:cs typeface="Arial" panose="020B0604020202020204" pitchFamily="34" charset="0"/>
              </a:rPr>
              <a:t>meer astma </a:t>
            </a:r>
          </a:p>
          <a:p>
            <a:pPr marL="628650" lvl="1" indent="-171450">
              <a:lnSpc>
                <a:spcPct val="100000"/>
              </a:lnSpc>
              <a:buFont typeface="Arial" panose="020B0604020202020204" pitchFamily="34" charset="0"/>
              <a:buChar char="•"/>
            </a:pPr>
            <a:r>
              <a:rPr lang="nl-NL" sz="1000" dirty="0">
                <a:latin typeface="Arial" panose="020B0604020202020204" pitchFamily="34" charset="0"/>
                <a:cs typeface="Arial" panose="020B0604020202020204" pitchFamily="34" charset="0"/>
              </a:rPr>
              <a:t>meer overgewicht, bewegen vaak minder</a:t>
            </a:r>
          </a:p>
          <a:p>
            <a:pPr marL="628650" lvl="1" indent="-171450">
              <a:lnSpc>
                <a:spcPct val="100000"/>
              </a:lnSpc>
              <a:buFont typeface="Arial" panose="020B0604020202020204" pitchFamily="34" charset="0"/>
              <a:buChar char="•"/>
            </a:pPr>
            <a:r>
              <a:rPr lang="nl-NL" sz="1000" dirty="0">
                <a:latin typeface="Arial" panose="020B0604020202020204" pitchFamily="34" charset="0"/>
                <a:cs typeface="Arial" panose="020B0604020202020204" pitchFamily="34" charset="0"/>
              </a:rPr>
              <a:t>meer leermoeilijkheden, ADHD</a:t>
            </a:r>
          </a:p>
          <a:p>
            <a:pPr marL="628650" lvl="1" indent="-171450">
              <a:lnSpc>
                <a:spcPct val="100000"/>
              </a:lnSpc>
              <a:buFont typeface="Arial" panose="020B0604020202020204" pitchFamily="34" charset="0"/>
              <a:buChar char="•"/>
            </a:pPr>
            <a:r>
              <a:rPr lang="nl-NL" sz="1000" dirty="0">
                <a:latin typeface="Arial" panose="020B0604020202020204" pitchFamily="34" charset="0"/>
                <a:cs typeface="Arial" panose="020B0604020202020204" pitchFamily="34" charset="0"/>
              </a:rPr>
              <a:t>ook op ouder leeftijd hebben arme kinderen een grotere kans om te overlijden, onder andere door geweld en ongelukken.</a:t>
            </a:r>
          </a:p>
          <a:p>
            <a:pPr marL="0" lvl="0" indent="0">
              <a:lnSpc>
                <a:spcPct val="100000"/>
              </a:lnSpc>
              <a:buFont typeface="Arial" panose="020B0604020202020204" pitchFamily="34" charset="0"/>
              <a:buNone/>
            </a:pPr>
            <a:endParaRPr lang="nl-NL" sz="1000" dirty="0">
              <a:latin typeface="Arial" panose="020B0604020202020204" pitchFamily="34" charset="0"/>
              <a:cs typeface="Arial" panose="020B0604020202020204" pitchFamily="34" charset="0"/>
            </a:endParaRPr>
          </a:p>
          <a:p>
            <a:pPr marL="0" lvl="0" indent="0">
              <a:lnSpc>
                <a:spcPct val="100000"/>
              </a:lnSpc>
              <a:buFont typeface="Arial" panose="020B0604020202020204" pitchFamily="34" charset="0"/>
              <a:buNone/>
            </a:pPr>
            <a:r>
              <a:rPr lang="nl-NL" sz="1000" dirty="0">
                <a:latin typeface="Arial" panose="020B0604020202020204" pitchFamily="34" charset="0"/>
                <a:cs typeface="Arial" panose="020B0604020202020204" pitchFamily="34" charset="0"/>
              </a:rPr>
              <a:t>Stress en zorgen hebben een negatief effect op (de ontwikkeling) van </a:t>
            </a:r>
            <a:r>
              <a:rPr lang="nl-NL" sz="1000" b="1" dirty="0">
                <a:latin typeface="Arial" panose="020B0604020202020204" pitchFamily="34" charset="0"/>
                <a:cs typeface="Arial" panose="020B0604020202020204" pitchFamily="34" charset="0"/>
              </a:rPr>
              <a:t>executieve functies </a:t>
            </a:r>
            <a:r>
              <a:rPr lang="nl-NL" sz="1000" dirty="0">
                <a:latin typeface="Arial" panose="020B0604020202020204" pitchFamily="34" charset="0"/>
                <a:cs typeface="Arial" panose="020B0604020202020204" pitchFamily="34" charset="0"/>
              </a:rPr>
              <a:t>zowel bij ouders als kinderen</a:t>
            </a:r>
          </a:p>
          <a:p>
            <a:pPr marL="0" lvl="0" indent="0">
              <a:lnSpc>
                <a:spcPct val="100000"/>
              </a:lnSpc>
              <a:buFont typeface="Arial" panose="020B0604020202020204" pitchFamily="34" charset="0"/>
              <a:buNone/>
            </a:pPr>
            <a:r>
              <a:rPr lang="nl-NL" sz="1000" dirty="0">
                <a:latin typeface="Arial" panose="020B0604020202020204" pitchFamily="34" charset="0"/>
                <a:cs typeface="Arial" panose="020B0604020202020204" pitchFamily="34" charset="0"/>
              </a:rPr>
              <a:t>Het gaat om:</a:t>
            </a:r>
          </a:p>
          <a:p>
            <a:pPr marL="171450" lvl="0" indent="-171450">
              <a:lnSpc>
                <a:spcPct val="100000"/>
              </a:lnSpc>
              <a:buFont typeface="Arial" panose="020B0604020202020204" pitchFamily="34" charset="0"/>
              <a:buChar char="•"/>
            </a:pPr>
            <a:r>
              <a:rPr lang="nl-NL" sz="1000" dirty="0">
                <a:latin typeface="Arial" panose="020B0604020202020204" pitchFamily="34" charset="0"/>
                <a:cs typeface="Arial" panose="020B0604020202020204" pitchFamily="34" charset="0"/>
              </a:rPr>
              <a:t>Impulsbeheersing</a:t>
            </a:r>
          </a:p>
          <a:p>
            <a:pPr marL="171450" lvl="0" indent="-171450">
              <a:lnSpc>
                <a:spcPct val="100000"/>
              </a:lnSpc>
              <a:buFont typeface="Arial" panose="020B0604020202020204" pitchFamily="34" charset="0"/>
              <a:buChar char="•"/>
            </a:pPr>
            <a:r>
              <a:rPr lang="nl-NL" sz="1000" dirty="0">
                <a:latin typeface="Arial" panose="020B0604020202020204" pitchFamily="34" charset="0"/>
                <a:cs typeface="Arial" panose="020B0604020202020204" pitchFamily="34" charset="0"/>
              </a:rPr>
              <a:t>Emotieregulatie</a:t>
            </a:r>
          </a:p>
          <a:p>
            <a:pPr marL="171450" lvl="0" indent="-171450">
              <a:lnSpc>
                <a:spcPct val="100000"/>
              </a:lnSpc>
              <a:buFont typeface="Arial" panose="020B0604020202020204" pitchFamily="34" charset="0"/>
              <a:buChar char="•"/>
            </a:pPr>
            <a:r>
              <a:rPr lang="nl-NL" sz="1000" dirty="0">
                <a:latin typeface="Arial" panose="020B0604020202020204" pitchFamily="34" charset="0"/>
                <a:cs typeface="Arial" panose="020B0604020202020204" pitchFamily="34" charset="0"/>
              </a:rPr>
              <a:t>Planning</a:t>
            </a:r>
          </a:p>
          <a:p>
            <a:pPr marL="171450" lvl="0" indent="-171450">
              <a:lnSpc>
                <a:spcPct val="100000"/>
              </a:lnSpc>
              <a:buFont typeface="Arial" panose="020B0604020202020204" pitchFamily="34" charset="0"/>
              <a:buChar char="•"/>
            </a:pPr>
            <a:r>
              <a:rPr lang="nl-NL" sz="1000" dirty="0">
                <a:latin typeface="Arial" panose="020B0604020202020204" pitchFamily="34" charset="0"/>
                <a:cs typeface="Arial" panose="020B0604020202020204" pitchFamily="34" charset="0"/>
              </a:rPr>
              <a:t>Besluitvorming</a:t>
            </a:r>
          </a:p>
          <a:p>
            <a:pPr marL="171450" lvl="0" indent="-171450">
              <a:lnSpc>
                <a:spcPct val="100000"/>
              </a:lnSpc>
              <a:buFont typeface="Arial" panose="020B0604020202020204" pitchFamily="34" charset="0"/>
              <a:buChar char="•"/>
            </a:pPr>
            <a:r>
              <a:rPr lang="nl-NL" sz="1000" dirty="0">
                <a:latin typeface="Arial" panose="020B0604020202020204" pitchFamily="34" charset="0"/>
                <a:cs typeface="Arial" panose="020B0604020202020204" pitchFamily="34" charset="0"/>
              </a:rPr>
              <a:t>werkgeheugen</a:t>
            </a:r>
          </a:p>
          <a:p>
            <a:pPr>
              <a:lnSpc>
                <a:spcPct val="107000"/>
              </a:lnSpc>
              <a:spcAft>
                <a:spcPts val="1125"/>
              </a:spcAft>
            </a:pPr>
            <a:endParaRPr lang="nl-NL" sz="1000" b="1" dirty="0">
              <a:solidFill>
                <a:schemeClr val="accent6">
                  <a:lumMod val="75000"/>
                </a:schemeClr>
              </a:solidFill>
              <a:effectLst/>
              <a:latin typeface="Arial" panose="020B0604020202020204" pitchFamily="34" charset="0"/>
              <a:ea typeface="Times New Roman" panose="02020603050405020304" pitchFamily="18" charset="0"/>
              <a:cs typeface="Arial" panose="020B0604020202020204" pitchFamily="34" charset="0"/>
            </a:endParaRPr>
          </a:p>
          <a:p>
            <a:pPr>
              <a:lnSpc>
                <a:spcPct val="107000"/>
              </a:lnSpc>
              <a:spcAft>
                <a:spcPts val="1125"/>
              </a:spcAft>
            </a:pPr>
            <a:r>
              <a:rPr lang="nl-NL" sz="1000" b="1" dirty="0">
                <a:solidFill>
                  <a:schemeClr val="accent6">
                    <a:lumMod val="75000"/>
                  </a:schemeClr>
                </a:solidFill>
                <a:effectLst/>
                <a:latin typeface="Arial" panose="020B0604020202020204" pitchFamily="34" charset="0"/>
                <a:ea typeface="Times New Roman" panose="02020603050405020304" pitchFamily="18" charset="0"/>
                <a:cs typeface="Arial" panose="020B0604020202020204" pitchFamily="34" charset="0"/>
              </a:rPr>
              <a:t>Wat betekent opgroeien in </a:t>
            </a:r>
            <a:r>
              <a:rPr lang="nl-NL" sz="1000" dirty="0">
                <a:solidFill>
                  <a:schemeClr val="accent6">
                    <a:lumMod val="75000"/>
                  </a:schemeClr>
                </a:solidFill>
                <a:effectLst/>
                <a:latin typeface="Arial" panose="020B0604020202020204" pitchFamily="34" charset="0"/>
                <a:ea typeface="Times New Roman" panose="02020603050405020304" pitchFamily="18" charset="0"/>
                <a:cs typeface="Arial" panose="020B0604020202020204" pitchFamily="34" charset="0"/>
              </a:rPr>
              <a:t>armoede</a:t>
            </a:r>
            <a:r>
              <a:rPr lang="nl-NL" sz="1000" b="1" dirty="0">
                <a:solidFill>
                  <a:schemeClr val="accent6">
                    <a:lumMod val="75000"/>
                  </a:schemeClr>
                </a:solidFill>
                <a:effectLst/>
                <a:latin typeface="Arial" panose="020B0604020202020204" pitchFamily="34" charset="0"/>
                <a:ea typeface="Times New Roman" panose="02020603050405020304" pitchFamily="18" charset="0"/>
                <a:cs typeface="Arial" panose="020B0604020202020204" pitchFamily="34" charset="0"/>
              </a:rPr>
              <a:t> concreet voor kinderen?     </a:t>
            </a:r>
            <a:r>
              <a:rPr lang="nl-NL" sz="1000" b="0" dirty="0">
                <a:solidFill>
                  <a:srgbClr val="303030"/>
                </a:solidFill>
                <a:effectLst/>
                <a:latin typeface="Arial" panose="020B0604020202020204" pitchFamily="34" charset="0"/>
                <a:ea typeface="Times New Roman" panose="02020603050405020304" pitchFamily="18" charset="0"/>
                <a:cs typeface="Arial" panose="020B0604020202020204" pitchFamily="34" charset="0"/>
              </a:rPr>
              <a:t>(</a:t>
            </a:r>
            <a:r>
              <a:rPr lang="nl-NL" sz="1000" b="0" dirty="0">
                <a:solidFill>
                  <a:schemeClr val="accent6">
                    <a:lumMod val="75000"/>
                  </a:schemeClr>
                </a:solidFill>
                <a:effectLst/>
                <a:latin typeface="Arial" panose="020B0604020202020204" pitchFamily="34" charset="0"/>
                <a:ea typeface="Times New Roman" panose="02020603050405020304" pitchFamily="18" charset="0"/>
                <a:cs typeface="Arial" panose="020B0604020202020204" pitchFamily="34" charset="0"/>
              </a:rPr>
              <a:t>bron NCJ Preventieagenda / thema armoede</a:t>
            </a:r>
            <a:r>
              <a:rPr lang="nl-NL" sz="1000" b="0" dirty="0">
                <a:solidFill>
                  <a:srgbClr val="303030"/>
                </a:solidFill>
                <a:effectLst/>
                <a:latin typeface="Arial" panose="020B0604020202020204" pitchFamily="34" charset="0"/>
                <a:ea typeface="Times New Roman" panose="02020603050405020304" pitchFamily="18" charset="0"/>
                <a:cs typeface="Arial" panose="020B0604020202020204" pitchFamily="34" charset="0"/>
              </a:rPr>
              <a:t>)</a:t>
            </a:r>
            <a:endParaRPr lang="nl-NL" sz="1000" b="0" dirty="0">
              <a:effectLst/>
              <a:latin typeface="Arial" panose="020B0604020202020204" pitchFamily="34" charset="0"/>
              <a:ea typeface="Calibri" panose="020F0502020204030204" pitchFamily="34" charset="0"/>
              <a:cs typeface="Arial" panose="020B0604020202020204" pitchFamily="34" charset="0"/>
            </a:endParaRPr>
          </a:p>
          <a:p>
            <a:pPr>
              <a:lnSpc>
                <a:spcPct val="107000"/>
              </a:lnSpc>
              <a:spcAft>
                <a:spcPts val="800"/>
              </a:spcAft>
            </a:pPr>
            <a:r>
              <a:rPr lang="nl-NL" sz="1000" dirty="0">
                <a:effectLst/>
                <a:latin typeface="Arial" panose="020B0604020202020204" pitchFamily="34" charset="0"/>
                <a:ea typeface="Calibri" panose="020F0502020204030204" pitchFamily="34" charset="0"/>
                <a:cs typeface="Arial" panose="020B0604020202020204" pitchFamily="34" charset="0"/>
              </a:rPr>
              <a:t>Armoede gaat niet alleen over inkomen en opleidingsniveau, maar ook over gezondheid, sociale participatie, maatschappelijke context en zelfredzaamheid</a:t>
            </a:r>
          </a:p>
          <a:p>
            <a:pPr marL="228600" indent="-228600">
              <a:lnSpc>
                <a:spcPct val="107000"/>
              </a:lnSpc>
              <a:spcAft>
                <a:spcPts val="1125"/>
              </a:spcAft>
              <a:buAutoNum type="arabicPeriod"/>
            </a:pPr>
            <a:r>
              <a:rPr lang="nl-NL" sz="1000" b="1" dirty="0">
                <a:solidFill>
                  <a:srgbClr val="303030"/>
                </a:solidFill>
                <a:effectLst/>
                <a:latin typeface="Arial" panose="020B0604020202020204" pitchFamily="34" charset="0"/>
                <a:ea typeface="Times New Roman" panose="02020603050405020304" pitchFamily="18" charset="0"/>
                <a:cs typeface="Arial" panose="020B0604020202020204" pitchFamily="34" charset="0"/>
              </a:rPr>
              <a:t>Gevoelens van schaamte, jaloezie of uitsluiting.</a:t>
            </a:r>
            <a:r>
              <a:rPr lang="nl-NL" sz="1000" dirty="0">
                <a:solidFill>
                  <a:srgbClr val="303030"/>
                </a:solidFill>
                <a:effectLst/>
                <a:latin typeface="Arial" panose="020B0604020202020204" pitchFamily="34" charset="0"/>
                <a:ea typeface="Times New Roman" panose="02020603050405020304" pitchFamily="18" charset="0"/>
                <a:cs typeface="Arial" panose="020B0604020202020204" pitchFamily="34" charset="0"/>
              </a:rPr>
              <a:t> Ook verdriet en woede over het feit dat andere kinderen meer hebben en kunnen doen.</a:t>
            </a:r>
            <a:endParaRPr lang="nl-NL" sz="1000" b="0" dirty="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p>
            <a:pPr marL="228600" indent="-228600">
              <a:lnSpc>
                <a:spcPct val="107000"/>
              </a:lnSpc>
              <a:spcAft>
                <a:spcPts val="1125"/>
              </a:spcAft>
              <a:buAutoNum type="arabicPeriod"/>
            </a:pPr>
            <a:r>
              <a:rPr lang="nl-NL" sz="1000" b="1" dirty="0">
                <a:solidFill>
                  <a:srgbClr val="303030"/>
                </a:solidFill>
                <a:effectLst/>
                <a:latin typeface="Arial" panose="020B0604020202020204" pitchFamily="34" charset="0"/>
                <a:ea typeface="Times New Roman" panose="02020603050405020304" pitchFamily="18" charset="0"/>
                <a:cs typeface="Arial" panose="020B0604020202020204" pitchFamily="34" charset="0"/>
              </a:rPr>
              <a:t>Risico op sociaal isolement</a:t>
            </a:r>
            <a:r>
              <a:rPr lang="nl-NL" sz="1000" dirty="0">
                <a:solidFill>
                  <a:srgbClr val="303030"/>
                </a:solidFill>
                <a:effectLst/>
                <a:latin typeface="Arial" panose="020B0604020202020204" pitchFamily="34" charset="0"/>
                <a:ea typeface="Times New Roman" panose="02020603050405020304" pitchFamily="18" charset="0"/>
                <a:cs typeface="Arial" panose="020B0604020202020204" pitchFamily="34" charset="0"/>
              </a:rPr>
              <a:t>, door niet in staat zijn te participeren aan uitjes en sportactiviteiten en ontbering van essentiële materiële zaken</a:t>
            </a:r>
          </a:p>
          <a:p>
            <a:pPr marL="228600" indent="-228600">
              <a:lnSpc>
                <a:spcPct val="107000"/>
              </a:lnSpc>
              <a:spcAft>
                <a:spcPts val="1125"/>
              </a:spcAft>
              <a:buAutoNum type="arabicPeriod"/>
            </a:pPr>
            <a:r>
              <a:rPr lang="nl-NL" sz="1000" b="1" dirty="0">
                <a:solidFill>
                  <a:srgbClr val="303030"/>
                </a:solidFill>
                <a:effectLst/>
                <a:latin typeface="Arial" panose="020B0604020202020204" pitchFamily="34" charset="0"/>
                <a:ea typeface="Times New Roman" panose="02020603050405020304" pitchFamily="18" charset="0"/>
                <a:cs typeface="Arial" panose="020B0604020202020204" pitchFamily="34" charset="0"/>
              </a:rPr>
              <a:t>Risico op psychisch lijden</a:t>
            </a:r>
            <a:r>
              <a:rPr lang="nl-NL" sz="1000" dirty="0">
                <a:solidFill>
                  <a:srgbClr val="303030"/>
                </a:solidFill>
                <a:effectLst/>
                <a:latin typeface="Arial" panose="020B0604020202020204" pitchFamily="34" charset="0"/>
                <a:ea typeface="Times New Roman" panose="02020603050405020304" pitchFamily="18" charset="0"/>
                <a:cs typeface="Arial" panose="020B0604020202020204" pitchFamily="34" charset="0"/>
              </a:rPr>
              <a:t> doordat armoede een taboe is en kinderen dit onderwerp trachten te vermijden in de interactie met leeftijdgenoten.</a:t>
            </a:r>
            <a:endParaRPr lang="nl-NL" sz="1000" b="0" dirty="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p>
            <a:pPr marL="228600" indent="-228600">
              <a:lnSpc>
                <a:spcPct val="107000"/>
              </a:lnSpc>
              <a:spcAft>
                <a:spcPts val="1125"/>
              </a:spcAft>
              <a:buAutoNum type="arabicPeriod"/>
            </a:pPr>
            <a:r>
              <a:rPr lang="nl-NL" sz="1000" b="1" dirty="0">
                <a:solidFill>
                  <a:srgbClr val="303030"/>
                </a:solidFill>
                <a:effectLst/>
                <a:latin typeface="Arial" panose="020B0604020202020204" pitchFamily="34" charset="0"/>
                <a:ea typeface="Times New Roman" panose="02020603050405020304" pitchFamily="18" charset="0"/>
                <a:cs typeface="Arial" panose="020B0604020202020204" pitchFamily="34" charset="0"/>
              </a:rPr>
              <a:t>Gevolgen voor de ontwikkeling van kinderen:</a:t>
            </a:r>
            <a:endParaRPr lang="nl-NL" sz="1000" dirty="0">
              <a:effectLst/>
              <a:latin typeface="Arial" panose="020B0604020202020204" pitchFamily="34" charset="0"/>
              <a:ea typeface="Calibri" panose="020F0502020204030204" pitchFamily="34" charset="0"/>
              <a:cs typeface="Arial" panose="020B0604020202020204" pitchFamily="34" charset="0"/>
            </a:endParaRPr>
          </a:p>
          <a:p>
            <a:pPr marL="342900" lvl="0" indent="-342900">
              <a:lnSpc>
                <a:spcPct val="107000"/>
              </a:lnSpc>
              <a:spcAft>
                <a:spcPts val="800"/>
              </a:spcAft>
              <a:buSzPts val="1000"/>
              <a:buFont typeface="Symbol" panose="05050102010706020507" pitchFamily="18" charset="2"/>
              <a:buChar char=""/>
              <a:tabLst>
                <a:tab pos="457200" algn="l"/>
              </a:tabLst>
            </a:pPr>
            <a:r>
              <a:rPr lang="nl-NL" sz="1000" dirty="0">
                <a:solidFill>
                  <a:srgbClr val="303030"/>
                </a:solidFill>
                <a:effectLst/>
                <a:latin typeface="Arial" panose="020B0604020202020204" pitchFamily="34" charset="0"/>
                <a:ea typeface="Times New Roman" panose="02020603050405020304" pitchFamily="18" charset="0"/>
                <a:cs typeface="Arial" panose="020B0604020202020204" pitchFamily="34" charset="0"/>
              </a:rPr>
              <a:t>minder goede hersenontwikkeling door stress;</a:t>
            </a:r>
            <a:endParaRPr lang="nl-NL" sz="1000" dirty="0">
              <a:solidFill>
                <a:srgbClr val="303030"/>
              </a:solidFill>
              <a:effectLst/>
              <a:latin typeface="Arial" panose="020B0604020202020204" pitchFamily="34" charset="0"/>
              <a:ea typeface="Calibri" panose="020F0502020204030204" pitchFamily="34" charset="0"/>
              <a:cs typeface="Arial" panose="020B0604020202020204" pitchFamily="34" charset="0"/>
            </a:endParaRPr>
          </a:p>
          <a:p>
            <a:pPr marL="342900" lvl="0" indent="-342900">
              <a:lnSpc>
                <a:spcPct val="107000"/>
              </a:lnSpc>
              <a:spcAft>
                <a:spcPts val="800"/>
              </a:spcAft>
              <a:buSzPts val="1000"/>
              <a:buFont typeface="Symbol" panose="05050102010706020507" pitchFamily="18" charset="2"/>
              <a:buChar char=""/>
              <a:tabLst>
                <a:tab pos="457200" algn="l"/>
              </a:tabLst>
            </a:pPr>
            <a:r>
              <a:rPr lang="nl-NL" sz="1000" dirty="0">
                <a:solidFill>
                  <a:srgbClr val="303030"/>
                </a:solidFill>
                <a:effectLst/>
                <a:latin typeface="Arial" panose="020B0604020202020204" pitchFamily="34" charset="0"/>
                <a:ea typeface="Times New Roman" panose="02020603050405020304" pitchFamily="18" charset="0"/>
                <a:cs typeface="Arial" panose="020B0604020202020204" pitchFamily="34" charset="0"/>
              </a:rPr>
              <a:t>hogere kans op onveilige hechting, zeker bij opstapeling van risicofactoren als eenouder- en tienermoederschap, migrantenafkomst, </a:t>
            </a:r>
            <a:r>
              <a:rPr lang="nl-NL" sz="1000" dirty="0" err="1">
                <a:solidFill>
                  <a:srgbClr val="303030"/>
                </a:solidFill>
                <a:effectLst/>
                <a:latin typeface="Arial" panose="020B0604020202020204" pitchFamily="34" charset="0"/>
                <a:ea typeface="Times New Roman" panose="02020603050405020304" pitchFamily="18" charset="0"/>
                <a:cs typeface="Arial" panose="020B0604020202020204" pitchFamily="34" charset="0"/>
              </a:rPr>
              <a:t>etc</a:t>
            </a:r>
            <a:r>
              <a:rPr lang="nl-NL" sz="1000" dirty="0">
                <a:solidFill>
                  <a:srgbClr val="303030"/>
                </a:solidFill>
                <a:effectLst/>
                <a:latin typeface="Arial" panose="020B0604020202020204" pitchFamily="34" charset="0"/>
                <a:ea typeface="Times New Roman" panose="02020603050405020304" pitchFamily="18" charset="0"/>
                <a:cs typeface="Arial" panose="020B0604020202020204" pitchFamily="34" charset="0"/>
              </a:rPr>
              <a:t>;</a:t>
            </a:r>
            <a:endParaRPr lang="nl-NL" sz="1000" dirty="0">
              <a:solidFill>
                <a:srgbClr val="303030"/>
              </a:solidFill>
              <a:effectLst/>
              <a:latin typeface="Arial" panose="020B0604020202020204" pitchFamily="34" charset="0"/>
              <a:ea typeface="Calibri" panose="020F0502020204030204" pitchFamily="34" charset="0"/>
              <a:cs typeface="Arial" panose="020B0604020202020204" pitchFamily="34" charset="0"/>
            </a:endParaRPr>
          </a:p>
          <a:p>
            <a:pPr marL="342900" lvl="0" indent="-342900">
              <a:lnSpc>
                <a:spcPct val="107000"/>
              </a:lnSpc>
              <a:spcAft>
                <a:spcPts val="800"/>
              </a:spcAft>
              <a:buSzPts val="1000"/>
              <a:buFont typeface="Symbol" panose="05050102010706020507" pitchFamily="18" charset="2"/>
              <a:buChar char=""/>
              <a:tabLst>
                <a:tab pos="457200" algn="l"/>
              </a:tabLst>
            </a:pPr>
            <a:r>
              <a:rPr lang="nl-NL" sz="1000" dirty="0">
                <a:solidFill>
                  <a:srgbClr val="303030"/>
                </a:solidFill>
                <a:effectLst/>
                <a:latin typeface="Arial" panose="020B0604020202020204" pitchFamily="34" charset="0"/>
                <a:ea typeface="Times New Roman" panose="02020603050405020304" pitchFamily="18" charset="0"/>
                <a:cs typeface="Arial" panose="020B0604020202020204" pitchFamily="34" charset="0"/>
              </a:rPr>
              <a:t>hoger risico op kindermishandeling gecombineerd met andere risicofactoren; </a:t>
            </a:r>
            <a:endParaRPr lang="nl-NL" sz="1000" dirty="0">
              <a:solidFill>
                <a:srgbClr val="303030"/>
              </a:solidFill>
              <a:effectLst/>
              <a:latin typeface="Arial" panose="020B0604020202020204" pitchFamily="34" charset="0"/>
              <a:ea typeface="Calibri" panose="020F0502020204030204" pitchFamily="34" charset="0"/>
              <a:cs typeface="Arial" panose="020B0604020202020204" pitchFamily="34" charset="0"/>
            </a:endParaRPr>
          </a:p>
          <a:p>
            <a:pPr marL="342900" lvl="0" indent="-342900">
              <a:lnSpc>
                <a:spcPct val="107000"/>
              </a:lnSpc>
              <a:spcAft>
                <a:spcPts val="800"/>
              </a:spcAft>
              <a:buSzPts val="1000"/>
              <a:buFont typeface="Symbol" panose="05050102010706020507" pitchFamily="18" charset="2"/>
              <a:buChar char=""/>
              <a:tabLst>
                <a:tab pos="457200" algn="l"/>
              </a:tabLst>
            </a:pPr>
            <a:r>
              <a:rPr lang="nl-NL" sz="1000" dirty="0">
                <a:solidFill>
                  <a:srgbClr val="303030"/>
                </a:solidFill>
                <a:effectLst/>
                <a:latin typeface="Arial" panose="020B0604020202020204" pitchFamily="34" charset="0"/>
                <a:ea typeface="Times New Roman" panose="02020603050405020304" pitchFamily="18" charset="0"/>
                <a:cs typeface="Arial" panose="020B0604020202020204" pitchFamily="34" charset="0"/>
              </a:rPr>
              <a:t>hoger risico op lagere schoolprestaties;</a:t>
            </a:r>
            <a:endParaRPr lang="nl-NL" sz="1000" dirty="0">
              <a:solidFill>
                <a:srgbClr val="303030"/>
              </a:solidFill>
              <a:effectLst/>
              <a:latin typeface="Arial" panose="020B0604020202020204" pitchFamily="34" charset="0"/>
              <a:ea typeface="Calibri" panose="020F0502020204030204" pitchFamily="34" charset="0"/>
              <a:cs typeface="Arial" panose="020B0604020202020204" pitchFamily="34" charset="0"/>
            </a:endParaRPr>
          </a:p>
          <a:p>
            <a:pPr marL="342900" lvl="0" indent="-342900">
              <a:lnSpc>
                <a:spcPct val="107000"/>
              </a:lnSpc>
              <a:spcAft>
                <a:spcPts val="800"/>
              </a:spcAft>
              <a:buSzPts val="1000"/>
              <a:buFont typeface="Symbol" panose="05050102010706020507" pitchFamily="18" charset="2"/>
              <a:buChar char=""/>
              <a:tabLst>
                <a:tab pos="457200" algn="l"/>
              </a:tabLst>
            </a:pPr>
            <a:r>
              <a:rPr lang="nl-NL" sz="1000" dirty="0">
                <a:solidFill>
                  <a:srgbClr val="303030"/>
                </a:solidFill>
                <a:effectLst/>
                <a:latin typeface="Arial" panose="020B0604020202020204" pitchFamily="34" charset="0"/>
                <a:ea typeface="Times New Roman" panose="02020603050405020304" pitchFamily="18" charset="0"/>
                <a:cs typeface="Arial" panose="020B0604020202020204" pitchFamily="34" charset="0"/>
              </a:rPr>
              <a:t>hoger risico op vroegtijdig schoolverlaten;</a:t>
            </a:r>
            <a:endParaRPr lang="nl-NL" sz="1000" dirty="0">
              <a:solidFill>
                <a:srgbClr val="303030"/>
              </a:solidFill>
              <a:effectLst/>
              <a:latin typeface="Arial" panose="020B0604020202020204" pitchFamily="34" charset="0"/>
              <a:ea typeface="Calibri" panose="020F0502020204030204" pitchFamily="34" charset="0"/>
              <a:cs typeface="Arial" panose="020B0604020202020204" pitchFamily="34" charset="0"/>
            </a:endParaRPr>
          </a:p>
          <a:p>
            <a:pPr marL="342900" lvl="0" indent="-342900">
              <a:lnSpc>
                <a:spcPct val="107000"/>
              </a:lnSpc>
              <a:spcAft>
                <a:spcPts val="800"/>
              </a:spcAft>
              <a:buSzPts val="1000"/>
              <a:buFont typeface="Symbol" panose="05050102010706020507" pitchFamily="18" charset="2"/>
              <a:buChar char=""/>
              <a:tabLst>
                <a:tab pos="457200" algn="l"/>
              </a:tabLst>
            </a:pPr>
            <a:r>
              <a:rPr lang="nl-NL" sz="1000" dirty="0">
                <a:solidFill>
                  <a:srgbClr val="303030"/>
                </a:solidFill>
                <a:effectLst/>
                <a:latin typeface="Arial" panose="020B0604020202020204" pitchFamily="34" charset="0"/>
                <a:ea typeface="Times New Roman" panose="02020603050405020304" pitchFamily="18" charset="0"/>
                <a:cs typeface="Arial" panose="020B0604020202020204" pitchFamily="34" charset="0"/>
              </a:rPr>
              <a:t>bij opstapeling van andere risicofactoren meer kans op jeugdcriminaliteit.</a:t>
            </a:r>
            <a:endParaRPr lang="nl-NL" sz="1000" dirty="0">
              <a:solidFill>
                <a:srgbClr val="303030"/>
              </a:solidFill>
              <a:effectLst/>
              <a:latin typeface="Arial" panose="020B0604020202020204" pitchFamily="34" charset="0"/>
              <a:ea typeface="Calibri" panose="020F0502020204030204" pitchFamily="34" charset="0"/>
              <a:cs typeface="Arial" panose="020B0604020202020204" pitchFamily="34" charset="0"/>
            </a:endParaRPr>
          </a:p>
          <a:p>
            <a:pPr>
              <a:lnSpc>
                <a:spcPct val="107000"/>
              </a:lnSpc>
              <a:spcAft>
                <a:spcPts val="1125"/>
              </a:spcAft>
            </a:pPr>
            <a:r>
              <a:rPr lang="nl-NL" sz="1000" b="1" dirty="0">
                <a:solidFill>
                  <a:srgbClr val="303030"/>
                </a:solidFill>
                <a:effectLst/>
                <a:latin typeface="Arial" panose="020B0604020202020204" pitchFamily="34" charset="0"/>
                <a:ea typeface="Times New Roman" panose="02020603050405020304" pitchFamily="18" charset="0"/>
                <a:cs typeface="Arial" panose="020B0604020202020204" pitchFamily="34" charset="0"/>
              </a:rPr>
              <a:t>5. Gevolgen voor de gezondheid van kinderen</a:t>
            </a:r>
            <a:endParaRPr lang="nl-NL" sz="1000" dirty="0">
              <a:effectLst/>
              <a:latin typeface="Arial" panose="020B0604020202020204" pitchFamily="34" charset="0"/>
              <a:ea typeface="Calibri" panose="020F0502020204030204" pitchFamily="34" charset="0"/>
              <a:cs typeface="Arial" panose="020B0604020202020204" pitchFamily="34" charset="0"/>
            </a:endParaRPr>
          </a:p>
          <a:p>
            <a:endParaRPr lang="nl-NL" dirty="0"/>
          </a:p>
        </p:txBody>
      </p:sp>
      <p:sp>
        <p:nvSpPr>
          <p:cNvPr id="4" name="Tijdelijke aanduiding voor dianummer 3"/>
          <p:cNvSpPr>
            <a:spLocks noGrp="1"/>
          </p:cNvSpPr>
          <p:nvPr>
            <p:ph type="sldNum" sz="quarter" idx="5"/>
          </p:nvPr>
        </p:nvSpPr>
        <p:spPr/>
        <p:txBody>
          <a:bodyPr/>
          <a:lstStyle/>
          <a:p>
            <a:fld id="{BA0C7032-B2B1-2943-A3BF-8511873AAFFD}" type="slidenum">
              <a:rPr lang="nl-NL" smtClean="0"/>
              <a:t>5</a:t>
            </a:fld>
            <a:endParaRPr lang="nl-NL"/>
          </a:p>
        </p:txBody>
      </p:sp>
    </p:spTree>
    <p:extLst>
      <p:ext uri="{BB962C8B-B14F-4D97-AF65-F5344CB8AC3E}">
        <p14:creationId xmlns:p14="http://schemas.microsoft.com/office/powerpoint/2010/main" val="236915756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nl-NL" sz="1000" dirty="0">
                <a:latin typeface="Arial" panose="020B0604020202020204" pitchFamily="34" charset="0"/>
                <a:cs typeface="Arial" panose="020B0604020202020204" pitchFamily="34" charset="0"/>
              </a:rPr>
              <a:t>Alhoewel er gezinnen zijn die het lukt om in een </a:t>
            </a:r>
            <a:r>
              <a:rPr lang="nl-NL" sz="1000" b="1" dirty="0">
                <a:latin typeface="Arial" panose="020B0604020202020204" pitchFamily="34" charset="0"/>
                <a:cs typeface="Arial" panose="020B0604020202020204" pitchFamily="34" charset="0"/>
              </a:rPr>
              <a:t>positieve sfeer </a:t>
            </a:r>
            <a:r>
              <a:rPr lang="nl-NL" sz="1000" dirty="0">
                <a:latin typeface="Arial" panose="020B0604020202020204" pitchFamily="34" charset="0"/>
                <a:cs typeface="Arial" panose="020B0604020202020204" pitchFamily="34" charset="0"/>
              </a:rPr>
              <a:t>met weinig geld om te gaan </a:t>
            </a:r>
          </a:p>
          <a:p>
            <a:pPr marL="0" marR="0" lvl="0" indent="0" algn="l" defTabSz="457200" rtl="0" eaLnBrk="1" fontAlgn="auto" latinLnBrk="0" hangingPunct="1">
              <a:lnSpc>
                <a:spcPct val="100000"/>
              </a:lnSpc>
              <a:spcBef>
                <a:spcPts val="0"/>
              </a:spcBef>
              <a:spcAft>
                <a:spcPts val="0"/>
              </a:spcAft>
              <a:buClrTx/>
              <a:buSzTx/>
              <a:buFontTx/>
              <a:buNone/>
              <a:tabLst/>
              <a:defRPr/>
            </a:pPr>
            <a:r>
              <a:rPr lang="nl-NL" sz="1000" dirty="0">
                <a:latin typeface="Arial" panose="020B0604020202020204" pitchFamily="34" charset="0"/>
                <a:cs typeface="Arial" panose="020B0604020202020204" pitchFamily="34" charset="0"/>
              </a:rPr>
              <a:t>vraagt het in alle gevallen van kinderen jongeren en hun (a.s.) ouders</a:t>
            </a:r>
          </a:p>
          <a:p>
            <a:pPr marL="0" marR="0" lvl="0" indent="0" algn="l" defTabSz="457200" rtl="0" eaLnBrk="1" fontAlgn="auto" latinLnBrk="0" hangingPunct="1">
              <a:lnSpc>
                <a:spcPct val="100000"/>
              </a:lnSpc>
              <a:spcBef>
                <a:spcPts val="0"/>
              </a:spcBef>
              <a:spcAft>
                <a:spcPts val="0"/>
              </a:spcAft>
              <a:buClrTx/>
              <a:buSzTx/>
              <a:buFontTx/>
              <a:buNone/>
              <a:tabLst/>
              <a:defRPr/>
            </a:pPr>
            <a:r>
              <a:rPr lang="nl-NL" sz="1000" b="1" dirty="0">
                <a:latin typeface="Arial" panose="020B0604020202020204" pitchFamily="34" charset="0"/>
                <a:cs typeface="Arial" panose="020B0604020202020204" pitchFamily="34" charset="0"/>
              </a:rPr>
              <a:t>veel van de veerkracht </a:t>
            </a:r>
            <a:endParaRPr lang="nl-NL" sz="1000" dirty="0">
              <a:latin typeface="Arial" panose="020B0604020202020204" pitchFamily="34" charset="0"/>
              <a:cs typeface="Arial" panose="020B0604020202020204" pitchFamily="34" charset="0"/>
            </a:endParaRPr>
          </a:p>
          <a:p>
            <a:endParaRPr lang="nl-NL" sz="1000" b="1" dirty="0">
              <a:latin typeface="Arial" panose="020B0604020202020204" pitchFamily="34" charset="0"/>
              <a:cs typeface="Arial" panose="020B0604020202020204" pitchFamily="34" charset="0"/>
            </a:endParaRPr>
          </a:p>
          <a:p>
            <a:r>
              <a:rPr lang="nl-NL" sz="1000" b="1" dirty="0">
                <a:latin typeface="Arial" panose="020B0604020202020204" pitchFamily="34" charset="0"/>
                <a:cs typeface="Arial" panose="020B0604020202020204" pitchFamily="34" charset="0"/>
              </a:rPr>
              <a:t>Ouderschap en opvoeding</a:t>
            </a:r>
          </a:p>
          <a:p>
            <a:r>
              <a:rPr lang="nl-NL" sz="1000" dirty="0">
                <a:latin typeface="Arial" panose="020B0604020202020204" pitchFamily="34" charset="0"/>
                <a:cs typeface="Arial" panose="020B0604020202020204" pitchFamily="34" charset="0"/>
              </a:rPr>
              <a:t>Ouders in armoede houden even veel van hun kinderen en hun intenties zijn net zo goed.</a:t>
            </a:r>
          </a:p>
          <a:p>
            <a:r>
              <a:rPr lang="nl-NL" sz="1000" dirty="0">
                <a:latin typeface="Arial" panose="020B0604020202020204" pitchFamily="34" charset="0"/>
                <a:cs typeface="Arial" panose="020B0604020202020204" pitchFamily="34" charset="0"/>
              </a:rPr>
              <a:t>Maar het risico bestaat dat ze </a:t>
            </a:r>
            <a:r>
              <a:rPr lang="nl-NL" sz="1000" b="1" dirty="0">
                <a:latin typeface="Arial" panose="020B0604020202020204" pitchFamily="34" charset="0"/>
                <a:cs typeface="Arial" panose="020B0604020202020204" pitchFamily="34" charset="0"/>
              </a:rPr>
              <a:t>minder geduldig, inlevend en aanmoedigend </a:t>
            </a:r>
            <a:r>
              <a:rPr lang="nl-NL" sz="1000" dirty="0">
                <a:latin typeface="Arial" panose="020B0604020202020204" pitchFamily="34" charset="0"/>
                <a:cs typeface="Arial" panose="020B0604020202020204" pitchFamily="34" charset="0"/>
              </a:rPr>
              <a:t>zijn dan ouders zonder financiële zorgen.</a:t>
            </a:r>
          </a:p>
          <a:p>
            <a:r>
              <a:rPr lang="nl-NL" sz="1000" dirty="0">
                <a:latin typeface="Arial" panose="020B0604020202020204" pitchFamily="34" charset="0"/>
                <a:cs typeface="Arial" panose="020B0604020202020204" pitchFamily="34" charset="0"/>
              </a:rPr>
              <a:t>Dat ze </a:t>
            </a:r>
            <a:r>
              <a:rPr lang="nl-NL" sz="1000" b="1" dirty="0">
                <a:latin typeface="Arial" panose="020B0604020202020204" pitchFamily="34" charset="0"/>
                <a:cs typeface="Arial" panose="020B0604020202020204" pitchFamily="34" charset="0"/>
              </a:rPr>
              <a:t>minder aandacht </a:t>
            </a:r>
            <a:r>
              <a:rPr lang="nl-NL" sz="1000" dirty="0">
                <a:latin typeface="Arial" panose="020B0604020202020204" pitchFamily="34" charset="0"/>
                <a:cs typeface="Arial" panose="020B0604020202020204" pitchFamily="34" charset="0"/>
              </a:rPr>
              <a:t>hebben voor hun kinderen en </a:t>
            </a:r>
            <a:r>
              <a:rPr lang="nl-NL" sz="1000" b="1" dirty="0">
                <a:latin typeface="Arial" panose="020B0604020202020204" pitchFamily="34" charset="0"/>
                <a:cs typeface="Arial" panose="020B0604020202020204" pitchFamily="34" charset="0"/>
              </a:rPr>
              <a:t>strenger straffen</a:t>
            </a:r>
            <a:r>
              <a:rPr lang="nl-NL" sz="1000" dirty="0">
                <a:latin typeface="Arial" panose="020B0604020202020204" pitchFamily="34" charset="0"/>
                <a:cs typeface="Arial" panose="020B0604020202020204" pitchFamily="34" charset="0"/>
              </a:rPr>
              <a:t>.</a:t>
            </a:r>
          </a:p>
          <a:p>
            <a:r>
              <a:rPr lang="nl-NL" sz="1000" dirty="0">
                <a:latin typeface="Arial" panose="020B0604020202020204" pitchFamily="34" charset="0"/>
                <a:cs typeface="Arial" panose="020B0604020202020204" pitchFamily="34" charset="0"/>
              </a:rPr>
              <a:t>In deze gezinnen staat de </a:t>
            </a:r>
            <a:r>
              <a:rPr lang="nl-NL" sz="1000" b="1" dirty="0">
                <a:latin typeface="Arial" panose="020B0604020202020204" pitchFamily="34" charset="0"/>
                <a:cs typeface="Arial" panose="020B0604020202020204" pitchFamily="34" charset="0"/>
              </a:rPr>
              <a:t>band tussen ouders en kinderen en de hechting meer onder druk </a:t>
            </a:r>
          </a:p>
          <a:p>
            <a:endParaRPr lang="nl-NL" dirty="0"/>
          </a:p>
        </p:txBody>
      </p:sp>
      <p:sp>
        <p:nvSpPr>
          <p:cNvPr id="4" name="Tijdelijke aanduiding voor dianummer 3"/>
          <p:cNvSpPr>
            <a:spLocks noGrp="1"/>
          </p:cNvSpPr>
          <p:nvPr>
            <p:ph type="sldNum" sz="quarter" idx="5"/>
          </p:nvPr>
        </p:nvSpPr>
        <p:spPr/>
        <p:txBody>
          <a:bodyPr/>
          <a:lstStyle/>
          <a:p>
            <a:fld id="{BA0C7032-B2B1-2943-A3BF-8511873AAFFD}" type="slidenum">
              <a:rPr lang="nl-NL" smtClean="0"/>
              <a:t>6</a:t>
            </a:fld>
            <a:endParaRPr lang="nl-NL"/>
          </a:p>
        </p:txBody>
      </p:sp>
    </p:spTree>
    <p:extLst>
      <p:ext uri="{BB962C8B-B14F-4D97-AF65-F5344CB8AC3E}">
        <p14:creationId xmlns:p14="http://schemas.microsoft.com/office/powerpoint/2010/main" val="358336940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nl-NL" sz="1000" dirty="0">
                <a:latin typeface="Arial" panose="020B0604020202020204" pitchFamily="34" charset="0"/>
                <a:cs typeface="Arial" panose="020B0604020202020204" pitchFamily="34" charset="0"/>
              </a:rPr>
              <a:t>Stress heeft een negatief effect op (de ontwikkeling) van de </a:t>
            </a:r>
            <a:r>
              <a:rPr lang="nl-NL" sz="1000" b="1" dirty="0">
                <a:latin typeface="Arial" panose="020B0604020202020204" pitchFamily="34" charset="0"/>
                <a:cs typeface="Arial" panose="020B0604020202020204" pitchFamily="34" charset="0"/>
              </a:rPr>
              <a:t>executieve functies</a:t>
            </a:r>
            <a:r>
              <a:rPr lang="nl-NL" sz="1000" dirty="0">
                <a:latin typeface="Arial" panose="020B0604020202020204" pitchFamily="34" charset="0"/>
                <a:cs typeface="Arial" panose="020B0604020202020204" pitchFamily="34" charset="0"/>
              </a:rPr>
              <a:t> van zowel ouders als kinderen </a:t>
            </a:r>
          </a:p>
          <a:p>
            <a:pPr marL="0" lvl="0" indent="0">
              <a:lnSpc>
                <a:spcPct val="100000"/>
              </a:lnSpc>
              <a:buFont typeface="Arial" panose="020B0604020202020204" pitchFamily="34" charset="0"/>
              <a:buNone/>
            </a:pPr>
            <a:r>
              <a:rPr lang="nl-NL" sz="1000" dirty="0">
                <a:latin typeface="Arial" panose="020B0604020202020204" pitchFamily="34" charset="0"/>
                <a:cs typeface="Arial" panose="020B0604020202020204" pitchFamily="34" charset="0"/>
              </a:rPr>
              <a:t>Het gaat om:</a:t>
            </a:r>
          </a:p>
          <a:p>
            <a:pPr marL="171450" lvl="0" indent="-171450">
              <a:lnSpc>
                <a:spcPct val="100000"/>
              </a:lnSpc>
              <a:buFont typeface="Arial" panose="020B0604020202020204" pitchFamily="34" charset="0"/>
              <a:buChar char="•"/>
            </a:pPr>
            <a:r>
              <a:rPr lang="nl-NL" sz="1000" dirty="0">
                <a:latin typeface="Arial" panose="020B0604020202020204" pitchFamily="34" charset="0"/>
                <a:cs typeface="Arial" panose="020B0604020202020204" pitchFamily="34" charset="0"/>
              </a:rPr>
              <a:t>Impulsbeheersing</a:t>
            </a:r>
          </a:p>
          <a:p>
            <a:pPr marL="171450" lvl="0" indent="-171450">
              <a:lnSpc>
                <a:spcPct val="100000"/>
              </a:lnSpc>
              <a:buFont typeface="Arial" panose="020B0604020202020204" pitchFamily="34" charset="0"/>
              <a:buChar char="•"/>
            </a:pPr>
            <a:r>
              <a:rPr lang="nl-NL" sz="1000" dirty="0">
                <a:latin typeface="Arial" panose="020B0604020202020204" pitchFamily="34" charset="0"/>
                <a:cs typeface="Arial" panose="020B0604020202020204" pitchFamily="34" charset="0"/>
              </a:rPr>
              <a:t>Emotieregulatie</a:t>
            </a:r>
          </a:p>
          <a:p>
            <a:pPr marL="171450" lvl="0" indent="-171450">
              <a:lnSpc>
                <a:spcPct val="100000"/>
              </a:lnSpc>
              <a:buFont typeface="Arial" panose="020B0604020202020204" pitchFamily="34" charset="0"/>
              <a:buChar char="•"/>
            </a:pPr>
            <a:r>
              <a:rPr lang="nl-NL" sz="1000" dirty="0">
                <a:latin typeface="Arial" panose="020B0604020202020204" pitchFamily="34" charset="0"/>
                <a:cs typeface="Arial" panose="020B0604020202020204" pitchFamily="34" charset="0"/>
              </a:rPr>
              <a:t>Planning</a:t>
            </a:r>
          </a:p>
          <a:p>
            <a:pPr marL="171450" lvl="0" indent="-171450">
              <a:lnSpc>
                <a:spcPct val="100000"/>
              </a:lnSpc>
              <a:buFont typeface="Arial" panose="020B0604020202020204" pitchFamily="34" charset="0"/>
              <a:buChar char="•"/>
            </a:pPr>
            <a:r>
              <a:rPr lang="nl-NL" sz="1000" dirty="0">
                <a:latin typeface="Arial" panose="020B0604020202020204" pitchFamily="34" charset="0"/>
                <a:cs typeface="Arial" panose="020B0604020202020204" pitchFamily="34" charset="0"/>
              </a:rPr>
              <a:t>Besluitvorming</a:t>
            </a:r>
          </a:p>
          <a:p>
            <a:pPr marL="171450" lvl="0" indent="-171450">
              <a:lnSpc>
                <a:spcPct val="100000"/>
              </a:lnSpc>
              <a:buFont typeface="Arial" panose="020B0604020202020204" pitchFamily="34" charset="0"/>
              <a:buChar char="•"/>
            </a:pPr>
            <a:r>
              <a:rPr lang="nl-NL" sz="1000" dirty="0">
                <a:latin typeface="Arial" panose="020B0604020202020204" pitchFamily="34" charset="0"/>
                <a:cs typeface="Arial" panose="020B0604020202020204" pitchFamily="34" charset="0"/>
              </a:rPr>
              <a:t>Werkgeheugen</a:t>
            </a:r>
          </a:p>
          <a:p>
            <a:pPr marL="0" marR="0" lvl="0" indent="0" algn="l" defTabSz="457200" rtl="0" eaLnBrk="1" fontAlgn="auto" latinLnBrk="0" hangingPunct="1">
              <a:lnSpc>
                <a:spcPct val="100000"/>
              </a:lnSpc>
              <a:spcBef>
                <a:spcPts val="0"/>
              </a:spcBef>
              <a:spcAft>
                <a:spcPts val="0"/>
              </a:spcAft>
              <a:buClrTx/>
              <a:buSzTx/>
              <a:buFontTx/>
              <a:buNone/>
              <a:tabLst/>
              <a:defRPr/>
            </a:pPr>
            <a:endParaRPr lang="nl-NL" sz="1000" dirty="0">
              <a:latin typeface="Arial" panose="020B0604020202020204" pitchFamily="34" charset="0"/>
              <a:cs typeface="Arial" panose="020B0604020202020204" pitchFamily="34" charset="0"/>
            </a:endParaRPr>
          </a:p>
          <a:p>
            <a:pPr marL="0" marR="0" lvl="0" indent="0" algn="l" defTabSz="457200" rtl="0" eaLnBrk="1" fontAlgn="auto" latinLnBrk="0" hangingPunct="1">
              <a:lnSpc>
                <a:spcPct val="100000"/>
              </a:lnSpc>
              <a:spcBef>
                <a:spcPts val="0"/>
              </a:spcBef>
              <a:spcAft>
                <a:spcPts val="0"/>
              </a:spcAft>
              <a:buClrTx/>
              <a:buSzTx/>
              <a:buFontTx/>
              <a:buNone/>
              <a:tabLst/>
              <a:defRPr/>
            </a:pPr>
            <a:r>
              <a:rPr lang="nl-NL" sz="1000" b="1" dirty="0" err="1">
                <a:latin typeface="Arial" panose="020B0604020202020204" pitchFamily="34" charset="0"/>
                <a:cs typeface="Arial" panose="020B0604020202020204" pitchFamily="34" charset="0"/>
              </a:rPr>
              <a:t>Pharos</a:t>
            </a:r>
            <a:r>
              <a:rPr lang="nl-NL" sz="1000" b="1" dirty="0">
                <a:latin typeface="Arial" panose="020B0604020202020204" pitchFamily="34" charset="0"/>
                <a:cs typeface="Arial" panose="020B0604020202020204" pitchFamily="34" charset="0"/>
              </a:rPr>
              <a:t> heeft dat in beeld gebracht ‘Vicieuze cirkel bij stress’</a:t>
            </a:r>
          </a:p>
          <a:p>
            <a:pPr marL="228600" marR="0" lvl="0" indent="-228600" algn="l" defTabSz="457200" rtl="0" eaLnBrk="1" fontAlgn="auto" latinLnBrk="0" hangingPunct="1">
              <a:lnSpc>
                <a:spcPct val="100000"/>
              </a:lnSpc>
              <a:spcBef>
                <a:spcPts val="0"/>
              </a:spcBef>
              <a:spcAft>
                <a:spcPts val="0"/>
              </a:spcAft>
              <a:buClrTx/>
              <a:buSzTx/>
              <a:buFont typeface="+mj-lt"/>
              <a:buAutoNum type="arabicPeriod"/>
              <a:tabLst/>
              <a:defRPr/>
            </a:pPr>
            <a:r>
              <a:rPr lang="nl-NL" sz="1000" dirty="0">
                <a:latin typeface="Arial" panose="020B0604020202020204" pitchFamily="34" charset="0"/>
                <a:cs typeface="Arial" panose="020B0604020202020204" pitchFamily="34" charset="0"/>
              </a:rPr>
              <a:t>Geldzorgen </a:t>
            </a:r>
            <a:r>
              <a:rPr lang="nl-NL" sz="1000" dirty="0">
                <a:latin typeface="Arial" panose="020B0604020202020204" pitchFamily="34" charset="0"/>
                <a:cs typeface="Arial" panose="020B0604020202020204" pitchFamily="34" charset="0"/>
                <a:sym typeface="Wingdings" panose="05000000000000000000" pitchFamily="2" charset="2"/>
              </a:rPr>
              <a:t> </a:t>
            </a:r>
            <a:r>
              <a:rPr lang="nl-NL" sz="1000" dirty="0">
                <a:latin typeface="Arial" panose="020B0604020202020204" pitchFamily="34" charset="0"/>
                <a:cs typeface="Arial" panose="020B0604020202020204" pitchFamily="34" charset="0"/>
              </a:rPr>
              <a:t>Stress reactie in je lichaam</a:t>
            </a:r>
          </a:p>
          <a:p>
            <a:pPr marL="228600" marR="0" lvl="0" indent="-228600" algn="l" defTabSz="457200" rtl="0" eaLnBrk="1" fontAlgn="auto" latinLnBrk="0" hangingPunct="1">
              <a:lnSpc>
                <a:spcPct val="100000"/>
              </a:lnSpc>
              <a:spcBef>
                <a:spcPts val="0"/>
              </a:spcBef>
              <a:spcAft>
                <a:spcPts val="0"/>
              </a:spcAft>
              <a:buClrTx/>
              <a:buSzTx/>
              <a:buFont typeface="+mj-lt"/>
              <a:buAutoNum type="arabicPeriod"/>
              <a:tabLst/>
              <a:defRPr/>
            </a:pPr>
            <a:r>
              <a:rPr lang="nl-NL" sz="1000" dirty="0">
                <a:latin typeface="Arial" panose="020B0604020202020204" pitchFamily="34" charset="0"/>
                <a:cs typeface="Arial" panose="020B0604020202020204" pitchFamily="34" charset="0"/>
              </a:rPr>
              <a:t>Minder goed nadenken / impulsgedrag neemt toe</a:t>
            </a:r>
          </a:p>
          <a:p>
            <a:pPr marL="228600" marR="0" lvl="0" indent="-228600" algn="l" defTabSz="457200" rtl="0" eaLnBrk="1" fontAlgn="auto" latinLnBrk="0" hangingPunct="1">
              <a:lnSpc>
                <a:spcPct val="100000"/>
              </a:lnSpc>
              <a:spcBef>
                <a:spcPts val="0"/>
              </a:spcBef>
              <a:spcAft>
                <a:spcPts val="0"/>
              </a:spcAft>
              <a:buClrTx/>
              <a:buSzTx/>
              <a:buFont typeface="+mj-lt"/>
              <a:buAutoNum type="arabicPeriod"/>
              <a:tabLst/>
              <a:defRPr/>
            </a:pPr>
            <a:r>
              <a:rPr lang="nl-NL" sz="1000" dirty="0">
                <a:latin typeface="Arial" panose="020B0604020202020204" pitchFamily="34" charset="0"/>
                <a:cs typeface="Arial" panose="020B0604020202020204" pitchFamily="34" charset="0"/>
              </a:rPr>
              <a:t>Moeite met aanpakken problemen / meer ongezonde keuzes</a:t>
            </a:r>
          </a:p>
          <a:p>
            <a:pPr marL="228600" marR="0" lvl="0" indent="-228600" algn="l" defTabSz="457200" rtl="0" eaLnBrk="1" fontAlgn="auto" latinLnBrk="0" hangingPunct="1">
              <a:lnSpc>
                <a:spcPct val="100000"/>
              </a:lnSpc>
              <a:spcBef>
                <a:spcPts val="0"/>
              </a:spcBef>
              <a:spcAft>
                <a:spcPts val="0"/>
              </a:spcAft>
              <a:buClrTx/>
              <a:buSzTx/>
              <a:buFont typeface="+mj-lt"/>
              <a:buAutoNum type="arabicPeriod"/>
              <a:tabLst/>
              <a:defRPr/>
            </a:pPr>
            <a:r>
              <a:rPr lang="nl-NL" sz="1000" dirty="0">
                <a:latin typeface="Arial" panose="020B0604020202020204" pitchFamily="34" charset="0"/>
                <a:cs typeface="Arial" panose="020B0604020202020204" pitchFamily="34" charset="0"/>
              </a:rPr>
              <a:t>Problemen verergeren / je voelt je steeds ongezonder</a:t>
            </a:r>
          </a:p>
          <a:p>
            <a:pPr marL="228600" marR="0" lvl="0" indent="-228600" algn="l" defTabSz="457200" rtl="0" eaLnBrk="1" fontAlgn="auto" latinLnBrk="0" hangingPunct="1">
              <a:lnSpc>
                <a:spcPct val="100000"/>
              </a:lnSpc>
              <a:spcBef>
                <a:spcPts val="0"/>
              </a:spcBef>
              <a:spcAft>
                <a:spcPts val="0"/>
              </a:spcAft>
              <a:buClrTx/>
              <a:buSzTx/>
              <a:buFont typeface="+mj-lt"/>
              <a:buAutoNum type="arabicPeriod"/>
              <a:tabLst/>
              <a:defRPr/>
            </a:pPr>
            <a:r>
              <a:rPr lang="nl-NL" sz="1000" dirty="0">
                <a:latin typeface="Arial" panose="020B0604020202020204" pitchFamily="34" charset="0"/>
                <a:cs typeface="Arial" panose="020B0604020202020204" pitchFamily="34" charset="0"/>
              </a:rPr>
              <a:t>Stress neemt toe</a:t>
            </a:r>
          </a:p>
          <a:p>
            <a:pPr marL="228600" marR="0" lvl="0" indent="-228600" algn="l" defTabSz="457200" rtl="0" eaLnBrk="1" fontAlgn="auto" latinLnBrk="0" hangingPunct="1">
              <a:lnSpc>
                <a:spcPct val="100000"/>
              </a:lnSpc>
              <a:spcBef>
                <a:spcPts val="0"/>
              </a:spcBef>
              <a:spcAft>
                <a:spcPts val="0"/>
              </a:spcAft>
              <a:buClrTx/>
              <a:buSzTx/>
              <a:buFont typeface="+mj-lt"/>
              <a:buAutoNum type="arabicPeriod"/>
              <a:tabLst/>
              <a:defRPr/>
            </a:pPr>
            <a:r>
              <a:rPr lang="nl-NL" sz="1000" dirty="0">
                <a:latin typeface="Arial" panose="020B0604020202020204" pitchFamily="34" charset="0"/>
                <a:cs typeface="Arial" panose="020B0604020202020204" pitchFamily="34" charset="0"/>
              </a:rPr>
              <a:t>Nieuwe problemen erbij / je komt in een negatieve spiraal</a:t>
            </a:r>
          </a:p>
          <a:p>
            <a:pPr marL="0" marR="0" lvl="0" indent="0" algn="l" defTabSz="457200" rtl="0" eaLnBrk="1" fontAlgn="auto" latinLnBrk="0" hangingPunct="1">
              <a:lnSpc>
                <a:spcPct val="100000"/>
              </a:lnSpc>
              <a:spcBef>
                <a:spcPts val="0"/>
              </a:spcBef>
              <a:spcAft>
                <a:spcPts val="0"/>
              </a:spcAft>
              <a:buClrTx/>
              <a:buSzTx/>
              <a:buFontTx/>
              <a:buNone/>
              <a:tabLst/>
              <a:defRPr/>
            </a:pPr>
            <a:endParaRPr lang="nl-NL" sz="1000" dirty="0">
              <a:latin typeface="Arial" panose="020B0604020202020204" pitchFamily="34" charset="0"/>
              <a:cs typeface="Arial" panose="020B0604020202020204" pitchFamily="34" charset="0"/>
            </a:endParaRPr>
          </a:p>
          <a:p>
            <a:endParaRPr lang="nl-NL" dirty="0"/>
          </a:p>
        </p:txBody>
      </p:sp>
      <p:sp>
        <p:nvSpPr>
          <p:cNvPr id="4" name="Tijdelijke aanduiding voor dianummer 3"/>
          <p:cNvSpPr>
            <a:spLocks noGrp="1"/>
          </p:cNvSpPr>
          <p:nvPr>
            <p:ph type="sldNum" sz="quarter" idx="5"/>
          </p:nvPr>
        </p:nvSpPr>
        <p:spPr/>
        <p:txBody>
          <a:bodyPr/>
          <a:lstStyle/>
          <a:p>
            <a:fld id="{BA0C7032-B2B1-2943-A3BF-8511873AAFFD}" type="slidenum">
              <a:rPr lang="nl-NL" smtClean="0"/>
              <a:t>7</a:t>
            </a:fld>
            <a:endParaRPr lang="nl-NL"/>
          </a:p>
        </p:txBody>
      </p:sp>
    </p:spTree>
    <p:extLst>
      <p:ext uri="{BB962C8B-B14F-4D97-AF65-F5344CB8AC3E}">
        <p14:creationId xmlns:p14="http://schemas.microsoft.com/office/powerpoint/2010/main" val="327733492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a:spcAft>
                <a:spcPts val="0"/>
              </a:spcAft>
            </a:pPr>
            <a:r>
              <a:rPr lang="nl-NL" sz="1100" b="1" baseline="0" dirty="0">
                <a:effectLst/>
                <a:latin typeface="+mn-lt"/>
                <a:ea typeface="Times New Roman"/>
                <a:cs typeface="Arial" panose="020B0604020202020204" pitchFamily="34" charset="0"/>
              </a:rPr>
              <a:t>Dit alles laat de overheid niet koud; daarom o.a.</a:t>
            </a:r>
          </a:p>
          <a:p>
            <a:pPr>
              <a:spcAft>
                <a:spcPts val="0"/>
              </a:spcAft>
            </a:pPr>
            <a:r>
              <a:rPr lang="nl-NL" sz="1100" b="1" baseline="0" dirty="0">
                <a:effectLst/>
                <a:latin typeface="+mn-lt"/>
                <a:ea typeface="Times New Roman"/>
                <a:cs typeface="Arial" panose="020B0604020202020204" pitchFamily="34" charset="0"/>
              </a:rPr>
              <a:t>het actieprogramma Kansrijke Start overheid (2018) gaat over die eerste 1000 dagen en het terugdringen van kansongelijkheid </a:t>
            </a:r>
          </a:p>
          <a:p>
            <a:pPr marL="0" marR="0" lvl="0" indent="0" algn="l" defTabSz="457200" rtl="0" eaLnBrk="1" fontAlgn="auto" latinLnBrk="0" hangingPunct="1">
              <a:lnSpc>
                <a:spcPct val="100000"/>
              </a:lnSpc>
              <a:spcBef>
                <a:spcPts val="0"/>
              </a:spcBef>
              <a:spcAft>
                <a:spcPts val="0"/>
              </a:spcAft>
              <a:buClrTx/>
              <a:buSzTx/>
              <a:buFontTx/>
              <a:buNone/>
              <a:tabLst/>
              <a:defRPr/>
            </a:pPr>
            <a:r>
              <a:rPr lang="nl-NL" sz="1100" b="0" baseline="0" dirty="0">
                <a:effectLst/>
                <a:latin typeface="+mn-lt"/>
                <a:ea typeface="Times New Roman"/>
                <a:cs typeface="Arial" panose="020B0604020202020204" pitchFamily="34" charset="0"/>
              </a:rPr>
              <a:t>(daarnaast Carola Schouten minister van o.a. armoedebestrijding / aandacht voor armoede in allerlei preventieakkoorden)</a:t>
            </a:r>
          </a:p>
          <a:p>
            <a:pPr>
              <a:spcAft>
                <a:spcPts val="0"/>
              </a:spcAft>
            </a:pPr>
            <a:endParaRPr lang="nl-NL" sz="1100" b="1" baseline="0" dirty="0">
              <a:effectLst/>
              <a:latin typeface="+mn-lt"/>
              <a:ea typeface="Times New Roman"/>
              <a:cs typeface="Arial" panose="020B0604020202020204" pitchFamily="34" charset="0"/>
            </a:endParaRPr>
          </a:p>
          <a:p>
            <a:pPr>
              <a:spcAft>
                <a:spcPts val="0"/>
              </a:spcAft>
            </a:pPr>
            <a:r>
              <a:rPr lang="nl-NL" sz="1100" b="1" baseline="0" dirty="0">
                <a:effectLst/>
                <a:latin typeface="+mn-lt"/>
                <a:ea typeface="Times New Roman"/>
                <a:cs typeface="Arial" panose="020B0604020202020204" pitchFamily="34" charset="0"/>
              </a:rPr>
              <a:t>Die eerste 1000 dagen zijn dus belangrijk </a:t>
            </a:r>
            <a:r>
              <a:rPr lang="nl-NL" sz="1100" b="0" baseline="0" dirty="0">
                <a:effectLst/>
                <a:latin typeface="+mn-lt"/>
                <a:ea typeface="Times New Roman"/>
                <a:cs typeface="Arial" panose="020B0604020202020204" pitchFamily="34" charset="0"/>
              </a:rPr>
              <a:t>omdat</a:t>
            </a:r>
            <a:r>
              <a:rPr lang="nl-NL" sz="1100" b="1" baseline="0" dirty="0">
                <a:effectLst/>
                <a:latin typeface="+mn-lt"/>
                <a:ea typeface="Times New Roman"/>
                <a:cs typeface="Arial" panose="020B0604020202020204" pitchFamily="34" charset="0"/>
              </a:rPr>
              <a:t> </a:t>
            </a:r>
            <a:r>
              <a:rPr kumimoji="0" lang="nl-NL" sz="1100" b="0" i="0" u="none" strike="noStrike" kern="1200" cap="none" spc="0" normalizeH="0" baseline="0" noProof="0" dirty="0">
                <a:ln>
                  <a:noFill/>
                </a:ln>
                <a:solidFill>
                  <a:srgbClr val="1A2C54"/>
                </a:solidFill>
                <a:effectLst/>
                <a:uLnTx/>
                <a:uFillTx/>
                <a:latin typeface="+mn-lt"/>
                <a:ea typeface="+mn-ea"/>
                <a:cs typeface="Arial" panose="020B0604020202020204" pitchFamily="34" charset="0"/>
                <a:sym typeface="Wingdings" panose="05000000000000000000" pitchFamily="2" charset="2"/>
              </a:rPr>
              <a:t>in die periode de groei en ontwikkeling van het kind ENORM is</a:t>
            </a:r>
          </a:p>
          <a:p>
            <a:pPr>
              <a:spcAft>
                <a:spcPts val="0"/>
              </a:spcAft>
            </a:pPr>
            <a:r>
              <a:rPr kumimoji="0" lang="nl-NL" sz="1100" b="0" i="0" u="none" strike="noStrike" kern="1200" cap="none" spc="0" normalizeH="0" baseline="0" noProof="0" dirty="0">
                <a:ln>
                  <a:noFill/>
                </a:ln>
                <a:solidFill>
                  <a:srgbClr val="1A2C54"/>
                </a:solidFill>
                <a:effectLst/>
                <a:uLnTx/>
                <a:uFillTx/>
                <a:latin typeface="+mn-lt"/>
                <a:ea typeface="+mn-ea"/>
                <a:cs typeface="Arial" panose="020B0604020202020204" pitchFamily="34" charset="0"/>
                <a:sym typeface="Wingdings" panose="05000000000000000000" pitchFamily="2" charset="2"/>
              </a:rPr>
              <a:t>Daarom ook een hele gevoelige periode voor ‘ouder- en omgevingsfactoren’</a:t>
            </a:r>
          </a:p>
          <a:p>
            <a:pPr marL="0" marR="0" lvl="0" indent="0" algn="l" defTabSz="457200" rtl="0" eaLnBrk="1" fontAlgn="auto" latinLnBrk="0" hangingPunct="1">
              <a:lnSpc>
                <a:spcPct val="100000"/>
              </a:lnSpc>
              <a:spcBef>
                <a:spcPts val="0"/>
              </a:spcBef>
              <a:spcAft>
                <a:spcPts val="0"/>
              </a:spcAft>
              <a:buClrTx/>
              <a:buSzTx/>
              <a:buFontTx/>
              <a:buNone/>
              <a:tabLst/>
              <a:defRPr/>
            </a:pPr>
            <a:r>
              <a:rPr lang="nl-NL" sz="1100" b="1" dirty="0">
                <a:solidFill>
                  <a:schemeClr val="tx2"/>
                </a:solidFill>
                <a:latin typeface="+mn-lt"/>
              </a:rPr>
              <a:t>Op het fundament van de eerste 1.000 dagen bouwen we de rest van ons leven.</a:t>
            </a:r>
            <a:endParaRPr lang="nl-NL" sz="1100" dirty="0">
              <a:latin typeface="+mn-lt"/>
            </a:endParaRPr>
          </a:p>
          <a:p>
            <a:pPr>
              <a:spcAft>
                <a:spcPts val="0"/>
              </a:spcAft>
            </a:pPr>
            <a:endParaRPr kumimoji="0" lang="nl-NL" sz="1100" b="0" i="0" u="none" strike="noStrike" kern="1200" cap="none" spc="0" normalizeH="0" baseline="0" noProof="0" dirty="0">
              <a:ln>
                <a:noFill/>
              </a:ln>
              <a:solidFill>
                <a:srgbClr val="1A2C54"/>
              </a:solidFill>
              <a:effectLst/>
              <a:uLnTx/>
              <a:uFillTx/>
              <a:latin typeface="+mn-lt"/>
              <a:ea typeface="+mn-ea"/>
              <a:cs typeface="Arial" panose="020B0604020202020204" pitchFamily="34" charset="0"/>
              <a:sym typeface="Wingdings" panose="05000000000000000000" pitchFamily="2" charset="2"/>
            </a:endParaRPr>
          </a:p>
          <a:p>
            <a:pPr marL="0" lvl="2" defTabSz="539354">
              <a:spcBef>
                <a:spcPts val="188"/>
              </a:spcBef>
              <a:spcAft>
                <a:spcPts val="600"/>
              </a:spcAft>
              <a:buClr>
                <a:schemeClr val="tx1"/>
              </a:buClr>
              <a:buSzPct val="100000"/>
              <a:defRPr/>
            </a:pPr>
            <a:r>
              <a:rPr lang="nl-NL" sz="1100" b="1" dirty="0">
                <a:latin typeface="+mn-lt"/>
              </a:rPr>
              <a:t>Terug dringen van gezondheidsverschillen? We weten wat de gevolgen zijn van </a:t>
            </a:r>
            <a:r>
              <a:rPr lang="nl-NL" sz="1100" b="1" dirty="0" err="1">
                <a:latin typeface="+mn-lt"/>
              </a:rPr>
              <a:t>Early</a:t>
            </a:r>
            <a:r>
              <a:rPr lang="nl-NL" sz="1100" b="1" dirty="0">
                <a:latin typeface="+mn-lt"/>
              </a:rPr>
              <a:t> life stress!</a:t>
            </a:r>
          </a:p>
          <a:p>
            <a:pPr marL="0" lvl="2" defTabSz="539354">
              <a:spcBef>
                <a:spcPts val="188"/>
              </a:spcBef>
              <a:spcAft>
                <a:spcPts val="600"/>
              </a:spcAft>
              <a:buClr>
                <a:schemeClr val="tx1"/>
              </a:buClr>
              <a:buSzPct val="100000"/>
              <a:defRPr/>
            </a:pPr>
            <a:r>
              <a:rPr lang="nl-NL" sz="1100" b="1" dirty="0">
                <a:latin typeface="+mn-lt"/>
              </a:rPr>
              <a:t>Meer dan 1 op de 6 kinderen </a:t>
            </a:r>
            <a:r>
              <a:rPr lang="nl-NL" sz="1100" dirty="0">
                <a:latin typeface="+mn-lt"/>
              </a:rPr>
              <a:t>heeft in de eerste 1.000 dagen te maken met risicofactoren die - bij gebrek aan beschermende factoren, zoals een netwerk om</a:t>
            </a:r>
            <a:endParaRPr kumimoji="0" lang="nl-NL" sz="1100" b="1" i="1" u="none" strike="noStrike" kern="1200" cap="none" spc="0" normalizeH="0" baseline="0" noProof="0" dirty="0">
              <a:ln>
                <a:noFill/>
              </a:ln>
              <a:solidFill>
                <a:prstClr val="black"/>
              </a:solidFill>
              <a:effectLst/>
              <a:uLnTx/>
              <a:uFillTx/>
              <a:latin typeface="+mn-lt"/>
              <a:cs typeface="Arial" panose="020B0604020202020204" pitchFamily="34" charset="0"/>
            </a:endParaRPr>
          </a:p>
          <a:p>
            <a:pPr marL="0" lvl="2" defTabSz="539354">
              <a:spcBef>
                <a:spcPts val="188"/>
              </a:spcBef>
              <a:spcAft>
                <a:spcPts val="600"/>
              </a:spcAft>
              <a:buClr>
                <a:schemeClr val="tx1"/>
              </a:buClr>
              <a:buSzPct val="100000"/>
              <a:defRPr/>
            </a:pPr>
            <a:br>
              <a:rPr kumimoji="0" lang="nl-NL" sz="1100" b="1" i="1" u="none" strike="noStrike" kern="1200" cap="none" spc="0" normalizeH="0" baseline="0" noProof="0" dirty="0">
                <a:ln>
                  <a:noFill/>
                </a:ln>
                <a:solidFill>
                  <a:prstClr val="black"/>
                </a:solidFill>
                <a:effectLst/>
                <a:uLnTx/>
                <a:uFillTx/>
                <a:latin typeface="+mn-lt"/>
                <a:ea typeface="Times New Roman"/>
                <a:cs typeface="Arial" panose="020B0604020202020204" pitchFamily="34" charset="0"/>
              </a:rPr>
            </a:br>
            <a:r>
              <a:rPr kumimoji="0" lang="nl-NL" sz="1100" b="1" i="1" u="none" strike="noStrike" kern="1200" cap="none" spc="0" normalizeH="0" baseline="0" noProof="0" dirty="0">
                <a:ln>
                  <a:noFill/>
                </a:ln>
                <a:solidFill>
                  <a:prstClr val="black"/>
                </a:solidFill>
                <a:effectLst/>
                <a:uLnTx/>
                <a:uFillTx/>
                <a:latin typeface="+mn-lt"/>
                <a:ea typeface="Times New Roman"/>
                <a:cs typeface="Arial" panose="020B0604020202020204" pitchFamily="34" charset="0"/>
              </a:rPr>
              <a:t>Idee achter Kansrijke Start: </a:t>
            </a:r>
            <a:r>
              <a:rPr kumimoji="0" lang="nl-NL" sz="1100" b="0" i="1" u="none" strike="noStrike" kern="1200" cap="none" spc="0" normalizeH="0" baseline="0" noProof="0" dirty="0">
                <a:ln>
                  <a:noFill/>
                </a:ln>
                <a:solidFill>
                  <a:prstClr val="black"/>
                </a:solidFill>
                <a:effectLst/>
                <a:uLnTx/>
                <a:uFillTx/>
                <a:latin typeface="+mn-lt"/>
                <a:ea typeface="Times New Roman"/>
                <a:cs typeface="Arial" panose="020B0604020202020204" pitchFamily="34" charset="0"/>
              </a:rPr>
              <a:t>door meer en kwalitatief betere aandacht te besteden aan de sociale, mentale en fysieke omstandigheden van (aanstaande) kwetsbare gezinnen, kunnen de kansen voor baby’s en peuters worden vergroot en problemen, nu en op latere leeftijd, worden voorkomen.  Inzetten op de 1</a:t>
            </a:r>
            <a:r>
              <a:rPr kumimoji="0" lang="nl-NL" sz="1100" b="0" i="1" u="none" strike="noStrike" kern="1200" cap="none" spc="0" normalizeH="0" baseline="30000" noProof="0" dirty="0">
                <a:ln>
                  <a:noFill/>
                </a:ln>
                <a:solidFill>
                  <a:prstClr val="black"/>
                </a:solidFill>
                <a:effectLst/>
                <a:uLnTx/>
                <a:uFillTx/>
                <a:latin typeface="+mn-lt"/>
                <a:ea typeface="Times New Roman"/>
                <a:cs typeface="Arial" panose="020B0604020202020204" pitchFamily="34" charset="0"/>
              </a:rPr>
              <a:t>e</a:t>
            </a:r>
            <a:r>
              <a:rPr kumimoji="0" lang="nl-NL" sz="1100" b="0" i="1" u="none" strike="noStrike" kern="1200" cap="none" spc="0" normalizeH="0" baseline="0" noProof="0" dirty="0">
                <a:ln>
                  <a:noFill/>
                </a:ln>
                <a:solidFill>
                  <a:prstClr val="black"/>
                </a:solidFill>
                <a:effectLst/>
                <a:uLnTx/>
                <a:uFillTx/>
                <a:latin typeface="+mn-lt"/>
                <a:ea typeface="Times New Roman"/>
                <a:cs typeface="Arial" panose="020B0604020202020204" pitchFamily="34" charset="0"/>
              </a:rPr>
              <a:t> 1000 dagen, een Kansrijke Start, kan uiteindelijk  bijdragen aan het verkleinen van gezondheidsverschillen en scheelt het in de kosten. Voor gemeenten een belangrijk aandachtspunt sinds de transitie van de jeugdzorg.</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nl-NL" sz="1100" b="0" i="1" u="none" strike="noStrike" kern="1200" cap="none" spc="0" normalizeH="0" baseline="0" noProof="0" dirty="0">
              <a:ln>
                <a:noFill/>
              </a:ln>
              <a:solidFill>
                <a:prstClr val="black"/>
              </a:solidFill>
              <a:effectLst/>
              <a:uLnTx/>
              <a:uFillTx/>
              <a:latin typeface="+mn-lt"/>
              <a:ea typeface="Times New Roman"/>
              <a:cs typeface="Arial" panose="020B0604020202020204" pitchFamily="34" charset="0"/>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nl-NL" sz="1100" b="0" i="0" u="none" strike="noStrike" kern="1200" cap="none" spc="0" normalizeH="0" baseline="0" noProof="0" dirty="0">
                <a:ln>
                  <a:noFill/>
                </a:ln>
                <a:solidFill>
                  <a:prstClr val="black"/>
                </a:solidFill>
                <a:effectLst/>
                <a:uLnTx/>
                <a:uFillTx/>
                <a:latin typeface="+mn-lt"/>
                <a:ea typeface="Times New Roman"/>
                <a:cs typeface="Arial" panose="020B0604020202020204" pitchFamily="34" charset="0"/>
              </a:rPr>
              <a:t>In 2023 is Kansrijke Start een actie programma in alle gemeenten. (hiervoor zijn financiële middelen)</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nl-NL" sz="1100" b="0" i="0" u="none" strike="noStrike" kern="1200" cap="none" spc="0" normalizeH="0" baseline="0" noProof="0" dirty="0">
                <a:ln>
                  <a:noFill/>
                </a:ln>
                <a:solidFill>
                  <a:prstClr val="black"/>
                </a:solidFill>
                <a:effectLst/>
                <a:uLnTx/>
                <a:uFillTx/>
                <a:latin typeface="+mn-lt"/>
                <a:ea typeface="Times New Roman"/>
                <a:cs typeface="Arial" panose="020B0604020202020204" pitchFamily="34" charset="0"/>
              </a:rPr>
              <a:t>De gemeente Nijmegen zet bijv.  ‘armoede’ daarbij specifiek op de agenda.</a:t>
            </a:r>
          </a:p>
          <a:p>
            <a:pPr>
              <a:spcAft>
                <a:spcPts val="0"/>
              </a:spcAft>
            </a:pPr>
            <a:endParaRPr lang="nl-NL" sz="1100" baseline="0" dirty="0">
              <a:effectLst/>
              <a:latin typeface="+mn-lt"/>
              <a:ea typeface="Times New Roman"/>
              <a:cs typeface="Arial" panose="020B0604020202020204" pitchFamily="34" charset="0"/>
            </a:endParaRPr>
          </a:p>
          <a:p>
            <a:pPr>
              <a:spcAft>
                <a:spcPts val="0"/>
              </a:spcAft>
            </a:pPr>
            <a:endParaRPr lang="nl-NL" sz="1100" dirty="0">
              <a:effectLst/>
              <a:latin typeface="+mn-lt"/>
              <a:ea typeface="Times New Roman"/>
              <a:cs typeface="Arial" panose="020B0604020202020204" pitchFamily="34" charset="0"/>
            </a:endParaRPr>
          </a:p>
          <a:p>
            <a:endParaRPr lang="nl-NL" dirty="0"/>
          </a:p>
        </p:txBody>
      </p:sp>
      <p:sp>
        <p:nvSpPr>
          <p:cNvPr id="4" name="Tijdelijke aanduiding voor dianummer 3"/>
          <p:cNvSpPr>
            <a:spLocks noGrp="1"/>
          </p:cNvSpPr>
          <p:nvPr>
            <p:ph type="sldNum" sz="quarter" idx="5"/>
          </p:nvPr>
        </p:nvSpPr>
        <p:spPr/>
        <p:txBody>
          <a:bodyPr/>
          <a:lstStyle/>
          <a:p>
            <a:fld id="{BA0C7032-B2B1-2943-A3BF-8511873AAFFD}" type="slidenum">
              <a:rPr lang="nl-NL" smtClean="0"/>
              <a:t>8</a:t>
            </a:fld>
            <a:endParaRPr lang="nl-NL"/>
          </a:p>
        </p:txBody>
      </p:sp>
    </p:spTree>
    <p:extLst>
      <p:ext uri="{BB962C8B-B14F-4D97-AF65-F5344CB8AC3E}">
        <p14:creationId xmlns:p14="http://schemas.microsoft.com/office/powerpoint/2010/main" val="324932558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sz="1000" dirty="0">
                <a:solidFill>
                  <a:schemeClr val="tx2"/>
                </a:solidFill>
                <a:latin typeface="Calibri Light" panose="020F0302020204030204" pitchFamily="34" charset="0"/>
                <a:ea typeface="+mj-ea"/>
                <a:cs typeface="Calibri Light" panose="020F0302020204030204" pitchFamily="34" charset="0"/>
              </a:rPr>
              <a:t>In de eerste 1000 dagen is er dus een kans om in te zetten op </a:t>
            </a:r>
            <a:r>
              <a:rPr lang="nl-NL" sz="1000" b="1" dirty="0">
                <a:solidFill>
                  <a:schemeClr val="tx2"/>
                </a:solidFill>
                <a:latin typeface="Calibri" panose="020F0502020204030204" pitchFamily="34" charset="0"/>
                <a:ea typeface="+mj-ea"/>
                <a:cs typeface="Calibri" panose="020F0502020204030204" pitchFamily="34" charset="0"/>
              </a:rPr>
              <a:t>kansengelijkheid </a:t>
            </a:r>
            <a:r>
              <a:rPr lang="nl-NL" sz="1000" dirty="0">
                <a:solidFill>
                  <a:schemeClr val="tx2"/>
                </a:solidFill>
                <a:latin typeface="Calibri" panose="020F0502020204030204" pitchFamily="34" charset="0"/>
                <a:ea typeface="+mj-ea"/>
                <a:cs typeface="Calibri" panose="020F0502020204030204" pitchFamily="34" charset="0"/>
              </a:rPr>
              <a:t>en het </a:t>
            </a:r>
            <a:r>
              <a:rPr lang="nl-NL" sz="1000" b="1" dirty="0">
                <a:solidFill>
                  <a:schemeClr val="tx2"/>
                </a:solidFill>
                <a:latin typeface="Calibri" panose="020F0502020204030204" pitchFamily="34" charset="0"/>
                <a:ea typeface="+mj-ea"/>
                <a:cs typeface="Calibri" panose="020F0502020204030204" pitchFamily="34" charset="0"/>
              </a:rPr>
              <a:t>terugdringen van gezondheidsverschillen</a:t>
            </a:r>
          </a:p>
          <a:p>
            <a:endParaRPr lang="nl-NL" sz="1000" b="1" dirty="0">
              <a:solidFill>
                <a:schemeClr val="tx2"/>
              </a:solidFill>
              <a:effectLst/>
              <a:latin typeface="Calibri" panose="020F0502020204030204" pitchFamily="34" charset="0"/>
              <a:ea typeface="+mj-ea"/>
              <a:cs typeface="Calibri" panose="020F0502020204030204" pitchFamily="34" charset="0"/>
            </a:endParaRPr>
          </a:p>
          <a:p>
            <a:r>
              <a:rPr lang="nl-NL" sz="1000" b="1" dirty="0">
                <a:effectLst/>
                <a:latin typeface="Arial" panose="020B0604020202020204" pitchFamily="34" charset="0"/>
                <a:ea typeface="Calibri" panose="020F0502020204030204" pitchFamily="34" charset="0"/>
                <a:cs typeface="Arial" panose="020B0604020202020204" pitchFamily="34" charset="0"/>
              </a:rPr>
              <a:t>Kansrijke Start heeft 3 actielijnen</a:t>
            </a:r>
          </a:p>
          <a:p>
            <a:pPr>
              <a:lnSpc>
                <a:spcPct val="107000"/>
              </a:lnSpc>
              <a:spcAft>
                <a:spcPts val="800"/>
              </a:spcAft>
            </a:pPr>
            <a:r>
              <a:rPr lang="nl-NL" sz="1000" dirty="0">
                <a:effectLst/>
                <a:latin typeface="Arial" panose="020B0604020202020204" pitchFamily="34" charset="0"/>
                <a:ea typeface="Calibri" panose="020F0502020204030204" pitchFamily="34" charset="0"/>
                <a:cs typeface="Arial" panose="020B0604020202020204" pitchFamily="34" charset="0"/>
              </a:rPr>
              <a:t>Het landelijk actieprogramma Kansrijke Start wil zoveel mogelijk kinderen de kans geven op een goede start. </a:t>
            </a:r>
          </a:p>
          <a:p>
            <a:pPr marL="0" marR="0" lvl="0" indent="0" algn="l" defTabSz="457200" rtl="0" eaLnBrk="1" fontAlgn="auto" latinLnBrk="0" hangingPunct="1">
              <a:lnSpc>
                <a:spcPct val="107000"/>
              </a:lnSpc>
              <a:spcBef>
                <a:spcPts val="0"/>
              </a:spcBef>
              <a:spcAft>
                <a:spcPts val="800"/>
              </a:spcAft>
              <a:buClrTx/>
              <a:buSzTx/>
              <a:buFontTx/>
              <a:buNone/>
              <a:tabLst/>
              <a:defRPr/>
            </a:pPr>
            <a:r>
              <a:rPr kumimoji="0" lang="nl-NL" sz="1000" b="0" i="0" u="none" strike="noStrike" kern="1200" cap="none" spc="0" normalizeH="0" baseline="0" noProof="0" dirty="0">
                <a:ln>
                  <a:noFill/>
                </a:ln>
                <a:solidFill>
                  <a:prstClr val="black"/>
                </a:solidFill>
                <a:effectLst/>
                <a:uLnTx/>
                <a:uFillTx/>
                <a:latin typeface="Arial" panose="020B0604020202020204" pitchFamily="34" charset="0"/>
                <a:ea typeface="Times New Roman"/>
                <a:cs typeface="Arial" panose="020B0604020202020204" pitchFamily="34" charset="0"/>
              </a:rPr>
              <a:t>Er wordt ingezet op 3 actielijnen.</a:t>
            </a:r>
          </a:p>
          <a:p>
            <a:pPr marL="228600" marR="0" lvl="0" indent="-228600" algn="l" defTabSz="457200" rtl="0" eaLnBrk="1" fontAlgn="auto" latinLnBrk="0" hangingPunct="1">
              <a:lnSpc>
                <a:spcPct val="107000"/>
              </a:lnSpc>
              <a:spcBef>
                <a:spcPts val="0"/>
              </a:spcBef>
              <a:spcAft>
                <a:spcPts val="800"/>
              </a:spcAft>
              <a:buClrTx/>
              <a:buSzTx/>
              <a:buFont typeface="+mj-lt"/>
              <a:buAutoNum type="arabicPeriod"/>
              <a:tabLst/>
              <a:defRPr/>
            </a:pPr>
            <a:r>
              <a:rPr kumimoji="0" lang="nl-NL" sz="1000" b="0" i="0" u="none" strike="noStrike" kern="1200" cap="none" spc="0" normalizeH="0" baseline="0" noProof="0" dirty="0">
                <a:ln>
                  <a:noFill/>
                </a:ln>
                <a:solidFill>
                  <a:prstClr val="black"/>
                </a:solidFill>
                <a:effectLst/>
                <a:uLnTx/>
                <a:uFillTx/>
                <a:latin typeface="Arial" panose="020B0604020202020204" pitchFamily="34" charset="0"/>
                <a:ea typeface="Times New Roman"/>
                <a:cs typeface="Arial" panose="020B0604020202020204" pitchFamily="34" charset="0"/>
              </a:rPr>
              <a:t>Voor de zwangerschap </a:t>
            </a:r>
          </a:p>
          <a:p>
            <a:pPr marL="228600" marR="0" lvl="0" indent="-228600" algn="l" defTabSz="457200" rtl="0" eaLnBrk="1" fontAlgn="auto" latinLnBrk="0" hangingPunct="1">
              <a:lnSpc>
                <a:spcPct val="107000"/>
              </a:lnSpc>
              <a:spcBef>
                <a:spcPts val="0"/>
              </a:spcBef>
              <a:spcAft>
                <a:spcPts val="800"/>
              </a:spcAft>
              <a:buClrTx/>
              <a:buSzTx/>
              <a:buFont typeface="+mj-lt"/>
              <a:buAutoNum type="arabicPeriod"/>
              <a:tabLst/>
              <a:defRPr/>
            </a:pPr>
            <a:r>
              <a:rPr kumimoji="0" lang="nl-NL" sz="1000" b="0" i="0" u="none" strike="noStrike" kern="1200" cap="none" spc="0" normalizeH="0" baseline="0" noProof="0" dirty="0">
                <a:ln>
                  <a:noFill/>
                </a:ln>
                <a:solidFill>
                  <a:prstClr val="black"/>
                </a:solidFill>
                <a:effectLst/>
                <a:uLnTx/>
                <a:uFillTx/>
                <a:latin typeface="Arial" panose="020B0604020202020204" pitchFamily="34" charset="0"/>
                <a:ea typeface="Times New Roman"/>
                <a:cs typeface="Arial" panose="020B0604020202020204" pitchFamily="34" charset="0"/>
              </a:rPr>
              <a:t>Tijdens de zwangerschap</a:t>
            </a:r>
          </a:p>
          <a:p>
            <a:pPr marL="228600" marR="0" lvl="0" indent="-228600" algn="l" defTabSz="457200" rtl="0" eaLnBrk="1" fontAlgn="auto" latinLnBrk="0" hangingPunct="1">
              <a:lnSpc>
                <a:spcPct val="107000"/>
              </a:lnSpc>
              <a:spcBef>
                <a:spcPts val="0"/>
              </a:spcBef>
              <a:spcAft>
                <a:spcPts val="800"/>
              </a:spcAft>
              <a:buClrTx/>
              <a:buSzTx/>
              <a:buFont typeface="+mj-lt"/>
              <a:buAutoNum type="arabicPeriod"/>
              <a:tabLst/>
              <a:defRPr/>
            </a:pPr>
            <a:r>
              <a:rPr kumimoji="0" lang="nl-NL" sz="1000" b="0" i="0" u="none" strike="noStrike" kern="1200" cap="none" spc="0" normalizeH="0" baseline="0" noProof="0" dirty="0">
                <a:ln>
                  <a:noFill/>
                </a:ln>
                <a:solidFill>
                  <a:prstClr val="black"/>
                </a:solidFill>
                <a:effectLst/>
                <a:uLnTx/>
                <a:uFillTx/>
                <a:latin typeface="Arial" panose="020B0604020202020204" pitchFamily="34" charset="0"/>
                <a:ea typeface="Times New Roman"/>
                <a:cs typeface="Arial" panose="020B0604020202020204" pitchFamily="34" charset="0"/>
              </a:rPr>
              <a:t>Na de geboorte</a:t>
            </a:r>
          </a:p>
          <a:p>
            <a:pPr marL="0" marR="0" lvl="0" indent="0" algn="l" defTabSz="457200" rtl="0" eaLnBrk="1" fontAlgn="auto" latinLnBrk="0" hangingPunct="1">
              <a:lnSpc>
                <a:spcPct val="107000"/>
              </a:lnSpc>
              <a:spcBef>
                <a:spcPts val="0"/>
              </a:spcBef>
              <a:spcAft>
                <a:spcPts val="800"/>
              </a:spcAft>
              <a:buClrTx/>
              <a:buSzTx/>
              <a:buFont typeface="+mj-lt"/>
              <a:buNone/>
              <a:tabLst/>
              <a:defRPr/>
            </a:pPr>
            <a:endParaRPr kumimoji="0" lang="nl-NL" sz="1000" b="0" i="0" u="none" strike="noStrike" kern="1200" cap="none" spc="0" normalizeH="0" baseline="0" noProof="0" dirty="0">
              <a:ln>
                <a:noFill/>
              </a:ln>
              <a:solidFill>
                <a:prstClr val="black"/>
              </a:solidFill>
              <a:effectLst/>
              <a:uLnTx/>
              <a:uFillTx/>
              <a:latin typeface="Arial" panose="020B0604020202020204" pitchFamily="34" charset="0"/>
              <a:ea typeface="Times New Roman"/>
              <a:cs typeface="Arial" panose="020B0604020202020204" pitchFamily="34" charset="0"/>
            </a:endParaRPr>
          </a:p>
          <a:p>
            <a:pPr>
              <a:lnSpc>
                <a:spcPct val="107000"/>
              </a:lnSpc>
              <a:spcAft>
                <a:spcPts val="800"/>
              </a:spcAft>
            </a:pPr>
            <a:r>
              <a:rPr lang="nl-NL" sz="1000" dirty="0">
                <a:effectLst/>
                <a:latin typeface="Arial" panose="020B0604020202020204" pitchFamily="34" charset="0"/>
                <a:ea typeface="Calibri" panose="020F0502020204030204" pitchFamily="34" charset="0"/>
                <a:cs typeface="Arial" panose="020B0604020202020204" pitchFamily="34" charset="0"/>
              </a:rPr>
              <a:t>Het actieprogramma Kansrijke Start heeft om te beginnen </a:t>
            </a:r>
            <a:r>
              <a:rPr lang="nl-NL" sz="1000" b="1" dirty="0">
                <a:effectLst/>
                <a:latin typeface="Arial" panose="020B0604020202020204" pitchFamily="34" charset="0"/>
                <a:ea typeface="Calibri" panose="020F0502020204030204" pitchFamily="34" charset="0"/>
                <a:cs typeface="Arial" panose="020B0604020202020204" pitchFamily="34" charset="0"/>
              </a:rPr>
              <a:t>landelijke doelen</a:t>
            </a:r>
            <a:r>
              <a:rPr lang="nl-NL" sz="1000" dirty="0">
                <a:effectLst/>
                <a:latin typeface="Arial" panose="020B0604020202020204" pitchFamily="34" charset="0"/>
                <a:ea typeface="Calibri" panose="020F0502020204030204" pitchFamily="34" charset="0"/>
                <a:cs typeface="Arial" panose="020B0604020202020204" pitchFamily="34" charset="0"/>
              </a:rPr>
              <a:t>, maatregelen en resultaten. Op lokaal niveau kent elke gemeente of regio haar eigen doelen, maatregelen en resultaten, die zijn afgestemd op de lokale situatie in de zogenaamde lokale coalities. </a:t>
            </a:r>
          </a:p>
          <a:p>
            <a:pPr>
              <a:lnSpc>
                <a:spcPct val="107000"/>
              </a:lnSpc>
              <a:spcAft>
                <a:spcPts val="800"/>
              </a:spcAft>
            </a:pPr>
            <a:r>
              <a:rPr lang="nl-NL" sz="1000" dirty="0">
                <a:effectLst/>
                <a:latin typeface="Arial" panose="020B0604020202020204" pitchFamily="34" charset="0"/>
                <a:ea typeface="Calibri" panose="020F0502020204030204" pitchFamily="34" charset="0"/>
                <a:cs typeface="Arial" panose="020B0604020202020204" pitchFamily="34" charset="0"/>
              </a:rPr>
              <a:t>Inmiddels zijn er in de regio Gelderland-Zuid 9 gemeenten met een dergelijke </a:t>
            </a:r>
            <a:r>
              <a:rPr lang="nl-NL" sz="1000" b="1" dirty="0">
                <a:effectLst/>
                <a:latin typeface="Arial" panose="020B0604020202020204" pitchFamily="34" charset="0"/>
                <a:ea typeface="Calibri" panose="020F0502020204030204" pitchFamily="34" charset="0"/>
                <a:cs typeface="Arial" panose="020B0604020202020204" pitchFamily="34" charset="0"/>
              </a:rPr>
              <a:t>lokale coalitie</a:t>
            </a:r>
            <a:r>
              <a:rPr lang="nl-NL" sz="1000" dirty="0">
                <a:effectLst/>
                <a:latin typeface="Arial" panose="020B0604020202020204" pitchFamily="34" charset="0"/>
                <a:ea typeface="Calibri" panose="020F0502020204030204" pitchFamily="34" charset="0"/>
                <a:cs typeface="Arial" panose="020B0604020202020204" pitchFamily="34" charset="0"/>
              </a:rPr>
              <a:t>.</a:t>
            </a:r>
          </a:p>
          <a:p>
            <a:pPr>
              <a:lnSpc>
                <a:spcPct val="107000"/>
              </a:lnSpc>
              <a:spcAft>
                <a:spcPts val="800"/>
              </a:spcAft>
            </a:pPr>
            <a:endParaRPr lang="nl-NL" sz="1000" dirty="0">
              <a:effectLst/>
              <a:latin typeface="Arial" panose="020B0604020202020204" pitchFamily="34" charset="0"/>
              <a:ea typeface="Calibri" panose="020F0502020204030204" pitchFamily="34" charset="0"/>
              <a:cs typeface="Arial" panose="020B0604020202020204" pitchFamily="34" charset="0"/>
            </a:endParaRPr>
          </a:p>
          <a:p>
            <a:pPr>
              <a:lnSpc>
                <a:spcPct val="107000"/>
              </a:lnSpc>
              <a:spcAft>
                <a:spcPts val="800"/>
              </a:spcAft>
            </a:pPr>
            <a:r>
              <a:rPr lang="nl-NL" sz="1000" dirty="0">
                <a:effectLst/>
                <a:latin typeface="Arial" panose="020B0604020202020204" pitchFamily="34" charset="0"/>
                <a:ea typeface="Calibri" panose="020F0502020204030204" pitchFamily="34" charset="0"/>
                <a:cs typeface="Arial" panose="020B0604020202020204" pitchFamily="34" charset="0"/>
              </a:rPr>
              <a:t>In actielijn 2 is het geregeld dat sinds juli 2022 de jeugdgezondheidszorg (JGZ) al prenatale bezoeken (PHB-JGZ) kan brengen bij zwangeren in een ‘kwetsbare situatie’. De JGZ heeft een brugfunctie naar het sociaal domein en houdt langere tijd contact met het gezin als de baby eenmaal geboren is.</a:t>
            </a:r>
          </a:p>
          <a:p>
            <a:pPr>
              <a:lnSpc>
                <a:spcPct val="107000"/>
              </a:lnSpc>
              <a:spcAft>
                <a:spcPts val="800"/>
              </a:spcAft>
            </a:pPr>
            <a:r>
              <a:rPr lang="nl-NL" sz="1000" dirty="0">
                <a:effectLst/>
                <a:latin typeface="Arial" panose="020B0604020202020204" pitchFamily="34" charset="0"/>
                <a:ea typeface="Calibri" panose="020F0502020204030204" pitchFamily="34" charset="0"/>
                <a:cs typeface="Arial" panose="020B0604020202020204" pitchFamily="34" charset="0"/>
              </a:rPr>
              <a:t>Meer hierover in de </a:t>
            </a:r>
            <a:r>
              <a:rPr lang="nl-NL" sz="1000" i="0" dirty="0">
                <a:solidFill>
                  <a:srgbClr val="00B050"/>
                </a:solidFill>
                <a:effectLst/>
                <a:latin typeface="Calibri" panose="020F0502020204030204" pitchFamily="34" charset="0"/>
                <a:ea typeface="Calibri" panose="020F0502020204030204" pitchFamily="34" charset="0"/>
              </a:rPr>
              <a:t>handreiking PHB-JGZ </a:t>
            </a:r>
            <a:r>
              <a:rPr lang="nl-NL" sz="1000" i="0" u="sng" dirty="0">
                <a:solidFill>
                  <a:srgbClr val="00B050"/>
                </a:solidFill>
                <a:effectLst/>
                <a:latin typeface="Calibri" panose="020F0502020204030204" pitchFamily="34" charset="0"/>
                <a:ea typeface="Calibri" panose="020F0502020204030204" pitchFamily="34" charset="0"/>
                <a:hlinkClick r:id="rId3"/>
              </a:rPr>
              <a:t>https://www.ncj.nl/themadossiers/prenataal-huisbezoek-jgz/over-het-phb-jgz/</a:t>
            </a:r>
            <a:r>
              <a:rPr lang="nl-NL" sz="1000" i="0" dirty="0">
                <a:solidFill>
                  <a:srgbClr val="00B050"/>
                </a:solidFill>
                <a:effectLst/>
                <a:latin typeface="Calibri" panose="020F0502020204030204" pitchFamily="34" charset="0"/>
                <a:ea typeface="Calibri" panose="020F0502020204030204" pitchFamily="34" charset="0"/>
              </a:rPr>
              <a:t> </a:t>
            </a:r>
            <a:endParaRPr lang="nl-NL" sz="1000" dirty="0">
              <a:effectLst/>
              <a:latin typeface="Arial" panose="020B0604020202020204" pitchFamily="34" charset="0"/>
              <a:ea typeface="Calibri" panose="020F0502020204030204" pitchFamily="34" charset="0"/>
              <a:cs typeface="Arial" panose="020B0604020202020204" pitchFamily="34" charset="0"/>
            </a:endParaRPr>
          </a:p>
          <a:p>
            <a:pPr>
              <a:lnSpc>
                <a:spcPct val="107000"/>
              </a:lnSpc>
              <a:spcAft>
                <a:spcPts val="800"/>
              </a:spcAft>
            </a:pPr>
            <a:endParaRPr lang="nl-NL" sz="1000" dirty="0">
              <a:effectLst/>
              <a:latin typeface="Arial" panose="020B0604020202020204" pitchFamily="34" charset="0"/>
              <a:ea typeface="Calibri" panose="020F0502020204030204" pitchFamily="34" charset="0"/>
              <a:cs typeface="Arial" panose="020B0604020202020204" pitchFamily="34" charset="0"/>
            </a:endParaRPr>
          </a:p>
          <a:p>
            <a:pPr>
              <a:lnSpc>
                <a:spcPct val="107000"/>
              </a:lnSpc>
              <a:spcAft>
                <a:spcPts val="800"/>
              </a:spcAft>
            </a:pPr>
            <a:r>
              <a:rPr lang="nl-NL" sz="180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 </a:t>
            </a:r>
            <a:endParaRPr lang="nl-NL" sz="1000" dirty="0">
              <a:effectLst/>
              <a:latin typeface="Arial" panose="020B0604020202020204" pitchFamily="34" charset="0"/>
              <a:ea typeface="Calibri" panose="020F0502020204030204" pitchFamily="34" charset="0"/>
              <a:cs typeface="Arial" panose="020B0604020202020204" pitchFamily="34" charset="0"/>
            </a:endParaRPr>
          </a:p>
          <a:p>
            <a:endParaRPr lang="nl-NL" dirty="0">
              <a:latin typeface="+mj-lt"/>
            </a:endParaRPr>
          </a:p>
          <a:p>
            <a:pPr>
              <a:spcAft>
                <a:spcPts val="0"/>
              </a:spcAft>
            </a:pPr>
            <a:r>
              <a:rPr lang="nl-NL" sz="1200" dirty="0">
                <a:effectLst/>
                <a:latin typeface="+mj-lt"/>
                <a:ea typeface="Times New Roman"/>
                <a:cs typeface="Arial"/>
              </a:rPr>
              <a:t> </a:t>
            </a:r>
            <a:endParaRPr lang="nl-NL" dirty="0">
              <a:latin typeface="+mj-lt"/>
            </a:endParaRPr>
          </a:p>
        </p:txBody>
      </p:sp>
      <p:sp>
        <p:nvSpPr>
          <p:cNvPr id="4" name="Tijdelijke aanduiding voor dianummer 3"/>
          <p:cNvSpPr>
            <a:spLocks noGrp="1"/>
          </p:cNvSpPr>
          <p:nvPr>
            <p:ph type="sldNum" sz="quarter" idx="10"/>
          </p:nvPr>
        </p:nvSpPr>
        <p:spPr/>
        <p:txBody>
          <a:bodyPr/>
          <a:lstStyle/>
          <a:p>
            <a:fld id="{BA0C7032-B2B1-2943-A3BF-8511873AAFFD}" type="slidenum">
              <a:rPr lang="nl-NL" smtClean="0">
                <a:solidFill>
                  <a:prstClr val="black"/>
                </a:solidFill>
              </a:rPr>
              <a:pPr/>
              <a:t>9</a:t>
            </a:fld>
            <a:endParaRPr lang="nl-NL">
              <a:solidFill>
                <a:prstClr val="black"/>
              </a:solidFill>
            </a:endParaRPr>
          </a:p>
        </p:txBody>
      </p:sp>
    </p:spTree>
    <p:extLst>
      <p:ext uri="{BB962C8B-B14F-4D97-AF65-F5344CB8AC3E}">
        <p14:creationId xmlns:p14="http://schemas.microsoft.com/office/powerpoint/2010/main" val="1641536550"/>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sp>
        <p:nvSpPr>
          <p:cNvPr id="2" name="Title 1"/>
          <p:cNvSpPr>
            <a:spLocks noGrp="1"/>
          </p:cNvSpPr>
          <p:nvPr>
            <p:ph type="ctrTitle"/>
          </p:nvPr>
        </p:nvSpPr>
        <p:spPr>
          <a:xfrm>
            <a:off x="1980000" y="1526927"/>
            <a:ext cx="6408712" cy="1470025"/>
          </a:xfrm>
          <a:prstGeom prst="rect">
            <a:avLst/>
          </a:prstGeom>
        </p:spPr>
        <p:txBody>
          <a:bodyPr/>
          <a:lstStyle>
            <a:lvl1pPr algn="l">
              <a:lnSpc>
                <a:spcPts val="4300"/>
              </a:lnSpc>
              <a:defRPr sz="3600" b="1" i="0">
                <a:solidFill>
                  <a:schemeClr val="tx1"/>
                </a:solidFill>
                <a:latin typeface="Verdana"/>
              </a:defRPr>
            </a:lvl1pPr>
          </a:lstStyle>
          <a:p>
            <a:r>
              <a:rPr lang="nl-NL"/>
              <a:t>Klik om de stijl te bewerken</a:t>
            </a:r>
            <a:endParaRPr lang="en-US"/>
          </a:p>
        </p:txBody>
      </p:sp>
      <p:sp>
        <p:nvSpPr>
          <p:cNvPr id="3" name="Subtitle 2"/>
          <p:cNvSpPr>
            <a:spLocks noGrp="1"/>
          </p:cNvSpPr>
          <p:nvPr>
            <p:ph type="subTitle" idx="1"/>
          </p:nvPr>
        </p:nvSpPr>
        <p:spPr>
          <a:xfrm>
            <a:off x="1979712" y="5301208"/>
            <a:ext cx="6480720" cy="936104"/>
          </a:xfrm>
          <a:prstGeom prst="rect">
            <a:avLst/>
          </a:prstGeom>
        </p:spPr>
        <p:txBody>
          <a:bodyPr/>
          <a:lstStyle>
            <a:lvl1pPr marL="0" indent="0" algn="l">
              <a:lnSpc>
                <a:spcPts val="2800"/>
              </a:lnSpc>
              <a:buNone/>
              <a:defRPr sz="22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nl-NL"/>
              <a:t>Klik om de ondertitelstijl van het model te bewerken</a:t>
            </a:r>
            <a:endParaRPr lang="en-US"/>
          </a:p>
        </p:txBody>
      </p:sp>
      <p:pic>
        <p:nvPicPr>
          <p:cNvPr id="7" name="Picture 6" descr="GGD-logo- groot.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74815" y="342000"/>
            <a:ext cx="1476905" cy="566720"/>
          </a:xfrm>
          <a:prstGeom prst="rect">
            <a:avLst/>
          </a:prstGeom>
        </p:spPr>
      </p:pic>
      <p:pic>
        <p:nvPicPr>
          <p:cNvPr id="8" name="Picture 7"/>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 y="3140967"/>
            <a:ext cx="9143997" cy="1931197"/>
          </a:xfrm>
          <a:prstGeom prst="rect">
            <a:avLst/>
          </a:prstGeom>
        </p:spPr>
      </p:pic>
    </p:spTree>
    <p:extLst>
      <p:ext uri="{BB962C8B-B14F-4D97-AF65-F5344CB8AC3E}">
        <p14:creationId xmlns:p14="http://schemas.microsoft.com/office/powerpoint/2010/main" val="209022711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15" name="Slide Number Placeholder 5"/>
          <p:cNvSpPr>
            <a:spLocks noGrp="1"/>
          </p:cNvSpPr>
          <p:nvPr>
            <p:ph type="sldNum" sz="quarter" idx="4"/>
          </p:nvPr>
        </p:nvSpPr>
        <p:spPr>
          <a:xfrm>
            <a:off x="8244408" y="6192001"/>
            <a:ext cx="432048" cy="261336"/>
          </a:xfrm>
          <a:prstGeom prst="rect">
            <a:avLst/>
          </a:prstGeom>
        </p:spPr>
        <p:txBody>
          <a:bodyPr vert="horz" lIns="0" tIns="0" rIns="0" bIns="0" rtlCol="0" anchor="t" anchorCtr="0"/>
          <a:lstStyle>
            <a:lvl1pPr algn="r">
              <a:defRPr sz="1000" b="1">
                <a:solidFill>
                  <a:schemeClr val="tx1"/>
                </a:solidFill>
                <a:latin typeface="Verdana"/>
              </a:defRPr>
            </a:lvl1pPr>
          </a:lstStyle>
          <a:p>
            <a:fld id="{63B53889-3CD6-4B8B-83AA-C0C9374F0A25}" type="slidenum">
              <a:rPr lang="nl-NL" smtClean="0">
                <a:solidFill>
                  <a:srgbClr val="1A2C54"/>
                </a:solidFill>
              </a:rPr>
              <a:pPr/>
              <a:t>‹nr.›</a:t>
            </a:fld>
            <a:endParaRPr lang="nl-NL">
              <a:solidFill>
                <a:srgbClr val="1A2C54"/>
              </a:solidFill>
            </a:endParaRPr>
          </a:p>
        </p:txBody>
      </p:sp>
      <p:sp>
        <p:nvSpPr>
          <p:cNvPr id="2" name="Title 1"/>
          <p:cNvSpPr>
            <a:spLocks noGrp="1"/>
          </p:cNvSpPr>
          <p:nvPr>
            <p:ph type="title" hasCustomPrompt="1"/>
          </p:nvPr>
        </p:nvSpPr>
        <p:spPr>
          <a:xfrm>
            <a:off x="1979712" y="845840"/>
            <a:ext cx="6696744" cy="1143000"/>
          </a:xfrm>
          <a:prstGeom prst="rect">
            <a:avLst/>
          </a:prstGeom>
        </p:spPr>
        <p:txBody>
          <a:bodyPr/>
          <a:lstStyle>
            <a:lvl1pPr algn="l">
              <a:defRPr sz="3000" b="1" i="0"/>
            </a:lvl1pPr>
          </a:lstStyle>
          <a:p>
            <a:r>
              <a:rPr lang="nl-NL"/>
              <a:t>Click to edit Master </a:t>
            </a:r>
            <a:br>
              <a:rPr lang="nl-NL"/>
            </a:br>
            <a:r>
              <a:rPr lang="nl-NL"/>
              <a:t>title style</a:t>
            </a:r>
            <a:endParaRPr lang="en-US"/>
          </a:p>
        </p:txBody>
      </p:sp>
      <p:sp>
        <p:nvSpPr>
          <p:cNvPr id="3" name="Content Placeholder 2"/>
          <p:cNvSpPr>
            <a:spLocks noGrp="1"/>
          </p:cNvSpPr>
          <p:nvPr>
            <p:ph idx="1"/>
          </p:nvPr>
        </p:nvSpPr>
        <p:spPr>
          <a:xfrm>
            <a:off x="1979712" y="2060848"/>
            <a:ext cx="6696744" cy="3816424"/>
          </a:xfrm>
          <a:prstGeom prst="rect">
            <a:avLst/>
          </a:prstGeom>
        </p:spPr>
        <p:txBody>
          <a:bodyPr/>
          <a:lstStyle>
            <a:lvl1pPr>
              <a:defRPr sz="2200" b="0" i="0">
                <a:solidFill>
                  <a:schemeClr val="tx1"/>
                </a:solidFill>
                <a:latin typeface="Verdana"/>
              </a:defRPr>
            </a:lvl1pPr>
            <a:lvl2pPr>
              <a:defRPr sz="2200" b="0" i="0">
                <a:solidFill>
                  <a:schemeClr val="tx1"/>
                </a:solidFill>
                <a:latin typeface="Verdana"/>
              </a:defRPr>
            </a:lvl2pPr>
            <a:lvl3pPr>
              <a:defRPr sz="2200" b="0" i="0">
                <a:solidFill>
                  <a:schemeClr val="tx1"/>
                </a:solidFill>
                <a:latin typeface="Verdana"/>
              </a:defRPr>
            </a:lvl3pPr>
            <a:lvl4pPr>
              <a:defRPr sz="2200" b="0" i="0">
                <a:solidFill>
                  <a:schemeClr val="tx1"/>
                </a:solidFill>
                <a:latin typeface="Verdana"/>
              </a:defRPr>
            </a:lvl4pPr>
            <a:lvl5pPr>
              <a:defRPr sz="2200" b="0" i="0">
                <a:solidFill>
                  <a:schemeClr val="tx1"/>
                </a:solidFill>
                <a:latin typeface="Verdana"/>
              </a:defRPr>
            </a:lvl5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en-US"/>
          </a:p>
        </p:txBody>
      </p:sp>
      <p:pic>
        <p:nvPicPr>
          <p:cNvPr id="13" name="Picture 12" descr="GGD-logo- groot.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83568" y="342000"/>
            <a:ext cx="1125942" cy="432048"/>
          </a:xfrm>
          <a:prstGeom prst="rect">
            <a:avLst/>
          </a:prstGeom>
        </p:spPr>
      </p:pic>
      <p:sp>
        <p:nvSpPr>
          <p:cNvPr id="9" name="Date Placeholder 3"/>
          <p:cNvSpPr>
            <a:spLocks noGrp="1"/>
          </p:cNvSpPr>
          <p:nvPr>
            <p:ph type="dt" sz="half" idx="2"/>
          </p:nvPr>
        </p:nvSpPr>
        <p:spPr>
          <a:xfrm>
            <a:off x="7262936" y="6192001"/>
            <a:ext cx="837456" cy="261336"/>
          </a:xfrm>
          <a:prstGeom prst="rect">
            <a:avLst/>
          </a:prstGeom>
        </p:spPr>
        <p:txBody>
          <a:bodyPr vert="horz" lIns="0" tIns="0" rIns="0" bIns="0" rtlCol="0" anchor="t" anchorCtr="0"/>
          <a:lstStyle>
            <a:lvl1pPr algn="l">
              <a:defRPr sz="1000">
                <a:solidFill>
                  <a:srgbClr val="FEC80F"/>
                </a:solidFill>
                <a:latin typeface="Verdana"/>
              </a:defRPr>
            </a:lvl1pPr>
          </a:lstStyle>
          <a:p>
            <a:fld id="{29E31443-3994-7547-904D-27A87D18A324}" type="datetime1">
              <a:rPr lang="nl-NL"/>
              <a:pPr/>
              <a:t>17-10-2022</a:t>
            </a:fld>
            <a:endParaRPr lang="fi-FI"/>
          </a:p>
        </p:txBody>
      </p:sp>
      <p:sp>
        <p:nvSpPr>
          <p:cNvPr id="14" name="Footer Placeholder 4"/>
          <p:cNvSpPr>
            <a:spLocks noGrp="1"/>
          </p:cNvSpPr>
          <p:nvPr>
            <p:ph type="ftr" sz="quarter" idx="3"/>
          </p:nvPr>
        </p:nvSpPr>
        <p:spPr>
          <a:xfrm>
            <a:off x="2051720" y="6192001"/>
            <a:ext cx="4752528" cy="261336"/>
          </a:xfrm>
          <a:prstGeom prst="rect">
            <a:avLst/>
          </a:prstGeom>
        </p:spPr>
        <p:txBody>
          <a:bodyPr vert="horz" lIns="0" tIns="0" rIns="0" bIns="0" rtlCol="0" anchor="t" anchorCtr="0"/>
          <a:lstStyle>
            <a:lvl1pPr algn="l">
              <a:defRPr sz="1000">
                <a:solidFill>
                  <a:srgbClr val="FEC80F"/>
                </a:solidFill>
                <a:latin typeface="Verdana"/>
              </a:defRPr>
            </a:lvl1pPr>
          </a:lstStyle>
          <a:p>
            <a:r>
              <a:rPr lang="nl-NL" b="1"/>
              <a:t>Click to edit</a:t>
            </a:r>
          </a:p>
        </p:txBody>
      </p:sp>
    </p:spTree>
    <p:extLst>
      <p:ext uri="{BB962C8B-B14F-4D97-AF65-F5344CB8AC3E}">
        <p14:creationId xmlns:p14="http://schemas.microsoft.com/office/powerpoint/2010/main" val="119998110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8" name="Title 1"/>
          <p:cNvSpPr>
            <a:spLocks noGrp="1"/>
          </p:cNvSpPr>
          <p:nvPr>
            <p:ph type="title" hasCustomPrompt="1"/>
          </p:nvPr>
        </p:nvSpPr>
        <p:spPr>
          <a:xfrm>
            <a:off x="1979712" y="846000"/>
            <a:ext cx="6696744" cy="1143000"/>
          </a:xfrm>
          <a:prstGeom prst="rect">
            <a:avLst/>
          </a:prstGeom>
        </p:spPr>
        <p:txBody>
          <a:bodyPr/>
          <a:lstStyle>
            <a:lvl1pPr algn="l">
              <a:defRPr sz="3000" b="1" i="0"/>
            </a:lvl1pPr>
          </a:lstStyle>
          <a:p>
            <a:r>
              <a:rPr lang="nl-NL"/>
              <a:t>Click to edit Master </a:t>
            </a:r>
            <a:br>
              <a:rPr lang="nl-NL"/>
            </a:br>
            <a:r>
              <a:rPr lang="nl-NL"/>
              <a:t>title style</a:t>
            </a:r>
            <a:endParaRPr lang="en-US"/>
          </a:p>
        </p:txBody>
      </p:sp>
      <p:sp>
        <p:nvSpPr>
          <p:cNvPr id="9" name="Content Placeholder 2"/>
          <p:cNvSpPr>
            <a:spLocks noGrp="1"/>
          </p:cNvSpPr>
          <p:nvPr>
            <p:ph idx="1"/>
          </p:nvPr>
        </p:nvSpPr>
        <p:spPr>
          <a:xfrm>
            <a:off x="1980000" y="2060848"/>
            <a:ext cx="6696456" cy="3816424"/>
          </a:xfrm>
          <a:prstGeom prst="rect">
            <a:avLst/>
          </a:prstGeom>
        </p:spPr>
        <p:txBody>
          <a:bodyPr/>
          <a:lstStyle>
            <a:lvl1pPr marL="0" indent="0">
              <a:buNone/>
              <a:defRPr sz="2200" b="0" i="0">
                <a:solidFill>
                  <a:schemeClr val="tx1"/>
                </a:solidFill>
                <a:latin typeface="Verdana"/>
              </a:defRPr>
            </a:lvl1pPr>
            <a:lvl2pPr>
              <a:defRPr sz="2200" b="0" i="0">
                <a:solidFill>
                  <a:schemeClr val="tx1"/>
                </a:solidFill>
                <a:latin typeface="Verdana"/>
              </a:defRPr>
            </a:lvl2pPr>
            <a:lvl3pPr>
              <a:defRPr sz="1800" b="0" i="0">
                <a:solidFill>
                  <a:schemeClr val="tx1"/>
                </a:solidFill>
                <a:latin typeface="Verdana"/>
              </a:defRPr>
            </a:lvl3pPr>
            <a:lvl4pPr>
              <a:defRPr sz="1400" b="0" i="0">
                <a:solidFill>
                  <a:schemeClr val="tx1"/>
                </a:solidFill>
                <a:latin typeface="Verdana"/>
              </a:defRPr>
            </a:lvl4pPr>
            <a:lvl5pPr>
              <a:defRPr sz="1200" b="0" i="0">
                <a:solidFill>
                  <a:schemeClr val="tx1"/>
                </a:solidFill>
                <a:latin typeface="Verdana"/>
              </a:defRPr>
            </a:lvl5pPr>
          </a:lstStyle>
          <a:p>
            <a:pPr lvl="0"/>
            <a:r>
              <a:rPr lang="nl-NL"/>
              <a:t>Klik om de modelstijlen te bewerken</a:t>
            </a:r>
          </a:p>
        </p:txBody>
      </p:sp>
      <p:pic>
        <p:nvPicPr>
          <p:cNvPr id="14" name="Picture 13" descr="GGD-logo- groot.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83568" y="342000"/>
            <a:ext cx="1125942" cy="432048"/>
          </a:xfrm>
          <a:prstGeom prst="rect">
            <a:avLst/>
          </a:prstGeom>
        </p:spPr>
      </p:pic>
      <p:sp>
        <p:nvSpPr>
          <p:cNvPr id="15" name="Date Placeholder 3"/>
          <p:cNvSpPr>
            <a:spLocks noGrp="1"/>
          </p:cNvSpPr>
          <p:nvPr>
            <p:ph type="dt" sz="half" idx="2"/>
          </p:nvPr>
        </p:nvSpPr>
        <p:spPr>
          <a:xfrm>
            <a:off x="7262936" y="6192001"/>
            <a:ext cx="837456" cy="261336"/>
          </a:xfrm>
          <a:prstGeom prst="rect">
            <a:avLst/>
          </a:prstGeom>
        </p:spPr>
        <p:txBody>
          <a:bodyPr vert="horz" lIns="0" tIns="0" rIns="0" bIns="0" rtlCol="0" anchor="t" anchorCtr="0"/>
          <a:lstStyle>
            <a:lvl1pPr algn="l">
              <a:defRPr sz="1000">
                <a:solidFill>
                  <a:srgbClr val="FEC80F"/>
                </a:solidFill>
                <a:latin typeface="Verdana"/>
              </a:defRPr>
            </a:lvl1pPr>
          </a:lstStyle>
          <a:p>
            <a:fld id="{BF3A7A2A-ECA6-E34B-BC77-456FAFE3BA48}" type="datetime1">
              <a:rPr lang="nl-NL"/>
              <a:pPr/>
              <a:t>17-10-2022</a:t>
            </a:fld>
            <a:endParaRPr lang="fi-FI"/>
          </a:p>
        </p:txBody>
      </p:sp>
      <p:sp>
        <p:nvSpPr>
          <p:cNvPr id="16" name="Footer Placeholder 4"/>
          <p:cNvSpPr>
            <a:spLocks noGrp="1"/>
          </p:cNvSpPr>
          <p:nvPr>
            <p:ph type="ftr" sz="quarter" idx="3"/>
          </p:nvPr>
        </p:nvSpPr>
        <p:spPr>
          <a:xfrm>
            <a:off x="2051720" y="6192001"/>
            <a:ext cx="4752528" cy="261336"/>
          </a:xfrm>
          <a:prstGeom prst="rect">
            <a:avLst/>
          </a:prstGeom>
        </p:spPr>
        <p:txBody>
          <a:bodyPr vert="horz" lIns="0" tIns="0" rIns="0" bIns="0" rtlCol="0" anchor="t" anchorCtr="0"/>
          <a:lstStyle>
            <a:lvl1pPr algn="l">
              <a:defRPr sz="1000" b="1" i="0">
                <a:solidFill>
                  <a:srgbClr val="FEC80F"/>
                </a:solidFill>
                <a:latin typeface="Verdana"/>
              </a:defRPr>
            </a:lvl1pPr>
          </a:lstStyle>
          <a:p>
            <a:r>
              <a:rPr lang="nl-NL"/>
              <a:t>Click to edit</a:t>
            </a:r>
          </a:p>
        </p:txBody>
      </p:sp>
      <p:sp>
        <p:nvSpPr>
          <p:cNvPr id="17" name="Slide Number Placeholder 5"/>
          <p:cNvSpPr>
            <a:spLocks noGrp="1"/>
          </p:cNvSpPr>
          <p:nvPr>
            <p:ph type="sldNum" sz="quarter" idx="4"/>
          </p:nvPr>
        </p:nvSpPr>
        <p:spPr>
          <a:xfrm>
            <a:off x="8244408" y="6192001"/>
            <a:ext cx="432048" cy="261336"/>
          </a:xfrm>
          <a:prstGeom prst="rect">
            <a:avLst/>
          </a:prstGeom>
        </p:spPr>
        <p:txBody>
          <a:bodyPr vert="horz" lIns="0" tIns="0" rIns="0" bIns="0" rtlCol="0" anchor="t" anchorCtr="0"/>
          <a:lstStyle>
            <a:lvl1pPr algn="r">
              <a:defRPr sz="1000" b="1">
                <a:solidFill>
                  <a:schemeClr val="tx1"/>
                </a:solidFill>
                <a:latin typeface="Verdana"/>
              </a:defRPr>
            </a:lvl1pPr>
          </a:lstStyle>
          <a:p>
            <a:fld id="{63B53889-3CD6-4B8B-83AA-C0C9374F0A25}" type="slidenum">
              <a:rPr lang="nl-NL" smtClean="0">
                <a:solidFill>
                  <a:srgbClr val="1A2C54"/>
                </a:solidFill>
              </a:rPr>
              <a:pPr/>
              <a:t>‹nr.›</a:t>
            </a:fld>
            <a:endParaRPr lang="nl-NL">
              <a:solidFill>
                <a:srgbClr val="1A2C54"/>
              </a:solidFill>
            </a:endParaRPr>
          </a:p>
        </p:txBody>
      </p:sp>
    </p:spTree>
    <p:extLst>
      <p:ext uri="{BB962C8B-B14F-4D97-AF65-F5344CB8AC3E}">
        <p14:creationId xmlns:p14="http://schemas.microsoft.com/office/powerpoint/2010/main" val="25488053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8A152C0-A685-4144-93F4-49DFA40C9C5B}" type="datetime1">
              <a:rPr lang="nl-NL"/>
              <a:pPr/>
              <a:t>17-10-2022</a:t>
            </a:fld>
            <a:endParaRPr lang="nl-NL"/>
          </a:p>
        </p:txBody>
      </p:sp>
      <p:sp>
        <p:nvSpPr>
          <p:cNvPr id="3" name="Footer Placeholder 2"/>
          <p:cNvSpPr>
            <a:spLocks noGrp="1"/>
          </p:cNvSpPr>
          <p:nvPr>
            <p:ph type="ftr" sz="quarter" idx="11"/>
          </p:nvPr>
        </p:nvSpPr>
        <p:spPr/>
        <p:txBody>
          <a:bodyPr/>
          <a:lstStyle>
            <a:lvl1pPr>
              <a:defRPr b="1" i="0"/>
            </a:lvl1pPr>
          </a:lstStyle>
          <a:p>
            <a:r>
              <a:rPr lang="nl-NL">
                <a:solidFill>
                  <a:srgbClr val="FEC80F"/>
                </a:solidFill>
              </a:rPr>
              <a:t>Click to edit</a:t>
            </a:r>
          </a:p>
        </p:txBody>
      </p:sp>
      <p:sp>
        <p:nvSpPr>
          <p:cNvPr id="4" name="Slide Number Placeholder 3"/>
          <p:cNvSpPr>
            <a:spLocks noGrp="1"/>
          </p:cNvSpPr>
          <p:nvPr>
            <p:ph type="sldNum" sz="quarter" idx="12"/>
          </p:nvPr>
        </p:nvSpPr>
        <p:spPr/>
        <p:txBody>
          <a:bodyPr/>
          <a:lstStyle/>
          <a:p>
            <a:fld id="{63B53889-3CD6-4B8B-83AA-C0C9374F0A25}" type="slidenum">
              <a:rPr lang="nl-NL" smtClean="0">
                <a:solidFill>
                  <a:srgbClr val="1A2C54"/>
                </a:solidFill>
              </a:rPr>
              <a:pPr/>
              <a:t>‹nr.›</a:t>
            </a:fld>
            <a:endParaRPr lang="nl-NL">
              <a:solidFill>
                <a:srgbClr val="1A2C54"/>
              </a:solidFill>
            </a:endParaRPr>
          </a:p>
        </p:txBody>
      </p:sp>
    </p:spTree>
    <p:extLst>
      <p:ext uri="{BB962C8B-B14F-4D97-AF65-F5344CB8AC3E}">
        <p14:creationId xmlns:p14="http://schemas.microsoft.com/office/powerpoint/2010/main" val="316405278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le 1"/>
          <p:cNvSpPr>
            <a:spLocks noGrp="1"/>
          </p:cNvSpPr>
          <p:nvPr>
            <p:ph type="title"/>
          </p:nvPr>
        </p:nvSpPr>
        <p:spPr>
          <a:xfrm>
            <a:off x="1979712" y="4800600"/>
            <a:ext cx="6696744" cy="566738"/>
          </a:xfrm>
          <a:prstGeom prst="rect">
            <a:avLst/>
          </a:prstGeom>
        </p:spPr>
        <p:txBody>
          <a:bodyPr anchor="b"/>
          <a:lstStyle>
            <a:lvl1pPr algn="l">
              <a:defRPr sz="2000" b="1"/>
            </a:lvl1pPr>
          </a:lstStyle>
          <a:p>
            <a:r>
              <a:rPr lang="nl-NL"/>
              <a:t>Klik om de stijl te bewerken</a:t>
            </a:r>
            <a:endParaRPr lang="en-US"/>
          </a:p>
        </p:txBody>
      </p:sp>
      <p:sp>
        <p:nvSpPr>
          <p:cNvPr id="3" name="Picture Placeholder 2"/>
          <p:cNvSpPr>
            <a:spLocks noGrp="1"/>
          </p:cNvSpPr>
          <p:nvPr>
            <p:ph type="pic" idx="1"/>
          </p:nvPr>
        </p:nvSpPr>
        <p:spPr>
          <a:xfrm>
            <a:off x="1980000" y="846000"/>
            <a:ext cx="6696456" cy="402316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nl-NL"/>
              <a:t>Klik op het pictogram als u een afbeelding wilt toevoegen</a:t>
            </a:r>
            <a:endParaRPr lang="en-US"/>
          </a:p>
        </p:txBody>
      </p:sp>
      <p:sp>
        <p:nvSpPr>
          <p:cNvPr id="4" name="Text Placeholder 3"/>
          <p:cNvSpPr>
            <a:spLocks noGrp="1"/>
          </p:cNvSpPr>
          <p:nvPr>
            <p:ph type="body" sz="half" idx="2"/>
          </p:nvPr>
        </p:nvSpPr>
        <p:spPr>
          <a:xfrm>
            <a:off x="1979712" y="5367338"/>
            <a:ext cx="6696744" cy="437926"/>
          </a:xfrm>
          <a:prstGeom prst="rect">
            <a:avLst/>
          </a:prstGeom>
        </p:spPr>
        <p:txBody>
          <a:bodyPr/>
          <a:lstStyle>
            <a:lvl1pPr marL="0" indent="0">
              <a:buNone/>
              <a:defRPr sz="1400">
                <a:solidFill>
                  <a:schemeClr val="tx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a:t>Klik om de modelstijlen te bewerken</a:t>
            </a:r>
          </a:p>
        </p:txBody>
      </p:sp>
      <p:sp>
        <p:nvSpPr>
          <p:cNvPr id="5" name="Date Placeholder 4"/>
          <p:cNvSpPr>
            <a:spLocks noGrp="1"/>
          </p:cNvSpPr>
          <p:nvPr>
            <p:ph type="dt" sz="half" idx="10"/>
          </p:nvPr>
        </p:nvSpPr>
        <p:spPr/>
        <p:txBody>
          <a:bodyPr/>
          <a:lstStyle/>
          <a:p>
            <a:fld id="{9214B8AE-51FA-0741-9F8C-E76B8051467E}" type="datetime1">
              <a:rPr lang="nl-NL"/>
              <a:pPr/>
              <a:t>17-10-2022</a:t>
            </a:fld>
            <a:endParaRPr lang="nl-NL"/>
          </a:p>
        </p:txBody>
      </p:sp>
      <p:sp>
        <p:nvSpPr>
          <p:cNvPr id="6" name="Footer Placeholder 5"/>
          <p:cNvSpPr>
            <a:spLocks noGrp="1"/>
          </p:cNvSpPr>
          <p:nvPr>
            <p:ph type="ftr" sz="quarter" idx="11"/>
          </p:nvPr>
        </p:nvSpPr>
        <p:spPr/>
        <p:txBody>
          <a:bodyPr/>
          <a:lstStyle>
            <a:lvl1pPr>
              <a:defRPr b="1" i="0"/>
            </a:lvl1pPr>
          </a:lstStyle>
          <a:p>
            <a:r>
              <a:rPr lang="nl-NL">
                <a:solidFill>
                  <a:srgbClr val="FEC80F"/>
                </a:solidFill>
              </a:rPr>
              <a:t>Click to edit</a:t>
            </a:r>
          </a:p>
        </p:txBody>
      </p:sp>
      <p:sp>
        <p:nvSpPr>
          <p:cNvPr id="7" name="Slide Number Placeholder 6"/>
          <p:cNvSpPr>
            <a:spLocks noGrp="1"/>
          </p:cNvSpPr>
          <p:nvPr>
            <p:ph type="sldNum" sz="quarter" idx="12"/>
          </p:nvPr>
        </p:nvSpPr>
        <p:spPr/>
        <p:txBody>
          <a:bodyPr/>
          <a:lstStyle/>
          <a:p>
            <a:fld id="{63B53889-3CD6-4B8B-83AA-C0C9374F0A25}" type="slidenum">
              <a:rPr lang="nl-NL" smtClean="0">
                <a:solidFill>
                  <a:srgbClr val="1A2C54"/>
                </a:solidFill>
              </a:rPr>
              <a:pPr/>
              <a:t>‹nr.›</a:t>
            </a:fld>
            <a:endParaRPr lang="nl-NL">
              <a:solidFill>
                <a:srgbClr val="1A2C54"/>
              </a:solidFill>
            </a:endParaRPr>
          </a:p>
        </p:txBody>
      </p:sp>
      <p:pic>
        <p:nvPicPr>
          <p:cNvPr id="8" name="Picture 7" descr="GGD-logo- groot.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83568" y="342000"/>
            <a:ext cx="1125942" cy="432048"/>
          </a:xfrm>
          <a:prstGeom prst="rect">
            <a:avLst/>
          </a:prstGeom>
        </p:spPr>
      </p:pic>
    </p:spTree>
    <p:extLst>
      <p:ext uri="{BB962C8B-B14F-4D97-AF65-F5344CB8AC3E}">
        <p14:creationId xmlns:p14="http://schemas.microsoft.com/office/powerpoint/2010/main" val="288235159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userDrawn="1">
  <p:cSld name="Titeldia 06 50 Beeld/50 kleur">
    <p:bg>
      <p:bgPr>
        <a:solidFill>
          <a:schemeClr val="bg2"/>
        </a:solidFill>
        <a:effectLst/>
      </p:bgPr>
    </p:bg>
    <p:spTree>
      <p:nvGrpSpPr>
        <p:cNvPr id="1" name=""/>
        <p:cNvGrpSpPr/>
        <p:nvPr/>
      </p:nvGrpSpPr>
      <p:grpSpPr>
        <a:xfrm>
          <a:off x="0" y="0"/>
          <a:ext cx="0" cy="0"/>
          <a:chOff x="0" y="0"/>
          <a:chExt cx="0" cy="0"/>
        </a:xfrm>
      </p:grpSpPr>
      <p:sp>
        <p:nvSpPr>
          <p:cNvPr id="8" name="Ondertitel 2"/>
          <p:cNvSpPr>
            <a:spLocks noGrp="1"/>
          </p:cNvSpPr>
          <p:nvPr>
            <p:ph type="subTitle" idx="1"/>
          </p:nvPr>
        </p:nvSpPr>
        <p:spPr>
          <a:xfrm>
            <a:off x="4914001" y="3600000"/>
            <a:ext cx="3688556" cy="738664"/>
          </a:xfrm>
        </p:spPr>
        <p:txBody>
          <a:bodyPr wrap="square" lIns="0" tIns="0" rIns="0" bIns="0" anchor="t" anchorCtr="0">
            <a:spAutoFit/>
          </a:bodyPr>
          <a:lstStyle>
            <a:lvl1pPr marL="0" indent="0" algn="l">
              <a:buNone/>
              <a:defRPr sz="1800">
                <a:solidFill>
                  <a:schemeClr val="tx1"/>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nl-NL"/>
              <a:t>Klikken om de ondertitelstijl van het model te bewerken</a:t>
            </a:r>
          </a:p>
        </p:txBody>
      </p:sp>
      <p:sp>
        <p:nvSpPr>
          <p:cNvPr id="9" name="Tijdelijke aanduiding voor datum 8"/>
          <p:cNvSpPr>
            <a:spLocks noGrp="1"/>
          </p:cNvSpPr>
          <p:nvPr>
            <p:ph type="dt" sz="half" idx="10"/>
          </p:nvPr>
        </p:nvSpPr>
        <p:spPr>
          <a:xfrm>
            <a:off x="4914000" y="6480000"/>
            <a:ext cx="1620000" cy="378000"/>
          </a:xfrm>
        </p:spPr>
        <p:txBody>
          <a:bodyPr/>
          <a:lstStyle>
            <a:lvl1pPr>
              <a:defRPr>
                <a:solidFill>
                  <a:schemeClr val="tx1"/>
                </a:solidFill>
              </a:defRPr>
            </a:lvl1pPr>
          </a:lstStyle>
          <a:p>
            <a:r>
              <a:rPr lang="nl-NL"/>
              <a:t>Dinsdag 26 Maart 2019</a:t>
            </a:r>
          </a:p>
        </p:txBody>
      </p:sp>
      <p:sp>
        <p:nvSpPr>
          <p:cNvPr id="10" name="Titel 1"/>
          <p:cNvSpPr>
            <a:spLocks noGrp="1"/>
          </p:cNvSpPr>
          <p:nvPr>
            <p:ph type="title"/>
          </p:nvPr>
        </p:nvSpPr>
        <p:spPr>
          <a:xfrm>
            <a:off x="4887000" y="1588937"/>
            <a:ext cx="3676651" cy="1787541"/>
          </a:xfrm>
        </p:spPr>
        <p:txBody>
          <a:bodyPr wrap="square" lIns="0" tIns="0" rIns="0" bIns="0" anchor="t" anchorCtr="0">
            <a:spAutoFit/>
          </a:bodyPr>
          <a:lstStyle>
            <a:lvl1pPr algn="l">
              <a:lnSpc>
                <a:spcPct val="80000"/>
              </a:lnSpc>
              <a:defRPr sz="3600" b="0">
                <a:solidFill>
                  <a:schemeClr val="tx1"/>
                </a:solidFill>
              </a:defRPr>
            </a:lvl1pPr>
          </a:lstStyle>
          <a:p>
            <a:r>
              <a:rPr lang="nl-NL"/>
              <a:t>Klik om stijl te bewerken</a:t>
            </a:r>
          </a:p>
        </p:txBody>
      </p:sp>
      <p:pic>
        <p:nvPicPr>
          <p:cNvPr id="11" name="Afbeelding 10">
            <a:extLst>
              <a:ext uri="{FF2B5EF4-FFF2-40B4-BE49-F238E27FC236}">
                <a16:creationId xmlns:a16="http://schemas.microsoft.com/office/drawing/2014/main" id="{B5853702-87B7-4D44-AD6E-1C426BDFC9CE}"/>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9144000" cy="1682496"/>
          </a:xfrm>
          <a:prstGeom prst="rect">
            <a:avLst/>
          </a:prstGeom>
        </p:spPr>
      </p:pic>
      <p:sp>
        <p:nvSpPr>
          <p:cNvPr id="12" name="Tijdelijke aanduiding voor afbeelding 11">
            <a:extLst>
              <a:ext uri="{FF2B5EF4-FFF2-40B4-BE49-F238E27FC236}">
                <a16:creationId xmlns:a16="http://schemas.microsoft.com/office/drawing/2014/main" id="{BEB15B23-D4B9-3442-BD3D-0DE015097B5E}"/>
              </a:ext>
            </a:extLst>
          </p:cNvPr>
          <p:cNvSpPr>
            <a:spLocks noGrp="1"/>
          </p:cNvSpPr>
          <p:nvPr>
            <p:ph type="pic" sz="quarter" idx="11" hasCustomPrompt="1"/>
          </p:nvPr>
        </p:nvSpPr>
        <p:spPr>
          <a:xfrm>
            <a:off x="0" y="0"/>
            <a:ext cx="4569619" cy="6858000"/>
          </a:xfrm>
          <a:custGeom>
            <a:avLst/>
            <a:gdLst>
              <a:gd name="connsiteX0" fmla="*/ 0 w 6092825"/>
              <a:gd name="connsiteY0" fmla="*/ 0 h 6858000"/>
              <a:gd name="connsiteX1" fmla="*/ 5778501 w 6092825"/>
              <a:gd name="connsiteY1" fmla="*/ 0 h 6858000"/>
              <a:gd name="connsiteX2" fmla="*/ 5778501 w 6092825"/>
              <a:gd name="connsiteY2" fmla="*/ 1279524 h 6858000"/>
              <a:gd name="connsiteX3" fmla="*/ 6092825 w 6092825"/>
              <a:gd name="connsiteY3" fmla="*/ 1279524 h 6858000"/>
              <a:gd name="connsiteX4" fmla="*/ 6092825 w 6092825"/>
              <a:gd name="connsiteY4" fmla="*/ 6858000 h 6858000"/>
              <a:gd name="connsiteX5" fmla="*/ 0 w 6092825"/>
              <a:gd name="connsiteY5"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092825" h="6858000">
                <a:moveTo>
                  <a:pt x="0" y="0"/>
                </a:moveTo>
                <a:lnTo>
                  <a:pt x="5778501" y="0"/>
                </a:lnTo>
                <a:lnTo>
                  <a:pt x="5778501" y="1279524"/>
                </a:lnTo>
                <a:lnTo>
                  <a:pt x="6092825" y="1279524"/>
                </a:lnTo>
                <a:lnTo>
                  <a:pt x="6092825" y="6858000"/>
                </a:lnTo>
                <a:lnTo>
                  <a:pt x="0" y="6858000"/>
                </a:lnTo>
                <a:close/>
              </a:path>
            </a:pathLst>
          </a:custGeom>
          <a:solidFill>
            <a:schemeClr val="bg2">
              <a:lumMod val="60000"/>
              <a:lumOff val="40000"/>
            </a:schemeClr>
          </a:solidFill>
        </p:spPr>
        <p:txBody>
          <a:bodyPr wrap="square" anchor="ctr">
            <a:noAutofit/>
          </a:bodyPr>
          <a:lstStyle>
            <a:lvl1pPr marL="0" indent="0" algn="ctr">
              <a:buNone/>
              <a:defRPr/>
            </a:lvl1pPr>
          </a:lstStyle>
          <a:p>
            <a:r>
              <a:rPr lang="nl-NL"/>
              <a:t>Klik op het pictogram als </a:t>
            </a:r>
            <a:br>
              <a:rPr lang="nl-NL"/>
            </a:br>
            <a:r>
              <a:rPr lang="nl-NL"/>
              <a:t>u een afbeelding wilt toevoegen</a:t>
            </a:r>
          </a:p>
        </p:txBody>
      </p:sp>
    </p:spTree>
    <p:extLst>
      <p:ext uri="{BB962C8B-B14F-4D97-AF65-F5344CB8AC3E}">
        <p14:creationId xmlns:p14="http://schemas.microsoft.com/office/powerpoint/2010/main" val="3025413194"/>
      </p:ext>
    </p:extLst>
  </p:cSld>
  <p:clrMapOvr>
    <a:overrideClrMapping bg1="dk1" tx1="lt1" bg2="dk2" tx2="lt2" accent1="accent1" accent2="accent2" accent3="accent3" accent4="accent4" accent5="accent5" accent6="accent6" hlink="hlink" folHlink="folHlink"/>
  </p:clrMapOvr>
  <p:transition>
    <p:fade/>
  </p:transition>
  <p:extLst>
    <p:ext uri="{DCECCB84-F9BA-43D5-87BE-67443E8EF086}">
      <p15:sldGuideLst xmlns:p15="http://schemas.microsoft.com/office/powerpoint/2012/main">
        <p15:guide id="1" pos="3636">
          <p15:clr>
            <a:srgbClr val="FBAE40"/>
          </p15:clr>
        </p15:guide>
        <p15:guide id="2" pos="4044">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userDrawn="1">
  <p:cSld name="Lege slid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stijl te bewerken</a:t>
            </a:r>
          </a:p>
        </p:txBody>
      </p:sp>
      <p:sp>
        <p:nvSpPr>
          <p:cNvPr id="6" name="Tijdelijke aanduiding voor dianummer 5"/>
          <p:cNvSpPr>
            <a:spLocks noGrp="1"/>
          </p:cNvSpPr>
          <p:nvPr>
            <p:ph type="sldNum" sz="quarter" idx="12"/>
          </p:nvPr>
        </p:nvSpPr>
        <p:spPr/>
        <p:txBody>
          <a:bodyPr/>
          <a:lstStyle/>
          <a:p>
            <a:fld id="{6600FF05-7069-46CB-90FC-9FE6DEE2373D}" type="slidenum">
              <a:rPr lang="nl-NL" smtClean="0"/>
              <a:t>‹nr.›</a:t>
            </a:fld>
            <a:endParaRPr lang="nl-NL"/>
          </a:p>
        </p:txBody>
      </p:sp>
      <p:sp>
        <p:nvSpPr>
          <p:cNvPr id="13" name="Tekstvak 12"/>
          <p:cNvSpPr txBox="1"/>
          <p:nvPr userDrawn="1"/>
        </p:nvSpPr>
        <p:spPr>
          <a:xfrm>
            <a:off x="7886700" y="-410090"/>
            <a:ext cx="1257300" cy="293721"/>
          </a:xfrm>
          <a:prstGeom prst="rect">
            <a:avLst/>
          </a:prstGeom>
          <a:noFill/>
        </p:spPr>
        <p:txBody>
          <a:bodyPr wrap="square" lIns="0" tIns="54000" rIns="0" bIns="54000" rtlCol="0">
            <a:spAutoFit/>
          </a:bodyPr>
          <a:lstStyle/>
          <a:p>
            <a:pPr algn="r"/>
            <a:r>
              <a:rPr lang="nl-NL" sz="1200" b="1">
                <a:solidFill>
                  <a:schemeClr val="tx2"/>
                </a:solidFill>
              </a:rPr>
              <a:t>LEEG</a:t>
            </a:r>
          </a:p>
        </p:txBody>
      </p:sp>
      <p:sp>
        <p:nvSpPr>
          <p:cNvPr id="22" name="Tijdelijke aanduiding voor voettekst 21"/>
          <p:cNvSpPr>
            <a:spLocks noGrp="1"/>
          </p:cNvSpPr>
          <p:nvPr>
            <p:ph type="ftr" sz="quarter" idx="23"/>
          </p:nvPr>
        </p:nvSpPr>
        <p:spPr/>
        <p:txBody>
          <a:bodyPr/>
          <a:lstStyle/>
          <a:p>
            <a:r>
              <a:rPr lang="nl-NL"/>
              <a:t>voettekst</a:t>
            </a:r>
          </a:p>
        </p:txBody>
      </p:sp>
      <p:sp>
        <p:nvSpPr>
          <p:cNvPr id="7" name="Tijdelijke aanduiding voor tekst 9"/>
          <p:cNvSpPr>
            <a:spLocks noGrp="1"/>
          </p:cNvSpPr>
          <p:nvPr>
            <p:ph type="body" sz="quarter" idx="21" hasCustomPrompt="1"/>
          </p:nvPr>
        </p:nvSpPr>
        <p:spPr>
          <a:xfrm>
            <a:off x="1278158" y="6343650"/>
            <a:ext cx="3581400" cy="361754"/>
          </a:xfrm>
        </p:spPr>
        <p:txBody>
          <a:bodyPr tIns="25200" anchor="ctr" anchorCtr="0"/>
          <a:lstStyle>
            <a:lvl1pPr marL="0" indent="0">
              <a:spcBef>
                <a:spcPts val="450"/>
              </a:spcBef>
              <a:buNone/>
              <a:defRPr lang="nl-NL" sz="750" kern="1200" dirty="0">
                <a:solidFill>
                  <a:schemeClr val="bg1">
                    <a:lumMod val="65000"/>
                  </a:schemeClr>
                </a:solidFill>
                <a:latin typeface="+mn-lt"/>
                <a:ea typeface="+mn-ea"/>
                <a:cs typeface="+mn-cs"/>
              </a:defRPr>
            </a:lvl1pPr>
          </a:lstStyle>
          <a:p>
            <a:pPr lvl="0"/>
            <a:r>
              <a:rPr lang="nl-NL"/>
              <a:t>Bronvermelding</a:t>
            </a:r>
          </a:p>
        </p:txBody>
      </p:sp>
    </p:spTree>
    <p:extLst>
      <p:ext uri="{BB962C8B-B14F-4D97-AF65-F5344CB8AC3E}">
        <p14:creationId xmlns:p14="http://schemas.microsoft.com/office/powerpoint/2010/main" val="172382341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userDrawn="1">
  <p:cSld name="Tekstdia">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Text Placeholder 9">
            <a:extLst>
              <a:ext uri="{FF2B5EF4-FFF2-40B4-BE49-F238E27FC236}">
                <a16:creationId xmlns:a16="http://schemas.microsoft.com/office/drawing/2014/main" id="{7F0C87F4-EFB5-4048-BEE8-0A12DAB627C6}"/>
              </a:ext>
            </a:extLst>
          </p:cNvPr>
          <p:cNvSpPr>
            <a:spLocks noGrp="1"/>
          </p:cNvSpPr>
          <p:nvPr>
            <p:ph type="body" sz="quarter" idx="11"/>
          </p:nvPr>
        </p:nvSpPr>
        <p:spPr>
          <a:xfrm>
            <a:off x="928796" y="796980"/>
            <a:ext cx="6971480" cy="1418951"/>
          </a:xfrm>
          <a:prstGeom prst="rect">
            <a:avLst/>
          </a:prstGeom>
        </p:spPr>
        <p:txBody>
          <a:bodyPr vert="horz" wrap="square" lIns="0" tIns="0" rIns="0" bIns="0"/>
          <a:lstStyle>
            <a:lvl1pPr marL="0" indent="0">
              <a:lnSpc>
                <a:spcPts val="3400"/>
              </a:lnSpc>
              <a:spcBef>
                <a:spcPts val="0"/>
              </a:spcBef>
              <a:buFontTx/>
              <a:buNone/>
              <a:defRPr sz="3300" b="1" i="0" kern="1200" cap="all" spc="210" baseline="0">
                <a:solidFill>
                  <a:schemeClr val="accent2"/>
                </a:solidFill>
                <a:latin typeface="League Spartan" panose="00000800000000000000" pitchFamily="2" charset="0"/>
              </a:defRPr>
            </a:lvl1pPr>
          </a:lstStyle>
          <a:p>
            <a:pPr lvl="0"/>
            <a:r>
              <a:rPr lang="nl-NL"/>
              <a:t>Tekststijl van het model bewerken</a:t>
            </a:r>
          </a:p>
        </p:txBody>
      </p:sp>
      <p:sp>
        <p:nvSpPr>
          <p:cNvPr id="9" name="Text Placeholder 7">
            <a:extLst>
              <a:ext uri="{FF2B5EF4-FFF2-40B4-BE49-F238E27FC236}">
                <a16:creationId xmlns:a16="http://schemas.microsoft.com/office/drawing/2014/main" id="{99AEDF17-42F0-479C-9455-C7F782D4A55B}"/>
              </a:ext>
            </a:extLst>
          </p:cNvPr>
          <p:cNvSpPr>
            <a:spLocks noGrp="1"/>
          </p:cNvSpPr>
          <p:nvPr>
            <p:ph type="body" sz="quarter" idx="10"/>
          </p:nvPr>
        </p:nvSpPr>
        <p:spPr>
          <a:xfrm>
            <a:off x="1270000" y="2294760"/>
            <a:ext cx="6630276" cy="3564758"/>
          </a:xfrm>
          <a:prstGeom prst="rect">
            <a:avLst/>
          </a:prstGeom>
        </p:spPr>
        <p:txBody>
          <a:bodyPr vert="horz" lIns="0" tIns="0" rIns="0" bIns="0"/>
          <a:lstStyle>
            <a:lvl1pPr marL="285750" indent="-285750">
              <a:lnSpc>
                <a:spcPts val="2000"/>
              </a:lnSpc>
              <a:spcBef>
                <a:spcPts val="0"/>
              </a:spcBef>
              <a:spcAft>
                <a:spcPts val="1200"/>
              </a:spcAft>
              <a:buFont typeface="Arial" panose="020B0604020202020204" pitchFamily="34" charset="0"/>
              <a:buChar char="•"/>
              <a:defRPr sz="1800">
                <a:solidFill>
                  <a:srgbClr val="878787"/>
                </a:solidFill>
                <a:latin typeface="Raleway Medium" panose="020B0603030101060003" pitchFamily="34" charset="0"/>
              </a:defRPr>
            </a:lvl1pPr>
          </a:lstStyle>
          <a:p>
            <a:pPr lvl="0"/>
            <a:r>
              <a:rPr lang="nl-NL"/>
              <a:t>Tekststijl van het model bewerken</a:t>
            </a:r>
          </a:p>
        </p:txBody>
      </p:sp>
    </p:spTree>
    <p:extLst>
      <p:ext uri="{BB962C8B-B14F-4D97-AF65-F5344CB8AC3E}">
        <p14:creationId xmlns:p14="http://schemas.microsoft.com/office/powerpoint/2010/main" val="333157419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Date Placeholder 3"/>
          <p:cNvSpPr>
            <a:spLocks noGrp="1"/>
          </p:cNvSpPr>
          <p:nvPr>
            <p:ph type="dt" sz="half" idx="2"/>
          </p:nvPr>
        </p:nvSpPr>
        <p:spPr>
          <a:xfrm>
            <a:off x="7262936" y="6192001"/>
            <a:ext cx="837456" cy="261336"/>
          </a:xfrm>
          <a:prstGeom prst="rect">
            <a:avLst/>
          </a:prstGeom>
        </p:spPr>
        <p:txBody>
          <a:bodyPr vert="horz" lIns="0" tIns="0" rIns="0" bIns="0" rtlCol="0" anchor="t" anchorCtr="0"/>
          <a:lstStyle>
            <a:lvl1pPr algn="l">
              <a:defRPr sz="1000" b="1">
                <a:solidFill>
                  <a:srgbClr val="FEC80F"/>
                </a:solidFill>
                <a:latin typeface="Verdana"/>
              </a:defRPr>
            </a:lvl1pPr>
          </a:lstStyle>
          <a:p>
            <a:fld id="{8CF4D671-97F2-C34A-971F-B9AC035E7250}" type="datetime1">
              <a:rPr lang="nl-NL"/>
              <a:pPr/>
              <a:t>17-10-2022</a:t>
            </a:fld>
            <a:endParaRPr lang="fi-FI"/>
          </a:p>
        </p:txBody>
      </p:sp>
      <p:sp>
        <p:nvSpPr>
          <p:cNvPr id="5" name="Footer Placeholder 4"/>
          <p:cNvSpPr>
            <a:spLocks noGrp="1"/>
          </p:cNvSpPr>
          <p:nvPr>
            <p:ph type="ftr" sz="quarter" idx="3"/>
          </p:nvPr>
        </p:nvSpPr>
        <p:spPr>
          <a:xfrm>
            <a:off x="2051720" y="6192001"/>
            <a:ext cx="4752528" cy="261336"/>
          </a:xfrm>
          <a:prstGeom prst="rect">
            <a:avLst/>
          </a:prstGeom>
        </p:spPr>
        <p:txBody>
          <a:bodyPr vert="horz" lIns="0" tIns="0" rIns="0" bIns="0" rtlCol="0" anchor="t" anchorCtr="0"/>
          <a:lstStyle>
            <a:lvl1pPr algn="l">
              <a:defRPr sz="1000" b="0">
                <a:solidFill>
                  <a:schemeClr val="accent1"/>
                </a:solidFill>
                <a:latin typeface="Verdana"/>
              </a:defRPr>
            </a:lvl1pPr>
          </a:lstStyle>
          <a:p>
            <a:r>
              <a:rPr lang="nl-NL" b="1">
                <a:solidFill>
                  <a:srgbClr val="FEC80F"/>
                </a:solidFill>
              </a:rPr>
              <a:t>Click to edit</a:t>
            </a:r>
          </a:p>
        </p:txBody>
      </p:sp>
      <p:sp>
        <p:nvSpPr>
          <p:cNvPr id="6" name="Slide Number Placeholder 5"/>
          <p:cNvSpPr>
            <a:spLocks noGrp="1"/>
          </p:cNvSpPr>
          <p:nvPr>
            <p:ph type="sldNum" sz="quarter" idx="4"/>
          </p:nvPr>
        </p:nvSpPr>
        <p:spPr>
          <a:xfrm>
            <a:off x="8244408" y="6192001"/>
            <a:ext cx="432048" cy="261336"/>
          </a:xfrm>
          <a:prstGeom prst="rect">
            <a:avLst/>
          </a:prstGeom>
        </p:spPr>
        <p:txBody>
          <a:bodyPr vert="horz" lIns="0" tIns="0" rIns="0" bIns="0" rtlCol="0" anchor="t" anchorCtr="0"/>
          <a:lstStyle>
            <a:lvl1pPr algn="r">
              <a:defRPr sz="900" b="1">
                <a:solidFill>
                  <a:schemeClr val="tx1"/>
                </a:solidFill>
                <a:latin typeface="Verdana"/>
              </a:defRPr>
            </a:lvl1pPr>
          </a:lstStyle>
          <a:p>
            <a:fld id="{63B53889-3CD6-4B8B-83AA-C0C9374F0A25}" type="slidenum">
              <a:rPr lang="nl-NL" smtClean="0">
                <a:solidFill>
                  <a:srgbClr val="1A2C54"/>
                </a:solidFill>
              </a:rPr>
              <a:pPr/>
              <a:t>‹nr.›</a:t>
            </a:fld>
            <a:endParaRPr lang="nl-NL">
              <a:solidFill>
                <a:srgbClr val="1A2C54"/>
              </a:solidFill>
            </a:endParaRPr>
          </a:p>
        </p:txBody>
      </p:sp>
      <p:sp>
        <p:nvSpPr>
          <p:cNvPr id="10" name="Rectangle 9"/>
          <p:cNvSpPr/>
          <p:nvPr/>
        </p:nvSpPr>
        <p:spPr>
          <a:xfrm>
            <a:off x="0" y="6525344"/>
            <a:ext cx="2051720" cy="332656"/>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11" name="Rectangle 10"/>
          <p:cNvSpPr/>
          <p:nvPr/>
        </p:nvSpPr>
        <p:spPr>
          <a:xfrm>
            <a:off x="2051720" y="6525344"/>
            <a:ext cx="864096" cy="332656"/>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12" name="Rectangle 11"/>
          <p:cNvSpPr/>
          <p:nvPr/>
        </p:nvSpPr>
        <p:spPr>
          <a:xfrm>
            <a:off x="2915816" y="6525344"/>
            <a:ext cx="432048" cy="332656"/>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13" name="Rectangle 12"/>
          <p:cNvSpPr/>
          <p:nvPr/>
        </p:nvSpPr>
        <p:spPr>
          <a:xfrm>
            <a:off x="3347864" y="6525344"/>
            <a:ext cx="5796136" cy="332656"/>
          </a:xfrm>
          <a:prstGeom prst="rect">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14" name="Rectangle 13"/>
          <p:cNvSpPr/>
          <p:nvPr/>
        </p:nvSpPr>
        <p:spPr>
          <a:xfrm>
            <a:off x="0" y="783"/>
            <a:ext cx="2051720" cy="18785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15" name="Oval 14"/>
          <p:cNvSpPr/>
          <p:nvPr/>
        </p:nvSpPr>
        <p:spPr>
          <a:xfrm>
            <a:off x="511200" y="6192000"/>
            <a:ext cx="180000" cy="180000"/>
          </a:xfrm>
          <a:prstGeom prst="ellipse">
            <a:avLst/>
          </a:prstGeom>
          <a:solidFill>
            <a:schemeClr val="bg1"/>
          </a:solidFill>
          <a:ln w="12700"/>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16" name="Oval 15"/>
          <p:cNvSpPr/>
          <p:nvPr/>
        </p:nvSpPr>
        <p:spPr>
          <a:xfrm>
            <a:off x="907224" y="6192000"/>
            <a:ext cx="180000" cy="180000"/>
          </a:xfrm>
          <a:prstGeom prst="ellipse">
            <a:avLst/>
          </a:prstGeom>
          <a:solidFill>
            <a:schemeClr val="bg1"/>
          </a:solidFill>
          <a:ln w="12700"/>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17" name="Oval 16"/>
          <p:cNvSpPr/>
          <p:nvPr/>
        </p:nvSpPr>
        <p:spPr>
          <a:xfrm>
            <a:off x="1303288" y="6192000"/>
            <a:ext cx="180000" cy="180000"/>
          </a:xfrm>
          <a:prstGeom prst="ellipse">
            <a:avLst/>
          </a:prstGeom>
          <a:solidFill>
            <a:schemeClr val="bg1"/>
          </a:solidFill>
          <a:ln w="12700"/>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Tree>
    <p:extLst>
      <p:ext uri="{BB962C8B-B14F-4D97-AF65-F5344CB8AC3E}">
        <p14:creationId xmlns:p14="http://schemas.microsoft.com/office/powerpoint/2010/main" val="2661157697"/>
      </p:ext>
    </p:extLst>
  </p:cSld>
  <p:clrMap bg1="lt1" tx1="dk1" bg2="lt2" tx2="dk2" accent1="accent1" accent2="accent2" accent3="accent3" accent4="accent4" accent5="accent5" accent6="accent6" hlink="hlink" folHlink="folHlink"/>
  <p:sldLayoutIdLst>
    <p:sldLayoutId id="2147483708" r:id="rId1"/>
    <p:sldLayoutId id="2147483709" r:id="rId2"/>
    <p:sldLayoutId id="2147483710" r:id="rId3"/>
    <p:sldLayoutId id="2147483711" r:id="rId4"/>
    <p:sldLayoutId id="2147483712" r:id="rId5"/>
    <p:sldLayoutId id="2147483713" r:id="rId6"/>
    <p:sldLayoutId id="2147483714" r:id="rId7"/>
    <p:sldLayoutId id="2147483715" r:id="rId8"/>
  </p:sldLayoutIdLst>
  <p:hf hdr="0" dt="0"/>
  <p:txStyles>
    <p:titleStyle>
      <a:lvl1pPr algn="ctr" defTabSz="457200" rtl="0" eaLnBrk="1" latinLnBrk="0" hangingPunct="1">
        <a:spcBef>
          <a:spcPct val="0"/>
        </a:spcBef>
        <a:buNone/>
        <a:defRPr sz="4400" kern="1200">
          <a:solidFill>
            <a:schemeClr val="tx1"/>
          </a:solidFill>
          <a:latin typeface="Verdana"/>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Verdana"/>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Verdana"/>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Verdana"/>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Verdana"/>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Verdana"/>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8.emf"/><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image" Target="../media/image19.emf"/><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8.xml"/></Relationships>
</file>

<file path=ppt/slides/_rels/slide16.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8.xml"/></Relationships>
</file>

<file path=ppt/slides/_rels/slide18.xml.rels><?xml version="1.0" encoding="UTF-8" standalone="yes"?>
<Relationships xmlns="http://schemas.openxmlformats.org/package/2006/relationships"><Relationship Id="rId3" Type="http://schemas.openxmlformats.org/officeDocument/2006/relationships/image" Target="../media/image23.png"/><Relationship Id="rId7" Type="http://schemas.openxmlformats.org/officeDocument/2006/relationships/image" Target="../media/image27.png"/><Relationship Id="rId2" Type="http://schemas.openxmlformats.org/officeDocument/2006/relationships/notesSlide" Target="../notesSlides/notesSlide18.xml"/><Relationship Id="rId1" Type="http://schemas.openxmlformats.org/officeDocument/2006/relationships/slideLayout" Target="../slideLayouts/slideLayout8.xml"/><Relationship Id="rId6" Type="http://schemas.openxmlformats.org/officeDocument/2006/relationships/image" Target="../media/image26.png"/><Relationship Id="rId5" Type="http://schemas.openxmlformats.org/officeDocument/2006/relationships/image" Target="../media/image25.png"/><Relationship Id="rId4" Type="http://schemas.openxmlformats.org/officeDocument/2006/relationships/image" Target="../media/image24.png"/></Relationships>
</file>

<file path=ppt/slides/_rels/slide19.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image" Target="../media/image6.png"/><Relationship Id="rId7" Type="http://schemas.openxmlformats.org/officeDocument/2006/relationships/image" Target="../media/image10.png"/><Relationship Id="rId2" Type="http://schemas.openxmlformats.org/officeDocument/2006/relationships/notesSlide" Target="../notesSlides/notesSlide4.xml"/><Relationship Id="rId1" Type="http://schemas.openxmlformats.org/officeDocument/2006/relationships/slideLayout" Target="../slideLayouts/slideLayout7.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 Id="rId9" Type="http://schemas.openxmlformats.org/officeDocument/2006/relationships/image" Target="../media/image12.png"/></Relationships>
</file>

<file path=ppt/slides/_rels/slide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5.emf"/><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8.xml"/><Relationship Id="rId1" Type="http://schemas.openxmlformats.org/officeDocument/2006/relationships/slideLayout" Target="../slideLayouts/slideLayout6.xml"/><Relationship Id="rId5" Type="http://schemas.openxmlformats.org/officeDocument/2006/relationships/image" Target="../media/image17.png"/><Relationship Id="rId4" Type="http://schemas.microsoft.com/office/2007/relationships/hdphoto" Target="../media/hdphoto1.wdp"/></Relationships>
</file>

<file path=ppt/slides/_rels/slide9.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9.xml"/><Relationship Id="rId1" Type="http://schemas.openxmlformats.org/officeDocument/2006/relationships/slideLayout" Target="../slideLayouts/slideLayout3.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ndertitel 2"/>
          <p:cNvSpPr>
            <a:spLocks noGrp="1"/>
          </p:cNvSpPr>
          <p:nvPr>
            <p:ph type="subTitle" idx="1"/>
          </p:nvPr>
        </p:nvSpPr>
        <p:spPr>
          <a:xfrm>
            <a:off x="107504" y="5373216"/>
            <a:ext cx="8640960" cy="1008112"/>
          </a:xfrm>
        </p:spPr>
        <p:txBody>
          <a:bodyPr/>
          <a:lstStyle/>
          <a:p>
            <a:pPr algn="ctr"/>
            <a:r>
              <a:rPr lang="nl-NL" sz="1800" b="1" dirty="0"/>
              <a:t>Yuk Sie Cheung (Bindkracht 10) Margreet de Ruiter en Elies Backus (GGD/JGZ) </a:t>
            </a:r>
            <a:r>
              <a:rPr lang="nl-NL" sz="1800" b="1"/>
              <a:t>Marloes Hendriks </a:t>
            </a:r>
            <a:r>
              <a:rPr lang="nl-NL" sz="1800" b="1" dirty="0"/>
              <a:t>(gemeente Nijmegen)</a:t>
            </a:r>
          </a:p>
          <a:p>
            <a:pPr algn="ctr"/>
            <a:endParaRPr lang="nl-NL" sz="3600" b="1" dirty="0"/>
          </a:p>
        </p:txBody>
      </p:sp>
      <p:sp>
        <p:nvSpPr>
          <p:cNvPr id="5" name="Titel 4">
            <a:extLst>
              <a:ext uri="{FF2B5EF4-FFF2-40B4-BE49-F238E27FC236}">
                <a16:creationId xmlns:a16="http://schemas.microsoft.com/office/drawing/2014/main" id="{918E4018-2C39-496C-A252-D6E0E01F208F}"/>
              </a:ext>
            </a:extLst>
          </p:cNvPr>
          <p:cNvSpPr>
            <a:spLocks noGrp="1"/>
          </p:cNvSpPr>
          <p:nvPr>
            <p:ph type="ctrTitle"/>
          </p:nvPr>
        </p:nvSpPr>
        <p:spPr>
          <a:xfrm>
            <a:off x="179512" y="836712"/>
            <a:ext cx="8640960" cy="1944216"/>
          </a:xfrm>
        </p:spPr>
        <p:txBody>
          <a:bodyPr/>
          <a:lstStyle/>
          <a:p>
            <a:pPr algn="ctr"/>
            <a:r>
              <a:rPr lang="nl-NL" dirty="0"/>
              <a:t>Armoede in de eerste 1000 dagen</a:t>
            </a:r>
            <a:br>
              <a:rPr lang="nl-NL" dirty="0"/>
            </a:br>
            <a:r>
              <a:rPr lang="nl-NL" dirty="0"/>
              <a:t>Ieder kind een Kansrijke Start</a:t>
            </a:r>
          </a:p>
        </p:txBody>
      </p:sp>
    </p:spTree>
    <p:extLst>
      <p:ext uri="{BB962C8B-B14F-4D97-AF65-F5344CB8AC3E}">
        <p14:creationId xmlns:p14="http://schemas.microsoft.com/office/powerpoint/2010/main" val="106576898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voettekst 1">
            <a:extLst>
              <a:ext uri="{FF2B5EF4-FFF2-40B4-BE49-F238E27FC236}">
                <a16:creationId xmlns:a16="http://schemas.microsoft.com/office/drawing/2014/main" id="{4A56A1A3-D1BA-49F5-AC79-0F2727675D65}"/>
              </a:ext>
            </a:extLst>
          </p:cNvPr>
          <p:cNvSpPr>
            <a:spLocks noGrp="1"/>
          </p:cNvSpPr>
          <p:nvPr>
            <p:ph type="ftr" sz="quarter" idx="11"/>
          </p:nvPr>
        </p:nvSpPr>
        <p:spPr/>
        <p:txBody>
          <a:bodyPr/>
          <a:lstStyle/>
          <a:p>
            <a:r>
              <a:rPr lang="nl-NL" dirty="0">
                <a:solidFill>
                  <a:srgbClr val="FEC80F"/>
                </a:solidFill>
              </a:rPr>
              <a:t>Click </a:t>
            </a:r>
            <a:r>
              <a:rPr lang="nl-NL" dirty="0" err="1">
                <a:solidFill>
                  <a:srgbClr val="FEC80F"/>
                </a:solidFill>
              </a:rPr>
              <a:t>to</a:t>
            </a:r>
            <a:r>
              <a:rPr lang="nl-NL">
                <a:solidFill>
                  <a:srgbClr val="FEC80F"/>
                </a:solidFill>
              </a:rPr>
              <a:t> edit</a:t>
            </a:r>
          </a:p>
        </p:txBody>
      </p:sp>
      <p:sp>
        <p:nvSpPr>
          <p:cNvPr id="3" name="Tijdelijke aanduiding voor dianummer 2">
            <a:extLst>
              <a:ext uri="{FF2B5EF4-FFF2-40B4-BE49-F238E27FC236}">
                <a16:creationId xmlns:a16="http://schemas.microsoft.com/office/drawing/2014/main" id="{78D07FF9-8E74-40D8-AEF2-915CA5F7B98F}"/>
              </a:ext>
            </a:extLst>
          </p:cNvPr>
          <p:cNvSpPr>
            <a:spLocks noGrp="1"/>
          </p:cNvSpPr>
          <p:nvPr>
            <p:ph type="sldNum" sz="quarter" idx="12"/>
          </p:nvPr>
        </p:nvSpPr>
        <p:spPr/>
        <p:txBody>
          <a:bodyPr/>
          <a:lstStyle/>
          <a:p>
            <a:fld id="{63B53889-3CD6-4B8B-83AA-C0C9374F0A25}" type="slidenum">
              <a:rPr lang="nl-NL" smtClean="0">
                <a:solidFill>
                  <a:srgbClr val="1A2C54"/>
                </a:solidFill>
              </a:rPr>
              <a:pPr/>
              <a:t>10</a:t>
            </a:fld>
            <a:endParaRPr lang="nl-NL">
              <a:solidFill>
                <a:srgbClr val="1A2C54"/>
              </a:solidFill>
            </a:endParaRPr>
          </a:p>
        </p:txBody>
      </p:sp>
      <p:pic>
        <p:nvPicPr>
          <p:cNvPr id="5" name="Afbeelding 4">
            <a:extLst>
              <a:ext uri="{FF2B5EF4-FFF2-40B4-BE49-F238E27FC236}">
                <a16:creationId xmlns:a16="http://schemas.microsoft.com/office/drawing/2014/main" id="{5602C20B-9A95-4C5F-A2C2-C13B149DEE06}"/>
              </a:ext>
            </a:extLst>
          </p:cNvPr>
          <p:cNvPicPr>
            <a:picLocks noChangeAspect="1"/>
          </p:cNvPicPr>
          <p:nvPr/>
        </p:nvPicPr>
        <p:blipFill>
          <a:blip r:embed="rId3"/>
          <a:stretch>
            <a:fillRect/>
          </a:stretch>
        </p:blipFill>
        <p:spPr>
          <a:xfrm>
            <a:off x="1547663" y="404663"/>
            <a:ext cx="6048674" cy="6048674"/>
          </a:xfrm>
          <a:prstGeom prst="rect">
            <a:avLst/>
          </a:prstGeom>
        </p:spPr>
      </p:pic>
    </p:spTree>
    <p:extLst>
      <p:ext uri="{BB962C8B-B14F-4D97-AF65-F5344CB8AC3E}">
        <p14:creationId xmlns:p14="http://schemas.microsoft.com/office/powerpoint/2010/main" val="183430194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BF854E6-A3A0-471D-BE78-14690FDEA677}"/>
              </a:ext>
            </a:extLst>
          </p:cNvPr>
          <p:cNvSpPr>
            <a:spLocks noGrp="1"/>
          </p:cNvSpPr>
          <p:nvPr>
            <p:ph type="title"/>
          </p:nvPr>
        </p:nvSpPr>
        <p:spPr>
          <a:xfrm>
            <a:off x="1763688" y="404663"/>
            <a:ext cx="6912768" cy="1224137"/>
          </a:xfrm>
        </p:spPr>
        <p:txBody>
          <a:bodyPr/>
          <a:lstStyle/>
          <a:p>
            <a:pPr algn="ctr"/>
            <a:r>
              <a:rPr lang="nl-NL" dirty="0"/>
              <a:t>Kansrijke start en armoede</a:t>
            </a:r>
            <a:br>
              <a:rPr lang="nl-NL" dirty="0"/>
            </a:br>
            <a:endParaRPr lang="nl-NL" dirty="0"/>
          </a:p>
        </p:txBody>
      </p:sp>
      <p:sp>
        <p:nvSpPr>
          <p:cNvPr id="3" name="Tijdelijke aanduiding voor inhoud 2">
            <a:extLst>
              <a:ext uri="{FF2B5EF4-FFF2-40B4-BE49-F238E27FC236}">
                <a16:creationId xmlns:a16="http://schemas.microsoft.com/office/drawing/2014/main" id="{B518977E-88B0-411D-A119-120EB289CB36}"/>
              </a:ext>
            </a:extLst>
          </p:cNvPr>
          <p:cNvSpPr>
            <a:spLocks noGrp="1"/>
          </p:cNvSpPr>
          <p:nvPr>
            <p:ph idx="1"/>
          </p:nvPr>
        </p:nvSpPr>
        <p:spPr>
          <a:xfrm>
            <a:off x="539552" y="1268761"/>
            <a:ext cx="8136904" cy="4923240"/>
          </a:xfrm>
        </p:spPr>
        <p:txBody>
          <a:bodyPr/>
          <a:lstStyle/>
          <a:p>
            <a:r>
              <a:rPr lang="nl-NL" sz="2400" b="1" dirty="0"/>
              <a:t>Bespreekbaar maken van o.a. ‘geldzorgen’</a:t>
            </a:r>
          </a:p>
          <a:p>
            <a:r>
              <a:rPr lang="nl-NL" sz="2400" dirty="0"/>
              <a:t>is onderdeel van vroegsignalering psychosociale en maatschappelijke problematiek door:</a:t>
            </a:r>
            <a:br>
              <a:rPr lang="nl-NL" sz="2400" dirty="0"/>
            </a:br>
            <a:endParaRPr lang="nl-NL" sz="2400" dirty="0"/>
          </a:p>
          <a:p>
            <a:pPr marL="342900" indent="-342900">
              <a:buFont typeface="Arial" panose="020B0604020202020204" pitchFamily="34" charset="0"/>
              <a:buChar char="•"/>
            </a:pPr>
            <a:r>
              <a:rPr lang="nl-NL" sz="2400" dirty="0"/>
              <a:t>Verloskundigen (1</a:t>
            </a:r>
            <a:r>
              <a:rPr lang="nl-NL" sz="2400" baseline="30000" dirty="0"/>
              <a:t>ste</a:t>
            </a:r>
            <a:r>
              <a:rPr lang="nl-NL" sz="2400" dirty="0"/>
              <a:t> en 2</a:t>
            </a:r>
            <a:r>
              <a:rPr lang="nl-NL" sz="2400" baseline="30000" dirty="0"/>
              <a:t>de</a:t>
            </a:r>
            <a:r>
              <a:rPr lang="nl-NL" sz="2400" dirty="0"/>
              <a:t> lijn)</a:t>
            </a:r>
          </a:p>
          <a:p>
            <a:pPr marL="342900" indent="-342900">
              <a:buFont typeface="Arial" panose="020B0604020202020204" pitchFamily="34" charset="0"/>
              <a:buChar char="•"/>
            </a:pPr>
            <a:r>
              <a:rPr lang="nl-NL" sz="2400" dirty="0"/>
              <a:t>Kraam (prenataal en na de geboorte)</a:t>
            </a:r>
          </a:p>
          <a:p>
            <a:pPr marL="342900" indent="-342900">
              <a:buFont typeface="Arial" panose="020B0604020202020204" pitchFamily="34" charset="0"/>
              <a:buChar char="•"/>
            </a:pPr>
            <a:r>
              <a:rPr lang="nl-NL" sz="2400" dirty="0"/>
              <a:t>Jeugdgezondheidszorg (prenataal en na de geboorte)</a:t>
            </a:r>
          </a:p>
          <a:p>
            <a:pPr marL="342900" indent="-342900">
              <a:buFont typeface="Arial" panose="020B0604020202020204" pitchFamily="34" charset="0"/>
              <a:buChar char="•"/>
            </a:pPr>
            <a:endParaRPr lang="nl-NL" sz="2400" dirty="0"/>
          </a:p>
          <a:p>
            <a:r>
              <a:rPr lang="nl-NL" sz="2400" dirty="0"/>
              <a:t>Afspraken hierover gemaakt binnen het VSV SAMEN</a:t>
            </a:r>
          </a:p>
          <a:p>
            <a:endParaRPr lang="nl-NL" sz="2400" dirty="0"/>
          </a:p>
          <a:p>
            <a:r>
              <a:rPr lang="nl-NL" sz="1600" b="1" dirty="0">
                <a:solidFill>
                  <a:srgbClr val="000000"/>
                </a:solidFill>
              </a:rPr>
              <a:t> </a:t>
            </a:r>
          </a:p>
          <a:p>
            <a:endParaRPr lang="nl-NL" sz="1600" dirty="0">
              <a:solidFill>
                <a:srgbClr val="000000"/>
              </a:solidFill>
            </a:endParaRPr>
          </a:p>
          <a:p>
            <a:endParaRPr lang="nl-NL" dirty="0"/>
          </a:p>
        </p:txBody>
      </p:sp>
      <p:sp>
        <p:nvSpPr>
          <p:cNvPr id="4" name="Tijdelijke aanduiding voor voettekst 3">
            <a:extLst>
              <a:ext uri="{FF2B5EF4-FFF2-40B4-BE49-F238E27FC236}">
                <a16:creationId xmlns:a16="http://schemas.microsoft.com/office/drawing/2014/main" id="{107A7249-78E9-49FE-B292-A1E4A3AF3E51}"/>
              </a:ext>
            </a:extLst>
          </p:cNvPr>
          <p:cNvSpPr>
            <a:spLocks noGrp="1"/>
          </p:cNvSpPr>
          <p:nvPr>
            <p:ph type="ftr" sz="quarter" idx="3"/>
          </p:nvPr>
        </p:nvSpPr>
        <p:spPr/>
        <p:txBody>
          <a:bodyPr/>
          <a:lstStyle/>
          <a:p>
            <a:r>
              <a:rPr lang="nl-NL"/>
              <a:t>Click to edit</a:t>
            </a:r>
          </a:p>
        </p:txBody>
      </p:sp>
      <p:sp>
        <p:nvSpPr>
          <p:cNvPr id="5" name="Tijdelijke aanduiding voor dianummer 4">
            <a:extLst>
              <a:ext uri="{FF2B5EF4-FFF2-40B4-BE49-F238E27FC236}">
                <a16:creationId xmlns:a16="http://schemas.microsoft.com/office/drawing/2014/main" id="{5B2973E1-F870-495E-AC61-89A3955F50F4}"/>
              </a:ext>
            </a:extLst>
          </p:cNvPr>
          <p:cNvSpPr>
            <a:spLocks noGrp="1"/>
          </p:cNvSpPr>
          <p:nvPr>
            <p:ph type="sldNum" sz="quarter" idx="4"/>
          </p:nvPr>
        </p:nvSpPr>
        <p:spPr/>
        <p:txBody>
          <a:bodyPr/>
          <a:lstStyle/>
          <a:p>
            <a:fld id="{63B53889-3CD6-4B8B-83AA-C0C9374F0A25}" type="slidenum">
              <a:rPr lang="nl-NL" smtClean="0">
                <a:solidFill>
                  <a:srgbClr val="1A2C54"/>
                </a:solidFill>
              </a:rPr>
              <a:pPr/>
              <a:t>11</a:t>
            </a:fld>
            <a:endParaRPr lang="nl-NL">
              <a:solidFill>
                <a:srgbClr val="1A2C54"/>
              </a:solidFill>
            </a:endParaRPr>
          </a:p>
        </p:txBody>
      </p:sp>
    </p:spTree>
    <p:extLst>
      <p:ext uri="{BB962C8B-B14F-4D97-AF65-F5344CB8AC3E}">
        <p14:creationId xmlns:p14="http://schemas.microsoft.com/office/powerpoint/2010/main" val="63256772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voettekst 1">
            <a:extLst>
              <a:ext uri="{FF2B5EF4-FFF2-40B4-BE49-F238E27FC236}">
                <a16:creationId xmlns:a16="http://schemas.microsoft.com/office/drawing/2014/main" id="{AF5C2E43-8D26-427A-98A8-05E01A4E82F3}"/>
              </a:ext>
            </a:extLst>
          </p:cNvPr>
          <p:cNvSpPr>
            <a:spLocks noGrp="1"/>
          </p:cNvSpPr>
          <p:nvPr>
            <p:ph type="ftr" sz="quarter" idx="11"/>
          </p:nvPr>
        </p:nvSpPr>
        <p:spPr/>
        <p:txBody>
          <a:bodyPr/>
          <a:lstStyle/>
          <a:p>
            <a:r>
              <a:rPr lang="nl-NL"/>
              <a:t>Click to edit</a:t>
            </a:r>
          </a:p>
        </p:txBody>
      </p:sp>
      <p:sp>
        <p:nvSpPr>
          <p:cNvPr id="3" name="Tijdelijke aanduiding voor dianummer 2">
            <a:extLst>
              <a:ext uri="{FF2B5EF4-FFF2-40B4-BE49-F238E27FC236}">
                <a16:creationId xmlns:a16="http://schemas.microsoft.com/office/drawing/2014/main" id="{DC63F456-E81B-4146-96F6-0C4EB132DB6B}"/>
              </a:ext>
            </a:extLst>
          </p:cNvPr>
          <p:cNvSpPr>
            <a:spLocks noGrp="1"/>
          </p:cNvSpPr>
          <p:nvPr>
            <p:ph type="sldNum" sz="quarter" idx="12"/>
          </p:nvPr>
        </p:nvSpPr>
        <p:spPr/>
        <p:txBody>
          <a:bodyPr/>
          <a:lstStyle/>
          <a:p>
            <a:fld id="{63B53889-3CD6-4B8B-83AA-C0C9374F0A25}" type="slidenum">
              <a:rPr lang="nl-NL" smtClean="0"/>
              <a:t>12</a:t>
            </a:fld>
            <a:endParaRPr lang="nl-NL"/>
          </a:p>
        </p:txBody>
      </p:sp>
      <p:pic>
        <p:nvPicPr>
          <p:cNvPr id="5" name="Afbeelding 4">
            <a:extLst>
              <a:ext uri="{FF2B5EF4-FFF2-40B4-BE49-F238E27FC236}">
                <a16:creationId xmlns:a16="http://schemas.microsoft.com/office/drawing/2014/main" id="{176012F2-5FD5-4C7C-9462-4D67D978C7A4}"/>
              </a:ext>
            </a:extLst>
          </p:cNvPr>
          <p:cNvPicPr>
            <a:picLocks noChangeAspect="1"/>
          </p:cNvPicPr>
          <p:nvPr/>
        </p:nvPicPr>
        <p:blipFill>
          <a:blip r:embed="rId3"/>
          <a:stretch>
            <a:fillRect/>
          </a:stretch>
        </p:blipFill>
        <p:spPr>
          <a:xfrm>
            <a:off x="0" y="241256"/>
            <a:ext cx="9144000" cy="6375488"/>
          </a:xfrm>
          <a:prstGeom prst="rect">
            <a:avLst/>
          </a:prstGeom>
        </p:spPr>
      </p:pic>
    </p:spTree>
    <p:extLst>
      <p:ext uri="{BB962C8B-B14F-4D97-AF65-F5344CB8AC3E}">
        <p14:creationId xmlns:p14="http://schemas.microsoft.com/office/powerpoint/2010/main" val="255006235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nummer 1">
            <a:extLst>
              <a:ext uri="{FF2B5EF4-FFF2-40B4-BE49-F238E27FC236}">
                <a16:creationId xmlns:a16="http://schemas.microsoft.com/office/drawing/2014/main" id="{77490589-BDAB-4EB2-93B4-D82628865CF1}"/>
              </a:ext>
            </a:extLst>
          </p:cNvPr>
          <p:cNvSpPr>
            <a:spLocks noGrp="1"/>
          </p:cNvSpPr>
          <p:nvPr>
            <p:ph type="sldNum" sz="quarter" idx="4"/>
          </p:nvPr>
        </p:nvSpPr>
        <p:spPr/>
        <p:txBody>
          <a:bodyPr/>
          <a:lstStyle/>
          <a:p>
            <a:fld id="{63B53889-3CD6-4B8B-83AA-C0C9374F0A25}" type="slidenum">
              <a:rPr lang="nl-NL" smtClean="0">
                <a:solidFill>
                  <a:srgbClr val="1A2C54"/>
                </a:solidFill>
              </a:rPr>
              <a:pPr/>
              <a:t>13</a:t>
            </a:fld>
            <a:endParaRPr lang="nl-NL">
              <a:solidFill>
                <a:srgbClr val="1A2C54"/>
              </a:solidFill>
            </a:endParaRPr>
          </a:p>
        </p:txBody>
      </p:sp>
      <p:sp>
        <p:nvSpPr>
          <p:cNvPr id="3" name="Titel 2">
            <a:extLst>
              <a:ext uri="{FF2B5EF4-FFF2-40B4-BE49-F238E27FC236}">
                <a16:creationId xmlns:a16="http://schemas.microsoft.com/office/drawing/2014/main" id="{30CD401A-74BD-4251-A353-055A0053FA96}"/>
              </a:ext>
            </a:extLst>
          </p:cNvPr>
          <p:cNvSpPr>
            <a:spLocks noGrp="1"/>
          </p:cNvSpPr>
          <p:nvPr>
            <p:ph type="title"/>
          </p:nvPr>
        </p:nvSpPr>
        <p:spPr>
          <a:xfrm>
            <a:off x="611560" y="845840"/>
            <a:ext cx="8064896" cy="1143000"/>
          </a:xfrm>
        </p:spPr>
        <p:txBody>
          <a:bodyPr/>
          <a:lstStyle/>
          <a:p>
            <a:r>
              <a:rPr lang="nl-NL" dirty="0"/>
              <a:t>Handreiking ‘Omgaan met armoede in de jeugdgezondheid’ (okt 2021)</a:t>
            </a:r>
          </a:p>
        </p:txBody>
      </p:sp>
      <p:sp>
        <p:nvSpPr>
          <p:cNvPr id="5" name="Tijdelijke aanduiding voor voettekst 4">
            <a:extLst>
              <a:ext uri="{FF2B5EF4-FFF2-40B4-BE49-F238E27FC236}">
                <a16:creationId xmlns:a16="http://schemas.microsoft.com/office/drawing/2014/main" id="{D80EC7F4-77AD-4E25-AD99-CEA5DE2F51C3}"/>
              </a:ext>
            </a:extLst>
          </p:cNvPr>
          <p:cNvSpPr>
            <a:spLocks noGrp="1"/>
          </p:cNvSpPr>
          <p:nvPr>
            <p:ph type="ftr" sz="quarter" idx="3"/>
          </p:nvPr>
        </p:nvSpPr>
        <p:spPr/>
        <p:txBody>
          <a:bodyPr/>
          <a:lstStyle/>
          <a:p>
            <a:r>
              <a:rPr lang="nl-NL" b="1"/>
              <a:t>Click to edit</a:t>
            </a:r>
          </a:p>
        </p:txBody>
      </p:sp>
      <p:pic>
        <p:nvPicPr>
          <p:cNvPr id="6" name="Tijdelijke aanduiding voor inhoud 5">
            <a:extLst>
              <a:ext uri="{FF2B5EF4-FFF2-40B4-BE49-F238E27FC236}">
                <a16:creationId xmlns:a16="http://schemas.microsoft.com/office/drawing/2014/main" id="{2E43E80F-A9C5-4DAB-95B6-DD1F60A9078C}"/>
              </a:ext>
            </a:extLst>
          </p:cNvPr>
          <p:cNvPicPr>
            <a:picLocks noGrp="1" noChangeAspect="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869795" y="1878436"/>
            <a:ext cx="7433481" cy="4133724"/>
          </a:xfrm>
          <a:prstGeom prst="rect">
            <a:avLst/>
          </a:prstGeom>
          <a:noFill/>
        </p:spPr>
      </p:pic>
    </p:spTree>
    <p:extLst>
      <p:ext uri="{BB962C8B-B14F-4D97-AF65-F5344CB8AC3E}">
        <p14:creationId xmlns:p14="http://schemas.microsoft.com/office/powerpoint/2010/main" val="96891813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nummer 1">
            <a:extLst>
              <a:ext uri="{FF2B5EF4-FFF2-40B4-BE49-F238E27FC236}">
                <a16:creationId xmlns:a16="http://schemas.microsoft.com/office/drawing/2014/main" id="{28AD7515-1D75-4155-84C8-3A8714DACC6E}"/>
              </a:ext>
            </a:extLst>
          </p:cNvPr>
          <p:cNvSpPr>
            <a:spLocks noGrp="1"/>
          </p:cNvSpPr>
          <p:nvPr>
            <p:ph type="sldNum" sz="quarter" idx="4"/>
          </p:nvPr>
        </p:nvSpPr>
        <p:spPr/>
        <p:txBody>
          <a:bodyPr/>
          <a:lstStyle/>
          <a:p>
            <a:fld id="{63B53889-3CD6-4B8B-83AA-C0C9374F0A25}" type="slidenum">
              <a:rPr lang="nl-NL" smtClean="0"/>
              <a:pPr/>
              <a:t>14</a:t>
            </a:fld>
            <a:endParaRPr lang="nl-NL"/>
          </a:p>
        </p:txBody>
      </p:sp>
      <p:sp>
        <p:nvSpPr>
          <p:cNvPr id="3" name="Titel 2">
            <a:extLst>
              <a:ext uri="{FF2B5EF4-FFF2-40B4-BE49-F238E27FC236}">
                <a16:creationId xmlns:a16="http://schemas.microsoft.com/office/drawing/2014/main" id="{3F375246-C47B-43C2-A735-785480461DB2}"/>
              </a:ext>
            </a:extLst>
          </p:cNvPr>
          <p:cNvSpPr>
            <a:spLocks noGrp="1"/>
          </p:cNvSpPr>
          <p:nvPr>
            <p:ph type="title"/>
          </p:nvPr>
        </p:nvSpPr>
        <p:spPr>
          <a:xfrm>
            <a:off x="755576" y="845840"/>
            <a:ext cx="7920880" cy="1143000"/>
          </a:xfrm>
        </p:spPr>
        <p:txBody>
          <a:bodyPr/>
          <a:lstStyle/>
          <a:p>
            <a:r>
              <a:rPr lang="nl-NL" dirty="0"/>
              <a:t>Succes factor? (er)ken elkaar. Zoek elkaar op. DAT blijkt </a:t>
            </a:r>
            <a:r>
              <a:rPr lang="nl-NL" dirty="0" err="1"/>
              <a:t>mn</a:t>
            </a:r>
            <a:r>
              <a:rPr lang="nl-NL" dirty="0"/>
              <a:t> te werken!</a:t>
            </a:r>
          </a:p>
        </p:txBody>
      </p:sp>
      <p:pic>
        <p:nvPicPr>
          <p:cNvPr id="7" name="Tijdelijke aanduiding voor inhoud 6" descr="Afbeelding met bos&#10;&#10;Automatisch gegenereerde beschrijving">
            <a:extLst>
              <a:ext uri="{FF2B5EF4-FFF2-40B4-BE49-F238E27FC236}">
                <a16:creationId xmlns:a16="http://schemas.microsoft.com/office/drawing/2014/main" id="{AFEAFA20-2E3A-4160-9934-8D088FC2CCE0}"/>
              </a:ext>
            </a:extLst>
          </p:cNvPr>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597158" y="2276872"/>
            <a:ext cx="7949684" cy="3312368"/>
          </a:xfrm>
        </p:spPr>
      </p:pic>
      <p:sp>
        <p:nvSpPr>
          <p:cNvPr id="5" name="Tijdelijke aanduiding voor voettekst 4">
            <a:extLst>
              <a:ext uri="{FF2B5EF4-FFF2-40B4-BE49-F238E27FC236}">
                <a16:creationId xmlns:a16="http://schemas.microsoft.com/office/drawing/2014/main" id="{85784A82-AEC0-4AE9-97B3-1AD21053FC57}"/>
              </a:ext>
            </a:extLst>
          </p:cNvPr>
          <p:cNvSpPr>
            <a:spLocks noGrp="1"/>
          </p:cNvSpPr>
          <p:nvPr>
            <p:ph type="ftr" sz="quarter" idx="3"/>
          </p:nvPr>
        </p:nvSpPr>
        <p:spPr>
          <a:xfrm>
            <a:off x="2051720" y="6113870"/>
            <a:ext cx="4752528" cy="261336"/>
          </a:xfrm>
        </p:spPr>
        <p:txBody>
          <a:bodyPr/>
          <a:lstStyle/>
          <a:p>
            <a:r>
              <a:rPr lang="nl-NL" b="1"/>
              <a:t>Click to edit</a:t>
            </a:r>
          </a:p>
        </p:txBody>
      </p:sp>
    </p:spTree>
    <p:extLst>
      <p:ext uri="{BB962C8B-B14F-4D97-AF65-F5344CB8AC3E}">
        <p14:creationId xmlns:p14="http://schemas.microsoft.com/office/powerpoint/2010/main" val="387968476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tekst 1">
            <a:extLst>
              <a:ext uri="{FF2B5EF4-FFF2-40B4-BE49-F238E27FC236}">
                <a16:creationId xmlns:a16="http://schemas.microsoft.com/office/drawing/2014/main" id="{A93E9912-928D-42E9-BC3C-E96EC2E7E4CE}"/>
              </a:ext>
            </a:extLst>
          </p:cNvPr>
          <p:cNvSpPr>
            <a:spLocks noGrp="1"/>
          </p:cNvSpPr>
          <p:nvPr>
            <p:ph type="body" sz="quarter" idx="11"/>
          </p:nvPr>
        </p:nvSpPr>
        <p:spPr/>
        <p:txBody>
          <a:bodyPr/>
          <a:lstStyle/>
          <a:p>
            <a:r>
              <a:rPr lang="nl-NL" dirty="0">
                <a:solidFill>
                  <a:schemeClr val="tx1">
                    <a:lumMod val="75000"/>
                  </a:schemeClr>
                </a:solidFill>
              </a:rPr>
              <a:t>Integrale samenwerking armoede</a:t>
            </a:r>
          </a:p>
          <a:p>
            <a:endParaRPr lang="nl-NL" dirty="0"/>
          </a:p>
        </p:txBody>
      </p:sp>
      <p:sp>
        <p:nvSpPr>
          <p:cNvPr id="3" name="Tijdelijke aanduiding voor tekst 2">
            <a:extLst>
              <a:ext uri="{FF2B5EF4-FFF2-40B4-BE49-F238E27FC236}">
                <a16:creationId xmlns:a16="http://schemas.microsoft.com/office/drawing/2014/main" id="{7E2D015D-12F7-46A2-B6D3-0FA4A973E78E}"/>
              </a:ext>
            </a:extLst>
          </p:cNvPr>
          <p:cNvSpPr>
            <a:spLocks noGrp="1"/>
          </p:cNvSpPr>
          <p:nvPr>
            <p:ph type="body" sz="quarter" idx="10"/>
          </p:nvPr>
        </p:nvSpPr>
        <p:spPr>
          <a:xfrm>
            <a:off x="755576" y="2117287"/>
            <a:ext cx="7459628" cy="3543961"/>
          </a:xfrm>
        </p:spPr>
        <p:txBody>
          <a:bodyPr/>
          <a:lstStyle/>
          <a:p>
            <a:r>
              <a:rPr lang="nl-NL" dirty="0"/>
              <a:t>Ontdek wie belangrijke netwerkpartners zijn op het gebied van armoede</a:t>
            </a:r>
          </a:p>
          <a:p>
            <a:r>
              <a:rPr lang="nl-NL" dirty="0"/>
              <a:t>Denk daarbij aan: </a:t>
            </a:r>
          </a:p>
          <a:p>
            <a:pPr lvl="1"/>
            <a:r>
              <a:rPr lang="nl-NL" sz="2000" b="1" dirty="0">
                <a:solidFill>
                  <a:srgbClr val="878787"/>
                </a:solidFill>
                <a:latin typeface="Raleway Medium" panose="020B0603030101060003" pitchFamily="34" charset="0"/>
              </a:rPr>
              <a:t>Collectief</a:t>
            </a:r>
            <a:r>
              <a:rPr lang="nl-NL" sz="2000" dirty="0">
                <a:solidFill>
                  <a:srgbClr val="878787"/>
                </a:solidFill>
                <a:latin typeface="Raleway Medium" panose="020B0603030101060003" pitchFamily="34" charset="0"/>
              </a:rPr>
              <a:t>: opbouwwerkers, scholen, initiatieven t.b.v. kinderen</a:t>
            </a:r>
          </a:p>
          <a:p>
            <a:pPr lvl="1"/>
            <a:r>
              <a:rPr lang="nl-NL" sz="2000" b="1" dirty="0">
                <a:solidFill>
                  <a:srgbClr val="878787"/>
                </a:solidFill>
                <a:latin typeface="Raleway Medium" panose="020B0603030101060003" pitchFamily="34" charset="0"/>
              </a:rPr>
              <a:t>Individueel</a:t>
            </a:r>
            <a:r>
              <a:rPr lang="nl-NL" sz="2000" dirty="0">
                <a:solidFill>
                  <a:srgbClr val="878787"/>
                </a:solidFill>
                <a:latin typeface="Raleway Medium" panose="020B0603030101060003" pitchFamily="34" charset="0"/>
              </a:rPr>
              <a:t>: Welzijnsorganisaties, voorzieningen (bijv. </a:t>
            </a:r>
            <a:r>
              <a:rPr lang="nl-NL" sz="2000" dirty="0" err="1">
                <a:solidFill>
                  <a:srgbClr val="878787"/>
                </a:solidFill>
                <a:latin typeface="Raleway Medium" panose="020B0603030101060003" pitchFamily="34" charset="0"/>
              </a:rPr>
              <a:t>Stg</a:t>
            </a:r>
            <a:r>
              <a:rPr lang="nl-NL" sz="2000" dirty="0">
                <a:solidFill>
                  <a:srgbClr val="878787"/>
                </a:solidFill>
                <a:latin typeface="Raleway Medium" panose="020B0603030101060003" pitchFamily="34" charset="0"/>
              </a:rPr>
              <a:t> Babyspullen), Buurtteams, Schuldhulpverlening van de gemeente</a:t>
            </a:r>
          </a:p>
          <a:p>
            <a:pPr lvl="1"/>
            <a:endParaRPr lang="nl-NL" sz="2000" dirty="0">
              <a:solidFill>
                <a:srgbClr val="878787"/>
              </a:solidFill>
              <a:latin typeface="Raleway Medium" panose="020B0603030101060003" pitchFamily="34" charset="0"/>
            </a:endParaRPr>
          </a:p>
          <a:p>
            <a:r>
              <a:rPr lang="nl-NL" dirty="0"/>
              <a:t>Korte lijnen</a:t>
            </a:r>
          </a:p>
          <a:p>
            <a:r>
              <a:rPr lang="nl-NL" dirty="0"/>
              <a:t>Warme overdracht</a:t>
            </a:r>
          </a:p>
          <a:p>
            <a:endParaRPr lang="nl-NL" dirty="0"/>
          </a:p>
        </p:txBody>
      </p:sp>
    </p:spTree>
    <p:extLst>
      <p:ext uri="{BB962C8B-B14F-4D97-AF65-F5344CB8AC3E}">
        <p14:creationId xmlns:p14="http://schemas.microsoft.com/office/powerpoint/2010/main" val="15632646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nummer 1">
            <a:extLst>
              <a:ext uri="{FF2B5EF4-FFF2-40B4-BE49-F238E27FC236}">
                <a16:creationId xmlns:a16="http://schemas.microsoft.com/office/drawing/2014/main" id="{A00DB998-82C4-D063-4718-F25858FD85B3}"/>
              </a:ext>
            </a:extLst>
          </p:cNvPr>
          <p:cNvSpPr>
            <a:spLocks noGrp="1"/>
          </p:cNvSpPr>
          <p:nvPr>
            <p:ph type="sldNum" sz="quarter" idx="4"/>
          </p:nvPr>
        </p:nvSpPr>
        <p:spPr/>
        <p:txBody>
          <a:bodyPr/>
          <a:lstStyle/>
          <a:p>
            <a:fld id="{63B53889-3CD6-4B8B-83AA-C0C9374F0A25}" type="slidenum">
              <a:rPr lang="nl-NL" smtClean="0">
                <a:solidFill>
                  <a:srgbClr val="1A2C54"/>
                </a:solidFill>
              </a:rPr>
              <a:pPr/>
              <a:t>16</a:t>
            </a:fld>
            <a:endParaRPr lang="nl-NL">
              <a:solidFill>
                <a:srgbClr val="1A2C54"/>
              </a:solidFill>
            </a:endParaRPr>
          </a:p>
        </p:txBody>
      </p:sp>
      <p:sp>
        <p:nvSpPr>
          <p:cNvPr id="3" name="Titel 2">
            <a:extLst>
              <a:ext uri="{FF2B5EF4-FFF2-40B4-BE49-F238E27FC236}">
                <a16:creationId xmlns:a16="http://schemas.microsoft.com/office/drawing/2014/main" id="{270A3BE2-32C4-10D6-ACF0-FCA1D496521D}"/>
              </a:ext>
            </a:extLst>
          </p:cNvPr>
          <p:cNvSpPr>
            <a:spLocks noGrp="1"/>
          </p:cNvSpPr>
          <p:nvPr>
            <p:ph type="title"/>
          </p:nvPr>
        </p:nvSpPr>
        <p:spPr/>
        <p:txBody>
          <a:bodyPr/>
          <a:lstStyle/>
          <a:p>
            <a:endParaRPr lang="nl-NL"/>
          </a:p>
        </p:txBody>
      </p:sp>
      <p:pic>
        <p:nvPicPr>
          <p:cNvPr id="7" name="Tijdelijke aanduiding voor inhoud 6">
            <a:extLst>
              <a:ext uri="{FF2B5EF4-FFF2-40B4-BE49-F238E27FC236}">
                <a16:creationId xmlns:a16="http://schemas.microsoft.com/office/drawing/2014/main" id="{11151878-DE71-3D60-74F9-721A40A2812E}"/>
              </a:ext>
            </a:extLst>
          </p:cNvPr>
          <p:cNvPicPr>
            <a:picLocks noGrp="1" noChangeAspect="1"/>
          </p:cNvPicPr>
          <p:nvPr>
            <p:ph idx="1"/>
          </p:nvPr>
        </p:nvPicPr>
        <p:blipFill>
          <a:blip r:embed="rId3"/>
          <a:stretch>
            <a:fillRect/>
          </a:stretch>
        </p:blipFill>
        <p:spPr>
          <a:xfrm>
            <a:off x="-3348880" y="-1395536"/>
            <a:ext cx="16057784" cy="8863898"/>
          </a:xfrm>
        </p:spPr>
      </p:pic>
      <p:sp>
        <p:nvSpPr>
          <p:cNvPr id="5" name="Tijdelijke aanduiding voor voettekst 4">
            <a:extLst>
              <a:ext uri="{FF2B5EF4-FFF2-40B4-BE49-F238E27FC236}">
                <a16:creationId xmlns:a16="http://schemas.microsoft.com/office/drawing/2014/main" id="{63104C60-54D8-4F19-C39A-BDBBCAC2281E}"/>
              </a:ext>
            </a:extLst>
          </p:cNvPr>
          <p:cNvSpPr>
            <a:spLocks noGrp="1"/>
          </p:cNvSpPr>
          <p:nvPr>
            <p:ph type="ftr" sz="quarter" idx="3"/>
          </p:nvPr>
        </p:nvSpPr>
        <p:spPr/>
        <p:txBody>
          <a:bodyPr/>
          <a:lstStyle/>
          <a:p>
            <a:r>
              <a:rPr lang="nl-NL" b="1"/>
              <a:t>Click to edit</a:t>
            </a:r>
          </a:p>
        </p:txBody>
      </p:sp>
    </p:spTree>
    <p:extLst>
      <p:ext uri="{BB962C8B-B14F-4D97-AF65-F5344CB8AC3E}">
        <p14:creationId xmlns:p14="http://schemas.microsoft.com/office/powerpoint/2010/main" val="409403488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tekst 1">
            <a:extLst>
              <a:ext uri="{FF2B5EF4-FFF2-40B4-BE49-F238E27FC236}">
                <a16:creationId xmlns:a16="http://schemas.microsoft.com/office/drawing/2014/main" id="{C86F6BB1-8DD0-49C4-83C8-A664334E08B3}"/>
              </a:ext>
            </a:extLst>
          </p:cNvPr>
          <p:cNvSpPr>
            <a:spLocks noGrp="1"/>
          </p:cNvSpPr>
          <p:nvPr>
            <p:ph type="body" sz="quarter" idx="11"/>
          </p:nvPr>
        </p:nvSpPr>
        <p:spPr/>
        <p:txBody>
          <a:bodyPr/>
          <a:lstStyle/>
          <a:p>
            <a:pPr defTabSz="914400">
              <a:lnSpc>
                <a:spcPct val="100000"/>
              </a:lnSpc>
            </a:pPr>
            <a:r>
              <a:rPr lang="nl-NL" sz="3200" dirty="0">
                <a:solidFill>
                  <a:schemeClr val="tx1">
                    <a:lumMod val="75000"/>
                  </a:schemeClr>
                </a:solidFill>
              </a:rPr>
              <a:t>Bespreekbaar maken</a:t>
            </a:r>
          </a:p>
        </p:txBody>
      </p:sp>
      <p:sp>
        <p:nvSpPr>
          <p:cNvPr id="3" name="Tijdelijke aanduiding voor tekst 2">
            <a:extLst>
              <a:ext uri="{FF2B5EF4-FFF2-40B4-BE49-F238E27FC236}">
                <a16:creationId xmlns:a16="http://schemas.microsoft.com/office/drawing/2014/main" id="{01F4ABA4-5E14-448B-A6F6-70FDD6CE602C}"/>
              </a:ext>
            </a:extLst>
          </p:cNvPr>
          <p:cNvSpPr>
            <a:spLocks noGrp="1"/>
          </p:cNvSpPr>
          <p:nvPr>
            <p:ph type="body" sz="quarter" idx="10"/>
          </p:nvPr>
        </p:nvSpPr>
        <p:spPr/>
        <p:txBody>
          <a:bodyPr/>
          <a:lstStyle/>
          <a:p>
            <a:r>
              <a:rPr lang="nl-NL" dirty="0"/>
              <a:t>Handelingsverlegenheid zorgprofessionals</a:t>
            </a:r>
          </a:p>
          <a:p>
            <a:r>
              <a:rPr lang="nl-NL" dirty="0"/>
              <a:t>Houding t.a.v. financiën</a:t>
            </a:r>
          </a:p>
          <a:p>
            <a:r>
              <a:rPr lang="nl-NL" dirty="0"/>
              <a:t>Signaleringsfunctie van de JGZ</a:t>
            </a:r>
          </a:p>
          <a:p>
            <a:r>
              <a:rPr lang="nl-NL" dirty="0"/>
              <a:t>Bespreken: vertrouwen winnen</a:t>
            </a:r>
          </a:p>
          <a:p>
            <a:endParaRPr lang="nl-NL" dirty="0"/>
          </a:p>
          <a:p>
            <a:endParaRPr lang="nl-NL" dirty="0"/>
          </a:p>
          <a:p>
            <a:endParaRPr lang="nl-NL" dirty="0"/>
          </a:p>
          <a:p>
            <a:endParaRPr lang="nl-NL" dirty="0"/>
          </a:p>
          <a:p>
            <a:endParaRPr lang="nl-NL" dirty="0"/>
          </a:p>
          <a:p>
            <a:endParaRPr lang="nl-NL" dirty="0"/>
          </a:p>
          <a:p>
            <a:endParaRPr lang="nl-NL" dirty="0"/>
          </a:p>
          <a:p>
            <a:endParaRPr lang="nl-NL" dirty="0"/>
          </a:p>
          <a:p>
            <a:endParaRPr lang="nl-NL" dirty="0"/>
          </a:p>
          <a:p>
            <a:endParaRPr lang="nl-NL" dirty="0"/>
          </a:p>
          <a:p>
            <a:endParaRPr lang="nl-NL" dirty="0"/>
          </a:p>
          <a:p>
            <a:endParaRPr lang="nl-NL" dirty="0"/>
          </a:p>
          <a:p>
            <a:endParaRPr lang="nl-NL" dirty="0"/>
          </a:p>
          <a:p>
            <a:endParaRPr lang="nl-NL" dirty="0"/>
          </a:p>
          <a:p>
            <a:endParaRPr lang="nl-NL" dirty="0"/>
          </a:p>
          <a:p>
            <a:endParaRPr lang="nl-NL" dirty="0"/>
          </a:p>
          <a:p>
            <a:endParaRPr lang="nl-NL" dirty="0"/>
          </a:p>
          <a:p>
            <a:endParaRPr lang="nl-NL" dirty="0"/>
          </a:p>
          <a:p>
            <a:endParaRPr lang="nl-NL" dirty="0"/>
          </a:p>
          <a:p>
            <a:endParaRPr lang="nl-NL" dirty="0"/>
          </a:p>
          <a:p>
            <a:endParaRPr lang="nl-NL" dirty="0"/>
          </a:p>
          <a:p>
            <a:endParaRPr lang="nl-NL" dirty="0"/>
          </a:p>
          <a:p>
            <a:endParaRPr lang="nl-NL" dirty="0"/>
          </a:p>
        </p:txBody>
      </p:sp>
    </p:spTree>
    <p:extLst>
      <p:ext uri="{BB962C8B-B14F-4D97-AF65-F5344CB8AC3E}">
        <p14:creationId xmlns:p14="http://schemas.microsoft.com/office/powerpoint/2010/main" val="309253735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Afbeelding 6">
            <a:extLst>
              <a:ext uri="{FF2B5EF4-FFF2-40B4-BE49-F238E27FC236}">
                <a16:creationId xmlns:a16="http://schemas.microsoft.com/office/drawing/2014/main" id="{4A1E6984-03D7-4839-9CEC-56F42691F547}"/>
              </a:ext>
            </a:extLst>
          </p:cNvPr>
          <p:cNvPicPr>
            <a:picLocks noChangeAspect="1"/>
          </p:cNvPicPr>
          <p:nvPr/>
        </p:nvPicPr>
        <p:blipFill>
          <a:blip r:embed="rId3"/>
          <a:stretch>
            <a:fillRect/>
          </a:stretch>
        </p:blipFill>
        <p:spPr>
          <a:xfrm>
            <a:off x="197941" y="2448978"/>
            <a:ext cx="4579839" cy="1735093"/>
          </a:xfrm>
          <a:prstGeom prst="rect">
            <a:avLst/>
          </a:prstGeom>
        </p:spPr>
      </p:pic>
      <p:sp>
        <p:nvSpPr>
          <p:cNvPr id="2" name="Tijdelijke aanduiding voor tekst 1">
            <a:extLst>
              <a:ext uri="{FF2B5EF4-FFF2-40B4-BE49-F238E27FC236}">
                <a16:creationId xmlns:a16="http://schemas.microsoft.com/office/drawing/2014/main" id="{0A4F30CD-10C3-4834-A83F-6F84E7058E1E}"/>
              </a:ext>
            </a:extLst>
          </p:cNvPr>
          <p:cNvSpPr>
            <a:spLocks noGrp="1"/>
          </p:cNvSpPr>
          <p:nvPr>
            <p:ph type="body" sz="quarter" idx="11"/>
          </p:nvPr>
        </p:nvSpPr>
        <p:spPr/>
        <p:txBody>
          <a:bodyPr/>
          <a:lstStyle/>
          <a:p>
            <a:endParaRPr lang="nl-NL" dirty="0"/>
          </a:p>
        </p:txBody>
      </p:sp>
      <p:pic>
        <p:nvPicPr>
          <p:cNvPr id="4" name="Afbeelding 3">
            <a:extLst>
              <a:ext uri="{FF2B5EF4-FFF2-40B4-BE49-F238E27FC236}">
                <a16:creationId xmlns:a16="http://schemas.microsoft.com/office/drawing/2014/main" id="{0D8B9A44-FBD3-46ED-AA36-438225DD45F0}"/>
              </a:ext>
            </a:extLst>
          </p:cNvPr>
          <p:cNvPicPr>
            <a:picLocks noChangeAspect="1"/>
          </p:cNvPicPr>
          <p:nvPr/>
        </p:nvPicPr>
        <p:blipFill>
          <a:blip r:embed="rId4"/>
          <a:stretch>
            <a:fillRect/>
          </a:stretch>
        </p:blipFill>
        <p:spPr>
          <a:xfrm>
            <a:off x="246518" y="660398"/>
            <a:ext cx="3004859" cy="1530659"/>
          </a:xfrm>
          <a:prstGeom prst="rect">
            <a:avLst/>
          </a:prstGeom>
        </p:spPr>
      </p:pic>
      <p:pic>
        <p:nvPicPr>
          <p:cNvPr id="5" name="Afbeelding 4">
            <a:extLst>
              <a:ext uri="{FF2B5EF4-FFF2-40B4-BE49-F238E27FC236}">
                <a16:creationId xmlns:a16="http://schemas.microsoft.com/office/drawing/2014/main" id="{CA6E6F8D-407B-4FD6-A818-41A25DDED0D8}"/>
              </a:ext>
            </a:extLst>
          </p:cNvPr>
          <p:cNvPicPr>
            <a:picLocks noChangeAspect="1"/>
          </p:cNvPicPr>
          <p:nvPr/>
        </p:nvPicPr>
        <p:blipFill>
          <a:blip r:embed="rId5"/>
          <a:stretch>
            <a:fillRect/>
          </a:stretch>
        </p:blipFill>
        <p:spPr>
          <a:xfrm>
            <a:off x="547558" y="4647788"/>
            <a:ext cx="6037096" cy="1359811"/>
          </a:xfrm>
          <a:prstGeom prst="rect">
            <a:avLst/>
          </a:prstGeom>
        </p:spPr>
      </p:pic>
      <p:pic>
        <p:nvPicPr>
          <p:cNvPr id="6" name="Afbeelding 5">
            <a:extLst>
              <a:ext uri="{FF2B5EF4-FFF2-40B4-BE49-F238E27FC236}">
                <a16:creationId xmlns:a16="http://schemas.microsoft.com/office/drawing/2014/main" id="{B7617547-D1E5-4673-98A9-D971D49D598A}"/>
              </a:ext>
            </a:extLst>
          </p:cNvPr>
          <p:cNvPicPr>
            <a:picLocks noChangeAspect="1"/>
          </p:cNvPicPr>
          <p:nvPr/>
        </p:nvPicPr>
        <p:blipFill>
          <a:blip r:embed="rId6"/>
          <a:stretch>
            <a:fillRect/>
          </a:stretch>
        </p:blipFill>
        <p:spPr>
          <a:xfrm>
            <a:off x="4983236" y="1114732"/>
            <a:ext cx="3986213" cy="2152650"/>
          </a:xfrm>
          <a:prstGeom prst="rect">
            <a:avLst/>
          </a:prstGeom>
        </p:spPr>
      </p:pic>
      <p:sp>
        <p:nvSpPr>
          <p:cNvPr id="3" name="Tijdelijke aanduiding voor tekst 2">
            <a:extLst>
              <a:ext uri="{FF2B5EF4-FFF2-40B4-BE49-F238E27FC236}">
                <a16:creationId xmlns:a16="http://schemas.microsoft.com/office/drawing/2014/main" id="{2EEF7D1F-84B4-4109-95B0-E6CE1645675D}"/>
              </a:ext>
            </a:extLst>
          </p:cNvPr>
          <p:cNvSpPr>
            <a:spLocks noGrp="1"/>
          </p:cNvSpPr>
          <p:nvPr>
            <p:ph type="body" sz="quarter" idx="10"/>
          </p:nvPr>
        </p:nvSpPr>
        <p:spPr>
          <a:xfrm>
            <a:off x="4574529" y="1276350"/>
            <a:ext cx="5266312" cy="2152650"/>
          </a:xfrm>
        </p:spPr>
        <p:txBody>
          <a:bodyPr/>
          <a:lstStyle/>
          <a:p>
            <a:endParaRPr lang="nl-NL" dirty="0"/>
          </a:p>
        </p:txBody>
      </p:sp>
      <p:pic>
        <p:nvPicPr>
          <p:cNvPr id="8" name="Afbeelding 7">
            <a:extLst>
              <a:ext uri="{FF2B5EF4-FFF2-40B4-BE49-F238E27FC236}">
                <a16:creationId xmlns:a16="http://schemas.microsoft.com/office/drawing/2014/main" id="{4273DFC3-2D65-4C77-AC54-4EA99278367B}"/>
              </a:ext>
            </a:extLst>
          </p:cNvPr>
          <p:cNvPicPr>
            <a:picLocks noChangeAspect="1"/>
          </p:cNvPicPr>
          <p:nvPr/>
        </p:nvPicPr>
        <p:blipFill>
          <a:blip r:embed="rId7"/>
          <a:stretch>
            <a:fillRect/>
          </a:stretch>
        </p:blipFill>
        <p:spPr>
          <a:xfrm>
            <a:off x="4139952" y="3746752"/>
            <a:ext cx="4473501" cy="943313"/>
          </a:xfrm>
          <a:prstGeom prst="rect">
            <a:avLst/>
          </a:prstGeom>
        </p:spPr>
      </p:pic>
    </p:spTree>
    <p:extLst>
      <p:ext uri="{BB962C8B-B14F-4D97-AF65-F5344CB8AC3E}">
        <p14:creationId xmlns:p14="http://schemas.microsoft.com/office/powerpoint/2010/main" val="392424535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nummer 1">
            <a:extLst>
              <a:ext uri="{FF2B5EF4-FFF2-40B4-BE49-F238E27FC236}">
                <a16:creationId xmlns:a16="http://schemas.microsoft.com/office/drawing/2014/main" id="{59839041-F895-4ED0-A6ED-E0E45A71B073}"/>
              </a:ext>
            </a:extLst>
          </p:cNvPr>
          <p:cNvSpPr>
            <a:spLocks noGrp="1"/>
          </p:cNvSpPr>
          <p:nvPr>
            <p:ph type="sldNum" sz="quarter" idx="4"/>
          </p:nvPr>
        </p:nvSpPr>
        <p:spPr/>
        <p:txBody>
          <a:bodyPr/>
          <a:lstStyle/>
          <a:p>
            <a:fld id="{63B53889-3CD6-4B8B-83AA-C0C9374F0A25}" type="slidenum">
              <a:rPr lang="nl-NL" smtClean="0">
                <a:solidFill>
                  <a:srgbClr val="1A2C54"/>
                </a:solidFill>
              </a:rPr>
              <a:pPr/>
              <a:t>19</a:t>
            </a:fld>
            <a:endParaRPr lang="nl-NL">
              <a:solidFill>
                <a:srgbClr val="1A2C54"/>
              </a:solidFill>
            </a:endParaRPr>
          </a:p>
        </p:txBody>
      </p:sp>
      <p:sp>
        <p:nvSpPr>
          <p:cNvPr id="3" name="Titel 2">
            <a:extLst>
              <a:ext uri="{FF2B5EF4-FFF2-40B4-BE49-F238E27FC236}">
                <a16:creationId xmlns:a16="http://schemas.microsoft.com/office/drawing/2014/main" id="{E108EB0F-C56C-414D-89EE-036D2C82EB16}"/>
              </a:ext>
            </a:extLst>
          </p:cNvPr>
          <p:cNvSpPr>
            <a:spLocks noGrp="1"/>
          </p:cNvSpPr>
          <p:nvPr>
            <p:ph type="title"/>
          </p:nvPr>
        </p:nvSpPr>
        <p:spPr>
          <a:xfrm>
            <a:off x="539552" y="845840"/>
            <a:ext cx="8136904" cy="1143000"/>
          </a:xfrm>
        </p:spPr>
        <p:txBody>
          <a:bodyPr/>
          <a:lstStyle/>
          <a:p>
            <a:pPr algn="ctr"/>
            <a:r>
              <a:rPr lang="nl-NL" dirty="0"/>
              <a:t>Armoedebeleid; begin bij het begin!</a:t>
            </a:r>
          </a:p>
        </p:txBody>
      </p:sp>
      <p:sp>
        <p:nvSpPr>
          <p:cNvPr id="5" name="Tijdelijke aanduiding voor voettekst 4">
            <a:extLst>
              <a:ext uri="{FF2B5EF4-FFF2-40B4-BE49-F238E27FC236}">
                <a16:creationId xmlns:a16="http://schemas.microsoft.com/office/drawing/2014/main" id="{4CCD2C99-7CF2-41CD-B90A-F7871861FB98}"/>
              </a:ext>
            </a:extLst>
          </p:cNvPr>
          <p:cNvSpPr>
            <a:spLocks noGrp="1"/>
          </p:cNvSpPr>
          <p:nvPr>
            <p:ph type="ftr" sz="quarter" idx="3"/>
          </p:nvPr>
        </p:nvSpPr>
        <p:spPr/>
        <p:txBody>
          <a:bodyPr/>
          <a:lstStyle/>
          <a:p>
            <a:r>
              <a:rPr lang="nl-NL" b="1"/>
              <a:t>Click to edit</a:t>
            </a:r>
          </a:p>
        </p:txBody>
      </p:sp>
      <p:sp>
        <p:nvSpPr>
          <p:cNvPr id="8" name="Tijdelijke aanduiding voor inhoud 7">
            <a:extLst>
              <a:ext uri="{FF2B5EF4-FFF2-40B4-BE49-F238E27FC236}">
                <a16:creationId xmlns:a16="http://schemas.microsoft.com/office/drawing/2014/main" id="{DA5DA259-DED4-4428-9BF0-C2F2C05223F1}"/>
              </a:ext>
            </a:extLst>
          </p:cNvPr>
          <p:cNvSpPr>
            <a:spLocks noGrp="1"/>
          </p:cNvSpPr>
          <p:nvPr>
            <p:ph idx="1"/>
          </p:nvPr>
        </p:nvSpPr>
        <p:spPr>
          <a:xfrm>
            <a:off x="755576" y="2060848"/>
            <a:ext cx="7920880" cy="3816424"/>
          </a:xfrm>
        </p:spPr>
        <p:txBody>
          <a:bodyPr/>
          <a:lstStyle/>
          <a:p>
            <a:endParaRPr lang="nl-NL" dirty="0"/>
          </a:p>
          <a:p>
            <a:endParaRPr lang="nl-NL" dirty="0"/>
          </a:p>
          <a:p>
            <a:endParaRPr lang="nl-NL" dirty="0"/>
          </a:p>
          <a:p>
            <a:endParaRPr lang="nl-NL" dirty="0"/>
          </a:p>
          <a:p>
            <a:endParaRPr lang="nl-NL" dirty="0"/>
          </a:p>
          <a:p>
            <a:endParaRPr lang="nl-NL" dirty="0"/>
          </a:p>
          <a:p>
            <a:pPr marL="0" indent="0">
              <a:buNone/>
            </a:pPr>
            <a:endParaRPr lang="nl-NL" b="1" dirty="0"/>
          </a:p>
          <a:p>
            <a:pPr marL="0" indent="0">
              <a:buNone/>
            </a:pPr>
            <a:r>
              <a:rPr lang="nl-NL" b="1" dirty="0"/>
              <a:t>Of wil je meer informatie?</a:t>
            </a:r>
          </a:p>
          <a:p>
            <a:pPr marL="0" indent="0">
              <a:buNone/>
            </a:pPr>
            <a:r>
              <a:rPr lang="nl-NL" dirty="0"/>
              <a:t>(contactgegevens in de notities van de PPT)</a:t>
            </a:r>
          </a:p>
          <a:p>
            <a:endParaRPr lang="nl-NL" dirty="0"/>
          </a:p>
          <a:p>
            <a:endParaRPr lang="nl-NL" dirty="0"/>
          </a:p>
        </p:txBody>
      </p:sp>
      <p:pic>
        <p:nvPicPr>
          <p:cNvPr id="9" name="Tijdelijke aanduiding voor inhoud 5">
            <a:extLst>
              <a:ext uri="{FF2B5EF4-FFF2-40B4-BE49-F238E27FC236}">
                <a16:creationId xmlns:a16="http://schemas.microsoft.com/office/drawing/2014/main" id="{A7FE5B7A-60D9-4764-A826-BC24D542159A}"/>
              </a:ext>
            </a:extLst>
          </p:cNvPr>
          <p:cNvPicPr>
            <a:picLocks noChangeAspect="1"/>
          </p:cNvPicPr>
          <p:nvPr/>
        </p:nvPicPr>
        <p:blipFill>
          <a:blip r:embed="rId3"/>
          <a:stretch>
            <a:fillRect/>
          </a:stretch>
        </p:blipFill>
        <p:spPr>
          <a:xfrm>
            <a:off x="3851920" y="2076642"/>
            <a:ext cx="2472432" cy="2472432"/>
          </a:xfrm>
          <a:prstGeom prst="rect">
            <a:avLst/>
          </a:prstGeom>
        </p:spPr>
      </p:pic>
    </p:spTree>
    <p:extLst>
      <p:ext uri="{BB962C8B-B14F-4D97-AF65-F5344CB8AC3E}">
        <p14:creationId xmlns:p14="http://schemas.microsoft.com/office/powerpoint/2010/main" val="250223319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86A7D70-5506-4EAF-950D-ED1D0D51C0B8}"/>
              </a:ext>
            </a:extLst>
          </p:cNvPr>
          <p:cNvSpPr>
            <a:spLocks noGrp="1"/>
          </p:cNvSpPr>
          <p:nvPr>
            <p:ph type="title"/>
          </p:nvPr>
        </p:nvSpPr>
        <p:spPr>
          <a:xfrm>
            <a:off x="2555776" y="332656"/>
            <a:ext cx="6120680" cy="648072"/>
          </a:xfrm>
        </p:spPr>
        <p:txBody>
          <a:bodyPr/>
          <a:lstStyle/>
          <a:p>
            <a:r>
              <a:rPr lang="nl-NL" dirty="0"/>
              <a:t>Inhoud workshop</a:t>
            </a:r>
          </a:p>
        </p:txBody>
      </p:sp>
      <p:sp>
        <p:nvSpPr>
          <p:cNvPr id="3" name="Tijdelijke aanduiding voor inhoud 2">
            <a:extLst>
              <a:ext uri="{FF2B5EF4-FFF2-40B4-BE49-F238E27FC236}">
                <a16:creationId xmlns:a16="http://schemas.microsoft.com/office/drawing/2014/main" id="{C6408DE8-7341-4AFD-90FF-8E5467D300BD}"/>
              </a:ext>
            </a:extLst>
          </p:cNvPr>
          <p:cNvSpPr>
            <a:spLocks noGrp="1"/>
          </p:cNvSpPr>
          <p:nvPr>
            <p:ph idx="1"/>
          </p:nvPr>
        </p:nvSpPr>
        <p:spPr>
          <a:xfrm>
            <a:off x="971600" y="1484784"/>
            <a:ext cx="7704856" cy="4392488"/>
          </a:xfrm>
        </p:spPr>
        <p:txBody>
          <a:bodyPr/>
          <a:lstStyle/>
          <a:p>
            <a:pPr marL="457200" indent="-457200">
              <a:buFont typeface="+mj-lt"/>
              <a:buAutoNum type="arabicPeriod"/>
            </a:pPr>
            <a:r>
              <a:rPr lang="nl-NL" dirty="0"/>
              <a:t>Effect van chronische stress (bijv. door geldzorgen) in de eerste 1000 dagen;</a:t>
            </a:r>
          </a:p>
          <a:p>
            <a:pPr marL="457200" indent="-457200">
              <a:buFont typeface="+mj-lt"/>
              <a:buAutoNum type="arabicPeriod"/>
            </a:pPr>
            <a:endParaRPr lang="nl-NL" dirty="0"/>
          </a:p>
          <a:p>
            <a:pPr marL="457200" indent="-457200">
              <a:buFont typeface="+mj-lt"/>
              <a:buAutoNum type="arabicPeriod"/>
            </a:pPr>
            <a:r>
              <a:rPr lang="nl-NL" dirty="0"/>
              <a:t>Landelijk actieprogramma Kansrijke Start voor ieder kind</a:t>
            </a:r>
          </a:p>
          <a:p>
            <a:pPr marL="457200" indent="-457200">
              <a:buFont typeface="+mj-lt"/>
              <a:buAutoNum type="arabicPeriod"/>
            </a:pPr>
            <a:endParaRPr lang="nl-NL" dirty="0"/>
          </a:p>
          <a:p>
            <a:pPr marL="457200" indent="-457200">
              <a:buFont typeface="+mj-lt"/>
              <a:buAutoNum type="arabicPeriod"/>
            </a:pPr>
            <a:r>
              <a:rPr lang="nl-NL" dirty="0"/>
              <a:t>Vroegsignalering en hulp </a:t>
            </a:r>
            <a:br>
              <a:rPr lang="nl-NL" dirty="0"/>
            </a:br>
            <a:r>
              <a:rPr lang="nl-NL" i="1" dirty="0"/>
              <a:t>(in gesprek over armoede)</a:t>
            </a:r>
            <a:br>
              <a:rPr lang="nl-NL" dirty="0"/>
            </a:br>
            <a:endParaRPr lang="nl-NL" dirty="0"/>
          </a:p>
          <a:p>
            <a:r>
              <a:rPr lang="nl-NL" dirty="0"/>
              <a:t>De handreiking Omgaan met armoede in de </a:t>
            </a:r>
            <a:r>
              <a:rPr lang="nl-NL" dirty="0" err="1"/>
              <a:t>jeugdgezondheid</a:t>
            </a:r>
            <a:r>
              <a:rPr lang="nl-NL" dirty="0"/>
              <a:t> (als slotstuk van een 3-luik)</a:t>
            </a:r>
            <a:br>
              <a:rPr lang="nl-NL" dirty="0"/>
            </a:br>
            <a:endParaRPr lang="nl-NL" dirty="0"/>
          </a:p>
        </p:txBody>
      </p:sp>
      <p:sp>
        <p:nvSpPr>
          <p:cNvPr id="4" name="Tijdelijke aanduiding voor voettekst 3">
            <a:extLst>
              <a:ext uri="{FF2B5EF4-FFF2-40B4-BE49-F238E27FC236}">
                <a16:creationId xmlns:a16="http://schemas.microsoft.com/office/drawing/2014/main" id="{EC8985E3-8455-4612-86FD-0953197CA86D}"/>
              </a:ext>
            </a:extLst>
          </p:cNvPr>
          <p:cNvSpPr>
            <a:spLocks noGrp="1"/>
          </p:cNvSpPr>
          <p:nvPr>
            <p:ph type="ftr" sz="quarter" idx="3"/>
          </p:nvPr>
        </p:nvSpPr>
        <p:spPr/>
        <p:txBody>
          <a:bodyPr/>
          <a:lstStyle/>
          <a:p>
            <a:r>
              <a:rPr lang="nl-NL" dirty="0"/>
              <a:t>Click </a:t>
            </a:r>
            <a:r>
              <a:rPr lang="nl-NL" dirty="0" err="1"/>
              <a:t>to</a:t>
            </a:r>
            <a:r>
              <a:rPr lang="nl-NL" dirty="0"/>
              <a:t> </a:t>
            </a:r>
            <a:r>
              <a:rPr lang="nl-NL" dirty="0" err="1"/>
              <a:t>edit</a:t>
            </a:r>
            <a:endParaRPr lang="nl-NL" dirty="0"/>
          </a:p>
        </p:txBody>
      </p:sp>
      <p:sp>
        <p:nvSpPr>
          <p:cNvPr id="5" name="Tijdelijke aanduiding voor dianummer 4">
            <a:extLst>
              <a:ext uri="{FF2B5EF4-FFF2-40B4-BE49-F238E27FC236}">
                <a16:creationId xmlns:a16="http://schemas.microsoft.com/office/drawing/2014/main" id="{EEA2F2E6-041E-4FFC-8E23-F57AFD0EDFEA}"/>
              </a:ext>
            </a:extLst>
          </p:cNvPr>
          <p:cNvSpPr>
            <a:spLocks noGrp="1"/>
          </p:cNvSpPr>
          <p:nvPr>
            <p:ph type="sldNum" sz="quarter" idx="4"/>
          </p:nvPr>
        </p:nvSpPr>
        <p:spPr/>
        <p:txBody>
          <a:bodyPr/>
          <a:lstStyle/>
          <a:p>
            <a:fld id="{63B53889-3CD6-4B8B-83AA-C0C9374F0A25}" type="slidenum">
              <a:rPr lang="nl-NL" smtClean="0">
                <a:solidFill>
                  <a:srgbClr val="1A2C54"/>
                </a:solidFill>
              </a:rPr>
              <a:pPr/>
              <a:t>2</a:t>
            </a:fld>
            <a:endParaRPr lang="nl-NL">
              <a:solidFill>
                <a:srgbClr val="1A2C54"/>
              </a:solidFill>
            </a:endParaRPr>
          </a:p>
        </p:txBody>
      </p:sp>
    </p:spTree>
    <p:extLst>
      <p:ext uri="{BB962C8B-B14F-4D97-AF65-F5344CB8AC3E}">
        <p14:creationId xmlns:p14="http://schemas.microsoft.com/office/powerpoint/2010/main" val="22837493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el 4"/>
          <p:cNvSpPr>
            <a:spLocks noGrp="1"/>
          </p:cNvSpPr>
          <p:nvPr>
            <p:ph type="title"/>
          </p:nvPr>
        </p:nvSpPr>
        <p:spPr>
          <a:xfrm>
            <a:off x="323528" y="836712"/>
            <a:ext cx="8568952" cy="936104"/>
          </a:xfrm>
        </p:spPr>
        <p:txBody>
          <a:bodyPr/>
          <a:lstStyle/>
          <a:p>
            <a:r>
              <a:rPr lang="nl-NL" sz="2399" dirty="0">
                <a:latin typeface="Calibri" panose="020F0502020204030204" pitchFamily="34" charset="0"/>
                <a:cs typeface="Calibri" panose="020F0502020204030204" pitchFamily="34" charset="0"/>
              </a:rPr>
              <a:t>Steeds meer bekend over effect van ‘</a:t>
            </a:r>
            <a:r>
              <a:rPr lang="nl-NL" sz="2399" dirty="0" err="1">
                <a:latin typeface="Calibri" panose="020F0502020204030204" pitchFamily="34" charset="0"/>
                <a:cs typeface="Calibri" panose="020F0502020204030204" pitchFamily="34" charset="0"/>
              </a:rPr>
              <a:t>early</a:t>
            </a:r>
            <a:r>
              <a:rPr lang="nl-NL" sz="2399" dirty="0">
                <a:latin typeface="Calibri" panose="020F0502020204030204" pitchFamily="34" charset="0"/>
                <a:cs typeface="Calibri" panose="020F0502020204030204" pitchFamily="34" charset="0"/>
              </a:rPr>
              <a:t> life stress’ </a:t>
            </a:r>
            <a:br>
              <a:rPr lang="nl-NL" sz="2399" dirty="0">
                <a:latin typeface="Calibri" panose="020F0502020204030204" pitchFamily="34" charset="0"/>
                <a:cs typeface="Calibri" panose="020F0502020204030204" pitchFamily="34" charset="0"/>
              </a:rPr>
            </a:br>
            <a:r>
              <a:rPr lang="nl-NL" sz="2399" dirty="0">
                <a:latin typeface="Calibri" panose="020F0502020204030204" pitchFamily="34" charset="0"/>
                <a:cs typeface="Calibri" panose="020F0502020204030204" pitchFamily="34" charset="0"/>
              </a:rPr>
              <a:t>Belang van eerste 1000 dagen……..</a:t>
            </a:r>
          </a:p>
        </p:txBody>
      </p:sp>
      <p:pic>
        <p:nvPicPr>
          <p:cNvPr id="7" name="Afbeelding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051720" y="1772816"/>
            <a:ext cx="5832648" cy="4386152"/>
          </a:xfrm>
          <a:prstGeom prst="rect">
            <a:avLst/>
          </a:prstGeom>
        </p:spPr>
      </p:pic>
    </p:spTree>
    <p:extLst>
      <p:ext uri="{BB962C8B-B14F-4D97-AF65-F5344CB8AC3E}">
        <p14:creationId xmlns:p14="http://schemas.microsoft.com/office/powerpoint/2010/main" val="56538136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hthoek 4">
            <a:extLst>
              <a:ext uri="{FF2B5EF4-FFF2-40B4-BE49-F238E27FC236}">
                <a16:creationId xmlns:a16="http://schemas.microsoft.com/office/drawing/2014/main" id="{7732A5BE-DB74-AB46-A907-DDF331573182}"/>
              </a:ext>
            </a:extLst>
          </p:cNvPr>
          <p:cNvSpPr/>
          <p:nvPr/>
        </p:nvSpPr>
        <p:spPr>
          <a:xfrm>
            <a:off x="0" y="2255762"/>
            <a:ext cx="9144000" cy="3425211"/>
          </a:xfrm>
          <a:prstGeom prst="rect">
            <a:avLst/>
          </a:prstGeom>
          <a:solidFill>
            <a:srgbClr val="F2F2F2">
              <a:alpha val="6156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1350" dirty="0"/>
          </a:p>
        </p:txBody>
      </p:sp>
      <p:sp>
        <p:nvSpPr>
          <p:cNvPr id="10" name="Titel 9">
            <a:extLst>
              <a:ext uri="{FF2B5EF4-FFF2-40B4-BE49-F238E27FC236}">
                <a16:creationId xmlns:a16="http://schemas.microsoft.com/office/drawing/2014/main" id="{2FFAC59B-1C80-4D43-AA87-28D5C08A549B}"/>
              </a:ext>
            </a:extLst>
          </p:cNvPr>
          <p:cNvSpPr>
            <a:spLocks noGrp="1"/>
          </p:cNvSpPr>
          <p:nvPr>
            <p:ph type="title"/>
          </p:nvPr>
        </p:nvSpPr>
        <p:spPr>
          <a:xfrm>
            <a:off x="195472" y="1340935"/>
            <a:ext cx="7884659" cy="391574"/>
          </a:xfrm>
        </p:spPr>
        <p:txBody>
          <a:bodyPr>
            <a:noAutofit/>
          </a:bodyPr>
          <a:lstStyle/>
          <a:p>
            <a:r>
              <a:rPr lang="nl-NL" sz="2400" dirty="0">
                <a:latin typeface="Calibri Light" panose="020F0302020204030204" pitchFamily="34" charset="0"/>
                <a:cs typeface="Calibri Light" panose="020F0302020204030204" pitchFamily="34" charset="0"/>
              </a:rPr>
              <a:t>In geen enkele andere periode </a:t>
            </a:r>
            <a:br>
              <a:rPr lang="nl-NL" sz="2400" dirty="0">
                <a:latin typeface="Calibri Light" panose="020F0302020204030204" pitchFamily="34" charset="0"/>
                <a:cs typeface="Calibri Light" panose="020F0302020204030204" pitchFamily="34" charset="0"/>
              </a:rPr>
            </a:br>
            <a:r>
              <a:rPr lang="nl-NL" sz="2400" dirty="0">
                <a:latin typeface="Calibri Light" panose="020F0302020204030204" pitchFamily="34" charset="0"/>
                <a:cs typeface="Calibri Light" panose="020F0302020204030204" pitchFamily="34" charset="0"/>
              </a:rPr>
              <a:t>worden zoveel </a:t>
            </a:r>
            <a:r>
              <a:rPr lang="nl-NL" sz="2400" b="1" dirty="0">
                <a:latin typeface="Calibri" panose="020F0502020204030204" pitchFamily="34" charset="0"/>
                <a:cs typeface="Calibri" panose="020F0502020204030204" pitchFamily="34" charset="0"/>
              </a:rPr>
              <a:t>mijlpalen</a:t>
            </a:r>
            <a:r>
              <a:rPr lang="nl-NL" sz="2400" dirty="0">
                <a:latin typeface="Calibri Light" panose="020F0302020204030204" pitchFamily="34" charset="0"/>
                <a:cs typeface="Calibri Light" panose="020F0302020204030204" pitchFamily="34" charset="0"/>
              </a:rPr>
              <a:t> bereikt</a:t>
            </a:r>
            <a:br>
              <a:rPr lang="nl-NL" sz="2400" dirty="0">
                <a:latin typeface="Calibri Light" panose="020F0302020204030204" pitchFamily="34" charset="0"/>
                <a:cs typeface="Calibri Light" panose="020F0302020204030204" pitchFamily="34" charset="0"/>
              </a:rPr>
            </a:br>
            <a:endParaRPr lang="nl-NL" sz="2400" dirty="0">
              <a:latin typeface="Calibri Light" panose="020F0302020204030204" pitchFamily="34" charset="0"/>
              <a:cs typeface="Calibri Light" panose="020F0302020204030204" pitchFamily="34" charset="0"/>
            </a:endParaRPr>
          </a:p>
        </p:txBody>
      </p:sp>
      <p:sp>
        <p:nvSpPr>
          <p:cNvPr id="11" name="Tijdelijke aanduiding voor tekst 10">
            <a:extLst>
              <a:ext uri="{FF2B5EF4-FFF2-40B4-BE49-F238E27FC236}">
                <a16:creationId xmlns:a16="http://schemas.microsoft.com/office/drawing/2014/main" id="{6C3CD0A9-D703-4391-B4EE-8B83AF4938B4}"/>
              </a:ext>
            </a:extLst>
          </p:cNvPr>
          <p:cNvSpPr>
            <a:spLocks noGrp="1"/>
          </p:cNvSpPr>
          <p:nvPr>
            <p:ph type="body" sz="quarter" idx="21"/>
          </p:nvPr>
        </p:nvSpPr>
        <p:spPr>
          <a:xfrm flipV="1">
            <a:off x="195473" y="6957391"/>
            <a:ext cx="636610" cy="216025"/>
          </a:xfrm>
        </p:spPr>
        <p:txBody>
          <a:bodyPr/>
          <a:lstStyle/>
          <a:p>
            <a:endParaRPr lang="nl-NL" dirty="0">
              <a:solidFill>
                <a:srgbClr val="000000"/>
              </a:solidFill>
            </a:endParaRPr>
          </a:p>
        </p:txBody>
      </p:sp>
      <p:grpSp>
        <p:nvGrpSpPr>
          <p:cNvPr id="21" name="Groep 20">
            <a:extLst>
              <a:ext uri="{FF2B5EF4-FFF2-40B4-BE49-F238E27FC236}">
                <a16:creationId xmlns:a16="http://schemas.microsoft.com/office/drawing/2014/main" id="{EB440F7E-D6FE-BB44-AB94-C6823FFAB491}"/>
              </a:ext>
            </a:extLst>
          </p:cNvPr>
          <p:cNvGrpSpPr/>
          <p:nvPr/>
        </p:nvGrpSpPr>
        <p:grpSpPr>
          <a:xfrm>
            <a:off x="395537" y="2300466"/>
            <a:ext cx="7934126" cy="3903760"/>
            <a:chOff x="1183020" y="2035752"/>
            <a:chExt cx="8449974" cy="4239293"/>
          </a:xfrm>
        </p:grpSpPr>
        <p:sp>
          <p:nvSpPr>
            <p:cNvPr id="25" name="Tekstvak 24">
              <a:extLst>
                <a:ext uri="{FF2B5EF4-FFF2-40B4-BE49-F238E27FC236}">
                  <a16:creationId xmlns:a16="http://schemas.microsoft.com/office/drawing/2014/main" id="{94C61CCA-AF0B-4546-AE17-9740ABF49778}"/>
                </a:ext>
              </a:extLst>
            </p:cNvPr>
            <p:cNvSpPr txBox="1"/>
            <p:nvPr/>
          </p:nvSpPr>
          <p:spPr>
            <a:xfrm>
              <a:off x="2222281" y="2141676"/>
              <a:ext cx="914400" cy="914400"/>
            </a:xfrm>
            <a:prstGeom prst="rect">
              <a:avLst/>
            </a:prstGeom>
          </p:spPr>
          <p:txBody>
            <a:bodyPr vert="horz" wrap="none" lIns="67500" tIns="35100" rIns="67500" bIns="35100" rtlCol="0" anchor="ctr">
              <a:noAutofit/>
            </a:bodyPr>
            <a:lstStyle/>
            <a:p>
              <a:r>
                <a:rPr lang="nl-NL" sz="1350" dirty="0">
                  <a:solidFill>
                    <a:srgbClr val="000000"/>
                  </a:solidFill>
                </a:rPr>
                <a:t>Hersenontwikkeling</a:t>
              </a:r>
            </a:p>
          </p:txBody>
        </p:sp>
        <p:sp>
          <p:nvSpPr>
            <p:cNvPr id="27" name="Tekstvak 26">
              <a:extLst>
                <a:ext uri="{FF2B5EF4-FFF2-40B4-BE49-F238E27FC236}">
                  <a16:creationId xmlns:a16="http://schemas.microsoft.com/office/drawing/2014/main" id="{C3E3C772-EB6B-2E48-B534-0C128D615141}"/>
                </a:ext>
              </a:extLst>
            </p:cNvPr>
            <p:cNvSpPr txBox="1"/>
            <p:nvPr/>
          </p:nvSpPr>
          <p:spPr>
            <a:xfrm>
              <a:off x="7804194" y="2141676"/>
              <a:ext cx="914400" cy="914400"/>
            </a:xfrm>
            <a:prstGeom prst="rect">
              <a:avLst/>
            </a:prstGeom>
          </p:spPr>
          <p:txBody>
            <a:bodyPr vert="horz" wrap="none" lIns="67500" tIns="35100" rIns="67500" bIns="35100" rtlCol="0" anchor="ctr">
              <a:noAutofit/>
            </a:bodyPr>
            <a:lstStyle/>
            <a:p>
              <a:r>
                <a:rPr lang="nl-NL" sz="1350" dirty="0">
                  <a:solidFill>
                    <a:srgbClr val="000000"/>
                  </a:solidFill>
                </a:rPr>
                <a:t>Fysieke ontwikkeling</a:t>
              </a:r>
            </a:p>
          </p:txBody>
        </p:sp>
        <p:sp>
          <p:nvSpPr>
            <p:cNvPr id="34" name="Tekstvak 33">
              <a:extLst>
                <a:ext uri="{FF2B5EF4-FFF2-40B4-BE49-F238E27FC236}">
                  <a16:creationId xmlns:a16="http://schemas.microsoft.com/office/drawing/2014/main" id="{594B3FD2-468E-854D-8927-90116D368D4A}"/>
                </a:ext>
              </a:extLst>
            </p:cNvPr>
            <p:cNvSpPr txBox="1"/>
            <p:nvPr/>
          </p:nvSpPr>
          <p:spPr>
            <a:xfrm>
              <a:off x="8718594" y="3645333"/>
              <a:ext cx="914400" cy="914400"/>
            </a:xfrm>
            <a:prstGeom prst="rect">
              <a:avLst/>
            </a:prstGeom>
          </p:spPr>
          <p:txBody>
            <a:bodyPr vert="horz" wrap="none" lIns="67500" tIns="35100" rIns="67500" bIns="35100" rtlCol="0" anchor="ctr">
              <a:noAutofit/>
            </a:bodyPr>
            <a:lstStyle/>
            <a:p>
              <a:r>
                <a:rPr lang="nl-NL" sz="1350" dirty="0">
                  <a:solidFill>
                    <a:srgbClr val="000000"/>
                  </a:solidFill>
                </a:rPr>
                <a:t>Taalontwikkeling</a:t>
              </a:r>
            </a:p>
          </p:txBody>
        </p:sp>
        <p:sp>
          <p:nvSpPr>
            <p:cNvPr id="35" name="Tekstvak 34">
              <a:extLst>
                <a:ext uri="{FF2B5EF4-FFF2-40B4-BE49-F238E27FC236}">
                  <a16:creationId xmlns:a16="http://schemas.microsoft.com/office/drawing/2014/main" id="{363FF25E-E4FE-7B4F-9D54-7F57329497C2}"/>
                </a:ext>
              </a:extLst>
            </p:cNvPr>
            <p:cNvSpPr txBox="1"/>
            <p:nvPr/>
          </p:nvSpPr>
          <p:spPr>
            <a:xfrm>
              <a:off x="1183020" y="5528382"/>
              <a:ext cx="3269390" cy="302584"/>
            </a:xfrm>
            <a:prstGeom prst="rect">
              <a:avLst/>
            </a:prstGeom>
          </p:spPr>
          <p:txBody>
            <a:bodyPr vert="horz" wrap="square" lIns="67500" tIns="35100" rIns="67500" bIns="35100" rtlCol="0" anchor="ctr">
              <a:spAutoFit/>
            </a:bodyPr>
            <a:lstStyle/>
            <a:p>
              <a:r>
                <a:rPr lang="nl-NL" sz="1350" dirty="0">
                  <a:solidFill>
                    <a:srgbClr val="000000"/>
                  </a:solidFill>
                </a:rPr>
                <a:t>Sociaal-emotionele ontwikkeling</a:t>
              </a:r>
            </a:p>
          </p:txBody>
        </p:sp>
        <p:sp>
          <p:nvSpPr>
            <p:cNvPr id="36" name="Tekstvak 35">
              <a:extLst>
                <a:ext uri="{FF2B5EF4-FFF2-40B4-BE49-F238E27FC236}">
                  <a16:creationId xmlns:a16="http://schemas.microsoft.com/office/drawing/2014/main" id="{940592AC-530F-C343-83CF-3BAA76D2B445}"/>
                </a:ext>
              </a:extLst>
            </p:cNvPr>
            <p:cNvSpPr txBox="1"/>
            <p:nvPr/>
          </p:nvSpPr>
          <p:spPr>
            <a:xfrm>
              <a:off x="7804194" y="5146483"/>
              <a:ext cx="914400" cy="914400"/>
            </a:xfrm>
            <a:prstGeom prst="rect">
              <a:avLst/>
            </a:prstGeom>
          </p:spPr>
          <p:txBody>
            <a:bodyPr vert="horz" wrap="none" lIns="67500" tIns="35100" rIns="67500" bIns="35100" rtlCol="0" anchor="ctr">
              <a:noAutofit/>
            </a:bodyPr>
            <a:lstStyle/>
            <a:p>
              <a:r>
                <a:rPr lang="nl-NL" sz="1350" dirty="0">
                  <a:solidFill>
                    <a:srgbClr val="000000"/>
                  </a:solidFill>
                </a:rPr>
                <a:t>Mentale ontwikkeling</a:t>
              </a:r>
            </a:p>
          </p:txBody>
        </p:sp>
        <p:sp>
          <p:nvSpPr>
            <p:cNvPr id="37" name="Tekstvak 36">
              <a:extLst>
                <a:ext uri="{FF2B5EF4-FFF2-40B4-BE49-F238E27FC236}">
                  <a16:creationId xmlns:a16="http://schemas.microsoft.com/office/drawing/2014/main" id="{8E8040E1-0E43-9341-9FFA-E8EBFB6A3EDC}"/>
                </a:ext>
              </a:extLst>
            </p:cNvPr>
            <p:cNvSpPr txBox="1"/>
            <p:nvPr/>
          </p:nvSpPr>
          <p:spPr>
            <a:xfrm>
              <a:off x="1799574" y="3656927"/>
              <a:ext cx="914400" cy="914400"/>
            </a:xfrm>
            <a:prstGeom prst="rect">
              <a:avLst/>
            </a:prstGeom>
          </p:spPr>
          <p:txBody>
            <a:bodyPr vert="horz" wrap="none" lIns="67500" tIns="35100" rIns="67500" bIns="35100" rtlCol="0" anchor="ctr">
              <a:noAutofit/>
            </a:bodyPr>
            <a:lstStyle/>
            <a:p>
              <a:r>
                <a:rPr lang="nl-NL" sz="1350" dirty="0">
                  <a:solidFill>
                    <a:srgbClr val="000000"/>
                  </a:solidFill>
                </a:rPr>
                <a:t>Gezond gewicht</a:t>
              </a:r>
            </a:p>
          </p:txBody>
        </p:sp>
        <p:grpSp>
          <p:nvGrpSpPr>
            <p:cNvPr id="38" name="Groep 37">
              <a:extLst>
                <a:ext uri="{FF2B5EF4-FFF2-40B4-BE49-F238E27FC236}">
                  <a16:creationId xmlns:a16="http://schemas.microsoft.com/office/drawing/2014/main" id="{F365DE6A-5EE6-844A-B847-4E638EA7E947}"/>
                </a:ext>
              </a:extLst>
            </p:cNvPr>
            <p:cNvGrpSpPr/>
            <p:nvPr/>
          </p:nvGrpSpPr>
          <p:grpSpPr>
            <a:xfrm>
              <a:off x="4380623" y="2035752"/>
              <a:ext cx="1429383" cy="1429383"/>
              <a:chOff x="4034288" y="1688303"/>
              <a:chExt cx="1429383" cy="1429383"/>
            </a:xfrm>
          </p:grpSpPr>
          <p:sp>
            <p:nvSpPr>
              <p:cNvPr id="39" name="Ovaal 38">
                <a:extLst>
                  <a:ext uri="{FF2B5EF4-FFF2-40B4-BE49-F238E27FC236}">
                    <a16:creationId xmlns:a16="http://schemas.microsoft.com/office/drawing/2014/main" id="{C9D0EC1B-BF78-0C4C-8691-757BC2D41524}"/>
                  </a:ext>
                </a:extLst>
              </p:cNvPr>
              <p:cNvSpPr/>
              <p:nvPr/>
            </p:nvSpPr>
            <p:spPr>
              <a:xfrm>
                <a:off x="4034288" y="1688303"/>
                <a:ext cx="1429383" cy="1429383"/>
              </a:xfrm>
              <a:prstGeom prst="ellipse">
                <a:avLst/>
              </a:prstGeom>
              <a:noFill/>
              <a:ln w="444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1350"/>
              </a:p>
            </p:txBody>
          </p:sp>
          <p:pic>
            <p:nvPicPr>
              <p:cNvPr id="40" name="Afbeelding 39">
                <a:extLst>
                  <a:ext uri="{FF2B5EF4-FFF2-40B4-BE49-F238E27FC236}">
                    <a16:creationId xmlns:a16="http://schemas.microsoft.com/office/drawing/2014/main" id="{F5F3687F-D791-3443-A1B1-755F39D9C64D}"/>
                  </a:ext>
                </a:extLst>
              </p:cNvPr>
              <p:cNvPicPr>
                <a:picLocks noChangeAspect="1"/>
              </p:cNvPicPr>
              <p:nvPr/>
            </p:nvPicPr>
            <p:blipFill>
              <a:blip r:embed="rId3">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4423832" y="2077847"/>
                <a:ext cx="650296" cy="650296"/>
              </a:xfrm>
              <a:prstGeom prst="rect">
                <a:avLst/>
              </a:prstGeom>
            </p:spPr>
          </p:pic>
        </p:grpSp>
        <p:grpSp>
          <p:nvGrpSpPr>
            <p:cNvPr id="42" name="Groep 41">
              <a:extLst>
                <a:ext uri="{FF2B5EF4-FFF2-40B4-BE49-F238E27FC236}">
                  <a16:creationId xmlns:a16="http://schemas.microsoft.com/office/drawing/2014/main" id="{9E09E0BD-5F3E-EA4F-A8BA-3508DFED9E7C}"/>
                </a:ext>
              </a:extLst>
            </p:cNvPr>
            <p:cNvGrpSpPr/>
            <p:nvPr/>
          </p:nvGrpSpPr>
          <p:grpSpPr>
            <a:xfrm>
              <a:off x="6289481" y="2035752"/>
              <a:ext cx="1429383" cy="1429383"/>
              <a:chOff x="6342582" y="1677261"/>
              <a:chExt cx="1429383" cy="1429383"/>
            </a:xfrm>
          </p:grpSpPr>
          <p:pic>
            <p:nvPicPr>
              <p:cNvPr id="43" name="Afbeelding 42">
                <a:extLst>
                  <a:ext uri="{FF2B5EF4-FFF2-40B4-BE49-F238E27FC236}">
                    <a16:creationId xmlns:a16="http://schemas.microsoft.com/office/drawing/2014/main" id="{2FE2EE42-DE18-874F-9756-DBD6E11A9A2F}"/>
                  </a:ext>
                </a:extLst>
              </p:cNvPr>
              <p:cNvPicPr>
                <a:picLocks noChangeAspect="1"/>
              </p:cNvPicPr>
              <p:nvPr/>
            </p:nvPicPr>
            <p:blipFill>
              <a:blip r:embed="rId4">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6685177" y="1949553"/>
                <a:ext cx="812698" cy="812698"/>
              </a:xfrm>
              <a:prstGeom prst="rect">
                <a:avLst/>
              </a:prstGeom>
            </p:spPr>
          </p:pic>
          <p:sp>
            <p:nvSpPr>
              <p:cNvPr id="44" name="Ovaal 43">
                <a:extLst>
                  <a:ext uri="{FF2B5EF4-FFF2-40B4-BE49-F238E27FC236}">
                    <a16:creationId xmlns:a16="http://schemas.microsoft.com/office/drawing/2014/main" id="{FDAF891F-6FF9-9E43-B3F2-7867AC94D886}"/>
                  </a:ext>
                </a:extLst>
              </p:cNvPr>
              <p:cNvSpPr/>
              <p:nvPr/>
            </p:nvSpPr>
            <p:spPr>
              <a:xfrm>
                <a:off x="6342582" y="1677261"/>
                <a:ext cx="1429383" cy="1429383"/>
              </a:xfrm>
              <a:prstGeom prst="ellipse">
                <a:avLst/>
              </a:prstGeom>
              <a:noFill/>
              <a:ln w="444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1350"/>
              </a:p>
            </p:txBody>
          </p:sp>
        </p:grpSp>
        <p:grpSp>
          <p:nvGrpSpPr>
            <p:cNvPr id="45" name="Groep 44">
              <a:extLst>
                <a:ext uri="{FF2B5EF4-FFF2-40B4-BE49-F238E27FC236}">
                  <a16:creationId xmlns:a16="http://schemas.microsoft.com/office/drawing/2014/main" id="{44FD4356-30BD-8646-99E6-0081CB6A5853}"/>
                </a:ext>
              </a:extLst>
            </p:cNvPr>
            <p:cNvGrpSpPr/>
            <p:nvPr/>
          </p:nvGrpSpPr>
          <p:grpSpPr>
            <a:xfrm>
              <a:off x="7144307" y="3403698"/>
              <a:ext cx="1429383" cy="1429383"/>
              <a:chOff x="7110077" y="3213035"/>
              <a:chExt cx="1429383" cy="1429383"/>
            </a:xfrm>
          </p:grpSpPr>
          <p:pic>
            <p:nvPicPr>
              <p:cNvPr id="46" name="Afbeelding 45">
                <a:extLst>
                  <a:ext uri="{FF2B5EF4-FFF2-40B4-BE49-F238E27FC236}">
                    <a16:creationId xmlns:a16="http://schemas.microsoft.com/office/drawing/2014/main" id="{F542FB08-A242-764D-8454-7B4E8C526904}"/>
                  </a:ext>
                </a:extLst>
              </p:cNvPr>
              <p:cNvPicPr>
                <a:picLocks noChangeAspect="1"/>
              </p:cNvPicPr>
              <p:nvPr/>
            </p:nvPicPr>
            <p:blipFill>
              <a:blip r:embed="rId5">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7414466" y="3521378"/>
                <a:ext cx="812698" cy="812698"/>
              </a:xfrm>
              <a:prstGeom prst="rect">
                <a:avLst/>
              </a:prstGeom>
            </p:spPr>
          </p:pic>
          <p:sp>
            <p:nvSpPr>
              <p:cNvPr id="47" name="Ovaal 46">
                <a:extLst>
                  <a:ext uri="{FF2B5EF4-FFF2-40B4-BE49-F238E27FC236}">
                    <a16:creationId xmlns:a16="http://schemas.microsoft.com/office/drawing/2014/main" id="{1A6AC8DF-7341-CC47-8A87-0EFFD98A8E23}"/>
                  </a:ext>
                </a:extLst>
              </p:cNvPr>
              <p:cNvSpPr/>
              <p:nvPr/>
            </p:nvSpPr>
            <p:spPr>
              <a:xfrm>
                <a:off x="7110077" y="3213035"/>
                <a:ext cx="1429383" cy="1429383"/>
              </a:xfrm>
              <a:prstGeom prst="ellipse">
                <a:avLst/>
              </a:prstGeom>
              <a:noFill/>
              <a:ln w="444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1350"/>
              </a:p>
            </p:txBody>
          </p:sp>
        </p:grpSp>
        <p:grpSp>
          <p:nvGrpSpPr>
            <p:cNvPr id="48" name="Groep 47">
              <a:extLst>
                <a:ext uri="{FF2B5EF4-FFF2-40B4-BE49-F238E27FC236}">
                  <a16:creationId xmlns:a16="http://schemas.microsoft.com/office/drawing/2014/main" id="{453D5F17-C69A-014D-AD8C-0D042392D6E9}"/>
                </a:ext>
              </a:extLst>
            </p:cNvPr>
            <p:cNvGrpSpPr/>
            <p:nvPr/>
          </p:nvGrpSpPr>
          <p:grpSpPr>
            <a:xfrm>
              <a:off x="6289481" y="4845662"/>
              <a:ext cx="1429383" cy="1429383"/>
              <a:chOff x="6326178" y="4737703"/>
              <a:chExt cx="1429383" cy="1429383"/>
            </a:xfrm>
          </p:grpSpPr>
          <p:pic>
            <p:nvPicPr>
              <p:cNvPr id="49" name="Afbeelding 48">
                <a:extLst>
                  <a:ext uri="{FF2B5EF4-FFF2-40B4-BE49-F238E27FC236}">
                    <a16:creationId xmlns:a16="http://schemas.microsoft.com/office/drawing/2014/main" id="{B0EC7369-FFFC-2240-A149-56C22184E807}"/>
                  </a:ext>
                </a:extLst>
              </p:cNvPr>
              <p:cNvPicPr>
                <a:picLocks noChangeAspect="1"/>
              </p:cNvPicPr>
              <p:nvPr/>
            </p:nvPicPr>
            <p:blipFill>
              <a:blip r:embed="rId6">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6634521" y="5015784"/>
                <a:ext cx="812698" cy="812698"/>
              </a:xfrm>
              <a:prstGeom prst="rect">
                <a:avLst/>
              </a:prstGeom>
            </p:spPr>
          </p:pic>
          <p:sp>
            <p:nvSpPr>
              <p:cNvPr id="50" name="Ovaal 49">
                <a:extLst>
                  <a:ext uri="{FF2B5EF4-FFF2-40B4-BE49-F238E27FC236}">
                    <a16:creationId xmlns:a16="http://schemas.microsoft.com/office/drawing/2014/main" id="{17918530-E8DD-7442-836D-F9C694DD7F20}"/>
                  </a:ext>
                </a:extLst>
              </p:cNvPr>
              <p:cNvSpPr/>
              <p:nvPr/>
            </p:nvSpPr>
            <p:spPr>
              <a:xfrm>
                <a:off x="6326178" y="4737703"/>
                <a:ext cx="1429383" cy="1429383"/>
              </a:xfrm>
              <a:prstGeom prst="ellipse">
                <a:avLst/>
              </a:prstGeom>
              <a:noFill/>
              <a:ln w="444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1350"/>
              </a:p>
            </p:txBody>
          </p:sp>
        </p:grpSp>
        <p:grpSp>
          <p:nvGrpSpPr>
            <p:cNvPr id="51" name="Groep 50">
              <a:extLst>
                <a:ext uri="{FF2B5EF4-FFF2-40B4-BE49-F238E27FC236}">
                  <a16:creationId xmlns:a16="http://schemas.microsoft.com/office/drawing/2014/main" id="{A18004DD-1B97-9648-B028-0AE94D1AE07B}"/>
                </a:ext>
              </a:extLst>
            </p:cNvPr>
            <p:cNvGrpSpPr/>
            <p:nvPr/>
          </p:nvGrpSpPr>
          <p:grpSpPr>
            <a:xfrm>
              <a:off x="4429360" y="4845662"/>
              <a:ext cx="1429383" cy="1429383"/>
              <a:chOff x="4191808" y="4754731"/>
              <a:chExt cx="1429383" cy="1429383"/>
            </a:xfrm>
          </p:grpSpPr>
          <p:pic>
            <p:nvPicPr>
              <p:cNvPr id="52" name="Afbeelding 51">
                <a:extLst>
                  <a:ext uri="{FF2B5EF4-FFF2-40B4-BE49-F238E27FC236}">
                    <a16:creationId xmlns:a16="http://schemas.microsoft.com/office/drawing/2014/main" id="{6BCEA069-5117-8347-865F-520526873C47}"/>
                  </a:ext>
                </a:extLst>
              </p:cNvPr>
              <p:cNvPicPr>
                <a:picLocks noChangeAspect="1"/>
              </p:cNvPicPr>
              <p:nvPr/>
            </p:nvPicPr>
            <p:blipFill>
              <a:blip r:embed="rId7">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4500151" y="5066635"/>
                <a:ext cx="812698" cy="812698"/>
              </a:xfrm>
              <a:prstGeom prst="rect">
                <a:avLst/>
              </a:prstGeom>
            </p:spPr>
          </p:pic>
          <p:sp>
            <p:nvSpPr>
              <p:cNvPr id="53" name="Ovaal 52">
                <a:extLst>
                  <a:ext uri="{FF2B5EF4-FFF2-40B4-BE49-F238E27FC236}">
                    <a16:creationId xmlns:a16="http://schemas.microsoft.com/office/drawing/2014/main" id="{2BFB1C0A-918C-5743-8F4F-7226C505A130}"/>
                  </a:ext>
                </a:extLst>
              </p:cNvPr>
              <p:cNvSpPr/>
              <p:nvPr/>
            </p:nvSpPr>
            <p:spPr>
              <a:xfrm>
                <a:off x="4191808" y="4754731"/>
                <a:ext cx="1429383" cy="1429383"/>
              </a:xfrm>
              <a:prstGeom prst="ellipse">
                <a:avLst/>
              </a:prstGeom>
              <a:noFill/>
              <a:ln w="444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1350"/>
              </a:p>
            </p:txBody>
          </p:sp>
        </p:grpSp>
        <p:sp>
          <p:nvSpPr>
            <p:cNvPr id="57" name="Ovaal 56">
              <a:extLst>
                <a:ext uri="{FF2B5EF4-FFF2-40B4-BE49-F238E27FC236}">
                  <a16:creationId xmlns:a16="http://schemas.microsoft.com/office/drawing/2014/main" id="{84BC543E-0550-F54D-9C8C-D418AFD26BD4}"/>
                </a:ext>
              </a:extLst>
            </p:cNvPr>
            <p:cNvSpPr/>
            <p:nvPr/>
          </p:nvSpPr>
          <p:spPr>
            <a:xfrm>
              <a:off x="5352859" y="3398593"/>
              <a:ext cx="1429383" cy="1429383"/>
            </a:xfrm>
            <a:prstGeom prst="ellipse">
              <a:avLst/>
            </a:prstGeom>
            <a:noFill/>
            <a:ln w="4445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1350"/>
            </a:p>
          </p:txBody>
        </p:sp>
        <p:grpSp>
          <p:nvGrpSpPr>
            <p:cNvPr id="54" name="Groep 53">
              <a:extLst>
                <a:ext uri="{FF2B5EF4-FFF2-40B4-BE49-F238E27FC236}">
                  <a16:creationId xmlns:a16="http://schemas.microsoft.com/office/drawing/2014/main" id="{70738949-F829-4E47-B1D7-7A09AC2F5BB1}"/>
                </a:ext>
              </a:extLst>
            </p:cNvPr>
            <p:cNvGrpSpPr/>
            <p:nvPr/>
          </p:nvGrpSpPr>
          <p:grpSpPr>
            <a:xfrm>
              <a:off x="3561411" y="3437620"/>
              <a:ext cx="1429383" cy="1429383"/>
              <a:chOff x="3102324" y="3282720"/>
              <a:chExt cx="1429383" cy="1429383"/>
            </a:xfrm>
          </p:grpSpPr>
          <p:pic>
            <p:nvPicPr>
              <p:cNvPr id="55" name="Afbeelding 54">
                <a:extLst>
                  <a:ext uri="{FF2B5EF4-FFF2-40B4-BE49-F238E27FC236}">
                    <a16:creationId xmlns:a16="http://schemas.microsoft.com/office/drawing/2014/main" id="{6D8FB570-B7A1-7344-BFC0-252186EF80F5}"/>
                  </a:ext>
                </a:extLst>
              </p:cNvPr>
              <p:cNvPicPr>
                <a:picLocks noChangeAspect="1"/>
              </p:cNvPicPr>
              <p:nvPr/>
            </p:nvPicPr>
            <p:blipFill>
              <a:blip r:embed="rId8">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3422460" y="3565262"/>
                <a:ext cx="764743" cy="764743"/>
              </a:xfrm>
              <a:prstGeom prst="rect">
                <a:avLst/>
              </a:prstGeom>
            </p:spPr>
          </p:pic>
          <p:sp>
            <p:nvSpPr>
              <p:cNvPr id="56" name="Ovaal 55">
                <a:extLst>
                  <a:ext uri="{FF2B5EF4-FFF2-40B4-BE49-F238E27FC236}">
                    <a16:creationId xmlns:a16="http://schemas.microsoft.com/office/drawing/2014/main" id="{F14F3269-385B-5D4E-94ED-CDD1CFCF7370}"/>
                  </a:ext>
                </a:extLst>
              </p:cNvPr>
              <p:cNvSpPr/>
              <p:nvPr/>
            </p:nvSpPr>
            <p:spPr>
              <a:xfrm>
                <a:off x="3102324" y="3282720"/>
                <a:ext cx="1429383" cy="1429383"/>
              </a:xfrm>
              <a:prstGeom prst="ellipse">
                <a:avLst/>
              </a:prstGeom>
              <a:noFill/>
              <a:ln w="444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1350"/>
              </a:p>
            </p:txBody>
          </p:sp>
        </p:grpSp>
        <p:pic>
          <p:nvPicPr>
            <p:cNvPr id="62" name="Afbeelding 61">
              <a:extLst>
                <a:ext uri="{FF2B5EF4-FFF2-40B4-BE49-F238E27FC236}">
                  <a16:creationId xmlns:a16="http://schemas.microsoft.com/office/drawing/2014/main" id="{C672577F-6009-B942-BFE7-B93011AAE483}"/>
                </a:ext>
              </a:extLst>
            </p:cNvPr>
            <p:cNvPicPr>
              <a:picLocks noChangeAspect="1"/>
            </p:cNvPicPr>
            <p:nvPr/>
          </p:nvPicPr>
          <p:blipFill>
            <a:blip r:embed="rId9">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5661057" y="3681461"/>
              <a:ext cx="812985" cy="812985"/>
            </a:xfrm>
            <a:prstGeom prst="rect">
              <a:avLst/>
            </a:prstGeom>
            <a:ln>
              <a:noFill/>
            </a:ln>
          </p:spPr>
        </p:pic>
      </p:grpSp>
      <p:grpSp>
        <p:nvGrpSpPr>
          <p:cNvPr id="22" name="Groep 21">
            <a:extLst>
              <a:ext uri="{FF2B5EF4-FFF2-40B4-BE49-F238E27FC236}">
                <a16:creationId xmlns:a16="http://schemas.microsoft.com/office/drawing/2014/main" id="{3CDC2F96-7A98-6944-984D-457E136EC24D}"/>
              </a:ext>
            </a:extLst>
          </p:cNvPr>
          <p:cNvGrpSpPr/>
          <p:nvPr/>
        </p:nvGrpSpPr>
        <p:grpSpPr>
          <a:xfrm>
            <a:off x="6341378" y="1340935"/>
            <a:ext cx="2188958" cy="1127107"/>
            <a:chOff x="9159177" y="760473"/>
            <a:chExt cx="3160419" cy="1032279"/>
          </a:xfrm>
        </p:grpSpPr>
        <p:grpSp>
          <p:nvGrpSpPr>
            <p:cNvPr id="63" name="Groep 62">
              <a:extLst>
                <a:ext uri="{FF2B5EF4-FFF2-40B4-BE49-F238E27FC236}">
                  <a16:creationId xmlns:a16="http://schemas.microsoft.com/office/drawing/2014/main" id="{277370BB-6BFC-764E-A9D9-9B79A249ABD7}"/>
                </a:ext>
              </a:extLst>
            </p:cNvPr>
            <p:cNvGrpSpPr/>
            <p:nvPr/>
          </p:nvGrpSpPr>
          <p:grpSpPr>
            <a:xfrm>
              <a:off x="9159177" y="760473"/>
              <a:ext cx="3160419" cy="1032279"/>
              <a:chOff x="3095943" y="1063233"/>
              <a:chExt cx="3160419" cy="1032279"/>
            </a:xfrm>
          </p:grpSpPr>
          <p:sp>
            <p:nvSpPr>
              <p:cNvPr id="64" name="Rechthoek 63">
                <a:extLst>
                  <a:ext uri="{FF2B5EF4-FFF2-40B4-BE49-F238E27FC236}">
                    <a16:creationId xmlns:a16="http://schemas.microsoft.com/office/drawing/2014/main" id="{D30A008F-B619-AE40-80EA-0278CA52AB86}"/>
                  </a:ext>
                </a:extLst>
              </p:cNvPr>
              <p:cNvSpPr/>
              <p:nvPr/>
            </p:nvSpPr>
            <p:spPr>
              <a:xfrm>
                <a:off x="3095944" y="1063233"/>
                <a:ext cx="3160418" cy="76758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1350"/>
              </a:p>
            </p:txBody>
          </p:sp>
          <p:sp>
            <p:nvSpPr>
              <p:cNvPr id="65" name="Rechthoekige driehoek 64">
                <a:extLst>
                  <a:ext uri="{FF2B5EF4-FFF2-40B4-BE49-F238E27FC236}">
                    <a16:creationId xmlns:a16="http://schemas.microsoft.com/office/drawing/2014/main" id="{4AB07D6B-06AA-8D41-A3F2-A017A0C7BBE9}"/>
                  </a:ext>
                </a:extLst>
              </p:cNvPr>
              <p:cNvSpPr/>
              <p:nvPr/>
            </p:nvSpPr>
            <p:spPr>
              <a:xfrm rot="5400000">
                <a:off x="3123023" y="1660864"/>
                <a:ext cx="407568" cy="461727"/>
              </a:xfrm>
              <a:prstGeom prst="rtTriangl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1350"/>
              </a:p>
            </p:txBody>
          </p:sp>
        </p:grpSp>
        <p:sp>
          <p:nvSpPr>
            <p:cNvPr id="66" name="Rechthoek 65">
              <a:extLst>
                <a:ext uri="{FF2B5EF4-FFF2-40B4-BE49-F238E27FC236}">
                  <a16:creationId xmlns:a16="http://schemas.microsoft.com/office/drawing/2014/main" id="{F920E976-3C61-344D-B88C-B9EEC52EA13A}"/>
                </a:ext>
              </a:extLst>
            </p:cNvPr>
            <p:cNvSpPr/>
            <p:nvPr/>
          </p:nvSpPr>
          <p:spPr>
            <a:xfrm>
              <a:off x="9282613" y="774932"/>
              <a:ext cx="3036983" cy="528529"/>
            </a:xfrm>
            <a:prstGeom prst="rect">
              <a:avLst/>
            </a:prstGeom>
          </p:spPr>
          <p:txBody>
            <a:bodyPr wrap="square">
              <a:spAutoFit/>
            </a:bodyPr>
            <a:lstStyle/>
            <a:p>
              <a:r>
                <a:rPr lang="nl-NL" sz="1050" dirty="0">
                  <a:solidFill>
                    <a:srgbClr val="000000"/>
                  </a:solidFill>
                </a:rPr>
                <a:t>De eerste 1.000 dagen hebben grote impact op de ontwikkeling van het kind</a:t>
              </a:r>
            </a:p>
          </p:txBody>
        </p:sp>
      </p:grpSp>
    </p:spTree>
    <p:extLst>
      <p:ext uri="{BB962C8B-B14F-4D97-AF65-F5344CB8AC3E}">
        <p14:creationId xmlns:p14="http://schemas.microsoft.com/office/powerpoint/2010/main" val="303877668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nummer 1">
            <a:extLst>
              <a:ext uri="{FF2B5EF4-FFF2-40B4-BE49-F238E27FC236}">
                <a16:creationId xmlns:a16="http://schemas.microsoft.com/office/drawing/2014/main" id="{58DB3684-809B-46E5-B289-1C4B5842EDF8}"/>
              </a:ext>
            </a:extLst>
          </p:cNvPr>
          <p:cNvSpPr>
            <a:spLocks noGrp="1"/>
          </p:cNvSpPr>
          <p:nvPr>
            <p:ph type="sldNum" sz="quarter" idx="4"/>
          </p:nvPr>
        </p:nvSpPr>
        <p:spPr/>
        <p:txBody>
          <a:bodyPr/>
          <a:lstStyle/>
          <a:p>
            <a:fld id="{63B53889-3CD6-4B8B-83AA-C0C9374F0A25}" type="slidenum">
              <a:rPr lang="nl-NL" smtClean="0">
                <a:solidFill>
                  <a:srgbClr val="1A2C54"/>
                </a:solidFill>
              </a:rPr>
              <a:pPr/>
              <a:t>5</a:t>
            </a:fld>
            <a:endParaRPr lang="nl-NL">
              <a:solidFill>
                <a:srgbClr val="1A2C54"/>
              </a:solidFill>
            </a:endParaRPr>
          </a:p>
        </p:txBody>
      </p:sp>
      <p:sp>
        <p:nvSpPr>
          <p:cNvPr id="3" name="Titel 2">
            <a:extLst>
              <a:ext uri="{FF2B5EF4-FFF2-40B4-BE49-F238E27FC236}">
                <a16:creationId xmlns:a16="http://schemas.microsoft.com/office/drawing/2014/main" id="{0A1D0162-2192-47CE-B3F4-1C4261968D40}"/>
              </a:ext>
            </a:extLst>
          </p:cNvPr>
          <p:cNvSpPr>
            <a:spLocks noGrp="1"/>
          </p:cNvSpPr>
          <p:nvPr>
            <p:ph type="title"/>
          </p:nvPr>
        </p:nvSpPr>
        <p:spPr>
          <a:xfrm>
            <a:off x="683568" y="845840"/>
            <a:ext cx="7992888" cy="1143000"/>
          </a:xfrm>
        </p:spPr>
        <p:txBody>
          <a:bodyPr/>
          <a:lstStyle/>
          <a:p>
            <a:r>
              <a:rPr lang="nl-NL" dirty="0"/>
              <a:t>Armoede:</a:t>
            </a:r>
            <a:br>
              <a:rPr lang="nl-NL" dirty="0"/>
            </a:br>
            <a:r>
              <a:rPr lang="nl-NL" dirty="0"/>
              <a:t>negatief effect op gezond opgroeien</a:t>
            </a:r>
            <a:br>
              <a:rPr lang="nl-NL" dirty="0"/>
            </a:br>
            <a:endParaRPr lang="nl-NL" dirty="0"/>
          </a:p>
        </p:txBody>
      </p:sp>
      <p:sp>
        <p:nvSpPr>
          <p:cNvPr id="4" name="Tijdelijke aanduiding voor inhoud 3">
            <a:extLst>
              <a:ext uri="{FF2B5EF4-FFF2-40B4-BE49-F238E27FC236}">
                <a16:creationId xmlns:a16="http://schemas.microsoft.com/office/drawing/2014/main" id="{18E7582A-FC1D-45E1-A1CC-9198187814C2}"/>
              </a:ext>
            </a:extLst>
          </p:cNvPr>
          <p:cNvSpPr>
            <a:spLocks noGrp="1"/>
          </p:cNvSpPr>
          <p:nvPr>
            <p:ph idx="1"/>
          </p:nvPr>
        </p:nvSpPr>
        <p:spPr>
          <a:xfrm>
            <a:off x="4860032" y="2060848"/>
            <a:ext cx="3816424" cy="3816424"/>
          </a:xfrm>
        </p:spPr>
        <p:txBody>
          <a:bodyPr/>
          <a:lstStyle/>
          <a:p>
            <a:pPr marL="171450" indent="-171450">
              <a:buFont typeface="Arial" panose="020B0604020202020204" pitchFamily="34" charset="0"/>
              <a:buChar char="•"/>
            </a:pPr>
            <a:endParaRPr lang="nl-NL" dirty="0"/>
          </a:p>
          <a:p>
            <a:pPr marL="171450" indent="-171450">
              <a:buFont typeface="Arial" panose="020B0604020202020204" pitchFamily="34" charset="0"/>
              <a:buChar char="•"/>
            </a:pPr>
            <a:r>
              <a:rPr lang="nl-NL" dirty="0" err="1"/>
              <a:t>Early</a:t>
            </a:r>
            <a:r>
              <a:rPr lang="nl-NL" dirty="0"/>
              <a:t> life stress</a:t>
            </a:r>
          </a:p>
          <a:p>
            <a:pPr marL="171450" indent="-171450">
              <a:buFont typeface="Arial" panose="020B0604020202020204" pitchFamily="34" charset="0"/>
              <a:buChar char="•"/>
            </a:pPr>
            <a:r>
              <a:rPr lang="nl-NL" dirty="0"/>
              <a:t>Veerkracht</a:t>
            </a:r>
          </a:p>
          <a:p>
            <a:pPr marL="171450" indent="-171450">
              <a:buFont typeface="Arial" panose="020B0604020202020204" pitchFamily="34" charset="0"/>
              <a:buChar char="•"/>
            </a:pPr>
            <a:r>
              <a:rPr lang="nl-NL" dirty="0"/>
              <a:t>Executieve functies</a:t>
            </a:r>
          </a:p>
          <a:p>
            <a:pPr marL="171450" indent="-171450">
              <a:buFont typeface="Arial" panose="020B0604020202020204" pitchFamily="34" charset="0"/>
              <a:buChar char="•"/>
            </a:pPr>
            <a:r>
              <a:rPr lang="nl-NL" dirty="0"/>
              <a:t>Gezonde voeding</a:t>
            </a:r>
          </a:p>
          <a:p>
            <a:pPr marL="171450" indent="-171450">
              <a:buFont typeface="Arial" panose="020B0604020202020204" pitchFamily="34" charset="0"/>
              <a:buChar char="•"/>
            </a:pPr>
            <a:r>
              <a:rPr lang="nl-NL" dirty="0"/>
              <a:t>Sporten en bewegen</a:t>
            </a:r>
          </a:p>
          <a:p>
            <a:pPr marL="0" indent="0">
              <a:buNone/>
            </a:pPr>
            <a:r>
              <a:rPr lang="nl-NL" dirty="0"/>
              <a:t> </a:t>
            </a:r>
          </a:p>
        </p:txBody>
      </p:sp>
      <p:sp>
        <p:nvSpPr>
          <p:cNvPr id="5" name="Tijdelijke aanduiding voor voettekst 4">
            <a:extLst>
              <a:ext uri="{FF2B5EF4-FFF2-40B4-BE49-F238E27FC236}">
                <a16:creationId xmlns:a16="http://schemas.microsoft.com/office/drawing/2014/main" id="{9677A665-BDB0-408C-AAB0-3CF116C1A8CB}"/>
              </a:ext>
            </a:extLst>
          </p:cNvPr>
          <p:cNvSpPr>
            <a:spLocks noGrp="1"/>
          </p:cNvSpPr>
          <p:nvPr>
            <p:ph type="ftr" sz="quarter" idx="3"/>
          </p:nvPr>
        </p:nvSpPr>
        <p:spPr/>
        <p:txBody>
          <a:bodyPr/>
          <a:lstStyle/>
          <a:p>
            <a:r>
              <a:rPr lang="nl-NL" b="1"/>
              <a:t>Click to edit</a:t>
            </a:r>
          </a:p>
        </p:txBody>
      </p:sp>
      <p:pic>
        <p:nvPicPr>
          <p:cNvPr id="6" name="Tijdelijke aanduiding voor inhoud 3">
            <a:extLst>
              <a:ext uri="{FF2B5EF4-FFF2-40B4-BE49-F238E27FC236}">
                <a16:creationId xmlns:a16="http://schemas.microsoft.com/office/drawing/2014/main" id="{413A3D9D-1419-49F3-B7BD-871AE146523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78667" y="3140968"/>
            <a:ext cx="4013983" cy="2477768"/>
          </a:xfrm>
          <a:prstGeom prst="rect">
            <a:avLst/>
          </a:prstGeom>
        </p:spPr>
      </p:pic>
    </p:spTree>
    <p:extLst>
      <p:ext uri="{BB962C8B-B14F-4D97-AF65-F5344CB8AC3E}">
        <p14:creationId xmlns:p14="http://schemas.microsoft.com/office/powerpoint/2010/main" val="416485774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nummer 1">
            <a:extLst>
              <a:ext uri="{FF2B5EF4-FFF2-40B4-BE49-F238E27FC236}">
                <a16:creationId xmlns:a16="http://schemas.microsoft.com/office/drawing/2014/main" id="{1748BB8B-FE1B-46A4-B1DF-313B4B086A57}"/>
              </a:ext>
            </a:extLst>
          </p:cNvPr>
          <p:cNvSpPr>
            <a:spLocks noGrp="1"/>
          </p:cNvSpPr>
          <p:nvPr>
            <p:ph type="sldNum" sz="quarter" idx="4"/>
          </p:nvPr>
        </p:nvSpPr>
        <p:spPr/>
        <p:txBody>
          <a:bodyPr/>
          <a:lstStyle/>
          <a:p>
            <a:fld id="{63B53889-3CD6-4B8B-83AA-C0C9374F0A25}" type="slidenum">
              <a:rPr lang="nl-NL" smtClean="0">
                <a:solidFill>
                  <a:srgbClr val="1A2C54"/>
                </a:solidFill>
              </a:rPr>
              <a:pPr/>
              <a:t>6</a:t>
            </a:fld>
            <a:endParaRPr lang="nl-NL">
              <a:solidFill>
                <a:srgbClr val="1A2C54"/>
              </a:solidFill>
            </a:endParaRPr>
          </a:p>
        </p:txBody>
      </p:sp>
      <p:sp>
        <p:nvSpPr>
          <p:cNvPr id="3" name="Titel 2">
            <a:extLst>
              <a:ext uri="{FF2B5EF4-FFF2-40B4-BE49-F238E27FC236}">
                <a16:creationId xmlns:a16="http://schemas.microsoft.com/office/drawing/2014/main" id="{2AF27235-ADC9-4625-8444-20A97AE2C06E}"/>
              </a:ext>
            </a:extLst>
          </p:cNvPr>
          <p:cNvSpPr>
            <a:spLocks noGrp="1"/>
          </p:cNvSpPr>
          <p:nvPr>
            <p:ph type="title"/>
          </p:nvPr>
        </p:nvSpPr>
        <p:spPr>
          <a:xfrm>
            <a:off x="467544" y="845840"/>
            <a:ext cx="8208912" cy="1143000"/>
          </a:xfrm>
        </p:spPr>
        <p:txBody>
          <a:bodyPr/>
          <a:lstStyle/>
          <a:p>
            <a:r>
              <a:rPr lang="nl-NL" dirty="0"/>
              <a:t>Armoede heeft een negatief effect op veilig en kansrijk opgroeien:</a:t>
            </a:r>
            <a:br>
              <a:rPr lang="nl-NL" dirty="0"/>
            </a:br>
            <a:endParaRPr lang="nl-NL" dirty="0"/>
          </a:p>
        </p:txBody>
      </p:sp>
      <p:sp>
        <p:nvSpPr>
          <p:cNvPr id="4" name="Tijdelijke aanduiding voor inhoud 3">
            <a:extLst>
              <a:ext uri="{FF2B5EF4-FFF2-40B4-BE49-F238E27FC236}">
                <a16:creationId xmlns:a16="http://schemas.microsoft.com/office/drawing/2014/main" id="{D3E539AC-347F-493F-9E6D-975827DF9DAA}"/>
              </a:ext>
            </a:extLst>
          </p:cNvPr>
          <p:cNvSpPr>
            <a:spLocks noGrp="1"/>
          </p:cNvSpPr>
          <p:nvPr>
            <p:ph idx="1"/>
          </p:nvPr>
        </p:nvSpPr>
        <p:spPr>
          <a:xfrm>
            <a:off x="467544" y="2420888"/>
            <a:ext cx="8208912" cy="3168352"/>
          </a:xfrm>
        </p:spPr>
        <p:txBody>
          <a:bodyPr/>
          <a:lstStyle/>
          <a:p>
            <a:pPr marL="171450" indent="-171450">
              <a:buFont typeface="Arial" panose="020B0604020202020204" pitchFamily="34" charset="0"/>
              <a:buChar char="•"/>
            </a:pPr>
            <a:endParaRPr lang="nl-NL" dirty="0"/>
          </a:p>
          <a:p>
            <a:pPr marL="171450" indent="-171450">
              <a:buFont typeface="Arial" panose="020B0604020202020204" pitchFamily="34" charset="0"/>
              <a:buChar char="•"/>
            </a:pPr>
            <a:endParaRPr lang="nl-NL" dirty="0"/>
          </a:p>
          <a:p>
            <a:pPr marL="171450" indent="-171450">
              <a:buFont typeface="Arial" panose="020B0604020202020204" pitchFamily="34" charset="0"/>
              <a:buChar char="•"/>
            </a:pPr>
            <a:r>
              <a:rPr lang="nl-NL" dirty="0"/>
              <a:t>Ouderschap </a:t>
            </a:r>
          </a:p>
          <a:p>
            <a:pPr marL="171450" indent="-171450">
              <a:buFont typeface="Arial" panose="020B0604020202020204" pitchFamily="34" charset="0"/>
              <a:buChar char="•"/>
            </a:pPr>
            <a:r>
              <a:rPr lang="nl-NL" dirty="0"/>
              <a:t>Onveilige buurt</a:t>
            </a:r>
          </a:p>
          <a:p>
            <a:pPr marL="171450" indent="-171450">
              <a:buFont typeface="Arial" panose="020B0604020202020204" pitchFamily="34" charset="0"/>
              <a:buChar char="•"/>
            </a:pPr>
            <a:r>
              <a:rPr lang="nl-NL" dirty="0"/>
              <a:t>Sociale uitsluiting / pesten</a:t>
            </a:r>
          </a:p>
          <a:p>
            <a:pPr marL="171450" indent="-171450">
              <a:buFont typeface="Arial" panose="020B0604020202020204" pitchFamily="34" charset="0"/>
              <a:buChar char="•"/>
            </a:pPr>
            <a:r>
              <a:rPr lang="nl-NL" dirty="0"/>
              <a:t>IQ / schoolprestaties / schooluitval</a:t>
            </a:r>
          </a:p>
          <a:p>
            <a:pPr marL="171450" indent="-171450">
              <a:buFont typeface="Arial" panose="020B0604020202020204" pitchFamily="34" charset="0"/>
              <a:buChar char="•"/>
            </a:pPr>
            <a:r>
              <a:rPr lang="nl-NL" dirty="0"/>
              <a:t>Participatie </a:t>
            </a:r>
          </a:p>
          <a:p>
            <a:pPr marL="171450" indent="-171450">
              <a:buFont typeface="Arial" panose="020B0604020202020204" pitchFamily="34" charset="0"/>
              <a:buChar char="•"/>
            </a:pPr>
            <a:endParaRPr lang="nl-NL" dirty="0"/>
          </a:p>
          <a:p>
            <a:pPr marL="171450" indent="-171450">
              <a:buFont typeface="Arial" panose="020B0604020202020204" pitchFamily="34" charset="0"/>
              <a:buChar char="•"/>
            </a:pPr>
            <a:endParaRPr lang="nl-NL" dirty="0"/>
          </a:p>
          <a:p>
            <a:endParaRPr lang="nl-NL" dirty="0"/>
          </a:p>
        </p:txBody>
      </p:sp>
      <p:sp>
        <p:nvSpPr>
          <p:cNvPr id="5" name="Tijdelijke aanduiding voor voettekst 4">
            <a:extLst>
              <a:ext uri="{FF2B5EF4-FFF2-40B4-BE49-F238E27FC236}">
                <a16:creationId xmlns:a16="http://schemas.microsoft.com/office/drawing/2014/main" id="{42BC16F1-4D89-4FCC-B26E-C77B821A974E}"/>
              </a:ext>
            </a:extLst>
          </p:cNvPr>
          <p:cNvSpPr>
            <a:spLocks noGrp="1"/>
          </p:cNvSpPr>
          <p:nvPr>
            <p:ph type="ftr" sz="quarter" idx="3"/>
          </p:nvPr>
        </p:nvSpPr>
        <p:spPr/>
        <p:txBody>
          <a:bodyPr/>
          <a:lstStyle/>
          <a:p>
            <a:r>
              <a:rPr lang="nl-NL" b="1"/>
              <a:t>Click to edit</a:t>
            </a:r>
          </a:p>
        </p:txBody>
      </p:sp>
      <p:pic>
        <p:nvPicPr>
          <p:cNvPr id="8" name="Afbeelding 7">
            <a:extLst>
              <a:ext uri="{FF2B5EF4-FFF2-40B4-BE49-F238E27FC236}">
                <a16:creationId xmlns:a16="http://schemas.microsoft.com/office/drawing/2014/main" id="{A75B8B30-638A-4A61-BB57-1D181577F758}"/>
              </a:ext>
            </a:extLst>
          </p:cNvPr>
          <p:cNvPicPr>
            <a:picLocks noChangeAspect="1"/>
          </p:cNvPicPr>
          <p:nvPr/>
        </p:nvPicPr>
        <p:blipFill>
          <a:blip r:embed="rId3"/>
          <a:stretch>
            <a:fillRect/>
          </a:stretch>
        </p:blipFill>
        <p:spPr>
          <a:xfrm>
            <a:off x="4860032" y="2204864"/>
            <a:ext cx="3728986" cy="2088232"/>
          </a:xfrm>
          <a:prstGeom prst="rect">
            <a:avLst/>
          </a:prstGeom>
        </p:spPr>
      </p:pic>
    </p:spTree>
    <p:extLst>
      <p:ext uri="{BB962C8B-B14F-4D97-AF65-F5344CB8AC3E}">
        <p14:creationId xmlns:p14="http://schemas.microsoft.com/office/powerpoint/2010/main" val="89838952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Afbeelding 1"/>
          <p:cNvPicPr>
            <a:picLocks noChangeAspect="1"/>
          </p:cNvPicPr>
          <p:nvPr/>
        </p:nvPicPr>
        <p:blipFill>
          <a:blip r:embed="rId3"/>
          <a:stretch>
            <a:fillRect/>
          </a:stretch>
        </p:blipFill>
        <p:spPr>
          <a:xfrm>
            <a:off x="-457065" y="645156"/>
            <a:ext cx="10069625" cy="5664164"/>
          </a:xfrm>
          <a:prstGeom prst="rect">
            <a:avLst/>
          </a:prstGeom>
        </p:spPr>
      </p:pic>
    </p:spTree>
    <p:extLst>
      <p:ext uri="{BB962C8B-B14F-4D97-AF65-F5344CB8AC3E}">
        <p14:creationId xmlns:p14="http://schemas.microsoft.com/office/powerpoint/2010/main" val="244457022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ndertitel 1"/>
          <p:cNvSpPr>
            <a:spLocks noGrp="1"/>
          </p:cNvSpPr>
          <p:nvPr>
            <p:ph type="subTitle" idx="1"/>
          </p:nvPr>
        </p:nvSpPr>
        <p:spPr>
          <a:xfrm>
            <a:off x="4914994" y="4221088"/>
            <a:ext cx="3688556" cy="1368152"/>
          </a:xfrm>
        </p:spPr>
        <p:txBody>
          <a:bodyPr/>
          <a:lstStyle/>
          <a:p>
            <a:r>
              <a:rPr lang="nl-NL" dirty="0"/>
              <a:t>Het verhaal over de eerste 1.000 dagen</a:t>
            </a:r>
          </a:p>
          <a:p>
            <a:endParaRPr lang="nl-NL" dirty="0"/>
          </a:p>
        </p:txBody>
      </p:sp>
      <p:sp>
        <p:nvSpPr>
          <p:cNvPr id="4" name="Titel 3"/>
          <p:cNvSpPr>
            <a:spLocks noGrp="1"/>
          </p:cNvSpPr>
          <p:nvPr>
            <p:ph type="title"/>
          </p:nvPr>
        </p:nvSpPr>
        <p:spPr>
          <a:xfrm>
            <a:off x="4887000" y="1844824"/>
            <a:ext cx="3676651" cy="1944216"/>
          </a:xfrm>
        </p:spPr>
        <p:txBody>
          <a:bodyPr/>
          <a:lstStyle/>
          <a:p>
            <a:r>
              <a:rPr lang="nl-NL" dirty="0"/>
              <a:t>Een Kansrijke Start voor iedereen</a:t>
            </a:r>
          </a:p>
        </p:txBody>
      </p:sp>
      <p:pic>
        <p:nvPicPr>
          <p:cNvPr id="11" name="Tijdelijke aanduiding voor afbeelding 10" descr="Afbeelding met tekst, vectorafbeeldingen&#10;&#10;Automatisch gegenereerde beschrijving">
            <a:extLst>
              <a:ext uri="{FF2B5EF4-FFF2-40B4-BE49-F238E27FC236}">
                <a16:creationId xmlns:a16="http://schemas.microsoft.com/office/drawing/2014/main" id="{8A389D59-6D88-4243-BF2A-21D64D6FA2BE}"/>
              </a:ext>
            </a:extLst>
          </p:cNvPr>
          <p:cNvPicPr>
            <a:picLocks noGrp="1" noChangeAspect="1"/>
          </p:cNvPicPr>
          <p:nvPr>
            <p:ph type="pic" sz="quarter" idx="11"/>
          </p:nvPr>
        </p:nvPicPr>
        <p:blipFill>
          <a:blip r:embed="rId3">
            <a:extLst>
              <a:ext uri="{BEBA8EAE-BF5A-486C-A8C5-ECC9F3942E4B}">
                <a14:imgProps xmlns:a14="http://schemas.microsoft.com/office/drawing/2010/main">
                  <a14:imgLayer r:embed="rId4">
                    <a14:imgEffect>
                      <a14:saturation sat="66000"/>
                    </a14:imgEffect>
                  </a14:imgLayer>
                </a14:imgProps>
              </a:ext>
              <a:ext uri="{28A0092B-C50C-407E-A947-70E740481C1C}">
                <a14:useLocalDpi xmlns:a14="http://schemas.microsoft.com/office/drawing/2010/main" val="0"/>
              </a:ext>
            </a:extLst>
          </a:blip>
          <a:srcRect l="51" r="51"/>
          <a:stretch>
            <a:fillRect/>
          </a:stretch>
        </p:blipFill>
        <p:spPr/>
      </p:pic>
      <p:pic>
        <p:nvPicPr>
          <p:cNvPr id="6" name="Tijdelijke aanduiding voor afbeelding 5">
            <a:extLst>
              <a:ext uri="{FF2B5EF4-FFF2-40B4-BE49-F238E27FC236}">
                <a16:creationId xmlns:a16="http://schemas.microsoft.com/office/drawing/2014/main" id="{9258A604-103D-41B4-9890-F9F4D6578FE1}"/>
              </a:ext>
            </a:extLst>
          </p:cNvPr>
          <p:cNvPicPr>
            <a:picLocks noChangeAspect="1"/>
          </p:cNvPicPr>
          <p:nvPr/>
        </p:nvPicPr>
        <p:blipFill>
          <a:blip r:embed="rId5">
            <a:extLst>
              <a:ext uri="{28A0092B-C50C-407E-A947-70E740481C1C}">
                <a14:useLocalDpi xmlns:a14="http://schemas.microsoft.com/office/drawing/2010/main" val="0"/>
              </a:ext>
            </a:extLst>
          </a:blip>
          <a:srcRect l="25000" r="25000"/>
          <a:stretch>
            <a:fillRect/>
          </a:stretch>
        </p:blipFill>
        <p:spPr>
          <a:xfrm>
            <a:off x="4764" y="-99392"/>
            <a:ext cx="4569619" cy="7056783"/>
          </a:xfrm>
          <a:custGeom>
            <a:avLst/>
            <a:gdLst>
              <a:gd name="connsiteX0" fmla="*/ 0 w 6092825"/>
              <a:gd name="connsiteY0" fmla="*/ 0 h 6858000"/>
              <a:gd name="connsiteX1" fmla="*/ 5778501 w 6092825"/>
              <a:gd name="connsiteY1" fmla="*/ 0 h 6858000"/>
              <a:gd name="connsiteX2" fmla="*/ 5778501 w 6092825"/>
              <a:gd name="connsiteY2" fmla="*/ 1279524 h 6858000"/>
              <a:gd name="connsiteX3" fmla="*/ 6092825 w 6092825"/>
              <a:gd name="connsiteY3" fmla="*/ 1279524 h 6858000"/>
              <a:gd name="connsiteX4" fmla="*/ 6092825 w 6092825"/>
              <a:gd name="connsiteY4" fmla="*/ 6858000 h 6858000"/>
              <a:gd name="connsiteX5" fmla="*/ 0 w 6092825"/>
              <a:gd name="connsiteY5"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092825" h="6858000">
                <a:moveTo>
                  <a:pt x="0" y="0"/>
                </a:moveTo>
                <a:lnTo>
                  <a:pt x="5778501" y="0"/>
                </a:lnTo>
                <a:lnTo>
                  <a:pt x="5778501" y="1279524"/>
                </a:lnTo>
                <a:lnTo>
                  <a:pt x="6092825" y="1279524"/>
                </a:lnTo>
                <a:lnTo>
                  <a:pt x="6092825" y="6858000"/>
                </a:lnTo>
                <a:lnTo>
                  <a:pt x="0" y="6858000"/>
                </a:lnTo>
                <a:close/>
              </a:path>
            </a:pathLst>
          </a:custGeom>
          <a:solidFill>
            <a:schemeClr val="bg2">
              <a:lumMod val="60000"/>
              <a:lumOff val="40000"/>
            </a:schemeClr>
          </a:solidFill>
        </p:spPr>
      </p:pic>
    </p:spTree>
    <p:extLst>
      <p:ext uri="{BB962C8B-B14F-4D97-AF65-F5344CB8AC3E}">
        <p14:creationId xmlns:p14="http://schemas.microsoft.com/office/powerpoint/2010/main" val="3812892134"/>
      </p:ext>
    </p:extLst>
  </p:cSld>
  <p:clrMapOvr>
    <a:masterClrMapping/>
  </p:clrMapOvr>
  <p:transition>
    <p:fade/>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p:cNvSpPr>
            <a:spLocks noGrp="1"/>
          </p:cNvSpPr>
          <p:nvPr>
            <p:ph type="title"/>
          </p:nvPr>
        </p:nvSpPr>
        <p:spPr>
          <a:xfrm>
            <a:off x="1979712" y="846000"/>
            <a:ext cx="6696744" cy="1143000"/>
          </a:xfrm>
        </p:spPr>
        <p:txBody>
          <a:bodyPr>
            <a:normAutofit/>
          </a:bodyPr>
          <a:lstStyle/>
          <a:p>
            <a:r>
              <a:rPr lang="nl-NL" dirty="0"/>
              <a:t>Actielijnen Kansrijke Start</a:t>
            </a:r>
          </a:p>
        </p:txBody>
      </p:sp>
      <p:sp>
        <p:nvSpPr>
          <p:cNvPr id="10" name="Footer Placeholder 3">
            <a:extLst>
              <a:ext uri="{FF2B5EF4-FFF2-40B4-BE49-F238E27FC236}">
                <a16:creationId xmlns:a16="http://schemas.microsoft.com/office/drawing/2014/main" id="{D3F75805-A928-4BE2-A161-D08432FC28F8}"/>
              </a:ext>
            </a:extLst>
          </p:cNvPr>
          <p:cNvSpPr>
            <a:spLocks noGrp="1"/>
          </p:cNvSpPr>
          <p:nvPr>
            <p:ph type="ftr" sz="quarter" idx="3"/>
          </p:nvPr>
        </p:nvSpPr>
        <p:spPr>
          <a:xfrm>
            <a:off x="2051720" y="6192001"/>
            <a:ext cx="4752528" cy="261336"/>
          </a:xfrm>
        </p:spPr>
        <p:txBody>
          <a:bodyPr/>
          <a:lstStyle/>
          <a:p>
            <a:pPr>
              <a:spcAft>
                <a:spcPts val="600"/>
              </a:spcAft>
            </a:pPr>
            <a:r>
              <a:rPr lang="nl-NL"/>
              <a:t>Click to edit</a:t>
            </a:r>
          </a:p>
        </p:txBody>
      </p:sp>
      <p:sp>
        <p:nvSpPr>
          <p:cNvPr id="2" name="Tijdelijke aanduiding voor dianummer 1"/>
          <p:cNvSpPr>
            <a:spLocks noGrp="1"/>
          </p:cNvSpPr>
          <p:nvPr>
            <p:ph type="sldNum" sz="quarter" idx="4"/>
          </p:nvPr>
        </p:nvSpPr>
        <p:spPr>
          <a:xfrm>
            <a:off x="8244408" y="6192001"/>
            <a:ext cx="432048" cy="261336"/>
          </a:xfrm>
        </p:spPr>
        <p:txBody>
          <a:bodyPr anchor="t">
            <a:normAutofit/>
          </a:bodyPr>
          <a:lstStyle/>
          <a:p>
            <a:pPr>
              <a:spcAft>
                <a:spcPts val="600"/>
              </a:spcAft>
            </a:pPr>
            <a:fld id="{63B53889-3CD6-4B8B-83AA-C0C9374F0A25}" type="slidenum">
              <a:rPr lang="nl-NL" smtClean="0">
                <a:solidFill>
                  <a:srgbClr val="1A2C54"/>
                </a:solidFill>
              </a:rPr>
              <a:pPr>
                <a:spcAft>
                  <a:spcPts val="600"/>
                </a:spcAft>
              </a:pPr>
              <a:t>9</a:t>
            </a:fld>
            <a:endParaRPr lang="nl-NL">
              <a:solidFill>
                <a:srgbClr val="1A2C54"/>
              </a:solidFill>
            </a:endParaRPr>
          </a:p>
        </p:txBody>
      </p:sp>
      <p:graphicFrame>
        <p:nvGraphicFramePr>
          <p:cNvPr id="6" name="Tijdelijke aanduiding voor inhoud 3">
            <a:extLst>
              <a:ext uri="{FF2B5EF4-FFF2-40B4-BE49-F238E27FC236}">
                <a16:creationId xmlns:a16="http://schemas.microsoft.com/office/drawing/2014/main" id="{908144A5-222D-4F0D-AFF1-223E6C89461F}"/>
              </a:ext>
            </a:extLst>
          </p:cNvPr>
          <p:cNvGraphicFramePr>
            <a:graphicFrameLocks noGrp="1"/>
          </p:cNvGraphicFramePr>
          <p:nvPr>
            <p:ph idx="1"/>
          </p:nvPr>
        </p:nvGraphicFramePr>
        <p:xfrm>
          <a:off x="899592" y="1772816"/>
          <a:ext cx="7776864" cy="410445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4121813581"/>
      </p:ext>
    </p:extLst>
  </p:cSld>
  <p:clrMapOvr>
    <a:masterClrMapping/>
  </p:clrMapOvr>
</p:sld>
</file>

<file path=ppt/theme/theme1.xml><?xml version="1.0" encoding="utf-8"?>
<a:theme xmlns:a="http://schemas.openxmlformats.org/drawingml/2006/main" name="1_GGD algemeen wit">
  <a:themeElements>
    <a:clrScheme name="GGD kleurenpalet">
      <a:dk1>
        <a:srgbClr val="1A2C54"/>
      </a:dk1>
      <a:lt1>
        <a:sysClr val="window" lastClr="FFFFFF"/>
      </a:lt1>
      <a:dk2>
        <a:srgbClr val="53607E"/>
      </a:dk2>
      <a:lt2>
        <a:srgbClr val="FFF9E1"/>
      </a:lt2>
      <a:accent1>
        <a:srgbClr val="FEC80F"/>
      </a:accent1>
      <a:accent2>
        <a:srgbClr val="FEE386"/>
      </a:accent2>
      <a:accent3>
        <a:srgbClr val="8C95A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8D799A0864AE8D46B7F7B57D0AA197BC" ma:contentTypeVersion="13" ma:contentTypeDescription="Een nieuw document maken." ma:contentTypeScope="" ma:versionID="0e88308f38cfcc8d389f569c44bf933d">
  <xsd:schema xmlns:xsd="http://www.w3.org/2001/XMLSchema" xmlns:xs="http://www.w3.org/2001/XMLSchema" xmlns:p="http://schemas.microsoft.com/office/2006/metadata/properties" xmlns:ns3="b2bf4614-907f-4b14-95f9-3c66a3e9e98b" xmlns:ns4="c06c8db0-7322-47eb-88eb-4da2dda2acf7" targetNamespace="http://schemas.microsoft.com/office/2006/metadata/properties" ma:root="true" ma:fieldsID="3c039a84f3b3bfd9e49f428029345e30" ns3:_="" ns4:_="">
    <xsd:import namespace="b2bf4614-907f-4b14-95f9-3c66a3e9e98b"/>
    <xsd:import namespace="c06c8db0-7322-47eb-88eb-4da2dda2acf7"/>
    <xsd:element name="properties">
      <xsd:complexType>
        <xsd:sequence>
          <xsd:element name="documentManagement">
            <xsd:complexType>
              <xsd:all>
                <xsd:element ref="ns3:MediaServiceMetadata" minOccurs="0"/>
                <xsd:element ref="ns3:MediaServiceFastMetadata" minOccurs="0"/>
                <xsd:element ref="ns3:MediaServiceAutoTags" minOccurs="0"/>
                <xsd:element ref="ns3:MediaServiceOCR" minOccurs="0"/>
                <xsd:element ref="ns3:MediaServiceDateTaken" minOccurs="0"/>
                <xsd:element ref="ns4:SharedWithUsers" minOccurs="0"/>
                <xsd:element ref="ns4:SharedWithDetails" minOccurs="0"/>
                <xsd:element ref="ns4:SharingHintHash" minOccurs="0"/>
                <xsd:element ref="ns3:MediaServiceLocation" minOccurs="0"/>
                <xsd:element ref="ns3:MediaServiceGenerationTime" minOccurs="0"/>
                <xsd:element ref="ns3:MediaServiceEventHashCode" minOccurs="0"/>
                <xsd:element ref="ns3:MediaServiceAutoKeyPoints" minOccurs="0"/>
                <xsd:element ref="ns3: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b2bf4614-907f-4b14-95f9-3c66a3e9e98b"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MediaServiceAutoTags" ma:internalName="MediaServiceAutoTags" ma:readOnly="true">
      <xsd:simpleType>
        <xsd:restriction base="dms:Text"/>
      </xsd:simpleType>
    </xsd:element>
    <xsd:element name="MediaServiceOCR" ma:index="11" nillable="true" ma:displayName="MediaServiceOCR" ma:internalName="MediaServiceOCR" ma:readOnly="true">
      <xsd:simpleType>
        <xsd:restriction base="dms:Note">
          <xsd:maxLength value="255"/>
        </xsd:restriction>
      </xsd:simpleType>
    </xsd:element>
    <xsd:element name="MediaServiceDateTaken" ma:index="12" nillable="true" ma:displayName="MediaServiceDateTaken" ma:hidden="true" ma:internalName="MediaServiceDateTaken" ma:readOnly="true">
      <xsd:simpleType>
        <xsd:restriction base="dms:Text"/>
      </xsd:simpleType>
    </xsd:element>
    <xsd:element name="MediaServiceLocation" ma:index="16" nillable="true" ma:displayName="MediaServiceLocation" ma:internalName="MediaServiceLocation" ma:readOnly="true">
      <xsd:simpleType>
        <xsd:restriction base="dms:Text"/>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ServiceAutoKeyPoints" ma:index="19" nillable="true" ma:displayName="MediaServiceAutoKeyPoints" ma:hidden="true" ma:internalName="MediaServiceAutoKeyPoints" ma:readOnly="true">
      <xsd:simpleType>
        <xsd:restriction base="dms:Note"/>
      </xsd:simpleType>
    </xsd:element>
    <xsd:element name="MediaServiceKeyPoints" ma:index="20" nillable="true" ma:displayName="KeyPoints" ma:internalName="MediaServiceKeyPoint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c06c8db0-7322-47eb-88eb-4da2dda2acf7" elementFormDefault="qualified">
    <xsd:import namespace="http://schemas.microsoft.com/office/2006/documentManagement/types"/>
    <xsd:import namespace="http://schemas.microsoft.com/office/infopath/2007/PartnerControls"/>
    <xsd:element name="SharedWithUsers" ma:index="13" nillable="true" ma:displayName="Gedeeld met"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4" nillable="true" ma:displayName="Gedeeld met details" ma:internalName="SharedWithDetails" ma:readOnly="true">
      <xsd:simpleType>
        <xsd:restriction base="dms:Note">
          <xsd:maxLength value="255"/>
        </xsd:restriction>
      </xsd:simpleType>
    </xsd:element>
    <xsd:element name="SharingHintHash" ma:index="15" nillable="true" ma:displayName="Hint-hash delen"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houdstype"/>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0CEF3282-13A5-40A5-AAE7-B394214A69AD}">
  <ds:schemaRefs>
    <ds:schemaRef ds:uri="c06c8db0-7322-47eb-88eb-4da2dda2acf7"/>
    <ds:schemaRef ds:uri="http://purl.org/dc/elements/1.1/"/>
    <ds:schemaRef ds:uri="http://www.w3.org/XML/1998/namespace"/>
    <ds:schemaRef ds:uri="http://schemas.microsoft.com/office/2006/documentManagement/types"/>
    <ds:schemaRef ds:uri="http://schemas.openxmlformats.org/package/2006/metadata/core-properties"/>
    <ds:schemaRef ds:uri="http://schemas.microsoft.com/office/2006/metadata/properties"/>
    <ds:schemaRef ds:uri="http://purl.org/dc/terms/"/>
    <ds:schemaRef ds:uri="http://schemas.microsoft.com/office/infopath/2007/PartnerControls"/>
    <ds:schemaRef ds:uri="b2bf4614-907f-4b14-95f9-3c66a3e9e98b"/>
    <ds:schemaRef ds:uri="http://purl.org/dc/dcmitype/"/>
  </ds:schemaRefs>
</ds:datastoreItem>
</file>

<file path=customXml/itemProps2.xml><?xml version="1.0" encoding="utf-8"?>
<ds:datastoreItem xmlns:ds="http://schemas.openxmlformats.org/officeDocument/2006/customXml" ds:itemID="{877253D1-1FAE-475E-9EE1-AE01AB0F506F}">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b2bf4614-907f-4b14-95f9-3c66a3e9e98b"/>
    <ds:schemaRef ds:uri="c06c8db0-7322-47eb-88eb-4da2dda2acf7"/>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9901D372-D622-4DDE-B85F-3A80AC031846}">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GGD algemeen wit</Template>
  <TotalTime>12721</TotalTime>
  <Words>3465</Words>
  <Application>Microsoft Office PowerPoint</Application>
  <PresentationFormat>Diavoorstelling (4:3)</PresentationFormat>
  <Paragraphs>374</Paragraphs>
  <Slides>19</Slides>
  <Notes>19</Notes>
  <HiddenSlides>0</HiddenSlides>
  <MMClips>0</MMClips>
  <ScaleCrop>false</ScaleCrop>
  <HeadingPairs>
    <vt:vector size="6" baseType="variant">
      <vt:variant>
        <vt:lpstr>Gebruikte lettertypen</vt:lpstr>
      </vt:variant>
      <vt:variant>
        <vt:i4>9</vt:i4>
      </vt:variant>
      <vt:variant>
        <vt:lpstr>Thema</vt:lpstr>
      </vt:variant>
      <vt:variant>
        <vt:i4>1</vt:i4>
      </vt:variant>
      <vt:variant>
        <vt:lpstr>Diatitels</vt:lpstr>
      </vt:variant>
      <vt:variant>
        <vt:i4>19</vt:i4>
      </vt:variant>
    </vt:vector>
  </HeadingPairs>
  <TitlesOfParts>
    <vt:vector size="29" baseType="lpstr">
      <vt:lpstr>Arial</vt:lpstr>
      <vt:lpstr>Calibri</vt:lpstr>
      <vt:lpstr>Calibri Light</vt:lpstr>
      <vt:lpstr>League Spartan</vt:lpstr>
      <vt:lpstr>Raleway Medium</vt:lpstr>
      <vt:lpstr>Source Sans Pro</vt:lpstr>
      <vt:lpstr>Symbol</vt:lpstr>
      <vt:lpstr>Univers</vt:lpstr>
      <vt:lpstr>Verdana</vt:lpstr>
      <vt:lpstr>1_GGD algemeen wit</vt:lpstr>
      <vt:lpstr>Armoede in de eerste 1000 dagen Ieder kind een Kansrijke Start</vt:lpstr>
      <vt:lpstr>Inhoud workshop</vt:lpstr>
      <vt:lpstr>Steeds meer bekend over effect van ‘early life stress’  Belang van eerste 1000 dagen……..</vt:lpstr>
      <vt:lpstr>In geen enkele andere periode  worden zoveel mijlpalen bereikt </vt:lpstr>
      <vt:lpstr>Armoede: negatief effect op gezond opgroeien </vt:lpstr>
      <vt:lpstr>Armoede heeft een negatief effect op veilig en kansrijk opgroeien: </vt:lpstr>
      <vt:lpstr>PowerPoint-presentatie</vt:lpstr>
      <vt:lpstr>Een Kansrijke Start voor iedereen</vt:lpstr>
      <vt:lpstr>Actielijnen Kansrijke Start</vt:lpstr>
      <vt:lpstr>PowerPoint-presentatie</vt:lpstr>
      <vt:lpstr>Kansrijke start en armoede </vt:lpstr>
      <vt:lpstr>PowerPoint-presentatie</vt:lpstr>
      <vt:lpstr>Handreiking ‘Omgaan met armoede in de jeugdgezondheid’ (okt 2021)</vt:lpstr>
      <vt:lpstr>Succes factor? (er)ken elkaar. Zoek elkaar op. DAT blijkt mn te werken!</vt:lpstr>
      <vt:lpstr>PowerPoint-presentatie</vt:lpstr>
      <vt:lpstr>PowerPoint-presentatie</vt:lpstr>
      <vt:lpstr>PowerPoint-presentatie</vt:lpstr>
      <vt:lpstr>PowerPoint-presentatie</vt:lpstr>
      <vt:lpstr>Armoedebeleid; begin bij het begin!</vt:lpstr>
    </vt:vector>
  </TitlesOfParts>
  <Company>VRGZ</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Kansrijke Start</dc:title>
  <dc:creator>Anja Ton</dc:creator>
  <cp:lastModifiedBy>Margreet de Ruiter</cp:lastModifiedBy>
  <cp:revision>278</cp:revision>
  <cp:lastPrinted>2021-08-18T08:40:39Z</cp:lastPrinted>
  <dcterms:created xsi:type="dcterms:W3CDTF">2019-01-15T14:52:00Z</dcterms:created>
  <dcterms:modified xsi:type="dcterms:W3CDTF">2022-10-17T08:33:43Z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0x0101008D799A0864AE8D46B7F7B57D0AA197BC</vt:lpwstr>
  </property>
</Properties>
</file>